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70"/>
  </p:notesMasterIdLst>
  <p:sldIdLst>
    <p:sldId id="334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5" r:id="rId13"/>
    <p:sldId id="291" r:id="rId14"/>
    <p:sldId id="292" r:id="rId15"/>
    <p:sldId id="290" r:id="rId16"/>
    <p:sldId id="278" r:id="rId17"/>
    <p:sldId id="279" r:id="rId18"/>
    <p:sldId id="280" r:id="rId19"/>
    <p:sldId id="294" r:id="rId20"/>
    <p:sldId id="281" r:id="rId21"/>
    <p:sldId id="284" r:id="rId22"/>
    <p:sldId id="285" r:id="rId23"/>
    <p:sldId id="286" r:id="rId24"/>
    <p:sldId id="287" r:id="rId25"/>
    <p:sldId id="288" r:id="rId26"/>
    <p:sldId id="333" r:id="rId27"/>
    <p:sldId id="257" r:id="rId28"/>
    <p:sldId id="258" r:id="rId29"/>
    <p:sldId id="261" r:id="rId30"/>
    <p:sldId id="297" r:id="rId31"/>
    <p:sldId id="298" r:id="rId32"/>
    <p:sldId id="299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68" r:id="rId44"/>
    <p:sldId id="369" r:id="rId45"/>
    <p:sldId id="316" r:id="rId46"/>
    <p:sldId id="340" r:id="rId47"/>
    <p:sldId id="317" r:id="rId48"/>
    <p:sldId id="319" r:id="rId49"/>
    <p:sldId id="320" r:id="rId50"/>
    <p:sldId id="321" r:id="rId51"/>
    <p:sldId id="322" r:id="rId52"/>
    <p:sldId id="323" r:id="rId53"/>
    <p:sldId id="328" r:id="rId54"/>
    <p:sldId id="346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5" r:id="rId67"/>
    <p:sldId id="366" r:id="rId68"/>
    <p:sldId id="36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AF90-E5BB-4D50-81CE-68E26F78021B}" type="datetimeFigureOut">
              <a:rPr lang="is-IS" smtClean="0"/>
              <a:t>9.1.2018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3EC8-0599-4418-8C72-F4CBC6FA9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31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Wayne Zachary 1970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3EC8-0599-4418-8C72-F4CBC6FA9E3A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996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Erdös published 1500 papers during his career.</a:t>
            </a:r>
            <a:r>
              <a:rPr lang="is-IS" baseline="0" dirty="0" smtClean="0"/>
              <a:t> Some Erdös numbers:</a:t>
            </a:r>
          </a:p>
          <a:p>
            <a:r>
              <a:rPr lang="is-IS" dirty="0" smtClean="0"/>
              <a:t>Einstein: 2, Fermi: 3, Chomsky: 4, Crick: 5, Watson: 6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3EC8-0599-4418-8C72-F4CBC6FA9E3A}" type="slidenum">
              <a:rPr lang="is-IS" smtClean="0">
                <a:solidFill>
                  <a:prstClr val="black"/>
                </a:solidFill>
              </a:rPr>
              <a:pPr/>
              <a:t>51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Explain what we will do: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-- take a real system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-- represent it as a graph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-- use language of graph theory to reason about the shape of the web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-- do a computational experiment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-- learn something about the structure of the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3EC8-0599-4418-8C72-F4CBC6FA9E3A}" type="slidenum">
              <a:rPr lang="is-IS" smtClean="0">
                <a:solidFill>
                  <a:prstClr val="black"/>
                </a:solidFill>
              </a:rPr>
              <a:pPr/>
              <a:t>52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0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Picture, animation of the BFS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Picture why the intersection of In and Out is SCC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3EC8-0599-4418-8C72-F4CBC6FA9E3A}" type="slidenum">
              <a:rPr lang="is-IS" smtClean="0">
                <a:solidFill>
                  <a:prstClr val="black"/>
                </a:solidFill>
              </a:rPr>
              <a:pPr/>
              <a:t>60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4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15882"/>
            <a:ext cx="7406640" cy="83685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2333904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D89-E0A3-4B46-9526-C4EC89ACB21D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7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CE87-663B-479A-8591-CC092F4BDB6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B95E-BE92-4266-AB3F-56D8B45152D7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8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D97D-5C92-49C0-9A35-29C51BF9705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37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2630-1C49-472C-9720-B27841B4739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5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E990-2686-4DE5-9D8F-9E51882B9B8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4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39-9EB5-481F-84ED-88ACE60B41F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2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A5B-2B57-46C7-9440-A428476D28C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2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E4297A-A6CC-4186-B656-150CF7B02E8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0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8A8-D005-48CF-94AE-0186A817759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3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46EF-903C-493E-A3CD-CEB1A895167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9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235F73F0-7800-403F-88AB-2A0A7D01119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0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29" tIns="0" rIns="45714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1"/>
            <a:ext cx="8077200" cy="1499616"/>
          </a:xfrm>
        </p:spPr>
        <p:txBody>
          <a:bodyPr lIns="118858" tIns="0" rIns="45714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78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857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9" y="118873"/>
            <a:ext cx="8013192" cy="1636776"/>
          </a:xfrm>
        </p:spPr>
        <p:txBody>
          <a:bodyPr vert="horz" lIns="91429" tIns="0" rIns="91429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287" tIns="0" rIns="45714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white"/>
                </a:solidFill>
              </a:rPr>
              <a:pPr/>
              <a:t>1/9/2018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56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7"/>
            <a:ext cx="4038600" cy="4623816"/>
          </a:xfrm>
        </p:spPr>
        <p:txBody>
          <a:bodyPr lIns="9142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7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7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287" anchor="ctr"/>
          <a:lstStyle>
            <a:lvl1pPr marL="0" indent="0">
              <a:buNone/>
              <a:defRPr sz="2300" b="1" cap="all" baseline="0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287" anchor="ctr"/>
          <a:lstStyle>
            <a:lvl1pPr marL="0" indent="0">
              <a:buNone/>
              <a:defRPr sz="2300" b="1" cap="all" baseline="0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4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43" rIns="45714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1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1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51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43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9" y="1170432"/>
            <a:ext cx="5193792" cy="20116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solidFill>
                  <a:schemeClr val="bg1">
                    <a:shade val="50000"/>
                  </a:schemeClr>
                </a:solidFill>
                <a:latin typeface="Calibri" pitchFamily="34" charset="0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5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26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54AB02A5-4FE5-49D9-9E24-09F23B90C450}" type="datetimeFigureOut">
              <a:rPr lang="en-US" smtClean="0">
                <a:solidFill>
                  <a:prstClr val="black"/>
                </a:solidFill>
              </a:rPr>
              <a:pPr/>
              <a:t>1/9/2018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Calibri" pitchFamily="34" charset="0"/>
              </a:defRPr>
            </a:lvl1pPr>
          </a:lstStyle>
          <a:p>
            <a:fld id="{6294C92D-0306-4E69-9CD3-20855E8496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0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206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rgbClr val="7030A0"/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rgbClr val="0070C0">
                  <a:lumMod val="36000"/>
                  <a:lumOff val="64000"/>
                </a:srgb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52736"/>
            <a:ext cx="7498080" cy="519566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1/9/2018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969103CA-EA87-4569-A88B-F06CD1F921C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extLst/>
          </a:lstStyle>
          <a:p>
            <a:pPr algn="ctr" defTabSz="914293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24936" cy="1251062"/>
          </a:xfrm>
          <a:prstGeom prst="rect">
            <a:avLst/>
          </a:prstGeom>
        </p:spPr>
        <p:txBody>
          <a:bodyPr vert="horz" lIns="91429" tIns="45714" rIns="45714" bIns="45714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75192"/>
            <a:ext cx="8424936" cy="4894169"/>
          </a:xfrm>
          <a:prstGeom prst="rect">
            <a:avLst/>
          </a:prstGeom>
        </p:spPr>
        <p:txBody>
          <a:bodyPr vert="horz" lIns="54857" tIns="91429" rIns="91429" bIns="45714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5200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861" indent="-320003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435" indent="-27428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b="1" kern="1200">
          <a:solidFill>
            <a:srgbClr val="0070C0"/>
          </a:solidFill>
          <a:latin typeface="Calibri" pitchFamily="34" charset="0"/>
          <a:ea typeface="+mn-ea"/>
          <a:cs typeface="+mn-cs"/>
        </a:defRPr>
      </a:lvl2pPr>
      <a:lvl3pPr marL="996580" indent="-228573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b="1" kern="1200">
          <a:solidFill>
            <a:srgbClr val="00B050"/>
          </a:solidFill>
          <a:latin typeface="Calibri" pitchFamily="34" charset="0"/>
          <a:ea typeface="+mn-ea"/>
          <a:cs typeface="+mn-cs"/>
        </a:defRPr>
      </a:lvl3pPr>
      <a:lvl4pPr marL="1216010" indent="-18285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b="1" kern="1200">
          <a:solidFill>
            <a:srgbClr val="7030A0"/>
          </a:solidFill>
          <a:latin typeface="Calibri" pitchFamily="34" charset="0"/>
          <a:ea typeface="+mn-ea"/>
          <a:cs typeface="+mn-cs"/>
        </a:defRPr>
      </a:lvl4pPr>
      <a:lvl5pPr marL="1426297" indent="-18285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442" indent="-18285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86" indent="-18285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730" indent="-18285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0875" indent="-18285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ohio-state.edu/~srini/524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</a:t>
            </a:r>
            <a:r>
              <a:rPr lang="en-US" dirty="0" smtClean="0"/>
              <a:t>5245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603936" cy="34563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Lecture 1 </a:t>
            </a:r>
          </a:p>
          <a:p>
            <a:endParaRPr lang="en-US" dirty="0"/>
          </a:p>
          <a:p>
            <a:r>
              <a:rPr lang="en-US" dirty="0" smtClean="0"/>
              <a:t>Srinivasan </a:t>
            </a:r>
            <a:r>
              <a:rPr lang="en-US" dirty="0" err="1" smtClean="0"/>
              <a:t>Parthasarathy</a:t>
            </a:r>
            <a:endParaRPr lang="en-US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000" dirty="0" err="1" smtClean="0"/>
              <a:t>Ack</a:t>
            </a:r>
            <a:r>
              <a:rPr lang="en-US" sz="2000" dirty="0" smtClean="0"/>
              <a:t>: Slides are adapted from Ymir </a:t>
            </a:r>
            <a:r>
              <a:rPr lang="en-US" sz="2000" dirty="0" err="1" smtClean="0"/>
              <a:t>Vigfusson</a:t>
            </a:r>
            <a:r>
              <a:rPr lang="en-US" sz="2000" dirty="0" smtClean="0"/>
              <a:t>; who in turn inherited them from various sources – as noted in individual slides. Many of the images are adapted from the textbook(s) for the course.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4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Economy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32FF-215B-4C51-BFD7-9BC6349BC63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96200" y="5156201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1752600"/>
            <a:ext cx="966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>
                <a:solidFill>
                  <a:prstClr val="black"/>
                </a:solidFill>
                <a:latin typeface="Helvetica"/>
                <a:ea typeface="Arial" charset="0"/>
                <a:cs typeface="Helvetica"/>
              </a:rPr>
              <a:t>Nodes</a:t>
            </a:r>
            <a:r>
              <a:rPr lang="de-DE" b="1" dirty="0" smtClean="0">
                <a:solidFill>
                  <a:prstClr val="black"/>
                </a:solidFill>
                <a:latin typeface="Helvetica"/>
                <a:ea typeface="Arial" charset="0"/>
                <a:cs typeface="Helvetica"/>
              </a:rPr>
              <a:t>:</a:t>
            </a:r>
            <a:endParaRPr lang="de-DE" b="1" dirty="0">
              <a:solidFill>
                <a:prstClr val="black"/>
              </a:solidFill>
              <a:latin typeface="Helvetica"/>
              <a:ea typeface="Arial" charset="0"/>
              <a:cs typeface="Helvetic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4419600"/>
            <a:ext cx="864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>
                <a:solidFill>
                  <a:prstClr val="black"/>
                </a:solidFill>
                <a:latin typeface="Helvetica"/>
                <a:ea typeface="Arial" charset="0"/>
                <a:cs typeface="Helvetica"/>
              </a:rPr>
              <a:t>Links:</a:t>
            </a:r>
            <a:r>
              <a:rPr lang="de-DE" b="1" dirty="0" smtClean="0">
                <a:solidFill>
                  <a:prstClr val="black"/>
                </a:solidFill>
                <a:latin typeface="Helvetica"/>
                <a:ea typeface="Arial" charset="0"/>
                <a:cs typeface="Helvetica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8226" y="3219748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8226" y="5257800"/>
            <a:ext cx="228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58226" y="2895600"/>
            <a:ext cx="228600" cy="152400"/>
          </a:xfrm>
          <a:prstGeom prst="rect">
            <a:avLst/>
          </a:prstGeom>
          <a:solidFill>
            <a:srgbClr val="DC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8226" y="2533948"/>
            <a:ext cx="2286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315200" y="2133600"/>
            <a:ext cx="1752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Companies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Investment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Pharma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Research Labs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Public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Biotechnology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58226" y="3905548"/>
            <a:ext cx="2286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58226" y="3581400"/>
            <a:ext cx="2286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58226" y="5567098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58226" y="2209800"/>
            <a:ext cx="228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8226" y="4931658"/>
            <a:ext cx="2286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315200" y="4806315"/>
            <a:ext cx="1752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Collaborations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Financial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R&amp;D</a:t>
            </a:r>
          </a:p>
        </p:txBody>
      </p:sp>
      <p:pic>
        <p:nvPicPr>
          <p:cNvPr id="20" name="Picture 4" descr="Bil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4059" y="1828800"/>
            <a:ext cx="6854941" cy="378653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84059" y="1828800"/>
            <a:ext cx="987541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4860" y="6031468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Bio-tech companies, 1991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Networks: What is this?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56911"/>
            <a:ext cx="7498080" cy="2132856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pPr marL="118872" indent="0">
              <a:buNone/>
            </a:pPr>
            <a:endParaRPr lang="is-IS" dirty="0" smtClean="0"/>
          </a:p>
          <a:p>
            <a:r>
              <a:rPr lang="is-IS" dirty="0" smtClean="0"/>
              <a:t>34 person Karate club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0" y="1363362"/>
            <a:ext cx="7596336" cy="446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21505" cy="455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7452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904656"/>
          </a:xfrm>
        </p:spPr>
        <p:txBody>
          <a:bodyPr>
            <a:normAutofit lnSpcReduction="10000"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b="1" dirty="0" smtClean="0"/>
              <a:t>E-mail communication patterns within HP</a:t>
            </a:r>
          </a:p>
          <a:p>
            <a:pPr lvl="1"/>
            <a:r>
              <a:rPr lang="is-IS" dirty="0" smtClean="0"/>
              <a:t>Superimposed on the company hierarchy</a:t>
            </a:r>
          </a:p>
          <a:p>
            <a:pPr lvl="1"/>
            <a:r>
              <a:rPr lang="is-IS" dirty="0" smtClean="0"/>
              <a:t>436 employees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Networks: What about this?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776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Networks are everywhere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b="1" dirty="0" smtClean="0"/>
              <a:t>Modern society is “connected“ in different ways</a:t>
            </a:r>
          </a:p>
          <a:p>
            <a:pPr lvl="1"/>
            <a:r>
              <a:rPr lang="is-IS" dirty="0" smtClean="0"/>
              <a:t>Global communication</a:t>
            </a:r>
          </a:p>
          <a:p>
            <a:pPr lvl="1"/>
            <a:r>
              <a:rPr lang="is-IS" dirty="0" smtClean="0"/>
              <a:t>The Internet</a:t>
            </a:r>
          </a:p>
          <a:p>
            <a:pPr lvl="1"/>
            <a:r>
              <a:rPr lang="is-IS" dirty="0" smtClean="0"/>
              <a:t>Social networks</a:t>
            </a:r>
          </a:p>
          <a:p>
            <a:pPr lvl="1"/>
            <a:r>
              <a:rPr lang="is-IS" dirty="0" smtClean="0"/>
              <a:t>Financial systems</a:t>
            </a:r>
          </a:p>
          <a:p>
            <a:pPr lvl="1"/>
            <a:r>
              <a:rPr lang="is-IS" dirty="0" smtClean="0"/>
              <a:t>News and media</a:t>
            </a:r>
          </a:p>
          <a:p>
            <a:pPr lvl="1"/>
            <a:endParaRPr lang="is-IS" dirty="0" smtClean="0"/>
          </a:p>
          <a:p>
            <a:r>
              <a:rPr lang="is-IS" b="1" dirty="0" smtClean="0"/>
              <a:t>Network science</a:t>
            </a:r>
            <a:endParaRPr lang="is-IS" dirty="0" smtClean="0"/>
          </a:p>
          <a:p>
            <a:pPr lvl="1"/>
            <a:r>
              <a:rPr lang="is-IS" b="1" i="1" dirty="0" smtClean="0">
                <a:solidFill>
                  <a:srgbClr val="7030A0"/>
                </a:solidFill>
              </a:rPr>
              <a:t>“The study of phenomena that take place within complex social, economic and technological systems.“</a:t>
            </a:r>
          </a:p>
          <a:p>
            <a:pPr lvl="1"/>
            <a:endParaRPr lang="is-IS" b="1" dirty="0" smtClean="0">
              <a:solidFill>
                <a:srgbClr val="7030A0"/>
              </a:solidFill>
            </a:endParaRPr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7080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600" dirty="0"/>
              <a:t>Behind each </a:t>
            </a:r>
            <a:r>
              <a:rPr lang="en-US" sz="3600" dirty="0" smtClean="0"/>
              <a:t>such system there </a:t>
            </a:r>
            <a:r>
              <a:rPr lang="en-US" sz="3600" dirty="0"/>
              <a:t>is an intricate wiring diagram, </a:t>
            </a:r>
            <a:r>
              <a:rPr lang="en-US" sz="3600" b="1" dirty="0" smtClean="0">
                <a:solidFill>
                  <a:schemeClr val="accent3"/>
                </a:solidFill>
              </a:rPr>
              <a:t>a </a:t>
            </a:r>
            <a:r>
              <a:rPr lang="en-US" sz="3600" b="1" dirty="0">
                <a:solidFill>
                  <a:schemeClr val="accent3"/>
                </a:solidFill>
              </a:rPr>
              <a:t>network</a:t>
            </a:r>
            <a:r>
              <a:rPr lang="en-US" sz="3600" dirty="0"/>
              <a:t>, that defines the </a:t>
            </a:r>
            <a:r>
              <a:rPr lang="en-US" sz="3600" b="1" dirty="0"/>
              <a:t>interactions</a:t>
            </a:r>
            <a:r>
              <a:rPr lang="en-US" sz="3600" dirty="0"/>
              <a:t> between the </a:t>
            </a:r>
            <a:r>
              <a:rPr lang="en-US" sz="3600" dirty="0" smtClean="0"/>
              <a:t>components</a:t>
            </a:r>
          </a:p>
          <a:p>
            <a:pPr algn="ctr"/>
            <a:endParaRPr lang="en-US" dirty="0" smtClean="0"/>
          </a:p>
          <a:p>
            <a:pPr marL="118872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The key to understanding these complex systems </a:t>
            </a:r>
            <a:r>
              <a:rPr lang="en-US" sz="3600" b="1" dirty="0">
                <a:solidFill>
                  <a:schemeClr val="accent2"/>
                </a:solidFill>
              </a:rPr>
              <a:t>unless </a:t>
            </a:r>
            <a:r>
              <a:rPr lang="en-US" sz="3600" b="1" dirty="0" smtClean="0">
                <a:solidFill>
                  <a:schemeClr val="accent2"/>
                </a:solidFill>
              </a:rPr>
              <a:t>is to understand </a:t>
            </a:r>
            <a:r>
              <a:rPr lang="en-US" sz="3600" b="1" dirty="0">
                <a:solidFill>
                  <a:schemeClr val="accent2"/>
                </a:solidFill>
              </a:rPr>
              <a:t>the networks behind </a:t>
            </a:r>
            <a:r>
              <a:rPr lang="en-US" sz="3600" b="1" dirty="0" smtClean="0">
                <a:solidFill>
                  <a:schemeClr val="accent2"/>
                </a:solidFill>
              </a:rPr>
              <a:t>them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BA6C-B626-4FB1-87EE-7CB9741882D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What do we hope to achieve from </a:t>
            </a:r>
            <a:r>
              <a:rPr lang="en-US" b="1" dirty="0" smtClean="0">
                <a:solidFill>
                  <a:srgbClr val="7030A0"/>
                </a:solidFill>
              </a:rPr>
              <a:t>studying networks</a:t>
            </a:r>
            <a:r>
              <a:rPr lang="en-US" b="1" dirty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dirty="0"/>
              <a:t>Patterns and statistical </a:t>
            </a:r>
            <a:r>
              <a:rPr lang="en-US" b="1" dirty="0">
                <a:solidFill>
                  <a:schemeClr val="accent4"/>
                </a:solidFill>
              </a:rPr>
              <a:t>properties</a:t>
            </a:r>
            <a:r>
              <a:rPr lang="en-US" dirty="0"/>
              <a:t> of network data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Design principles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models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Understand</a:t>
            </a:r>
            <a:r>
              <a:rPr lang="en-US" b="1" dirty="0"/>
              <a:t> </a:t>
            </a:r>
            <a:r>
              <a:rPr lang="en-US" dirty="0"/>
              <a:t>why networks are organized the way they are</a:t>
            </a:r>
          </a:p>
          <a:p>
            <a:pPr lvl="2"/>
            <a:r>
              <a:rPr lang="en-US" dirty="0"/>
              <a:t>Predict behavior of networked systems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How do we reason about networks?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Empirical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Study network data to find organizational principles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Mathematical models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Probabilistic, graph theory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Algorithms</a:t>
            </a:r>
            <a:r>
              <a:rPr lang="en-US" b="1" dirty="0" smtClean="0"/>
              <a:t> </a:t>
            </a:r>
            <a:r>
              <a:rPr lang="en-US" dirty="0" smtClean="0"/>
              <a:t>for analyzing graphs</a:t>
            </a:r>
          </a:p>
          <a:p>
            <a:pPr lvl="8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2981-D9EE-4364-B14F-04B98092CEC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41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Networks: Structure &amp;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59016" cy="525780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What do we study in networks?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Structure and evolution</a:t>
            </a:r>
            <a:endParaRPr lang="en-US" b="1" dirty="0" smtClean="0"/>
          </a:p>
          <a:p>
            <a:pPr lvl="1"/>
            <a:r>
              <a:rPr lang="en-US" dirty="0"/>
              <a:t>What is the structure of a </a:t>
            </a:r>
            <a:r>
              <a:rPr lang="en-US" dirty="0" smtClean="0"/>
              <a:t>network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Why and how did it became to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</a:t>
            </a:r>
            <a:r>
              <a:rPr lang="en-US" dirty="0"/>
              <a:t>structure?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Processes and dynamics</a:t>
            </a:r>
            <a:endParaRPr lang="en-US" b="1" dirty="0"/>
          </a:p>
          <a:p>
            <a:pPr lvl="1"/>
            <a:r>
              <a:rPr lang="en-US" dirty="0" smtClean="0"/>
              <a:t>Networks provide a “skeleton”</a:t>
            </a:r>
            <a:br>
              <a:rPr lang="en-US" dirty="0" smtClean="0"/>
            </a:br>
            <a:r>
              <a:rPr lang="en-US" dirty="0" smtClean="0"/>
              <a:t>for spreading of information,</a:t>
            </a:r>
            <a:br>
              <a:rPr lang="en-US" dirty="0" smtClean="0"/>
            </a:br>
            <a:r>
              <a:rPr lang="en-US" dirty="0" smtClean="0"/>
              <a:t>behavior, diseases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do information and diseases spread?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532D-D765-4237-A199-7F8AA74FD6A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3" y="1371600"/>
            <a:ext cx="237297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198" y="4419600"/>
            <a:ext cx="29666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284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Specific questions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66144" cy="5733256"/>
          </a:xfrm>
        </p:spPr>
        <p:txBody>
          <a:bodyPr>
            <a:normAutofit/>
          </a:bodyPr>
          <a:lstStyle/>
          <a:p>
            <a:r>
              <a:rPr lang="is-IS" b="1" dirty="0" smtClean="0"/>
              <a:t>What are the structural features of networks?</a:t>
            </a:r>
          </a:p>
          <a:p>
            <a:pPr lvl="1"/>
            <a:r>
              <a:rPr lang="is-IS" dirty="0" smtClean="0"/>
              <a:t>Hard to eyeball features of large networks</a:t>
            </a:r>
          </a:p>
          <a:p>
            <a:pPr lvl="1"/>
            <a:endParaRPr lang="is-IS" dirty="0" smtClean="0"/>
          </a:p>
          <a:p>
            <a:r>
              <a:rPr lang="is-IS" b="1" dirty="0" smtClean="0"/>
              <a:t>Can we reason about behavior and interaction in networks? </a:t>
            </a:r>
          </a:p>
          <a:p>
            <a:pPr lvl="1"/>
            <a:r>
              <a:rPr lang="is-IS" dirty="0" smtClean="0"/>
              <a:t>Strategic incentives, cause-and-effect relationships</a:t>
            </a:r>
          </a:p>
          <a:p>
            <a:pPr lvl="1"/>
            <a:endParaRPr lang="is-IS" dirty="0" smtClean="0"/>
          </a:p>
          <a:p>
            <a:r>
              <a:rPr lang="is-IS" b="1" dirty="0" smtClean="0"/>
              <a:t>What are the dynamics of aggregate behavior?</a:t>
            </a:r>
          </a:p>
          <a:p>
            <a:pPr lvl="1"/>
            <a:r>
              <a:rPr lang="is-IS" dirty="0" smtClean="0"/>
              <a:t>Why are YouTube and Facebook so popular?</a:t>
            </a:r>
          </a:p>
          <a:p>
            <a:pPr lvl="1"/>
            <a:r>
              <a:rPr lang="is-IS" dirty="0" smtClean="0"/>
              <a:t>How do things go viral? How do diseases spread?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65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38201"/>
          </a:xfrm>
        </p:spPr>
        <p:txBody>
          <a:bodyPr/>
          <a:lstStyle/>
          <a:p>
            <a:pPr marL="118872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Age and size of networks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2602-9F6D-4D4B-BF0A-5EFD8DF0706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 descr="slide27_the-life-of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647344"/>
            <a:ext cx="8597900" cy="39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Networks? 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role of networks </a:t>
            </a:r>
            <a:r>
              <a:rPr lang="en-US" b="1" dirty="0" smtClean="0">
                <a:solidFill>
                  <a:srgbClr val="7030A0"/>
                </a:solidFill>
              </a:rPr>
              <a:t>is expanding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Data availability</a:t>
            </a:r>
          </a:p>
          <a:p>
            <a:pPr lvl="1"/>
            <a:r>
              <a:rPr lang="en-US" dirty="0"/>
              <a:t>Rise of the Web 2.0 and Social media</a:t>
            </a:r>
          </a:p>
          <a:p>
            <a:r>
              <a:rPr lang="en-US" b="1" dirty="0">
                <a:solidFill>
                  <a:schemeClr val="accent4"/>
                </a:solidFill>
              </a:rPr>
              <a:t>Universality</a:t>
            </a:r>
          </a:p>
          <a:p>
            <a:pPr lvl="1"/>
            <a:r>
              <a:rPr lang="en-US" dirty="0"/>
              <a:t>Networks from various domains of science, nature, and technology are more similar than one would expect </a:t>
            </a:r>
          </a:p>
          <a:p>
            <a:r>
              <a:rPr lang="en-US" b="1" dirty="0">
                <a:solidFill>
                  <a:schemeClr val="accent4"/>
                </a:solidFill>
              </a:rPr>
              <a:t>Shared vocabulary between fields</a:t>
            </a:r>
          </a:p>
          <a:p>
            <a:pPr lvl="1"/>
            <a:r>
              <a:rPr lang="en-US" dirty="0"/>
              <a:t>Computer Science, Social S</a:t>
            </a:r>
            <a:r>
              <a:rPr lang="en-US" dirty="0" smtClean="0"/>
              <a:t>ciences, </a:t>
            </a:r>
            <a:r>
              <a:rPr lang="en-US" dirty="0"/>
              <a:t>Physics, Economics, Statistics, </a:t>
            </a:r>
            <a:r>
              <a:rPr lang="en-US" dirty="0" smtClean="0"/>
              <a:t>Biology, Political Science…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3010-BB3F-461F-928B-2008AA7B480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&amp; Complex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We are surrounded by hopelessly complex systems: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Society</a:t>
            </a:r>
            <a:r>
              <a:rPr lang="en-US" dirty="0" smtClean="0"/>
              <a:t> is a </a:t>
            </a:r>
            <a:r>
              <a:rPr lang="en-US" dirty="0"/>
              <a:t>collection of </a:t>
            </a:r>
            <a:r>
              <a:rPr lang="en-US" dirty="0" smtClean="0"/>
              <a:t>seven billion individuals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Communication systems </a:t>
            </a:r>
            <a:r>
              <a:rPr lang="en-US" dirty="0" smtClean="0"/>
              <a:t>link electronic devices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Information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3"/>
                </a:solidFill>
              </a:rPr>
              <a:t>knowledge</a:t>
            </a:r>
            <a:r>
              <a:rPr lang="en-US" dirty="0" smtClean="0"/>
              <a:t> is organized and linked</a:t>
            </a:r>
          </a:p>
          <a:p>
            <a:pPr lvl="1"/>
            <a:r>
              <a:rPr lang="en-US" dirty="0" smtClean="0"/>
              <a:t>Thousands of </a:t>
            </a:r>
            <a:r>
              <a:rPr lang="en-US" dirty="0" smtClean="0">
                <a:solidFill>
                  <a:schemeClr val="accent2"/>
                </a:solidFill>
              </a:rPr>
              <a:t>genes</a:t>
            </a:r>
            <a:r>
              <a:rPr lang="en-US" dirty="0" smtClean="0"/>
              <a:t> in our cells work </a:t>
            </a:r>
            <a:r>
              <a:rPr lang="en-US" dirty="0"/>
              <a:t>together in a seamless </a:t>
            </a:r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Our </a:t>
            </a:r>
            <a:r>
              <a:rPr lang="en-US" dirty="0" smtClean="0">
                <a:solidFill>
                  <a:schemeClr val="accent3"/>
                </a:solidFill>
              </a:rPr>
              <a:t>thoughts</a:t>
            </a:r>
            <a:r>
              <a:rPr lang="en-US" dirty="0" smtClean="0"/>
              <a:t> are </a:t>
            </a:r>
            <a:r>
              <a:rPr lang="en-US" dirty="0"/>
              <a:t>hidden in the connections between billions of neurons in our </a:t>
            </a:r>
            <a:r>
              <a:rPr lang="en-US" dirty="0" smtClean="0"/>
              <a:t>brain</a:t>
            </a:r>
          </a:p>
          <a:p>
            <a:pPr lvl="8"/>
            <a:endParaRPr lang="en-US" sz="1000" dirty="0" smtClean="0"/>
          </a:p>
          <a:p>
            <a:r>
              <a:rPr lang="en-US" dirty="0">
                <a:solidFill>
                  <a:srgbClr val="7030A0"/>
                </a:solidFill>
              </a:rPr>
              <a:t>These systems, random looking at first, </a:t>
            </a:r>
            <a:r>
              <a:rPr lang="en-US" dirty="0" smtClean="0">
                <a:solidFill>
                  <a:srgbClr val="7030A0"/>
                </a:solidFill>
              </a:rPr>
              <a:t>display </a:t>
            </a:r>
            <a:r>
              <a:rPr lang="en-US" dirty="0">
                <a:solidFill>
                  <a:srgbClr val="7030A0"/>
                </a:solidFill>
              </a:rPr>
              <a:t>signatures of </a:t>
            </a:r>
            <a:r>
              <a:rPr lang="en-US" dirty="0" smtClean="0">
                <a:solidFill>
                  <a:srgbClr val="7030A0"/>
                </a:solidFill>
              </a:rPr>
              <a:t>order </a:t>
            </a:r>
            <a:r>
              <a:rPr lang="en-US" dirty="0">
                <a:solidFill>
                  <a:srgbClr val="7030A0"/>
                </a:solidFill>
              </a:rPr>
              <a:t>and </a:t>
            </a:r>
            <a:r>
              <a:rPr lang="en-US" dirty="0" smtClean="0">
                <a:solidFill>
                  <a:srgbClr val="7030A0"/>
                </a:solidFill>
              </a:rPr>
              <a:t>self-organization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B24E-073D-4952-A58C-F9EA3E9D7A2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Impact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C09A-6291-482C-A7B1-50A95AE550D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84" y="1219201"/>
            <a:ext cx="5881832" cy="56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Impact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Intelligence and fighting (cyber) terrorism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5773-FD0E-48CC-9D8B-4A431DF1D08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2641600"/>
            <a:ext cx="3048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41600"/>
            <a:ext cx="406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9278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Predicting epidemics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5CC-1DAA-4F6D-AED9-CB1521E9E5C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 descr="May24_real_vs_May24_average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84525"/>
            <a:ext cx="9143999" cy="2316075"/>
          </a:xfrm>
          <a:prstGeom prst="rect">
            <a:avLst/>
          </a:prstGeom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1893962" y="4986332"/>
            <a:ext cx="59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610" y="498633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Predicted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Interactions of human disease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Drug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9B92-A1C0-43D0-A63D-53F55F106B3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3" descr="pdb6cox-cp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90825"/>
            <a:ext cx="2360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1101000717_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75" y="3085528"/>
            <a:ext cx="1846263" cy="202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ud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0"/>
            <a:ext cx="3368872" cy="21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Logistics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816912" cy="5123656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Tu/Th 2:20-3:40PM </a:t>
            </a:r>
          </a:p>
          <a:p>
            <a:endParaRPr lang="is-IS" dirty="0" smtClean="0"/>
          </a:p>
          <a:p>
            <a:r>
              <a:rPr lang="is-IS" dirty="0"/>
              <a:t>Office hours: </a:t>
            </a:r>
            <a:endParaRPr lang="is-IS" dirty="0" smtClean="0"/>
          </a:p>
          <a:p>
            <a:pPr lvl="1"/>
            <a:r>
              <a:rPr lang="is-IS" b="1" i="1" dirty="0" smtClean="0"/>
              <a:t>Srini</a:t>
            </a:r>
            <a:r>
              <a:rPr lang="is-IS" dirty="0" smtClean="0"/>
              <a:t>: </a:t>
            </a:r>
            <a:r>
              <a:rPr lang="is-IS" dirty="0" smtClean="0"/>
              <a:t>  TH 1-2 PM, </a:t>
            </a:r>
            <a:r>
              <a:rPr lang="is-IS" dirty="0" smtClean="0"/>
              <a:t>and by appointment on Fridays.</a:t>
            </a:r>
            <a:endParaRPr lang="is-IS" b="1" dirty="0"/>
          </a:p>
          <a:p>
            <a:pPr lvl="1"/>
            <a:r>
              <a:rPr lang="is-IS" b="1" i="1" dirty="0" smtClean="0"/>
              <a:t>Yu Wang</a:t>
            </a:r>
            <a:r>
              <a:rPr lang="is-IS" dirty="0" smtClean="0"/>
              <a:t>: T 1-2 PM, Wed 11-12 (noon), Mondays by apt.</a:t>
            </a:r>
            <a:endParaRPr lang="is-IS" b="1" dirty="0" smtClean="0"/>
          </a:p>
          <a:p>
            <a:endParaRPr lang="is-IS" b="1" i="1" dirty="0" smtClean="0"/>
          </a:p>
          <a:p>
            <a:r>
              <a:rPr lang="is-IS" b="1" i="1" dirty="0" smtClean="0"/>
              <a:t>Prerequisites </a:t>
            </a:r>
            <a:r>
              <a:rPr lang="is-IS" b="1" i="1" dirty="0" smtClean="0"/>
              <a:t>(these would be helpful)</a:t>
            </a:r>
            <a:endParaRPr lang="is-IS" b="1" i="1" dirty="0"/>
          </a:p>
          <a:p>
            <a:pPr lvl="1"/>
            <a:r>
              <a:rPr lang="is-IS" dirty="0" smtClean="0"/>
              <a:t>Linear Algebra </a:t>
            </a:r>
          </a:p>
          <a:p>
            <a:pPr lvl="1"/>
            <a:r>
              <a:rPr lang="is-IS" dirty="0" smtClean="0"/>
              <a:t>Probability and statistics</a:t>
            </a:r>
          </a:p>
          <a:p>
            <a:pPr lvl="1"/>
            <a:r>
              <a:rPr lang="is-IS" dirty="0" smtClean="0"/>
              <a:t>Graph Theory</a:t>
            </a:r>
          </a:p>
          <a:p>
            <a:pPr lvl="1"/>
            <a:r>
              <a:rPr lang="is-IS" dirty="0" smtClean="0"/>
              <a:t>Databases</a:t>
            </a:r>
          </a:p>
          <a:p>
            <a:pPr lvl="1"/>
            <a:r>
              <a:rPr lang="is-IS" dirty="0" smtClean="0"/>
              <a:t>Data Mining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673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Logistics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b="1" dirty="0" smtClean="0"/>
              <a:t>Reference </a:t>
            </a:r>
            <a:r>
              <a:rPr lang="is-IS" b="1" dirty="0"/>
              <a:t>material</a:t>
            </a:r>
          </a:p>
          <a:p>
            <a:pPr lvl="1"/>
            <a:r>
              <a:rPr lang="is-IS" i="1" dirty="0">
                <a:solidFill>
                  <a:srgbClr val="FF0000"/>
                </a:solidFill>
              </a:rPr>
              <a:t>Networks, Crowds and Markets </a:t>
            </a:r>
            <a:r>
              <a:rPr lang="is-IS" dirty="0">
                <a:solidFill>
                  <a:srgbClr val="FF0000"/>
                </a:solidFill>
              </a:rPr>
              <a:t>(Easley, </a:t>
            </a:r>
            <a:r>
              <a:rPr lang="is-IS" dirty="0" smtClean="0">
                <a:solidFill>
                  <a:srgbClr val="FF0000"/>
                </a:solidFill>
              </a:rPr>
              <a:t>Kleinberg 2010).</a:t>
            </a:r>
            <a:r>
              <a:rPr lang="is-IS" dirty="0" smtClean="0"/>
              <a:t> </a:t>
            </a:r>
            <a:r>
              <a:rPr lang="is-IS" dirty="0"/>
              <a:t> </a:t>
            </a:r>
            <a:r>
              <a:rPr lang="is-IS" dirty="0" smtClean="0"/>
              <a:t>Book also available online!</a:t>
            </a:r>
          </a:p>
          <a:p>
            <a:pPr lvl="1"/>
            <a:r>
              <a:rPr lang="is-IS" i="1" dirty="0" smtClean="0">
                <a:solidFill>
                  <a:srgbClr val="FF0000"/>
                </a:solidFill>
              </a:rPr>
              <a:t>Networks an Introduction </a:t>
            </a:r>
            <a:r>
              <a:rPr lang="is-IS" dirty="0" smtClean="0">
                <a:solidFill>
                  <a:srgbClr val="FF0000"/>
                </a:solidFill>
              </a:rPr>
              <a:t>(M. Newman). </a:t>
            </a:r>
            <a:r>
              <a:rPr lang="is-IS" dirty="0" smtClean="0"/>
              <a:t>Also available online for free from an OSU IP address.</a:t>
            </a:r>
          </a:p>
          <a:p>
            <a:pPr lvl="1"/>
            <a:endParaRPr lang="is-IS" b="1" dirty="0" smtClean="0"/>
          </a:p>
          <a:p>
            <a:r>
              <a:rPr lang="is-IS" b="1" dirty="0" smtClean="0"/>
              <a:t>Website</a:t>
            </a:r>
          </a:p>
          <a:p>
            <a:pPr lvl="1"/>
            <a:r>
              <a:rPr lang="is-IS" b="1" dirty="0" smtClean="0">
                <a:hlinkClick r:id="rId2"/>
              </a:rPr>
              <a:t>http://www.cse.ohio-state.edu/~srini/5245</a:t>
            </a:r>
            <a:endParaRPr lang="is-IS" b="1" dirty="0" smtClean="0"/>
          </a:p>
          <a:p>
            <a:pPr lvl="1"/>
            <a:endParaRPr lang="is-IS" dirty="0" smtClean="0"/>
          </a:p>
          <a:p>
            <a:r>
              <a:rPr lang="is-IS" b="1" dirty="0" smtClean="0"/>
              <a:t>Collaboration </a:t>
            </a:r>
            <a:r>
              <a:rPr lang="is-IS" b="1" dirty="0"/>
              <a:t>advised and </a:t>
            </a:r>
            <a:r>
              <a:rPr lang="is-IS" b="1" dirty="0" smtClean="0"/>
              <a:t>encouraged!</a:t>
            </a:r>
            <a:endParaRPr lang="is-IS" b="1" dirty="0"/>
          </a:p>
          <a:p>
            <a:pPr lvl="1"/>
            <a:r>
              <a:rPr lang="is-IS" dirty="0" smtClean="0"/>
              <a:t>You </a:t>
            </a:r>
            <a:r>
              <a:rPr lang="is-IS" dirty="0"/>
              <a:t>are expected to maintain academic integrity </a:t>
            </a:r>
            <a:r>
              <a:rPr lang="is-IS" dirty="0" smtClean="0"/>
              <a:t>and the OSU honor code</a:t>
            </a:r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717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Evaluation (tentative and subject to change)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/>
          </a:bodyPr>
          <a:lstStyle/>
          <a:p>
            <a:r>
              <a:rPr lang="is-IS" b="1" dirty="0" smtClean="0"/>
              <a:t>Problem Sets/Assignments (35%)</a:t>
            </a:r>
          </a:p>
          <a:p>
            <a:r>
              <a:rPr lang="is-IS" b="1" dirty="0" smtClean="0"/>
              <a:t>Midterm (25%)</a:t>
            </a:r>
          </a:p>
          <a:p>
            <a:r>
              <a:rPr lang="is-IS" b="1" dirty="0" smtClean="0"/>
              <a:t>Team Project and Presentation (40%)</a:t>
            </a:r>
          </a:p>
          <a:p>
            <a:pPr lvl="1"/>
            <a:r>
              <a:rPr lang="is-IS" dirty="0" smtClean="0"/>
              <a:t>Give an enthusiastic, well-prepared talk on the key ideas in chosen scientific papers on the topics of the course</a:t>
            </a:r>
          </a:p>
          <a:p>
            <a:pPr lvl="1"/>
            <a:r>
              <a:rPr lang="is-IS" dirty="0" smtClean="0"/>
              <a:t>Team </a:t>
            </a:r>
            <a:r>
              <a:rPr lang="is-IS" dirty="0" smtClean="0"/>
              <a:t>projects (at least 3 members)</a:t>
            </a:r>
            <a:endParaRPr lang="is-IS" dirty="0" smtClean="0"/>
          </a:p>
          <a:p>
            <a:pPr lvl="2"/>
            <a:r>
              <a:rPr lang="is-IS" dirty="0" smtClean="0"/>
              <a:t>Teams must comprise of at least one grad and one undergraduate student</a:t>
            </a:r>
          </a:p>
          <a:p>
            <a:pPr marL="402336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304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Graph theory: basics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 </a:t>
            </a:r>
            <a:r>
              <a:rPr lang="is-IS" i="1" dirty="0" smtClean="0">
                <a:solidFill>
                  <a:srgbClr val="7030A0"/>
                </a:solidFill>
              </a:rPr>
              <a:t>graph</a:t>
            </a:r>
            <a:r>
              <a:rPr lang="is-IS" i="1" dirty="0" smtClean="0"/>
              <a:t> </a:t>
            </a:r>
            <a:r>
              <a:rPr lang="is-IS" dirty="0" smtClean="0"/>
              <a:t>or a </a:t>
            </a:r>
            <a:r>
              <a:rPr lang="is-IS" i="1" dirty="0" smtClean="0">
                <a:solidFill>
                  <a:srgbClr val="7030A0"/>
                </a:solidFill>
              </a:rPr>
              <a:t>network</a:t>
            </a:r>
            <a:r>
              <a:rPr lang="is-IS" dirty="0" smtClean="0">
                <a:solidFill>
                  <a:srgbClr val="7030A0"/>
                </a:solidFill>
              </a:rPr>
              <a:t> </a:t>
            </a:r>
            <a:r>
              <a:rPr lang="is-IS" dirty="0" smtClean="0"/>
              <a:t>is a way to specify relationships amongst a collection of items</a:t>
            </a:r>
            <a:endParaRPr lang="is-IS" i="1" dirty="0" smtClean="0"/>
          </a:p>
          <a:p>
            <a:r>
              <a:rPr lang="is-IS" i="1" u="sng" dirty="0" smtClean="0"/>
              <a:t>Def</a:t>
            </a:r>
            <a:r>
              <a:rPr lang="is-IS" i="1" dirty="0" smtClean="0"/>
              <a:t>: </a:t>
            </a:r>
            <a:r>
              <a:rPr lang="is-IS" dirty="0" smtClean="0"/>
              <a:t>A graph consists of</a:t>
            </a:r>
          </a:p>
          <a:p>
            <a:pPr lvl="1"/>
            <a:r>
              <a:rPr lang="is-IS" dirty="0" smtClean="0"/>
              <a:t>Set of objects: </a:t>
            </a:r>
            <a:r>
              <a:rPr lang="is-IS" i="1" dirty="0" smtClean="0">
                <a:solidFill>
                  <a:srgbClr val="7030A0"/>
                </a:solidFill>
              </a:rPr>
              <a:t>nodes</a:t>
            </a:r>
          </a:p>
          <a:p>
            <a:pPr lvl="1"/>
            <a:r>
              <a:rPr lang="is-IS" dirty="0" smtClean="0"/>
              <a:t>Pairs of objects: </a:t>
            </a:r>
            <a:r>
              <a:rPr lang="is-IS" i="1" dirty="0" smtClean="0">
                <a:solidFill>
                  <a:srgbClr val="7030A0"/>
                </a:solidFill>
              </a:rPr>
              <a:t>edges</a:t>
            </a:r>
          </a:p>
          <a:p>
            <a:pPr lvl="1"/>
            <a:endParaRPr lang="is-IS" i="1" dirty="0" smtClean="0">
              <a:solidFill>
                <a:srgbClr val="7030A0"/>
              </a:solidFill>
            </a:endParaRPr>
          </a:p>
          <a:p>
            <a:r>
              <a:rPr lang="is-IS" i="1" u="sng" dirty="0" smtClean="0"/>
              <a:t>Def</a:t>
            </a:r>
            <a:r>
              <a:rPr lang="is-IS" i="1" dirty="0" smtClean="0"/>
              <a:t>: </a:t>
            </a:r>
            <a:r>
              <a:rPr lang="is-IS" dirty="0" smtClean="0"/>
              <a:t>Two nodes are neighbors if they are connected by an edge</a:t>
            </a:r>
            <a:endParaRPr lang="is-IS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61972"/>
            <a:ext cx="19716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2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Graph orientation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888920" cy="5123656"/>
          </a:xfrm>
        </p:spPr>
        <p:txBody>
          <a:bodyPr/>
          <a:lstStyle/>
          <a:p>
            <a:r>
              <a:rPr lang="is-IS" dirty="0" smtClean="0"/>
              <a:t>Both graphs have 4 nodes (A,B,C,D) and 4 edges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The left graph is </a:t>
            </a:r>
            <a:r>
              <a:rPr lang="is-IS" i="1" dirty="0" smtClean="0"/>
              <a:t>undirected</a:t>
            </a:r>
          </a:p>
          <a:p>
            <a:pPr lvl="1"/>
            <a:r>
              <a:rPr lang="is-IS" dirty="0" smtClean="0"/>
              <a:t>Edges have no orientation (default assumption)</a:t>
            </a:r>
          </a:p>
          <a:p>
            <a:r>
              <a:rPr lang="is-IS" dirty="0" smtClean="0"/>
              <a:t>The right graph is </a:t>
            </a:r>
            <a:r>
              <a:rPr lang="is-IS" i="1" dirty="0" smtClean="0"/>
              <a:t>directed</a:t>
            </a:r>
          </a:p>
          <a:p>
            <a:pPr lvl="1"/>
            <a:r>
              <a:rPr lang="is-IS" dirty="0" smtClean="0"/>
              <a:t>Edges have an orientation, e.g. </a:t>
            </a:r>
            <a:r>
              <a:rPr lang="is-IS" dirty="0"/>
              <a:t>e</a:t>
            </a:r>
            <a:r>
              <a:rPr lang="is-IS" dirty="0" smtClean="0"/>
              <a:t>dge from B to C</a:t>
            </a:r>
            <a:endParaRPr lang="is-I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1149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such system can be represented as a </a:t>
            </a:r>
            <a:r>
              <a:rPr lang="en-US" b="1" dirty="0">
                <a:solidFill>
                  <a:schemeClr val="accent4"/>
                </a:solidFill>
              </a:rPr>
              <a:t>network</a:t>
            </a:r>
            <a:r>
              <a:rPr lang="en-US" dirty="0"/>
              <a:t>, that defines the </a:t>
            </a:r>
            <a:r>
              <a:rPr lang="en-US" b="1" dirty="0"/>
              <a:t>interactions</a:t>
            </a:r>
            <a:r>
              <a:rPr lang="en-US" dirty="0"/>
              <a:t> between the </a:t>
            </a:r>
            <a:r>
              <a:rPr lang="en-US" dirty="0" smtClean="0"/>
              <a:t>components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D64C-4707-461E-9CEC-ACDDCCA0C5E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6" name="Picture 2" descr="http://24x7presence.files.wordpress.com/2010/12/white_noise_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47357"/>
            <a:ext cx="7286900" cy="36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Weighted graphs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Edges may also carry additional information</a:t>
            </a:r>
          </a:p>
          <a:p>
            <a:pPr lvl="1"/>
            <a:r>
              <a:rPr lang="is-IS" dirty="0" smtClean="0"/>
              <a:t>Signs (are we friends or enemies?)</a:t>
            </a:r>
          </a:p>
          <a:p>
            <a:pPr lvl="1"/>
            <a:r>
              <a:rPr lang="is-IS" dirty="0" smtClean="0"/>
              <a:t>Tie strength (how good are we as friends?)</a:t>
            </a:r>
          </a:p>
          <a:p>
            <a:pPr lvl="1"/>
            <a:r>
              <a:rPr lang="is-IS" dirty="0" smtClean="0"/>
              <a:t>Distance (how long is this road?)</a:t>
            </a:r>
          </a:p>
          <a:p>
            <a:pPr lvl="1"/>
            <a:r>
              <a:rPr lang="is-IS" dirty="0" smtClean="0"/>
              <a:t>Delay (how long does the transmission take?)</a:t>
            </a:r>
          </a:p>
          <a:p>
            <a:r>
              <a:rPr lang="is-IS" i="1" u="sng" dirty="0" smtClean="0"/>
              <a:t>Def</a:t>
            </a:r>
            <a:r>
              <a:rPr lang="is-IS" dirty="0" smtClean="0"/>
              <a:t>: In a </a:t>
            </a:r>
            <a:r>
              <a:rPr lang="is-IS" i="1" dirty="0" smtClean="0">
                <a:solidFill>
                  <a:srgbClr val="7030A0"/>
                </a:solidFill>
              </a:rPr>
              <a:t>weighted </a:t>
            </a:r>
            <a:r>
              <a:rPr lang="is-IS" dirty="0" smtClean="0"/>
              <a:t>graph, every edge has an associated number called a </a:t>
            </a:r>
            <a:r>
              <a:rPr lang="is-IS" i="1" dirty="0" smtClean="0">
                <a:solidFill>
                  <a:srgbClr val="7030A0"/>
                </a:solidFill>
              </a:rPr>
              <a:t>weight</a:t>
            </a:r>
            <a:r>
              <a:rPr lang="is-IS" dirty="0" smtClean="0"/>
              <a:t>.</a:t>
            </a:r>
          </a:p>
          <a:p>
            <a:r>
              <a:rPr lang="is-IS" i="1" u="sng" dirty="0" smtClean="0"/>
              <a:t>Def</a:t>
            </a:r>
            <a:r>
              <a:rPr lang="is-IS" dirty="0" smtClean="0"/>
              <a:t>: In a </a:t>
            </a:r>
            <a:r>
              <a:rPr lang="is-IS" i="1" dirty="0" smtClean="0">
                <a:solidFill>
                  <a:srgbClr val="7030A0"/>
                </a:solidFill>
              </a:rPr>
              <a:t>signed </a:t>
            </a:r>
            <a:r>
              <a:rPr lang="is-IS" dirty="0" smtClean="0"/>
              <a:t>graph, every edge has a </a:t>
            </a:r>
            <a:r>
              <a:rPr lang="is-IS" dirty="0" smtClean="0">
                <a:solidFill>
                  <a:srgbClr val="00B050"/>
                </a:solidFill>
              </a:rPr>
              <a:t>+</a:t>
            </a:r>
            <a:r>
              <a:rPr lang="is-IS" dirty="0" smtClean="0"/>
              <a:t> or a </a:t>
            </a:r>
            <a:r>
              <a:rPr lang="is-IS" dirty="0" smtClean="0">
                <a:solidFill>
                  <a:srgbClr val="00B050"/>
                </a:solidFill>
              </a:rPr>
              <a:t>–</a:t>
            </a:r>
            <a:r>
              <a:rPr lang="is-IS" dirty="0" smtClean="0"/>
              <a:t> </a:t>
            </a:r>
            <a:r>
              <a:rPr lang="is-IS" dirty="0" smtClean="0">
                <a:solidFill>
                  <a:srgbClr val="7030A0"/>
                </a:solidFill>
              </a:rPr>
              <a:t>sign</a:t>
            </a:r>
            <a:r>
              <a:rPr lang="is-IS" dirty="0" smtClean="0"/>
              <a:t> associated with it.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43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Transportation networks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Graph terminology often derived from transportation metaphors</a:t>
            </a:r>
          </a:p>
          <a:p>
            <a:pPr lvl="1"/>
            <a:r>
              <a:rPr lang="is-IS" dirty="0" smtClean="0"/>
              <a:t>E.g. “shortest path“, “flow“, “diameter“</a:t>
            </a:r>
            <a:endParaRPr lang="is-I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052737"/>
            <a:ext cx="37444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972469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An electrical network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The physics of Kirchoff‘s laws is applied at every network node and closed paths to design circuits</a:t>
            </a:r>
            <a:endParaRPr lang="is-I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808913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Graph concepts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>
                <a:solidFill>
                  <a:srgbClr val="00B050"/>
                </a:solidFill>
              </a:rPr>
              <a:t>“Graph theory is a terminological jungle in which every newcomer may plant a tree“ </a:t>
            </a:r>
            <a:r>
              <a:rPr lang="is-IS" sz="2000" dirty="0" smtClean="0">
                <a:solidFill>
                  <a:schemeClr val="bg1">
                    <a:lumMod val="50000"/>
                  </a:schemeClr>
                </a:solidFill>
              </a:rPr>
              <a:t>(Social scientist John Barnes)</a:t>
            </a:r>
            <a:endParaRPr lang="is-I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dirty="0" smtClean="0"/>
              <a:t>We will focus on the most central concepts</a:t>
            </a:r>
          </a:p>
          <a:p>
            <a:pPr lvl="1"/>
            <a:r>
              <a:rPr lang="is-IS" dirty="0" smtClean="0"/>
              <a:t>Paths between nodes</a:t>
            </a:r>
          </a:p>
          <a:p>
            <a:pPr lvl="1"/>
            <a:r>
              <a:rPr lang="is-IS" dirty="0" smtClean="0"/>
              <a:t>Cycles</a:t>
            </a:r>
          </a:p>
          <a:p>
            <a:pPr lvl="1"/>
            <a:r>
              <a:rPr lang="is-IS" dirty="0" smtClean="0"/>
              <a:t>Connectivity</a:t>
            </a:r>
          </a:p>
          <a:p>
            <a:pPr lvl="1"/>
            <a:r>
              <a:rPr lang="is-IS" dirty="0" smtClean="0"/>
              <a:t>Components (and giant component)</a:t>
            </a:r>
          </a:p>
          <a:p>
            <a:pPr lvl="1"/>
            <a:r>
              <a:rPr lang="is-IS" dirty="0" smtClean="0"/>
              <a:t>Distance (and search)</a:t>
            </a:r>
          </a:p>
          <a:p>
            <a:pPr lvl="1"/>
            <a:r>
              <a:rPr lang="is-IS" dirty="0" smtClean="0"/>
              <a:t>Measures on nodes and networks as a whole</a:t>
            </a:r>
          </a:p>
          <a:p>
            <a:pPr lvl="1"/>
            <a:endParaRPr lang="is-IS" dirty="0" smtClean="0"/>
          </a:p>
          <a:p>
            <a:pPr lvl="1"/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5332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Paths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Things often travel along the edges of a graph</a:t>
            </a:r>
          </a:p>
          <a:p>
            <a:pPr lvl="1"/>
            <a:r>
              <a:rPr lang="is-IS" dirty="0" smtClean="0"/>
              <a:t>Travel</a:t>
            </a:r>
          </a:p>
          <a:p>
            <a:pPr lvl="1"/>
            <a:r>
              <a:rPr lang="is-IS" dirty="0" smtClean="0"/>
              <a:t>Information</a:t>
            </a:r>
          </a:p>
          <a:p>
            <a:pPr lvl="1"/>
            <a:r>
              <a:rPr lang="is-IS" dirty="0" smtClean="0"/>
              <a:t>Physical quantities</a:t>
            </a:r>
          </a:p>
          <a:p>
            <a:r>
              <a:rPr lang="is-IS" i="1" u="sng" dirty="0" smtClean="0"/>
              <a:t>Def</a:t>
            </a:r>
            <a:r>
              <a:rPr lang="is-IS" dirty="0" smtClean="0"/>
              <a:t>: A </a:t>
            </a:r>
            <a:r>
              <a:rPr lang="is-IS" i="1" dirty="0" smtClean="0">
                <a:solidFill>
                  <a:srgbClr val="7030A0"/>
                </a:solidFill>
              </a:rPr>
              <a:t>path</a:t>
            </a:r>
            <a:r>
              <a:rPr lang="is-IS" dirty="0" smtClean="0"/>
              <a:t> is sequence of nodes with the property that each consecutive pair in the sequence is connected by an edge</a:t>
            </a:r>
          </a:p>
          <a:p>
            <a:pPr lvl="1"/>
            <a:r>
              <a:rPr lang="is-IS" dirty="0" smtClean="0"/>
              <a:t>Can also be defined as a sequence of edges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2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Paths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MIT – BBN – RAND – UCLA  is a path</a:t>
            </a:r>
          </a:p>
          <a:p>
            <a:endParaRPr lang="is-I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0152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8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Paths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You could also traverse the same node multiple times</a:t>
            </a:r>
          </a:p>
          <a:p>
            <a:pPr lvl="1"/>
            <a:r>
              <a:rPr lang="is-IS" dirty="0" smtClean="0"/>
              <a:t>SRI – STAN – UCLA – SRI – UTAH – MIT</a:t>
            </a:r>
          </a:p>
          <a:p>
            <a:r>
              <a:rPr lang="is-IS" dirty="0" smtClean="0"/>
              <a:t>This is called a </a:t>
            </a:r>
            <a:r>
              <a:rPr lang="is-IS" i="1" dirty="0" smtClean="0">
                <a:solidFill>
                  <a:srgbClr val="7030A0"/>
                </a:solidFill>
              </a:rPr>
              <a:t>non-simple </a:t>
            </a:r>
            <a:r>
              <a:rPr lang="is-IS" dirty="0" smtClean="0"/>
              <a:t>path</a:t>
            </a:r>
          </a:p>
          <a:p>
            <a:r>
              <a:rPr lang="is-IS" dirty="0" smtClean="0"/>
              <a:t>Paths in which nodes are not repeated are called </a:t>
            </a:r>
            <a:r>
              <a:rPr lang="is-IS" i="1" dirty="0" smtClean="0">
                <a:solidFill>
                  <a:srgbClr val="7030A0"/>
                </a:solidFill>
              </a:rPr>
              <a:t>simple </a:t>
            </a:r>
            <a:r>
              <a:rPr lang="is-IS" dirty="0" smtClean="0"/>
              <a:t>paths</a:t>
            </a:r>
            <a:endParaRPr lang="is-I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Cycles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These are ring structures that begin and end in the same node</a:t>
            </a:r>
          </a:p>
          <a:p>
            <a:pPr lvl="1"/>
            <a:r>
              <a:rPr lang="is-IS" dirty="0" smtClean="0"/>
              <a:t>LINC – CASE – CARN – HARV – BBN – MIT – LINC is a cycle</a:t>
            </a:r>
          </a:p>
          <a:p>
            <a:r>
              <a:rPr lang="is-IS" i="1" u="sng" dirty="0" smtClean="0"/>
              <a:t>Def:</a:t>
            </a:r>
            <a:r>
              <a:rPr lang="is-IS" dirty="0" smtClean="0"/>
              <a:t> A </a:t>
            </a:r>
            <a:r>
              <a:rPr lang="is-IS" i="1" dirty="0" smtClean="0">
                <a:solidFill>
                  <a:srgbClr val="7030A0"/>
                </a:solidFill>
              </a:rPr>
              <a:t>cycle </a:t>
            </a:r>
            <a:r>
              <a:rPr lang="is-IS" dirty="0" smtClean="0"/>
              <a:t>is a closed path with at least three edges</a:t>
            </a:r>
          </a:p>
          <a:p>
            <a:r>
              <a:rPr lang="is-IS" dirty="0" smtClean="0"/>
              <a:t>In the 1970 ARPANET, every edge is on a cycle</a:t>
            </a:r>
          </a:p>
          <a:p>
            <a:pPr lvl="1"/>
            <a:r>
              <a:rPr lang="is-IS" dirty="0" smtClean="0"/>
              <a:t>By design. Why?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68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Connectivity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Can every node in a graph be reached from any other node through a path?</a:t>
            </a:r>
          </a:p>
          <a:p>
            <a:pPr lvl="1"/>
            <a:r>
              <a:rPr lang="is-IS" dirty="0" smtClean="0"/>
              <a:t>If so, the graph is </a:t>
            </a:r>
            <a:r>
              <a:rPr lang="is-IS" i="1" dirty="0" smtClean="0">
                <a:solidFill>
                  <a:srgbClr val="7030A0"/>
                </a:solidFill>
              </a:rPr>
              <a:t>connected</a:t>
            </a:r>
            <a:endParaRPr lang="is-IS" dirty="0" smtClean="0"/>
          </a:p>
          <a:p>
            <a:r>
              <a:rPr lang="is-IS" dirty="0" smtClean="0"/>
              <a:t>In many cases, graphs may be disconnected</a:t>
            </a:r>
          </a:p>
          <a:p>
            <a:pPr lvl="1"/>
            <a:r>
              <a:rPr lang="is-IS" dirty="0" smtClean="0"/>
              <a:t>Social networks</a:t>
            </a:r>
          </a:p>
          <a:p>
            <a:pPr lvl="1"/>
            <a:r>
              <a:rPr lang="is-IS" dirty="0" smtClean="0"/>
              <a:t>Collaboration networks</a:t>
            </a:r>
          </a:p>
          <a:p>
            <a:pPr lvl="1"/>
            <a:r>
              <a:rPr lang="is-IS" i="1" dirty="0" smtClean="0"/>
              <a:t>etc.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is-IS" dirty="0" smtClean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is-I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Connectivity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pPr marL="82296" indent="0">
              <a:buNone/>
            </a:pPr>
            <a:endParaRPr lang="is-IS" dirty="0" smtClean="0"/>
          </a:p>
          <a:p>
            <a:r>
              <a:rPr lang="is-IS" dirty="0" smtClean="0"/>
              <a:t>Is this graph connected?</a:t>
            </a:r>
          </a:p>
          <a:p>
            <a:r>
              <a:rPr lang="is-IS" dirty="0" smtClean="0"/>
              <a:t>What about now?</a:t>
            </a:r>
          </a:p>
          <a:p>
            <a:pPr lvl="1"/>
            <a:r>
              <a:rPr lang="is-IS" dirty="0" smtClean="0"/>
              <a:t>A,B not connected to other nodes</a:t>
            </a:r>
          </a:p>
          <a:p>
            <a:pPr lvl="1"/>
            <a:r>
              <a:rPr lang="is-IS" dirty="0" smtClean="0"/>
              <a:t>C,D,E not connected to other nodes</a:t>
            </a:r>
            <a:endParaRPr lang="is-I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1"/>
            <a:ext cx="39052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113314" y="1240971"/>
            <a:ext cx="3352800" cy="1687286"/>
          </a:xfrm>
          <a:custGeom>
            <a:avLst/>
            <a:gdLst>
              <a:gd name="connsiteX0" fmla="*/ 119743 w 3352800"/>
              <a:gd name="connsiteY0" fmla="*/ 1687286 h 1687286"/>
              <a:gd name="connsiteX1" fmla="*/ 1404257 w 3352800"/>
              <a:gd name="connsiteY1" fmla="*/ 598715 h 1687286"/>
              <a:gd name="connsiteX2" fmla="*/ 2667000 w 3352800"/>
              <a:gd name="connsiteY2" fmla="*/ 1491343 h 1687286"/>
              <a:gd name="connsiteX3" fmla="*/ 3352800 w 3352800"/>
              <a:gd name="connsiteY3" fmla="*/ 337458 h 1687286"/>
              <a:gd name="connsiteX4" fmla="*/ 2645229 w 3352800"/>
              <a:gd name="connsiteY4" fmla="*/ 0 h 1687286"/>
              <a:gd name="connsiteX5" fmla="*/ 424543 w 3352800"/>
              <a:gd name="connsiteY5" fmla="*/ 478972 h 1687286"/>
              <a:gd name="connsiteX6" fmla="*/ 0 w 3352800"/>
              <a:gd name="connsiteY6" fmla="*/ 1186543 h 1687286"/>
              <a:gd name="connsiteX7" fmla="*/ 119743 w 3352800"/>
              <a:gd name="connsiteY7" fmla="*/ 1687286 h 168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1687286">
                <a:moveTo>
                  <a:pt x="119743" y="1687286"/>
                </a:moveTo>
                <a:lnTo>
                  <a:pt x="1404257" y="598715"/>
                </a:lnTo>
                <a:lnTo>
                  <a:pt x="2667000" y="1491343"/>
                </a:lnTo>
                <a:lnTo>
                  <a:pt x="3352800" y="337458"/>
                </a:lnTo>
                <a:lnTo>
                  <a:pt x="2645229" y="0"/>
                </a:lnTo>
                <a:lnTo>
                  <a:pt x="424543" y="478972"/>
                </a:lnTo>
                <a:lnTo>
                  <a:pt x="0" y="1186543"/>
                </a:lnTo>
                <a:lnTo>
                  <a:pt x="119743" y="1687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Communication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813-8D8A-4522-AC99-B4387B1437B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062" y="1143000"/>
            <a:ext cx="5817877" cy="47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54372" y="1219200"/>
            <a:ext cx="987541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3097" y="5943600"/>
            <a:ext cx="251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Graph of the Internet 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(Autonomous Systems)</a:t>
            </a:r>
          </a:p>
        </p:txBody>
      </p:sp>
    </p:spTree>
    <p:extLst>
      <p:ext uri="{BB962C8B-B14F-4D97-AF65-F5344CB8AC3E}">
        <p14:creationId xmlns:p14="http://schemas.microsoft.com/office/powerpoint/2010/main" val="22521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Components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If a graph is not connected, it tends to break into pieces that themselves are connected</a:t>
            </a:r>
          </a:p>
          <a:p>
            <a:endParaRPr lang="is-IS" dirty="0" smtClean="0"/>
          </a:p>
          <a:p>
            <a:r>
              <a:rPr lang="is-IS" i="1" u="sng" dirty="0" smtClean="0"/>
              <a:t>Def:</a:t>
            </a:r>
            <a:r>
              <a:rPr lang="is-IS" dirty="0" smtClean="0"/>
              <a:t> The </a:t>
            </a:r>
            <a:r>
              <a:rPr lang="is-IS" i="1" dirty="0" smtClean="0">
                <a:solidFill>
                  <a:srgbClr val="7030A0"/>
                </a:solidFill>
              </a:rPr>
              <a:t>connected components</a:t>
            </a:r>
            <a:r>
              <a:rPr lang="is-IS" dirty="0" smtClean="0"/>
              <a:t> of an undirected graph are groups of nodes with the property that the groups are connected, and no two groups overlap</a:t>
            </a:r>
          </a:p>
          <a:p>
            <a:endParaRPr lang="is-IS" dirty="0" smtClean="0"/>
          </a:p>
          <a:p>
            <a:r>
              <a:rPr lang="is-IS" dirty="0" smtClean="0"/>
              <a:t>More precisely:</a:t>
            </a:r>
          </a:p>
          <a:p>
            <a:pPr lvl="1"/>
            <a:r>
              <a:rPr lang="is-IS" dirty="0" smtClean="0"/>
              <a:t>A </a:t>
            </a:r>
            <a:r>
              <a:rPr lang="is-IS" dirty="0" smtClean="0">
                <a:solidFill>
                  <a:srgbClr val="7030A0"/>
                </a:solidFill>
              </a:rPr>
              <a:t>connected component </a:t>
            </a:r>
            <a:r>
              <a:rPr lang="is-IS" dirty="0" smtClean="0"/>
              <a:t>is a subset of nodes such that (1) every node has a path to every other node in the subset, and (2) the subset is not a part of a larger set with the property that every node can reach another</a:t>
            </a:r>
          </a:p>
          <a:p>
            <a:endParaRPr lang="is-IS" dirty="0" smtClean="0"/>
          </a:p>
          <a:p>
            <a:pPr marL="402336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309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35623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Components: Analysis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 first global way to look at graph structure</a:t>
            </a:r>
          </a:p>
          <a:p>
            <a:pPr lvl="1"/>
            <a:r>
              <a:rPr lang="is-IS" dirty="0" smtClean="0"/>
              <a:t>For instance, we can understand what is holding a component together</a:t>
            </a:r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pPr lvl="1"/>
            <a:endParaRPr lang="is-IS" dirty="0"/>
          </a:p>
          <a:p>
            <a:pPr lvl="1"/>
            <a:endParaRPr lang="is-IS" dirty="0" smtClean="0"/>
          </a:p>
          <a:p>
            <a:r>
              <a:rPr lang="is-IS" dirty="0" smtClean="0"/>
              <a:t>Real-world biology collaboration graph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519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5921514"/>
            <a:ext cx="71107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Bridge edge: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we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erase it, the graph becomes disconnected. 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Articulation point: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we erase it, the graph becomes disconnected.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3213" y="3505200"/>
            <a:ext cx="2132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Largest Component: 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Giant Component</a:t>
            </a:r>
          </a:p>
          <a:p>
            <a:endParaRPr 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Isolated node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(F)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of Graphs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291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Connected (undirected) graph: 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Any </a:t>
            </a:r>
            <a:r>
              <a:rPr lang="en-US" dirty="0"/>
              <a:t>two vertices can be joined by a path.</a:t>
            </a:r>
          </a:p>
          <a:p>
            <a:r>
              <a:rPr lang="en-US" dirty="0"/>
              <a:t>A disconnected graph is made up by two or more connected </a:t>
            </a:r>
            <a:r>
              <a:rPr lang="en-US" dirty="0" smtClean="0"/>
              <a:t>components</a:t>
            </a:r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3387164"/>
            <a:ext cx="2151137" cy="2327836"/>
            <a:chOff x="1277863" y="3341444"/>
            <a:chExt cx="2151137" cy="2327836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681157" y="3736861"/>
              <a:ext cx="259766" cy="444341"/>
            </a:xfrm>
            <a:prstGeom prst="octagon">
              <a:avLst>
                <a:gd name="adj" fmla="val 2928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2"/>
            <p:cNvSpPr>
              <a:spLocks/>
            </p:cNvSpPr>
            <p:nvPr/>
          </p:nvSpPr>
          <p:spPr bwMode="auto">
            <a:xfrm>
              <a:off x="1277863" y="4779996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D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6" name="Rectangle 2"/>
            <p:cNvSpPr>
              <a:spLocks/>
            </p:cNvSpPr>
            <p:nvPr/>
          </p:nvSpPr>
          <p:spPr bwMode="auto">
            <a:xfrm>
              <a:off x="3183184" y="462642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C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1949298" y="3628971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A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3144316" y="334144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B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cxnSp>
          <p:nvCxnSpPr>
            <p:cNvPr id="19" name="Straight Connector 18"/>
            <p:cNvCxnSpPr>
              <a:stCxn id="12" idx="7"/>
              <a:endCxn id="11" idx="3"/>
            </p:cNvCxnSpPr>
            <p:nvPr/>
          </p:nvCxnSpPr>
          <p:spPr>
            <a:xfrm flipV="1">
              <a:off x="1483652" y="4003715"/>
              <a:ext cx="533450" cy="637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3" idx="3"/>
            </p:cNvCxnSpPr>
            <p:nvPr/>
          </p:nvCxnSpPr>
          <p:spPr>
            <a:xfrm flipV="1">
              <a:off x="2173200" y="3514183"/>
              <a:ext cx="815702" cy="424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0"/>
              <a:endCxn id="13" idx="4"/>
            </p:cNvCxnSpPr>
            <p:nvPr/>
          </p:nvCxnSpPr>
          <p:spPr>
            <a:xfrm flipH="1" flipV="1">
              <a:off x="3053560" y="3540965"/>
              <a:ext cx="125335" cy="983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5"/>
              <a:endCxn id="14" idx="1"/>
            </p:cNvCxnSpPr>
            <p:nvPr/>
          </p:nvCxnSpPr>
          <p:spPr>
            <a:xfrm>
              <a:off x="2146418" y="4003715"/>
              <a:ext cx="967819" cy="547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3" idx="6"/>
              <a:endCxn id="25" idx="1"/>
            </p:cNvCxnSpPr>
            <p:nvPr/>
          </p:nvCxnSpPr>
          <p:spPr>
            <a:xfrm>
              <a:off x="2173200" y="4851359"/>
              <a:ext cx="815702" cy="363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4" idx="6"/>
              <a:endCxn id="25" idx="2"/>
            </p:cNvCxnSpPr>
            <p:nvPr/>
          </p:nvCxnSpPr>
          <p:spPr>
            <a:xfrm flipV="1">
              <a:off x="2173200" y="5279809"/>
              <a:ext cx="788920" cy="2980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4" idx="0"/>
              <a:endCxn id="23" idx="4"/>
            </p:cNvCxnSpPr>
            <p:nvPr/>
          </p:nvCxnSpPr>
          <p:spPr>
            <a:xfrm flipV="1">
              <a:off x="2081760" y="4942799"/>
              <a:ext cx="0" cy="543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2"/>
            <p:cNvSpPr>
              <a:spLocks/>
            </p:cNvSpPr>
            <p:nvPr/>
          </p:nvSpPr>
          <p:spPr bwMode="auto">
            <a:xfrm>
              <a:off x="3128320" y="5144016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F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36" name="Rectangle 2"/>
            <p:cNvSpPr>
              <a:spLocks/>
            </p:cNvSpPr>
            <p:nvPr/>
          </p:nvSpPr>
          <p:spPr bwMode="auto">
            <a:xfrm>
              <a:off x="1744504" y="4725640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F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37" name="Rectangle 2"/>
            <p:cNvSpPr>
              <a:spLocks/>
            </p:cNvSpPr>
            <p:nvPr/>
          </p:nvSpPr>
          <p:spPr bwMode="auto">
            <a:xfrm>
              <a:off x="1744504" y="5466080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G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cxnSp>
          <p:nvCxnSpPr>
            <p:cNvPr id="38" name="Straight Connector 37"/>
            <p:cNvCxnSpPr>
              <a:stCxn id="23" idx="0"/>
              <a:endCxn id="11" idx="4"/>
            </p:cNvCxnSpPr>
            <p:nvPr/>
          </p:nvCxnSpPr>
          <p:spPr>
            <a:xfrm flipV="1">
              <a:off x="2081760" y="4030497"/>
              <a:ext cx="0" cy="729422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990320" y="384761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27554" y="461394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62120" y="335808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87455" y="452486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90320" y="475991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990320" y="54864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962120" y="518836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67200" y="3429000"/>
            <a:ext cx="2151137" cy="2327836"/>
            <a:chOff x="1277863" y="3341444"/>
            <a:chExt cx="2151137" cy="2327836"/>
          </a:xfrm>
        </p:grpSpPr>
        <p:sp>
          <p:nvSpPr>
            <p:cNvPr id="64" name="AutoShape 9"/>
            <p:cNvSpPr>
              <a:spLocks noChangeArrowheads="1"/>
            </p:cNvSpPr>
            <p:nvPr/>
          </p:nvSpPr>
          <p:spPr bwMode="auto">
            <a:xfrm>
              <a:off x="1681157" y="3736861"/>
              <a:ext cx="259766" cy="444341"/>
            </a:xfrm>
            <a:prstGeom prst="octagon">
              <a:avLst>
                <a:gd name="adj" fmla="val 2928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"/>
            <p:cNvSpPr>
              <a:spLocks/>
            </p:cNvSpPr>
            <p:nvPr/>
          </p:nvSpPr>
          <p:spPr bwMode="auto">
            <a:xfrm>
              <a:off x="1277863" y="4779996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D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66" name="Rectangle 2"/>
            <p:cNvSpPr>
              <a:spLocks/>
            </p:cNvSpPr>
            <p:nvPr/>
          </p:nvSpPr>
          <p:spPr bwMode="auto">
            <a:xfrm>
              <a:off x="3183184" y="462642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C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67" name="Rectangle 2"/>
            <p:cNvSpPr>
              <a:spLocks/>
            </p:cNvSpPr>
            <p:nvPr/>
          </p:nvSpPr>
          <p:spPr bwMode="auto">
            <a:xfrm>
              <a:off x="1949298" y="3628971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A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68" name="Rectangle 2"/>
            <p:cNvSpPr>
              <a:spLocks/>
            </p:cNvSpPr>
            <p:nvPr/>
          </p:nvSpPr>
          <p:spPr bwMode="auto">
            <a:xfrm>
              <a:off x="3144316" y="334144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B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cxnSp>
          <p:nvCxnSpPr>
            <p:cNvPr id="69" name="Straight Connector 68"/>
            <p:cNvCxnSpPr>
              <a:stCxn id="81" idx="7"/>
              <a:endCxn id="80" idx="3"/>
            </p:cNvCxnSpPr>
            <p:nvPr/>
          </p:nvCxnSpPr>
          <p:spPr>
            <a:xfrm flipV="1">
              <a:off x="1483652" y="4003715"/>
              <a:ext cx="533450" cy="637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0" idx="6"/>
              <a:endCxn id="82" idx="3"/>
            </p:cNvCxnSpPr>
            <p:nvPr/>
          </p:nvCxnSpPr>
          <p:spPr>
            <a:xfrm flipV="1">
              <a:off x="2173200" y="3514183"/>
              <a:ext cx="815702" cy="424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3" idx="0"/>
              <a:endCxn id="82" idx="4"/>
            </p:cNvCxnSpPr>
            <p:nvPr/>
          </p:nvCxnSpPr>
          <p:spPr>
            <a:xfrm flipH="1" flipV="1">
              <a:off x="3053560" y="3540965"/>
              <a:ext cx="125335" cy="983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0" idx="5"/>
              <a:endCxn id="83" idx="1"/>
            </p:cNvCxnSpPr>
            <p:nvPr/>
          </p:nvCxnSpPr>
          <p:spPr>
            <a:xfrm>
              <a:off x="2146418" y="4003715"/>
              <a:ext cx="967819" cy="547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0"/>
              <a:endCxn id="84" idx="4"/>
            </p:cNvCxnSpPr>
            <p:nvPr/>
          </p:nvCxnSpPr>
          <p:spPr>
            <a:xfrm flipV="1">
              <a:off x="2081760" y="4942799"/>
              <a:ext cx="0" cy="543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2"/>
            <p:cNvSpPr>
              <a:spLocks/>
            </p:cNvSpPr>
            <p:nvPr/>
          </p:nvSpPr>
          <p:spPr bwMode="auto">
            <a:xfrm>
              <a:off x="3128320" y="5144016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F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77" name="Rectangle 2"/>
            <p:cNvSpPr>
              <a:spLocks/>
            </p:cNvSpPr>
            <p:nvPr/>
          </p:nvSpPr>
          <p:spPr bwMode="auto">
            <a:xfrm>
              <a:off x="1744504" y="4725640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F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78" name="Rectangle 2"/>
            <p:cNvSpPr>
              <a:spLocks/>
            </p:cNvSpPr>
            <p:nvPr/>
          </p:nvSpPr>
          <p:spPr bwMode="auto">
            <a:xfrm>
              <a:off x="1744504" y="5466080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G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990320" y="384761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327554" y="461394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62120" y="335808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087455" y="452486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990320" y="475991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990320" y="54864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62120" y="518836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540C-FDD1-4D78-A1FF-984E727BF1E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Components: Analysis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Analyzing graphs in terms of </a:t>
            </a:r>
            <a:r>
              <a:rPr lang="is-IS" b="1" dirty="0" smtClean="0"/>
              <a:t>densely connected regions</a:t>
            </a:r>
            <a:r>
              <a:rPr lang="is-IS" dirty="0" smtClean="0"/>
              <a:t> and the boundaries of regions</a:t>
            </a:r>
          </a:p>
          <a:p>
            <a:pPr lvl="1"/>
            <a:r>
              <a:rPr lang="is-IS" dirty="0" smtClean="0"/>
              <a:t>For instance, only include edges with weights above a threshold, then gradually increase the threshold</a:t>
            </a:r>
          </a:p>
          <a:p>
            <a:pPr lvl="1"/>
            <a:r>
              <a:rPr lang="is-IS" dirty="0" smtClean="0"/>
              <a:t>The graph will fragment into more and more components</a:t>
            </a:r>
          </a:p>
          <a:p>
            <a:r>
              <a:rPr lang="is-IS" dirty="0" smtClean="0"/>
              <a:t>We will later see how this becomes an important type of analysis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896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>
            <a:stCxn id="43" idx="5"/>
            <a:endCxn id="42" idx="1"/>
          </p:cNvCxnSpPr>
          <p:nvPr/>
        </p:nvCxnSpPr>
        <p:spPr>
          <a:xfrm>
            <a:off x="1598049" y="4311699"/>
            <a:ext cx="868150" cy="7811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7"/>
            <a:endCxn id="44" idx="2"/>
          </p:cNvCxnSpPr>
          <p:nvPr/>
        </p:nvCxnSpPr>
        <p:spPr>
          <a:xfrm flipV="1">
            <a:off x="2595515" y="4760764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4"/>
            <a:endCxn id="45" idx="0"/>
          </p:cNvCxnSpPr>
          <p:nvPr/>
        </p:nvCxnSpPr>
        <p:spPr>
          <a:xfrm flipH="1">
            <a:off x="3440131" y="4852204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2"/>
            <a:endCxn id="42" idx="5"/>
          </p:cNvCxnSpPr>
          <p:nvPr/>
        </p:nvCxnSpPr>
        <p:spPr>
          <a:xfrm flipH="1" flipV="1">
            <a:off x="2595515" y="5222149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/>
          </p:cNvSpPr>
          <p:nvPr/>
        </p:nvSpPr>
        <p:spPr bwMode="auto">
          <a:xfrm>
            <a:off x="1230002" y="4120370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E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51" name="Rectangle 2"/>
          <p:cNvSpPr>
            <a:spLocks/>
          </p:cNvSpPr>
          <p:nvPr/>
        </p:nvSpPr>
        <p:spPr bwMode="auto">
          <a:xfrm>
            <a:off x="3308947" y="553033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C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52" name="Rectangle 2"/>
          <p:cNvSpPr>
            <a:spLocks/>
          </p:cNvSpPr>
          <p:nvPr/>
        </p:nvSpPr>
        <p:spPr bwMode="auto">
          <a:xfrm>
            <a:off x="2398394" y="4816923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A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53" name="Rectangle 2"/>
          <p:cNvSpPr>
            <a:spLocks/>
          </p:cNvSpPr>
          <p:nvPr/>
        </p:nvSpPr>
        <p:spPr bwMode="auto">
          <a:xfrm>
            <a:off x="3300480" y="4420196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B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cxnSp>
        <p:nvCxnSpPr>
          <p:cNvPr id="58" name="Straight Arrow Connector 57"/>
          <p:cNvCxnSpPr>
            <a:stCxn id="56" idx="2"/>
            <a:endCxn id="45" idx="6"/>
          </p:cNvCxnSpPr>
          <p:nvPr/>
        </p:nvCxnSpPr>
        <p:spPr>
          <a:xfrm flipH="1" flipV="1">
            <a:off x="3531571" y="5438932"/>
            <a:ext cx="714742" cy="173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4" idx="6"/>
            <a:endCxn id="55" idx="2"/>
          </p:cNvCxnSpPr>
          <p:nvPr/>
        </p:nvCxnSpPr>
        <p:spPr>
          <a:xfrm flipV="1">
            <a:off x="3533052" y="4467759"/>
            <a:ext cx="786680" cy="2930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2" idx="3"/>
            <a:endCxn id="54" idx="7"/>
          </p:cNvCxnSpPr>
          <p:nvPr/>
        </p:nvCxnSpPr>
        <p:spPr>
          <a:xfrm flipH="1">
            <a:off x="1642966" y="5222149"/>
            <a:ext cx="823233" cy="315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2"/>
          <p:cNvSpPr>
            <a:spLocks/>
          </p:cNvSpPr>
          <p:nvPr/>
        </p:nvSpPr>
        <p:spPr bwMode="auto">
          <a:xfrm>
            <a:off x="4385447" y="5490903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G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62" name="Rectangle 2"/>
          <p:cNvSpPr>
            <a:spLocks/>
          </p:cNvSpPr>
          <p:nvPr/>
        </p:nvSpPr>
        <p:spPr bwMode="auto">
          <a:xfrm flipH="1">
            <a:off x="4414181" y="4335678"/>
            <a:ext cx="310219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F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63" name="Rectangle 2"/>
          <p:cNvSpPr>
            <a:spLocks/>
          </p:cNvSpPr>
          <p:nvPr/>
        </p:nvSpPr>
        <p:spPr bwMode="auto">
          <a:xfrm>
            <a:off x="1262556" y="548074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D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39417" y="506605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441951" y="415560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350172" y="46693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48691" y="534749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486868" y="55112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319732" y="437631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46313" y="552138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Connectivity of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2497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Strongly connected directed graph</a:t>
            </a:r>
            <a:endParaRPr lang="en-US" smtClean="0"/>
          </a:p>
          <a:p>
            <a:pPr lvl="1"/>
            <a:r>
              <a:rPr lang="en-US" smtClean="0"/>
              <a:t>has a path from each node to every other node and vice versa (e.g., A-B path and B-A path)</a:t>
            </a:r>
          </a:p>
          <a:p>
            <a:r>
              <a:rPr lang="en-US" smtClean="0">
                <a:solidFill>
                  <a:schemeClr val="accent3"/>
                </a:solidFill>
              </a:rPr>
              <a:t>Weakly connected directed graph</a:t>
            </a:r>
          </a:p>
          <a:p>
            <a:pPr lvl="1"/>
            <a:r>
              <a:rPr lang="en-US" smtClean="0"/>
              <a:t>is connected if we disregard the edge directions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86400" y="4977825"/>
            <a:ext cx="270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Graph on the left is connected</a:t>
            </a:r>
            <a:b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but not strongly connected.</a:t>
            </a:r>
            <a:endParaRPr lang="en-US" sz="1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7D61-980C-44E3-B9BD-80F94F82DFB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Giant components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Many graphs are not connected, but may include a </a:t>
            </a:r>
            <a:r>
              <a:rPr lang="is-IS" b="1" dirty="0" smtClean="0"/>
              <a:t>very large connected components</a:t>
            </a:r>
          </a:p>
          <a:p>
            <a:pPr lvl="1"/>
            <a:r>
              <a:rPr lang="is-IS" dirty="0" smtClean="0"/>
              <a:t>E.g. </a:t>
            </a:r>
            <a:r>
              <a:rPr lang="is-IS" dirty="0"/>
              <a:t>t</a:t>
            </a:r>
            <a:r>
              <a:rPr lang="is-IS" dirty="0" smtClean="0"/>
              <a:t>he financial graph earlier, the hyperlink graph of the web, ...</a:t>
            </a:r>
          </a:p>
          <a:p>
            <a:r>
              <a:rPr lang="is-IS" dirty="0" smtClean="0"/>
              <a:t>Large complex networks often contain a </a:t>
            </a:r>
            <a:r>
              <a:rPr lang="is-IS" b="1" i="1" dirty="0" smtClean="0">
                <a:solidFill>
                  <a:srgbClr val="7030A0"/>
                </a:solidFill>
              </a:rPr>
              <a:t>giant component</a:t>
            </a:r>
          </a:p>
          <a:p>
            <a:pPr lvl="1"/>
            <a:r>
              <a:rPr lang="is-IS" dirty="0" smtClean="0"/>
              <a:t>A component that holds a large percentage of all nodes</a:t>
            </a:r>
          </a:p>
          <a:p>
            <a:r>
              <a:rPr lang="is-IS" dirty="0" smtClean="0"/>
              <a:t>Rare that two or more of these will exist</a:t>
            </a:r>
            <a:r>
              <a:rPr lang="is-IS" dirty="0"/>
              <a:t> </a:t>
            </a:r>
            <a:r>
              <a:rPr lang="is-IS" dirty="0" smtClean="0"/>
              <a:t>in a graph. Why?</a:t>
            </a:r>
          </a:p>
        </p:txBody>
      </p:sp>
    </p:spTree>
    <p:extLst>
      <p:ext uri="{BB962C8B-B14F-4D97-AF65-F5344CB8AC3E}">
        <p14:creationId xmlns:p14="http://schemas.microsoft.com/office/powerpoint/2010/main" val="39041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Distance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i="1" u="sng" dirty="0" smtClean="0"/>
              <a:t>Def</a:t>
            </a:r>
            <a:r>
              <a:rPr lang="is-IS" dirty="0" smtClean="0"/>
              <a:t>: The </a:t>
            </a:r>
            <a:r>
              <a:rPr lang="is-IS" i="1" dirty="0" smtClean="0">
                <a:solidFill>
                  <a:srgbClr val="7030A0"/>
                </a:solidFill>
              </a:rPr>
              <a:t>distance </a:t>
            </a:r>
            <a:r>
              <a:rPr lang="is-IS" dirty="0" smtClean="0"/>
              <a:t>between a pair of nodes is the edge length of the shortest path between them</a:t>
            </a:r>
          </a:p>
          <a:p>
            <a:pPr lvl="1"/>
            <a:r>
              <a:rPr lang="is-IS" dirty="0" smtClean="0"/>
              <a:t>Just number of edges. Can be thought of as all edges having weight of 1</a:t>
            </a:r>
          </a:p>
          <a:p>
            <a:r>
              <a:rPr lang="is-IS" dirty="0" smtClean="0"/>
              <a:t>What‘s the distance between MIT and SDC?</a:t>
            </a:r>
            <a:endParaRPr lang="is-I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81128"/>
            <a:ext cx="48863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Distance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Q:</a:t>
            </a:r>
            <a:r>
              <a:rPr lang="is-IS" dirty="0" smtClean="0"/>
              <a:t> Given a graph, how do we find distances between a given node and all other nodes systematically?</a:t>
            </a:r>
          </a:p>
          <a:p>
            <a:pPr lvl="1"/>
            <a:r>
              <a:rPr lang="is-IS" dirty="0" smtClean="0"/>
              <a:t>Need to define an algorithm!</a:t>
            </a:r>
          </a:p>
          <a:p>
            <a:pPr lvl="1"/>
            <a:endParaRPr lang="is-IS" dirty="0" smtClean="0"/>
          </a:p>
          <a:p>
            <a:r>
              <a:rPr lang="is-IS" dirty="0" smtClean="0"/>
              <a:t>How would you approach this problem?</a:t>
            </a:r>
            <a:endParaRPr lang="is-I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81128"/>
            <a:ext cx="48863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4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Distance: Breadth-first search (BFS)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From the given node (</a:t>
            </a:r>
            <a:r>
              <a:rPr lang="is-IS" i="1" dirty="0" smtClean="0">
                <a:solidFill>
                  <a:srgbClr val="7030A0"/>
                </a:solidFill>
              </a:rPr>
              <a:t>root</a:t>
            </a:r>
            <a:r>
              <a:rPr lang="is-IS" dirty="0" smtClean="0"/>
              <a:t>)</a:t>
            </a:r>
          </a:p>
          <a:p>
            <a:pPr lvl="1"/>
            <a:r>
              <a:rPr lang="is-IS" dirty="0" smtClean="0"/>
              <a:t>Find all nodes that are directly connected</a:t>
            </a:r>
          </a:p>
          <a:p>
            <a:pPr lvl="2"/>
            <a:r>
              <a:rPr lang="is-IS" dirty="0" smtClean="0"/>
              <a:t>These are labeled as “distance 1“(1-hop, ego-net)</a:t>
            </a:r>
          </a:p>
          <a:p>
            <a:pPr lvl="1"/>
            <a:r>
              <a:rPr lang="is-IS" dirty="0" smtClean="0"/>
              <a:t>Find all nodes that are directly connected to nodes at distance 1</a:t>
            </a:r>
          </a:p>
          <a:p>
            <a:pPr lvl="2"/>
            <a:r>
              <a:rPr lang="is-IS" dirty="0" smtClean="0"/>
              <a:t>If these nodes are not at distance 1, we label them as “distance 2“  (2-hop)</a:t>
            </a:r>
          </a:p>
          <a:p>
            <a:pPr lvl="1"/>
            <a:r>
              <a:rPr lang="is-IS" dirty="0" smtClean="0"/>
              <a:t>...</a:t>
            </a:r>
          </a:p>
          <a:p>
            <a:pPr lvl="1"/>
            <a:r>
              <a:rPr lang="is-IS" dirty="0" smtClean="0"/>
              <a:t>Find all nodes that are directly connected to nodes at distance </a:t>
            </a:r>
            <a:r>
              <a:rPr lang="is-IS" i="1" dirty="0" smtClean="0"/>
              <a:t>j (j-hop)</a:t>
            </a:r>
          </a:p>
          <a:p>
            <a:pPr lvl="2"/>
            <a:r>
              <a:rPr lang="is-IS" dirty="0" smtClean="0"/>
              <a:t>If these nodes are not already of distance at most </a:t>
            </a:r>
            <a:r>
              <a:rPr lang="is-IS" i="1" dirty="0" smtClean="0"/>
              <a:t>j</a:t>
            </a:r>
            <a:r>
              <a:rPr lang="is-IS" dirty="0" smtClean="0"/>
              <a:t>+1, we label them as „distance </a:t>
            </a:r>
            <a:r>
              <a:rPr lang="is-IS" i="1" dirty="0" smtClean="0"/>
              <a:t>j</a:t>
            </a:r>
            <a:r>
              <a:rPr lang="is-IS" dirty="0" smtClean="0"/>
              <a:t>+1“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27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Distance: Breadth-first search (BFS)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61516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B151-7E30-4549-88C2-BE95C631716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0" y="1219200"/>
            <a:ext cx="6410060" cy="4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5105" y="6172200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Connections between political blogs</a:t>
            </a:r>
          </a:p>
        </p:txBody>
      </p:sp>
    </p:spTree>
    <p:extLst>
      <p:ext uri="{BB962C8B-B14F-4D97-AF65-F5344CB8AC3E}">
        <p14:creationId xmlns:p14="http://schemas.microsoft.com/office/powerpoint/2010/main" val="3119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Distance: Breadth-first search (BFS)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6350"/>
            <a:ext cx="7856516" cy="46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59632" y="1916832"/>
            <a:ext cx="7776864" cy="72008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9632" y="2996952"/>
            <a:ext cx="7776864" cy="72008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9632" y="4293096"/>
            <a:ext cx="7776864" cy="72008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Six degrees of geekiness</a:t>
            </a:r>
            <a:endParaRPr lang="is-I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"/>
                    </a14:imgEffect>
                    <a14:imgEffect>
                      <a14:brightnessContrast bright="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54" y="980989"/>
            <a:ext cx="6471046" cy="496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 fontScale="92500" lnSpcReduction="10000"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Co-authorship graph centered on Paul Erdös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76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as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Q: What does Web “look like” at a global level?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Web as a graph:</a:t>
            </a:r>
          </a:p>
          <a:p>
            <a:pPr lvl="1"/>
            <a:r>
              <a:rPr lang="en-US" dirty="0" smtClean="0"/>
              <a:t>Nodes = pages</a:t>
            </a:r>
          </a:p>
          <a:p>
            <a:pPr lvl="1"/>
            <a:r>
              <a:rPr lang="en-US" dirty="0" smtClean="0"/>
              <a:t>Edges = hyperlinks</a:t>
            </a:r>
          </a:p>
          <a:p>
            <a:r>
              <a:rPr lang="en-US" b="1" dirty="0" smtClean="0"/>
              <a:t>What is a node?</a:t>
            </a:r>
          </a:p>
          <a:p>
            <a:pPr lvl="1"/>
            <a:r>
              <a:rPr lang="en-US" dirty="0" smtClean="0"/>
              <a:t>Problems:</a:t>
            </a:r>
          </a:p>
          <a:p>
            <a:pPr lvl="2"/>
            <a:r>
              <a:rPr lang="en-US" dirty="0" smtClean="0"/>
              <a:t>Dynamic pages created on the fly</a:t>
            </a:r>
          </a:p>
          <a:p>
            <a:pPr lvl="2"/>
            <a:r>
              <a:rPr lang="en-US" dirty="0" smtClean="0"/>
              <a:t>“dark matter” – inaccessible </a:t>
            </a:r>
            <a:br>
              <a:rPr lang="en-US" dirty="0" smtClean="0"/>
            </a:br>
            <a:r>
              <a:rPr lang="en-US" dirty="0" smtClean="0"/>
              <a:t>database generated pages</a:t>
            </a:r>
          </a:p>
          <a:p>
            <a:r>
              <a:rPr lang="en-US" sz="2000" dirty="0"/>
              <a:t>In early days of the Web links were </a:t>
            </a:r>
            <a:r>
              <a:rPr lang="en-US" sz="2000" dirty="0">
                <a:solidFill>
                  <a:schemeClr val="accent3"/>
                </a:solidFill>
              </a:rPr>
              <a:t>navigational</a:t>
            </a:r>
          </a:p>
          <a:p>
            <a:r>
              <a:rPr lang="en-US" sz="2000" dirty="0"/>
              <a:t>Today many links are </a:t>
            </a:r>
            <a:r>
              <a:rPr lang="en-US" sz="2000" dirty="0">
                <a:solidFill>
                  <a:schemeClr val="accent3"/>
                </a:solidFill>
              </a:rPr>
              <a:t>transactional</a:t>
            </a:r>
          </a:p>
          <a:p>
            <a:pPr lvl="2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F7B6-2B04-4829-9B85-1E4D1ADE923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AutoShape 2" descr="data:image/jpg;base64,/9j/4AAQSkZJRgABAQAAAQABAAD/2wCEAAkGBhQSERUUEhQWFBUUFRUXFxYXFxUXFxUXFxgWFBcUFxcYHCYeFxkjGhUVHy8iIycpLCwsFR4xNTAsNSYsLCkBCQoKDgwOFw8PFikcHxwpKSkpKSkpLCkpLCkpKSwpKSkpKSkpKSkpKSkpLCkpLCwpKSksLCksKSwsLCwsKSwpLP/AABEIAMoA+QMBIgACEQEDEQH/xAAbAAACAwEBAQAAAAAAAAAAAAAAAQIEBQMGB//EAEgQAAIBAwIDBAcFAwoFAwUAAAECAwAEERIhBRMxIkFRYQYUMkJScYEjM2JykUOCsSQ0U2Nzg5KhovCjssHR0xVUsyV0k9Lx/8QAFwEBAQEBAAAAAAAAAAAAAAAAAAECA//EAB4RAQEBAAIDAAMAAAAAAAAAAAABESExQVFhAhJx/9oADAMBAAIRAxEAPwD4pRRRXUFFFFAUUUCgKKkoHf8A7/2KRoFXe3sndZGUZEShn3GQpZUyB39p1zjpmuFaXAL1Y515n3Thopf7OQFHPzUHUPAqKDNp13v7JopXif2o3ZD81JB+m1cCMUCoop4oFTNGKKoMUwKVFAqKkDSFAUYpmmkZJAAyScAd5PgB3moI4pVrcYtEgAgwGmU5mfJwjdPV1AOk6c9pt+1kDYZbJoCiiigKKKKAooooCimaVAUUUUBRRRQFFFSjYA7jOx/XxoFRRRQAoFKpAUGxxkc2KG4G5K8mXx5kKqFY/mi5Z8yj+BrGxXuuF8Q9XtBa4XM8D3bK6Bwzg6oY2B7mgjfGMHM6kHJGPPm2tp/Yb1V/gkLPAT+CUAug8A4I8XrMq2MdU+VBFX+IcBmgGp0Og9JFw8bfllQlD+uaomtIjRinSNUBWginXQD/AHiiOOKkoplf9/8AWtS09F7h118son9JIRFHjxDyFVb6E1NVlAVt2a+qxicnE0i/YLjdFOpWuT8J2ITzJbbSM7PAPRK3bU0s3NK6gqxKeTLKqNIIOa2GYFVJYouACO1llz5XiF600jSOcs256AAYwFUDZVAAAA2AAHdU3VzFUio4qRNKtIjTFKioJFfMd3/fvqNSXzpUCop0qAooooCiiigKKKKAop4pUBTzRQDQFaPA+F+sTpGTpUnLv3JGoLyOfyorH6eYrPC1u2zer2jNgiS6zGp8IEIMhHm8gCeQjcd9KscbvjzG89aQaSJQ6KeiqhHLjPiAiqvyFafpBwO1huHjMk8OSGUGKOUBX7S7rKpGAdJGliCpG+KxuA26vcR8wEoGLyAb9iMGWTbw0IxPkDW3JFJxGAyZUzwyMCCyqXSd2kVV1EAsJTKAOpEgAyQM5vB2oW1ryn1W99GrDowNxAw+bNGoHyya1RLcSfeLZXfXtM9uHJP40kilJ+prys1uyMVYFWU4IIIKkdxB3B8qgTVw16u54SANUnC7lB3mOSYJ9DJFJ/zGqUslgPat7tfnPEP4wVhQTsh1ISjD3lJVv1GDWjH6T3a9LmbfuMjt/wA2aYv7R2N5Ze5bTN+a5Xf/AAwUzxyFfu7KEeHMaeY/PDSBCf3K5N6TTt7fKfzkt7aQ/q8ZNC8d+K2tn/uin/wulE2Oj+l1yMiNxCMdIEjh2+cSq3+dVOH2bXEmC2BgvJI+SI0G7SMepxkeZJAGSRVyDiquwVbO2LMQqges7knAH84xuSK1uMXkXqs8UMcSmN7cSyRBsSNmYlVLMTylYLg5Oorq6aQJVVuE8RV+IWqxhlhSRIY1bOoK50M7b41szl2xtlsDYCvMshGx6/8AautncGORJAd43VwfNSGH8Ku+lMAjvLhR050hX8rMWX/SRWpMZ7jKZaRFNiaiaqFSp4pUU806jToAUqdKgKeaVFQFFFFAVNTUKKoeadIVNUOM91BEUgKmKKC3wfhpnlCA6Rgs7nOmNEGp5GwOgUE+ew7668d4kJpcoCsaARxIeqxJsgP4juzeLMx76vXWLa3EI+9uAjzHvSLZ4oPmezK390OqkVl8PsWlkWNMamOBnYDxYnuUAEk9wU1lfjQsl5NrJJ70/wBjH+RdLTN8vu089cg7jWt6PMFgWFyAvEHeM5HRUASFz5C4bP8AcN41j8Tn50yRQAlECwwrjBYZOGx3M7MznzfHQVavIRPdpbxt2I9MCv7oVAeZN+UnmyfI+NRelc8UYfZXMYm0Eph9Syx4Okosgw4AOey2VG/Z3OebWlu5HLlMeTgrMpITz5kQOrw9gdenfW76TcTimlEs0WUuFEkciYEqAkxlHJ2m0tG6nV2sjZgOuM/AWfe3YXA8EyJR+aE9vP5dQ8Cd8Ilc29GZyCUQTAd8LJMPliMkg+RAPlVCa3aM6XUoR7rAqf0bek4KnfZh9CPLxFXrf0guUGEuJ0Hgs0qj9A2K1pwqQWbv92jufwqzH/SKux+jNy37CQfmUp9cvjauc/HLh/bnmb80sjfxJq3wxQqG5mXmIh0xK+6yTYBAbPVEGHYDOcop9vaWmRen4W9hAJG08+bUiaXRxAmhGZyyEgSukq6d+yrE9SMZnDDm3ul/BDJ9EmWPH/HFdrO6a4S5SRi8jj1gFjktJFqaT6mKSZvmvyrj6NHM/KJ2nR4PrIpVPniTlsPNRQZSitr0nGtoZv6a3iJ/PEDbSf6oc/JhWOcjyPh51tEc3h/dqtp9/wCzuF/gJIf+KPGqkYNRNSoFVEQtRroKiRRUKBTIpUDzSp0qgKKKKAooooCiinQGKmH2qIFFUTDVtcFtURDdTAMkbaY4z0nmxqCkd8a5Vn8tK+8Kp8H4cJWLOSsUQ1yuBnSmQNh8TEhV82HcCQcU4iZWGBojjGiOMbhFyT195iSSzd5PdsBOzpWuZ2kdnc6mdizMepYnJJ8yTWsh5FudsSXIxn4IM747wZGGOnsp4NtU4XaKQ0smeXHjODgu59iIHxOCSe5Vbyz0jV7qc5KgtksTskaKu5Pwxog6eC4HdUHbhUfLSS4bI05SLcgmZxswI3+zUl/ny8+0Myt/sbZn6PcZiTyjH3zjv7R0xDy5o7jhuwnljhTKQR6sMRkrGO3LO4HV8AsfAKq9AKkhW4mLOpW3gTdc7rChCpFkdXdmC6sbtIzfKNNW3uEFjyuXHK8IW4cOD7M5VHRWUq6FB6qTpI3aTOQBWLybaT2We3bwkBlj8+2i8xR+43z7zpcB4oFllvZ9wzcrAxg87syhVOQVSAOADkAtEDkZBqcTMaTyRzwrlGK64DytWM/aBSHTtAg4VQAMYAqRaswR3oULFItwg2CLJFOPyrC5LDPgq5rhcSSIcTWEYP4oZ4T+kLxj/KqvqFs/sXBTymiYD/FEZAR5kL8qu2HDrkEJbXSEsdliujHk/lYof8qJE+FTs7EiGC3ijGuSQQhzGvTstOXYux7Krncnwyahx7jnrkRYjTyZRy0AHZgkUqVOAB2XjQk+805PWr/EOOMj+pTTO8ONM0jEuWdwjesKSxyiMqMmOqg97msXh0Rinkt5uyJMwyHqFbIKPt1CyKjZHVc46ir9L6Z1jdGKRJAT2GDbHBOCCQD3bZGfOuvE7PkzMqHK7NGw2yjDXE/iMqVPiDkdRVeeEqxVhhlJBHgwOCPPetIjnW2f2ltgfOF3xnz0SMB8plHu1plHjxDzGVdhOqzdMYd95APISCQbbbY7q6ejcXMleAn7+KRFGQAZRiSJT85I0X5stEH21syftLbMi+cTEc1d/hcq4Hg8p7t8uC4ZHV0OGRgynvBU5B+hGfpTweXEmlitf0mtwZBNGAI7lecoG4RicSx/uyBwPwlT31j5qwSFRanmiiIGlTNKiig0ZooFRRRmoCinRigVOlUqoBV3hvCXm1YIVEGXkfISMeLEAnJOwUAljsAa6WHCNSmWRuXACQZMZLHGTHEu3MfGNsgDI1FQc0cS4nrAjjXlwoSVTOSx6cyRttchGRnAAGwAG1T+K68T4khUQQZEKHOWADzPjHOkAOBtsq5IUE7kliatlYtK4RMdCSScKqqMs7HuUDcmoWNk0rhEGScnqAABklmLHCqAMkkgDetSQ7C2tsyFyA7KDmZgchUGMiJSMgd5Go4wqpOhxuJDKyQwqSinTGoHadj7UhHxMQPkFUdFrpcTiJDBEQxc/auoBDEHsxRn3owcNn3mweiqac06wK0UR1O2Vll7sH2oYj8GxDMPb3Hs+1OP+SKHP84cZjBI+wU4xKw7pTkac+yDr66cATxmFTboMzSELLp307qRbLjqdWC+OrKF93LO6iIC2kI1uXHN0kHXNuixqehVNRGehZ3PTSaikXqy6mz6w47C9DCrD71u8SEHsjqAdZwStdoYGtxy1UtdS9gKoy0KuMFMD9s4OnHuqSPabs5USQCV0gDAQ26sXkXdTjBmnHTVk4RR3hY1781qcV4tz4o5kt0dEBikRoyWiEeOUxljIfBhKDtMRqjcgb1j3KlALWEa3Zl5pTDc2TPYiTT1RSdvibJ6acafDpFUNZwn7QqWEyHtNcp2lRHG5j0h4l3wzyau8YLGP6zaP1hlTzimVlH7kiFv9YrYuuHrbQyrAzmfQvODoqvDC+QyqEdhqOqIP3qHx3uAuH8cnWI3M0pkAJWBZQs2uUb6hzQ3YjyGJ7yVX3jijdTaXW7hxpdiHQ5YJIwPMhfJy0bqWwSd1YjOpWNOxUlTnQBl+8gULICc6oshUkGc+xq0Edw5Zx7Rp3B58IfBMsKhZfxRDSkch811LGfLln4iJTt6vKk0G8b5ZA++QRplgf4sZKN0yrBttQpO3IkWaHeNwSobfskaZIJB72AxU/EGDDZhWmT4mvPjFwu7DSk/jzMEJL8nVdz8atn2hmnwy+5UivjUN1ZfjRgVePO+MqxGe44OK0tawuJIwWtpwyMp3IXbXC39Yh0sp78I/eazuIWBhfBIZThkcdJEPsuM9x8DuCCDgg4IsMTaXCtGRIowyE9JI3GwdQdgyMVZe7LDPeeXGrFUYNHkwygvET105IKMfjQ9k/IHowNW7X+UQcn9rFqeLbd09qSLzPWRR/ajqwzx4VMHU28jKqudUbN0jlxgEt7qOOwx6Dsk+zsV04LKJozaOQpZg8DMcBZjhSjH3UkUAE9zIh6A1jSoQSDsRnP8CMfOp3EDIzIwKspKspGCGGxBHjWtcL62hlX+cIpMqjbnKB/OEA6yAfeDv9v48VGIKZFIilmqgxUam1RxRSooNFAUUqMVAwaeP9/rS012glZO0pIIIIPeCNwR9aosWnA55fu4JZMYzojdsZ3BOAcbb16XhPoEwha4naI6MAQesRIxc50rKxYcsEKSADqOMAr1rzF7xOWXHNkeQKMDWzNjv2DE114TxPksdS64pBpljJwHTIOxHsuCNSt3EA77g4srUxocR4ZcTPqlkgzgAD1i1Cqo9lEVXwqjuAGBXSx9EsjXNPAkanBZZomLNgHlqQ2kNjfLEDAPUjTWVxfhZglKagykB43HSSNhqSQeGR3dQcjqDVv0dcOWt3OFuMKCTjTMMmF/IazoPgsj05wX7i1Yry0mtIYcjsrOpLEba5G9qRtz5DJ0gVcvuFrHFpguLYQuXRpjI2ucpoYqQqExx9pGEfmCxY40+TnXTlSCCCQQdiCDgjHditHgx5sctuTuwMsX9rEpJX96PWv5tFTCXlscM4XDFE8qXMDypjLlbhlgBOlHVRCeY5OBqI0oSvVipEuH2cKRyTLcxvMrDMhS5blBzgSKrxDXIW21McKWBG5DDD9HJRzxG5wk4MLnuAk7IY/lfQ/7ldeBRtzngIIM0csRU9eYFLxr8+bGg+ppZ9WVrWkFtFBz1uHaRpHTmiAkxHAbshplxIwLESEk9ltIBGaUC2kdqWSW4zJI0cjiGIPjSGWJcznQrDXkjJbTg4A7WPwZtcVxEfej5yeOu3zIf+C036edPg41x3EXxRc1fzwEuf1iM4+ZWmDYtJbOO2eRFuWZn5LPqiVlR1LYUBW0hwrqTknCEdGapcEWz1CZo5o4onQmU3CaiwIISJBCNUmBnqAAASQOtTgNukcTvd6vV5QqgIQJZGjkRtUQOx0hXUucACRgCW2qv6Qa2CFWVrcakiEWQiZ3KspJZJTsW1ZLYzlgBU+GvS+nUVsZ3Yxy8pXaFWilTELISTEYmjwp9px2hrBLddWMHh4tlY6Lg6HGl454XVXQ4ONcBkwQRkNpGCAfn24zxXl3kpI1Q3CQtLHnGtZYoptic6XUuSrY2I7wSDw/9GWEmfIlgVdcTEDErk6UidfdZWBMieCEDZlJs6L2un0aeOR4k03UEgRtMckXNwy6kcRk6hKobGykMMjo1Z9zwt7RilyjmCbo2lkOVzplVWxiVMkFG7mYdGDVQsoTcSM8rNpGqWaTq2nPaO+xdmZVGdizqKu2/H7qSVUt3dNWmOOJXPLVRsqYbYgDJLEfEx76cpw4Lm2cpIA8MyjJXdZY89mWIn3lO4zgggq3vA2NIjHImOqCTLwzKCdBPZ5qDrpOnTJGdwV+JRnvxX0ryOTohnRTqLtEEMknfKphKMq7YG+WGC2TgL1N1BDbGKeBmeQh+WkpXk5GVk7StokK6eyM9n2vdAGR5+6t3gkwdmUqyspyCD2kkRh1B2II/wAugt8QhEqm4jAU5HPQbaHJwJFH9G5/wsSp2K52uF29pcIY2llSKNS+qWNTyM5zpnjfJDOR2DH2mOBgksaFlw1o3129xbS7EaWcRF0bssjpcBAQRsV1Hy7jV0xVgHrSrGfv0XTGf6dF6Qk/0ijZPEYTqEByY5WRgykqykEEEggg5BHeCNjXo+MeiEyRieOGVUyAygF9D9xSRciSM9zAkjo25Beq0YvNWkabrqyKABP4lV92bqSvR98ANsyVLCltxeKZIwBOATLCo080AZM8SjbV8cYx0LKMEhMEiuqSsjAgkMpBBGxBHQg9QRjr8q1vW4rknn4hmOMTKCI3Pfzo1BIY9S6DruVOSa10MPFOrfEOFSQsBIuAwyrAhkceKOpKsN+47dOoIqnVQqdKnQGKKKM1AU1elRVDJzUqhpqa0G7Zfym1aEnMtuHlh/FFu88I+WOaB5S97VhdP/7V7hHEGgmjlX2o3DAfFg7qfEEZBHgxrp6S8OEFzIibx5DRH+qkAki+uhk/Ss+ca8a7ekLc3l3P9ODr8p0ws3+LKyeXO8MVmWl00TrIhwyMrqeuGUhgcfMVfsO3azxnrGY518sMIHH1Eqbd+geFZYpPSX2v8WTlzvpUKNWtVByFV8SIoPfgMBnyrS4hciPiZlXoLhJc+TMsufIdrP1qrxlQRbP8dsgPzieS3/hED+9R6QrmRcDc21p9S1rB/wBTUV1srRU4gIWyE57REDOdLOY9O3cQ2PrVjhcAs2E1wAzaHCQZIMmpTHrkxgpFhmI7207bdqtX0h4f6rPLcupd3lYxAANFE2onVMwyusNnTD1OAzbYDYDek0zn7Yi4z/TqJT4bSH7QfRgKna9Ot9cQ3TBg5gc4XluCYUUbBY3TJSNRjClcjI7TbtXJBPaNuBpkGMHTJDOgOcZBKSL5g5B3BBwaMW0vxWzfWaH/AMqD/wDIevXpXVVmtlJwksMhwfZkgcjJ3I9l8Z+Fxv03qov+kfE4x6vJHbpqktYe1IzSBeWWgAVGwpxylxrD9N81x4Rfy3JaKZZJoGxq0L/N2AwksYGETSNtPZDLkbbFe/Fb6AW1rIkGpsToBI+tEKSFzhQAX3lyNZxgjIY9qsKS7nuWVMvIfdjQbDG5CRIML44UedTF1b4zD6vGLcMrl25sjodSOMssSqw9oAa2P4pCvVDXCAGG3L5w84ZF8REDiVvLUwEY8hKD3VqWfDy8XIunjh05MDySRBomO+hk1auU567dlsN01hszjyk3DRqrKIyIY0bZgE7CgjuJ9o+bk9+as9JS4ZEEU3EgyFbEan9rNgEZ/AmVdvmi+/kVre3e4lxnUzanZnOw2LvI7HoAAWJ8jt3V343J9oIlOUgBjU/EwOZH+bSFj8tI7s10uPsIFjH3k6q8n4Yjhoov3sCU+XL8Dmo5cSvQQIYSeUm4yMGR8YaVx4ncBTnSuB3sTO3sliVZbgZDAskQJDSeDMQOxESSc9WwdPXUFw63RUM8wDKp0xxnpLLgHDY35aggt45VfeJFSa4eVyzEu7nr1JJwMAAfIAAeAA7qDrccYlZwwYx6chVjyixrnOlAp2Gck7kk7kkkmt9OLTxYN7MX94QOsU8pxjTnnI4t8jfJ7WB7PSs+SRbPZQGuR7T9Rbke5H3GUd7+6RhdxqrEds9e/ck9SfPzz/GphuN3iHpPHcSvJPaQku2SYzLEfDqrkE7DtEEknJyarj1J/wD3MBz/AFVwv8ImH+qsbFXeHcHknyYx2UxqdiEjjB73kYhV8gTk92a1mG61LCVYyY47mJ4m3ZJ4phEx6bqFYhsH2l0sM7EVfm9Becjy2kkRCLqdOfC6rkgAJIG1YJIAEqoe7JO5y8Wlv1zeSeA1xW4Pz2ll/wCGPmKpcQ49NMgRm0xA5EKAJEvgQi4BP4jk+dZ58K7H0Sut/svn24v/AN/nWPRiitTfLIooooHTNKn3VQwtPNIDalQSVq2uNXIkt7RveWKSJvlHKxT/AEyAfQVhgVqyxfyKNu/1idfpy7dh/E1KsL0djDThD+0SWMZ6BnidUY/Jyrfu1n5FduG3XKljkxnluj48dLBiPrg1fuuBMbuaGPBEckoLk6UVEcgyOx2VMYOfMAbkZnRjo9o8tvaBFLuz3CKFGScNE4AHzkb9a157+3U4jm0XHKgiM2gvHHy4I4HEUkbFsko32iodiApGSTRb0m5MfIgRHjAdWeRSXlD6eYBuDHG2hdhhsDc76RnJewknmQHDEY5UrLp8gJA+fqTU7a2LNrwmdWD2siyMMkciT7Tw2j7MhyM7aehO1KTigY6bqBWbvZRyJh3b6Rob95SfMVD1S2f7ud4z3LNHlflzIiSd/GNcVemlukjy+i7hXbUStxGvlrzzITjzRtttqIpjg6S/zeQMT+ykxHL5BSTok8NmBPwjNVo55beQ4LRSLkMMFTvsVdW7j8LDHiKsRi3lG+q3f4t5Im791+8Tu3HM6bjqa7Xc0sapHcqJo8AxsWJ7AIzyZl93G2NwPhB6XTF6biSNZJIYI9SXMox2hFqkjhbWYgcb8o9nITIJ0n2awbriksgCs50A7IuFjHdkIuFBx34zXobawhexmKThEW4t3YSA8yPKXCEAICJc6lAI05wchKx2vYYyOTFrwPbnw2T3NyQdC/JjINznNZhVaz4TLKpZEOgdXOFjB8DIxCg9ds5OOlen4boYIpmSW7t0b1fl62L4VuXC0hAVnjYq8eNWdBT4RWLNw+7uMSSK+norSlYowPhVpCsajyBqC8DZSCbi2QjBxztRB69YgwB8watIqcJtOZNGpxpz2s+zoUamyR0GlTnHdmlLJJczk4zJPJsO8s7bKPqQPp5V6poo3jnnWWKS65MgdIdX2gbSstwFKKFblGbWBt2tQA7WMDgJ0NJNt9hE7j87Ygj8tnlDYPURmkuljjxuVTJojOY4gI0O+GC51OM9A7l3A/H45rvbfyeLm5IlmDCLHuR7o8ueoLEMi4x0c7dmq3CLNZJAHJEaBnkI6iNBqbB+I40jzYVxv75ppGdgATgBR0RVAVUUdyqoCjyArXxFbNSVSTgAknYADJJO2B4nypVuzP6j2EI9aweZID/NycfZREdJQMhn90kquCCxVEDZRWu9wvNm/oNWEj/t2U6tX9WpBHvMPZrP4lxiWcgyNsuyIAFSMdcRouFTfwFU9dRNMXQaVBpVUFFFFQFFFFA806WakOlUSxSNMUiaAradf/pyf/eS/wDwwZ/6VjDpXr+C+jElxYhyDyY7iZmKlNbEpAoRAx2J0ntEaVAJOdgc/lVjzlhw0yAsx0RJjXIQSFzsFAG7ud8KNzjOwBI3OJ+mKvlI7aIRkqSZDKXlKKEWSXQ6gthc4GwLNjcknnxThtxJpUiGCJPu4vWLdVTPVjqkyztganO58gABSHo5J8dufldWv/kqd8ryiONL/wC1tv8ADN/5aBf27e3bafOGV0P0EgkXH0+tdD6J3XuxF/7Nkl/TlsSfpWfc2bxtpkRo2+F1ZD+jAGrwm1daxgcgRT4znadOXjv3dSy46DfA7zgVFre4tXDduIn2XRtmHXsSIdLj5Eis9at2PFJIshG7Le0hw0b/AJkbKt9RkHBBBGaYLXrkM33y8t/6WIDBPXMkWQDv7yFT34eui8yBBkJPbyHffVGXx3HZoZgD+FsDoyneHLgnzpIt5fhYnkMfwOd4fk2V/EowBzSaW1dlI0kgB43AKuuxAZTkMvQgj5qe8MVrcOsYpLe7EMoClIXKynDxhZRkkgYkA1Y1KASWUaQSBWdJxNYdrZcEft2AMjHxQbiEfl7X4uoGlweO2kW5YM0QNs+uLHMK6ZIWzCSRrHZIwxDLqGSw1MM5uIwJ91bhj8U7GQ/4E0oo8iGPnWZ5Ky5pXkfLFnc7ZJLOfLxNXE9Grpv2Eg/MpT/nxtU5PSS4I0rK0a/DFiFT81iChvrms2Ry27Et89/41pGtbcGlidXEsEbIQQTc25II8UV2b6aa0uLWkS28rW7I3MkhMqRcwrBgSjAMiqxjZ2XSRnGdJJOC3moImchUBZicBVBJPkqjcn5VtcO4RdQPzNCx7EETtHGrqRho3WRhlWGxB/yO9SrFOHsWkhx2ppFi/cj+1cfIuYT/AHY8ayq9P6T2iRwQcplZGknY6ZEl5ZcQfZNIhKsRy2wc5K4OAcgeZIqz2l9NngcYhV7twCIiFhUjIe4I1KSOhWMAyH5Rg7PWNJliSe8nc9T5nxNbHpE3LEVt/QRjWP66XEkud+q5SP8Auqxmqz2IkVCulRYVURNBp0jQKiiioCiiigeKKkrUjVEkpmoqKkaDR4bbxKvNmYMAcLCDh5GAz2mH3cYyMt1PRe9l48Q4g0z6nx0AAACoijoiKNlQZOw+fXJqqppkVMVGpBqhqpiqJA+FX7Ljs8IIildQeqhjob8yHst9QaoZpmmGtpeNRS7XECEn9pCBDIPMqByn+qA/iFS/9A5gzayCf+rxpnA655ZJ1jrvGzdNwOlYdS5pBBBwQc+YIOcg+OazhqRUj/fnjpWhZcRATlTAvESSN8NEx6vET0J2yp2bG+Dhl7pxZLggXedWMC4QZfPxTL0m221DD4HVsAVR4nw94GAbBDDUjqcpIvQOj+8P0I6EA5FOzpp8PsTDIxBEkcltehJFHZfFtK2CPcdWC5Q7jbuIJyrPh8kzFYkZ8bnA2UeLHoo8yQB41d9Fb51nWNdLLMdDI41IdQKgkZByAzAEEHDEdCQaV3xqWZQHfsjBEahVjX8sagKPninK8YuHhcUf384LfBABKw8mkJEa/Qud+gpHisMf3NuufjnPOb5hCBGv1ViPirKU1esOCSzAuoCxqcGWRgkQPgXYgFvwglvKiJXnH55BpeVivwA6Y/ny0woPnis3PfW16jZx/eXDzH4bePSvy5s2D+kZqE99adEtn+b3BJ/RYwKurlVeG8T5THUNcbjTJGTgOnXr3MOqt3EDruDp2PBVF1AdWu3YmXX0zFDmWZWA9mRVRgR44xkMpOU1zHnaH/W3/atbg/pFHGkkJjKRzqUdwxkMWoaeZGpHXGzfEpI8MS/CMO8u2kkeR/ad2dvmxLH/ADNcQa739i0MjI2MrjcHKsCMq6n3lYYYHvBFcBWoyDUakTUSKCBp5oxRQI0qKKgKMUUUBTzQTSqhg1IGoVKgmpodqVImgYNRBozQaCYqQrmrUy1BPNLFAo+VA1NafDeJKFMU6l4WOdj24m2HNiztqwBkHZwAD0VlyTTGaYuvQ8IseRfWrZDxvNGUkXOl11qp6+ywJAKndfkQTjRWLtJykUu+oqFUZJI22A+VX/R3jCxOqTZMJkRzgZaN0IKzID7wAII21KSO4EX/AEovkt57mC1DAGSVJZWwJJcOQYxg9iIEdBu2MseijPOqrLyLb2gtzNnpnNvH0O5U/bt5AhB4uKz+IcWkmYGVy2kYUbBUHwog7KDyUAVRzTzVkTT1UqjmniqhkUaqCcUE0EpZ2YLqJOkaVyc4XJOkeAyxO3iahSNIGgZNGqjPfUTQSqJozRQGaVFFQFFFFAUVI/7/AMqjQFMUqlVDFFJqkO6gRFKg0CgRqSmo99NOtBIGjNC+0KGH/SgRFImmOv6UDrQLNXOK37TyyStgGRmcgZwCxyQM+eapLU3/AN/rQQzUs0u76VPuFAhSFBpd9BI0UHrUD30EqVRooGTSop1AqKB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364" name="Picture 4" descr="http://www.changerus.com/images/SPIDER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90209"/>
            <a:ext cx="2571750" cy="20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as a </a:t>
            </a:r>
            <a:r>
              <a:rPr lang="en-US" dirty="0"/>
              <a:t>D</a:t>
            </a:r>
            <a:r>
              <a:rPr lang="en-US" dirty="0" smtClean="0"/>
              <a:t>irected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127B-1D49-4328-9F19-43F4FC7A015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676400"/>
            <a:ext cx="6000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9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4186-DFC0-49FE-A5FE-0740738B35D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502634"/>
            <a:ext cx="7422567" cy="4059966"/>
            <a:chOff x="807033" y="1447800"/>
            <a:chExt cx="7422567" cy="4059966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033" y="1447800"/>
              <a:ext cx="3200400" cy="4059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1697766"/>
              <a:ext cx="3276600" cy="363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932733" y="5814536"/>
            <a:ext cx="108395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Citations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1637" y="5879068"/>
            <a:ext cx="316176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References in an Encyclopedia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Web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020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How is the Web linked?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What is the “map” of the Web?</a:t>
            </a:r>
          </a:p>
          <a:p>
            <a:pPr lvl="8"/>
            <a:endParaRPr lang="en-US" sz="1200" dirty="0" smtClean="0"/>
          </a:p>
          <a:p>
            <a:pPr marL="118872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Web as a </a:t>
            </a:r>
            <a:r>
              <a:rPr lang="en-US" u="sng" dirty="0" smtClean="0">
                <a:solidFill>
                  <a:schemeClr val="accent2"/>
                </a:solidFill>
              </a:rPr>
              <a:t>directed graph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Broder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2000]:</a:t>
            </a:r>
          </a:p>
          <a:p>
            <a:pPr lvl="1"/>
            <a:r>
              <a:rPr lang="en-US" dirty="0" smtClean="0"/>
              <a:t>Given node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what can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reach? </a:t>
            </a:r>
          </a:p>
          <a:p>
            <a:pPr lvl="1"/>
            <a:r>
              <a:rPr lang="en-US" dirty="0" smtClean="0"/>
              <a:t>What other nodes can reach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00A5-C9A2-48D4-B64A-22115686988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5791200"/>
            <a:ext cx="5029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In(v) =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{w |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reach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v} </a:t>
            </a:r>
            <a:b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Out(v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{w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v can reach w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9602" y="4191000"/>
            <a:ext cx="3494398" cy="1594630"/>
            <a:chOff x="2449202" y="4191000"/>
            <a:chExt cx="3494398" cy="1594630"/>
          </a:xfrm>
        </p:grpSpPr>
        <p:cxnSp>
          <p:nvCxnSpPr>
            <p:cNvPr id="8" name="Straight Arrow Connector 7"/>
            <p:cNvCxnSpPr>
              <a:stCxn id="23" idx="5"/>
              <a:endCxn id="22" idx="1"/>
            </p:cNvCxnSpPr>
            <p:nvPr/>
          </p:nvCxnSpPr>
          <p:spPr>
            <a:xfrm>
              <a:off x="2817249" y="4382329"/>
              <a:ext cx="868150" cy="7811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2" idx="7"/>
              <a:endCxn id="24" idx="2"/>
            </p:cNvCxnSpPr>
            <p:nvPr/>
          </p:nvCxnSpPr>
          <p:spPr>
            <a:xfrm flipV="1">
              <a:off x="3814715" y="4831394"/>
              <a:ext cx="754657" cy="3320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4" idx="4"/>
              <a:endCxn id="25" idx="0"/>
            </p:cNvCxnSpPr>
            <p:nvPr/>
          </p:nvCxnSpPr>
          <p:spPr>
            <a:xfrm flipH="1">
              <a:off x="4659331" y="4922834"/>
              <a:ext cx="1481" cy="495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2"/>
              <a:endCxn id="22" idx="5"/>
            </p:cNvCxnSpPr>
            <p:nvPr/>
          </p:nvCxnSpPr>
          <p:spPr>
            <a:xfrm flipH="1" flipV="1">
              <a:off x="3814715" y="5292779"/>
              <a:ext cx="753176" cy="2167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2"/>
            <p:cNvSpPr>
              <a:spLocks/>
            </p:cNvSpPr>
            <p:nvPr/>
          </p:nvSpPr>
          <p:spPr bwMode="auto">
            <a:xfrm>
              <a:off x="2449202" y="4191000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E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4528147" y="560096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C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3617594" y="4887553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A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5" name="Rectangle 2"/>
            <p:cNvSpPr>
              <a:spLocks/>
            </p:cNvSpPr>
            <p:nvPr/>
          </p:nvSpPr>
          <p:spPr bwMode="auto">
            <a:xfrm>
              <a:off x="4519680" y="4490826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B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cxnSp>
          <p:nvCxnSpPr>
            <p:cNvPr id="16" name="Straight Arrow Connector 15"/>
            <p:cNvCxnSpPr>
              <a:stCxn id="28" idx="2"/>
              <a:endCxn id="25" idx="6"/>
            </p:cNvCxnSpPr>
            <p:nvPr/>
          </p:nvCxnSpPr>
          <p:spPr>
            <a:xfrm flipH="1" flipV="1">
              <a:off x="4750771" y="5509562"/>
              <a:ext cx="714742" cy="17389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4" idx="6"/>
              <a:endCxn id="27" idx="2"/>
            </p:cNvCxnSpPr>
            <p:nvPr/>
          </p:nvCxnSpPr>
          <p:spPr>
            <a:xfrm flipV="1">
              <a:off x="4752252" y="4538389"/>
              <a:ext cx="786680" cy="29300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2" idx="3"/>
              <a:endCxn id="26" idx="7"/>
            </p:cNvCxnSpPr>
            <p:nvPr/>
          </p:nvCxnSpPr>
          <p:spPr>
            <a:xfrm flipH="1">
              <a:off x="2862166" y="5292779"/>
              <a:ext cx="823233" cy="31585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2"/>
            <p:cNvSpPr>
              <a:spLocks/>
            </p:cNvSpPr>
            <p:nvPr/>
          </p:nvSpPr>
          <p:spPr bwMode="auto">
            <a:xfrm>
              <a:off x="5604647" y="5561533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G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20" name="Rectangle 2"/>
            <p:cNvSpPr>
              <a:spLocks/>
            </p:cNvSpPr>
            <p:nvPr/>
          </p:nvSpPr>
          <p:spPr bwMode="auto">
            <a:xfrm flipH="1">
              <a:off x="5633381" y="4406308"/>
              <a:ext cx="310219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F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21" name="Rectangle 2"/>
            <p:cNvSpPr>
              <a:spLocks/>
            </p:cNvSpPr>
            <p:nvPr/>
          </p:nvSpPr>
          <p:spPr bwMode="auto">
            <a:xfrm>
              <a:off x="2481756" y="555137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D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8617" y="513668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61151" y="422623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569372" y="473995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67891" y="5418122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06068" y="5581855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538932" y="444694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465513" y="559201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705600" y="5297269"/>
            <a:ext cx="192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In(A) = {A,B,C,E,G}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Out(A)={A,B,C,D,F}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directed graphs: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Strongly </a:t>
            </a:r>
            <a:r>
              <a:rPr lang="en-US" b="1" dirty="0" smtClean="0">
                <a:solidFill>
                  <a:schemeClr val="accent3"/>
                </a:solidFill>
              </a:rPr>
              <a:t>connected</a:t>
            </a:r>
            <a:endParaRPr lang="en-US" b="1" dirty="0">
              <a:solidFill>
                <a:schemeClr val="accent3"/>
              </a:solidFill>
            </a:endParaRPr>
          </a:p>
          <a:p>
            <a:pPr lvl="2"/>
            <a:r>
              <a:rPr lang="en-US" dirty="0"/>
              <a:t>Any node can reach any node</a:t>
            </a:r>
            <a:br>
              <a:rPr lang="en-US" dirty="0"/>
            </a:br>
            <a:r>
              <a:rPr lang="en-US" dirty="0"/>
              <a:t>via a directed </a:t>
            </a:r>
            <a:r>
              <a:rPr lang="en-US" dirty="0" smtClean="0"/>
              <a:t>path</a:t>
            </a:r>
          </a:p>
          <a:p>
            <a:pPr marL="1033272" lvl="3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In(A)=Out(A)={A,B,C,D,E}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DAG </a:t>
            </a:r>
            <a:r>
              <a:rPr lang="en-US" dirty="0" smtClean="0">
                <a:solidFill>
                  <a:schemeClr val="accent3"/>
                </a:solidFill>
              </a:rPr>
              <a:t>– Directed Acyclic Graph:</a:t>
            </a:r>
          </a:p>
          <a:p>
            <a:pPr lvl="2"/>
            <a:r>
              <a:rPr lang="en-US" dirty="0" smtClean="0"/>
              <a:t>Has no cycles: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 can reach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v can not reach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Any directed graph can be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expressed in terms of these two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6D21-3A6B-4D74-91C5-6BD4E1243D5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10987" y="3576481"/>
            <a:ext cx="2201853" cy="1376519"/>
            <a:chOff x="2572110" y="4409111"/>
            <a:chExt cx="2201853" cy="1376519"/>
          </a:xfrm>
        </p:grpSpPr>
        <p:cxnSp>
          <p:nvCxnSpPr>
            <p:cNvPr id="11" name="Straight Arrow Connector 10"/>
            <p:cNvCxnSpPr>
              <a:stCxn id="26" idx="5"/>
              <a:endCxn id="25" idx="1"/>
            </p:cNvCxnSpPr>
            <p:nvPr/>
          </p:nvCxnSpPr>
          <p:spPr>
            <a:xfrm>
              <a:off x="3046059" y="4565209"/>
              <a:ext cx="639340" cy="5982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5" idx="7"/>
              <a:endCxn id="27" idx="2"/>
            </p:cNvCxnSpPr>
            <p:nvPr/>
          </p:nvCxnSpPr>
          <p:spPr>
            <a:xfrm flipV="1">
              <a:off x="3814715" y="4831394"/>
              <a:ext cx="754657" cy="332069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8" idx="2"/>
              <a:endCxn id="25" idx="5"/>
            </p:cNvCxnSpPr>
            <p:nvPr/>
          </p:nvCxnSpPr>
          <p:spPr>
            <a:xfrm flipH="1" flipV="1">
              <a:off x="3814715" y="5292779"/>
              <a:ext cx="753176" cy="216783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2"/>
            <p:cNvSpPr>
              <a:spLocks/>
            </p:cNvSpPr>
            <p:nvPr/>
          </p:nvSpPr>
          <p:spPr bwMode="auto">
            <a:xfrm>
              <a:off x="2572110" y="4409111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E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6" name="Rectangle 2"/>
            <p:cNvSpPr>
              <a:spLocks/>
            </p:cNvSpPr>
            <p:nvPr/>
          </p:nvSpPr>
          <p:spPr bwMode="auto">
            <a:xfrm>
              <a:off x="4528147" y="5600964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C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3617594" y="4887553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A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4519680" y="4490826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B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cxnSp>
          <p:nvCxnSpPr>
            <p:cNvPr id="21" name="Straight Arrow Connector 20"/>
            <p:cNvCxnSpPr>
              <a:stCxn id="25" idx="3"/>
              <a:endCxn id="29" idx="7"/>
            </p:cNvCxnSpPr>
            <p:nvPr/>
          </p:nvCxnSpPr>
          <p:spPr>
            <a:xfrm flipH="1">
              <a:off x="3338947" y="5292779"/>
              <a:ext cx="346452" cy="2871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"/>
            <p:cNvSpPr>
              <a:spLocks/>
            </p:cNvSpPr>
            <p:nvPr/>
          </p:nvSpPr>
          <p:spPr bwMode="auto">
            <a:xfrm>
              <a:off x="2889961" y="5550863"/>
              <a:ext cx="245816" cy="1846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31748" bIns="0">
              <a:prstTxWarp prst="textNoShape">
                <a:avLst/>
              </a:prstTxWarp>
              <a:spAutoFit/>
            </a:bodyPr>
            <a:lstStyle/>
            <a:p>
              <a:pPr marL="31253" algn="ctr">
                <a:buClr>
                  <a:srgbClr val="CC0000"/>
                </a:buClr>
                <a:buSzPct val="100000"/>
              </a:pPr>
              <a:r>
                <a:rPr lang="en-US" sz="1200" b="1" dirty="0" smtClean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rPr>
                <a:t>D</a:t>
              </a:r>
              <a:endParaRPr lang="en-US" sz="1200" b="1" dirty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58617" y="513668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89961" y="440911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69372" y="473995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567891" y="5418122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182849" y="555316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41097" y="1900081"/>
            <a:ext cx="2201853" cy="1376519"/>
            <a:chOff x="6305363" y="3642573"/>
            <a:chExt cx="2201853" cy="1376519"/>
          </a:xfrm>
        </p:grpSpPr>
        <p:cxnSp>
          <p:nvCxnSpPr>
            <p:cNvPr id="55" name="Straight Arrow Connector 54"/>
            <p:cNvCxnSpPr>
              <a:endCxn id="49" idx="6"/>
            </p:cNvCxnSpPr>
            <p:nvPr/>
          </p:nvCxnSpPr>
          <p:spPr>
            <a:xfrm flipH="1">
              <a:off x="7098982" y="4789778"/>
              <a:ext cx="1293035" cy="8828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806963" y="3724288"/>
              <a:ext cx="1523216" cy="29604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6305363" y="3642573"/>
              <a:ext cx="2201853" cy="1376519"/>
              <a:chOff x="2572110" y="4409111"/>
              <a:chExt cx="2201853" cy="1376519"/>
            </a:xfrm>
          </p:grpSpPr>
          <p:cxnSp>
            <p:nvCxnSpPr>
              <p:cNvPr id="36" name="Straight Arrow Connector 35"/>
              <p:cNvCxnSpPr>
                <a:stCxn id="46" idx="5"/>
                <a:endCxn id="45" idx="1"/>
              </p:cNvCxnSpPr>
              <p:nvPr/>
            </p:nvCxnSpPr>
            <p:spPr>
              <a:xfrm>
                <a:off x="3046059" y="4565209"/>
                <a:ext cx="639340" cy="59825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45" idx="7"/>
                <a:endCxn id="47" idx="2"/>
              </p:cNvCxnSpPr>
              <p:nvPr/>
            </p:nvCxnSpPr>
            <p:spPr>
              <a:xfrm flipV="1">
                <a:off x="3814715" y="4831394"/>
                <a:ext cx="754657" cy="33206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8" idx="2"/>
                <a:endCxn id="45" idx="5"/>
              </p:cNvCxnSpPr>
              <p:nvPr/>
            </p:nvCxnSpPr>
            <p:spPr>
              <a:xfrm flipH="1" flipV="1">
                <a:off x="3814715" y="5292779"/>
                <a:ext cx="753176" cy="216783"/>
              </a:xfrm>
              <a:prstGeom prst="straightConnector1">
                <a:avLst/>
              </a:prstGeom>
              <a:ln w="28575"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ctangle 2"/>
              <p:cNvSpPr>
                <a:spLocks/>
              </p:cNvSpPr>
              <p:nvPr/>
            </p:nvSpPr>
            <p:spPr bwMode="auto">
              <a:xfrm>
                <a:off x="2572110" y="4409111"/>
                <a:ext cx="245816" cy="184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31748" bIns="0">
                <a:prstTxWarp prst="textNoShape">
                  <a:avLst/>
                </a:prstTxWarp>
                <a:spAutoFit/>
              </a:bodyPr>
              <a:lstStyle/>
              <a:p>
                <a:pPr marL="31253" algn="ctr">
                  <a:buClr>
                    <a:srgbClr val="CC0000"/>
                  </a:buClr>
                  <a:buSzPct val="100000"/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Helvetica"/>
                    <a:ea typeface="Trebuchet MS" pitchFamily="-112" charset="0"/>
                    <a:cs typeface="Helvetica"/>
                    <a:sym typeface="Trebuchet MS" pitchFamily="-112" charset="0"/>
                  </a:rPr>
                  <a:t>E</a:t>
                </a:r>
                <a:endParaRPr lang="en-US" sz="1200" b="1" dirty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endParaRPr>
              </a:p>
            </p:txBody>
          </p:sp>
          <p:sp>
            <p:nvSpPr>
              <p:cNvPr id="40" name="Rectangle 2"/>
              <p:cNvSpPr>
                <a:spLocks/>
              </p:cNvSpPr>
              <p:nvPr/>
            </p:nvSpPr>
            <p:spPr bwMode="auto">
              <a:xfrm>
                <a:off x="4528147" y="5600964"/>
                <a:ext cx="245816" cy="184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31748" bIns="0">
                <a:prstTxWarp prst="textNoShape">
                  <a:avLst/>
                </a:prstTxWarp>
                <a:spAutoFit/>
              </a:bodyPr>
              <a:lstStyle/>
              <a:p>
                <a:pPr marL="31253" algn="ctr">
                  <a:buClr>
                    <a:srgbClr val="CC0000"/>
                  </a:buClr>
                  <a:buSzPct val="100000"/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Helvetica"/>
                    <a:ea typeface="Trebuchet MS" pitchFamily="-112" charset="0"/>
                    <a:cs typeface="Helvetica"/>
                    <a:sym typeface="Trebuchet MS" pitchFamily="-112" charset="0"/>
                  </a:rPr>
                  <a:t>C</a:t>
                </a:r>
                <a:endParaRPr lang="en-US" sz="1200" b="1" dirty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endParaRPr>
              </a:p>
            </p:txBody>
          </p:sp>
          <p:sp>
            <p:nvSpPr>
              <p:cNvPr id="41" name="Rectangle 2"/>
              <p:cNvSpPr>
                <a:spLocks/>
              </p:cNvSpPr>
              <p:nvPr/>
            </p:nvSpPr>
            <p:spPr bwMode="auto">
              <a:xfrm>
                <a:off x="3617594" y="4887553"/>
                <a:ext cx="245816" cy="184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31748" bIns="0">
                <a:prstTxWarp prst="textNoShape">
                  <a:avLst/>
                </a:prstTxWarp>
                <a:spAutoFit/>
              </a:bodyPr>
              <a:lstStyle/>
              <a:p>
                <a:pPr marL="31253" algn="ctr">
                  <a:buClr>
                    <a:srgbClr val="CC0000"/>
                  </a:buClr>
                  <a:buSzPct val="100000"/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Helvetica"/>
                    <a:ea typeface="Trebuchet MS" pitchFamily="-112" charset="0"/>
                    <a:cs typeface="Helvetica"/>
                    <a:sym typeface="Trebuchet MS" pitchFamily="-112" charset="0"/>
                  </a:rPr>
                  <a:t>A</a:t>
                </a:r>
                <a:endParaRPr lang="en-US" sz="1200" b="1" dirty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endParaRPr>
              </a:p>
            </p:txBody>
          </p:sp>
          <p:sp>
            <p:nvSpPr>
              <p:cNvPr id="42" name="Rectangle 2"/>
              <p:cNvSpPr>
                <a:spLocks/>
              </p:cNvSpPr>
              <p:nvPr/>
            </p:nvSpPr>
            <p:spPr bwMode="auto">
              <a:xfrm>
                <a:off x="4519680" y="4490826"/>
                <a:ext cx="245816" cy="184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31748" bIns="0">
                <a:prstTxWarp prst="textNoShape">
                  <a:avLst/>
                </a:prstTxWarp>
                <a:spAutoFit/>
              </a:bodyPr>
              <a:lstStyle/>
              <a:p>
                <a:pPr marL="31253" algn="ctr">
                  <a:buClr>
                    <a:srgbClr val="CC0000"/>
                  </a:buClr>
                  <a:buSzPct val="100000"/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Helvetica"/>
                    <a:ea typeface="Trebuchet MS" pitchFamily="-112" charset="0"/>
                    <a:cs typeface="Helvetica"/>
                    <a:sym typeface="Trebuchet MS" pitchFamily="-112" charset="0"/>
                  </a:rPr>
                  <a:t>B</a:t>
                </a:r>
                <a:endParaRPr lang="en-US" sz="1200" b="1" dirty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endParaRPr>
              </a:p>
            </p:txBody>
          </p:sp>
          <p:cxnSp>
            <p:nvCxnSpPr>
              <p:cNvPr id="43" name="Straight Arrow Connector 42"/>
              <p:cNvCxnSpPr>
                <a:stCxn id="45" idx="3"/>
                <a:endCxn id="49" idx="7"/>
              </p:cNvCxnSpPr>
              <p:nvPr/>
            </p:nvCxnSpPr>
            <p:spPr>
              <a:xfrm flipH="1">
                <a:off x="3338947" y="5292779"/>
                <a:ext cx="346452" cy="28716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2"/>
              <p:cNvSpPr>
                <a:spLocks/>
              </p:cNvSpPr>
              <p:nvPr/>
            </p:nvSpPr>
            <p:spPr bwMode="auto">
              <a:xfrm>
                <a:off x="2889961" y="5550863"/>
                <a:ext cx="245816" cy="184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31748" bIns="0">
                <a:prstTxWarp prst="textNoShape">
                  <a:avLst/>
                </a:prstTxWarp>
                <a:spAutoFit/>
              </a:bodyPr>
              <a:lstStyle/>
              <a:p>
                <a:pPr marL="31253" algn="ctr">
                  <a:buClr>
                    <a:srgbClr val="CC0000"/>
                  </a:buClr>
                  <a:buSzPct val="100000"/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Helvetica"/>
                    <a:ea typeface="Trebuchet MS" pitchFamily="-112" charset="0"/>
                    <a:cs typeface="Helvetica"/>
                    <a:sym typeface="Trebuchet MS" pitchFamily="-112" charset="0"/>
                  </a:rPr>
                  <a:t>D</a:t>
                </a:r>
                <a:endParaRPr lang="en-US" sz="1200" b="1" dirty="0">
                  <a:solidFill>
                    <a:prstClr val="black"/>
                  </a:solidFill>
                  <a:latin typeface="Helvetica"/>
                  <a:ea typeface="Trebuchet MS" pitchFamily="-112" charset="0"/>
                  <a:cs typeface="Helvetica"/>
                  <a:sym typeface="Trebuchet MS" pitchFamily="-112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658617" y="513668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89961" y="440911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69372" y="473995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567891" y="541812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182849" y="55531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0" name="Straight Arrow Connector 49"/>
            <p:cNvCxnSpPr>
              <a:stCxn id="49" idx="0"/>
            </p:cNvCxnSpPr>
            <p:nvPr/>
          </p:nvCxnSpPr>
          <p:spPr>
            <a:xfrm flipH="1" flipV="1">
              <a:off x="6714654" y="3827239"/>
              <a:ext cx="292888" cy="9593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8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 Connected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Strongly connected component (SCC)</a:t>
            </a:r>
            <a:r>
              <a:rPr lang="en-US" dirty="0" smtClean="0"/>
              <a:t> is a set of nodes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so that:</a:t>
            </a:r>
          </a:p>
          <a:p>
            <a:pPr lvl="1"/>
            <a:r>
              <a:rPr lang="en-US" dirty="0" smtClean="0"/>
              <a:t>Every pair of nodes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can reach each other</a:t>
            </a:r>
          </a:p>
          <a:p>
            <a:pPr lvl="1"/>
            <a:r>
              <a:rPr lang="en-US" dirty="0" smtClean="0"/>
              <a:t>There is no larger set containing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with this property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BB44-4CC3-45A4-8B4D-01493F5A24E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18" name="Straight Arrow Connector 17"/>
          <p:cNvCxnSpPr>
            <a:stCxn id="33" idx="5"/>
            <a:endCxn id="32" idx="1"/>
          </p:cNvCxnSpPr>
          <p:nvPr/>
        </p:nvCxnSpPr>
        <p:spPr>
          <a:xfrm>
            <a:off x="2131449" y="4387899"/>
            <a:ext cx="868150" cy="7811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2" idx="7"/>
            <a:endCxn id="34" idx="2"/>
          </p:cNvCxnSpPr>
          <p:nvPr/>
        </p:nvCxnSpPr>
        <p:spPr>
          <a:xfrm flipV="1">
            <a:off x="3128915" y="4836964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4" idx="4"/>
            <a:endCxn id="35" idx="0"/>
          </p:cNvCxnSpPr>
          <p:nvPr/>
        </p:nvCxnSpPr>
        <p:spPr>
          <a:xfrm flipH="1">
            <a:off x="3973531" y="4928404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5" idx="2"/>
            <a:endCxn id="32" idx="5"/>
          </p:cNvCxnSpPr>
          <p:nvPr/>
        </p:nvCxnSpPr>
        <p:spPr>
          <a:xfrm flipH="1" flipV="1">
            <a:off x="3128915" y="5298349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/>
          </p:cNvSpPr>
          <p:nvPr/>
        </p:nvSpPr>
        <p:spPr bwMode="auto">
          <a:xfrm>
            <a:off x="1763402" y="4196570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E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23" name="Rectangle 2"/>
          <p:cNvSpPr>
            <a:spLocks/>
          </p:cNvSpPr>
          <p:nvPr/>
        </p:nvSpPr>
        <p:spPr bwMode="auto">
          <a:xfrm>
            <a:off x="3842347" y="560653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C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2931794" y="4893123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A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25" name="Rectangle 2"/>
          <p:cNvSpPr>
            <a:spLocks/>
          </p:cNvSpPr>
          <p:nvPr/>
        </p:nvSpPr>
        <p:spPr bwMode="auto">
          <a:xfrm>
            <a:off x="3833880" y="4496396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B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cxnSp>
        <p:nvCxnSpPr>
          <p:cNvPr id="26" name="Straight Arrow Connector 25"/>
          <p:cNvCxnSpPr>
            <a:stCxn id="38" idx="2"/>
            <a:endCxn id="35" idx="6"/>
          </p:cNvCxnSpPr>
          <p:nvPr/>
        </p:nvCxnSpPr>
        <p:spPr>
          <a:xfrm flipH="1" flipV="1">
            <a:off x="4064971" y="5515132"/>
            <a:ext cx="714742" cy="173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4" idx="6"/>
            <a:endCxn id="37" idx="2"/>
          </p:cNvCxnSpPr>
          <p:nvPr/>
        </p:nvCxnSpPr>
        <p:spPr>
          <a:xfrm flipV="1">
            <a:off x="4066452" y="4543959"/>
            <a:ext cx="786680" cy="2930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2" idx="3"/>
            <a:endCxn id="36" idx="7"/>
          </p:cNvCxnSpPr>
          <p:nvPr/>
        </p:nvCxnSpPr>
        <p:spPr>
          <a:xfrm flipH="1">
            <a:off x="2176366" y="5298349"/>
            <a:ext cx="823233" cy="315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/>
          </p:cNvSpPr>
          <p:nvPr/>
        </p:nvSpPr>
        <p:spPr bwMode="auto">
          <a:xfrm>
            <a:off x="4918847" y="5567103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G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30" name="Rectangle 2"/>
          <p:cNvSpPr>
            <a:spLocks/>
          </p:cNvSpPr>
          <p:nvPr/>
        </p:nvSpPr>
        <p:spPr bwMode="auto">
          <a:xfrm flipH="1">
            <a:off x="4947581" y="4411878"/>
            <a:ext cx="310219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F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1795956" y="555694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D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72817" y="514225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75351" y="423180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82091" y="542369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020268" y="55874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53132" y="445251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79713" y="559758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7400" y="5059753"/>
            <a:ext cx="260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Strongly connected components of the graph: {A,B,C,G}, {D}, {E}, {F}</a:t>
            </a:r>
          </a:p>
        </p:txBody>
      </p:sp>
      <p:cxnSp>
        <p:nvCxnSpPr>
          <p:cNvPr id="40" name="Straight Arrow Connector 39"/>
          <p:cNvCxnSpPr>
            <a:stCxn id="34" idx="5"/>
            <a:endCxn id="38" idx="1"/>
          </p:cNvCxnSpPr>
          <p:nvPr/>
        </p:nvCxnSpPr>
        <p:spPr>
          <a:xfrm>
            <a:off x="4039670" y="4901622"/>
            <a:ext cx="766825" cy="7227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883572" y="47455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 Connected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34400" cy="3200399"/>
          </a:xfrm>
        </p:spPr>
        <p:txBody>
          <a:bodyPr>
            <a:normAutofit/>
          </a:bodyPr>
          <a:lstStyle/>
          <a:p>
            <a:r>
              <a:rPr lang="en-US" u="sng" dirty="0" smtClean="0"/>
              <a:t>Fact: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Every directed graph is a DAG on its SCCs</a:t>
            </a:r>
          </a:p>
          <a:p>
            <a:pPr lvl="1"/>
            <a:r>
              <a:rPr lang="en-US" dirty="0" smtClean="0"/>
              <a:t>(1) SCCs partitions the nodes of G </a:t>
            </a:r>
          </a:p>
          <a:p>
            <a:pPr lvl="2"/>
            <a:r>
              <a:rPr lang="en-US" dirty="0" smtClean="0"/>
              <a:t>Each node is in exactly one SCC</a:t>
            </a:r>
          </a:p>
          <a:p>
            <a:pPr lvl="1"/>
            <a:r>
              <a:rPr lang="en-US" dirty="0" smtClean="0"/>
              <a:t>(2) If we build a graph G’ whose nodes are SCCs, and with an edge between nodes of G’ if there is an edge between corresponding SCCs in G, then G’ is a DAG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FFB-E75A-4C83-83D0-CFDAD933288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11" name="Straight Arrow Connector 10"/>
          <p:cNvCxnSpPr>
            <a:stCxn id="26" idx="5"/>
            <a:endCxn id="25" idx="1"/>
          </p:cNvCxnSpPr>
          <p:nvPr/>
        </p:nvCxnSpPr>
        <p:spPr>
          <a:xfrm>
            <a:off x="1750449" y="4768899"/>
            <a:ext cx="868150" cy="7811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5" idx="7"/>
            <a:endCxn id="27" idx="2"/>
          </p:cNvCxnSpPr>
          <p:nvPr/>
        </p:nvCxnSpPr>
        <p:spPr>
          <a:xfrm flipV="1">
            <a:off x="2747915" y="5217964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7" idx="4"/>
            <a:endCxn id="28" idx="0"/>
          </p:cNvCxnSpPr>
          <p:nvPr/>
        </p:nvCxnSpPr>
        <p:spPr>
          <a:xfrm flipH="1">
            <a:off x="3592531" y="5309404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2"/>
            <a:endCxn id="25" idx="5"/>
          </p:cNvCxnSpPr>
          <p:nvPr/>
        </p:nvCxnSpPr>
        <p:spPr>
          <a:xfrm flipH="1" flipV="1">
            <a:off x="2747915" y="5679349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/>
          </p:cNvSpPr>
          <p:nvPr/>
        </p:nvSpPr>
        <p:spPr bwMode="auto">
          <a:xfrm>
            <a:off x="1382402" y="4577570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E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3461347" y="598753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C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2550794" y="5274123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A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452880" y="4877396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B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cxnSp>
        <p:nvCxnSpPr>
          <p:cNvPr id="19" name="Straight Arrow Connector 18"/>
          <p:cNvCxnSpPr>
            <a:stCxn id="31" idx="2"/>
            <a:endCxn id="28" idx="6"/>
          </p:cNvCxnSpPr>
          <p:nvPr/>
        </p:nvCxnSpPr>
        <p:spPr>
          <a:xfrm flipH="1" flipV="1">
            <a:off x="3683971" y="5896132"/>
            <a:ext cx="714742" cy="173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7" idx="6"/>
            <a:endCxn id="30" idx="2"/>
          </p:cNvCxnSpPr>
          <p:nvPr/>
        </p:nvCxnSpPr>
        <p:spPr>
          <a:xfrm flipV="1">
            <a:off x="3685452" y="4924959"/>
            <a:ext cx="786680" cy="2930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5" idx="3"/>
            <a:endCxn id="29" idx="7"/>
          </p:cNvCxnSpPr>
          <p:nvPr/>
        </p:nvCxnSpPr>
        <p:spPr>
          <a:xfrm flipH="1">
            <a:off x="1795366" y="5679349"/>
            <a:ext cx="823233" cy="315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/>
          </p:cNvSpPr>
          <p:nvPr/>
        </p:nvSpPr>
        <p:spPr bwMode="auto">
          <a:xfrm>
            <a:off x="4537847" y="5948103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G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23" name="Rectangle 2"/>
          <p:cNvSpPr>
            <a:spLocks/>
          </p:cNvSpPr>
          <p:nvPr/>
        </p:nvSpPr>
        <p:spPr bwMode="auto">
          <a:xfrm flipH="1">
            <a:off x="4566581" y="4792878"/>
            <a:ext cx="310219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F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24" name="Rectangle 2"/>
          <p:cNvSpPr>
            <a:spLocks/>
          </p:cNvSpPr>
          <p:nvPr/>
        </p:nvSpPr>
        <p:spPr bwMode="auto">
          <a:xfrm>
            <a:off x="1414956" y="593794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D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91817" y="552325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94351" y="461280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01091" y="580469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39268" y="59684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72132" y="483351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98713" y="597858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>
            <a:stCxn id="27" idx="5"/>
            <a:endCxn id="31" idx="1"/>
          </p:cNvCxnSpPr>
          <p:nvPr/>
        </p:nvCxnSpPr>
        <p:spPr>
          <a:xfrm>
            <a:off x="3658670" y="5282622"/>
            <a:ext cx="766825" cy="7227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10200" y="4343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Strongly connected components of graph G: {A,B,C,G}, {D}, {E}, {F}</a:t>
            </a:r>
          </a:p>
          <a:p>
            <a:pPr marL="342900" indent="-342900">
              <a:buFontTx/>
              <a:buAutoNum type="arabicParenBoth"/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G’ is a DAG:</a:t>
            </a:r>
          </a:p>
        </p:txBody>
      </p:sp>
      <p:sp>
        <p:nvSpPr>
          <p:cNvPr id="27" name="Oval 26"/>
          <p:cNvSpPr/>
          <p:nvPr/>
        </p:nvSpPr>
        <p:spPr>
          <a:xfrm>
            <a:off x="3502572" y="51265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>
            <a:stCxn id="49" idx="5"/>
            <a:endCxn id="55" idx="1"/>
          </p:cNvCxnSpPr>
          <p:nvPr/>
        </p:nvCxnSpPr>
        <p:spPr>
          <a:xfrm>
            <a:off x="6318026" y="5486395"/>
            <a:ext cx="500783" cy="326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5" idx="6"/>
            <a:endCxn id="52" idx="2"/>
          </p:cNvCxnSpPr>
          <p:nvPr/>
        </p:nvCxnSpPr>
        <p:spPr>
          <a:xfrm flipV="1">
            <a:off x="7052956" y="5890238"/>
            <a:ext cx="839168" cy="200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5" idx="3"/>
            <a:endCxn id="51" idx="7"/>
          </p:cNvCxnSpPr>
          <p:nvPr/>
        </p:nvCxnSpPr>
        <p:spPr>
          <a:xfrm flipH="1">
            <a:off x="6420407" y="6007311"/>
            <a:ext cx="398402" cy="310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83879" y="5252248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86260" y="6277410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892124" y="5753078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78636" y="5773164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0603" name="TextBox 110602"/>
          <p:cNvSpPr txBox="1"/>
          <p:nvPr/>
        </p:nvSpPr>
        <p:spPr>
          <a:xfrm>
            <a:off x="1001402" y="5181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76724" y="618373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G’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05" name="TextBox 110604"/>
          <p:cNvSpPr txBox="1"/>
          <p:nvPr/>
        </p:nvSpPr>
        <p:spPr>
          <a:xfrm>
            <a:off x="6728480" y="60198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{A,B,C,G}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23044" y="51816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{E}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47924" y="6428601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{D}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8862" y="5591332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{F}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 smtClean="0">
                <a:solidFill>
                  <a:schemeClr val="accent3"/>
                </a:solidFill>
              </a:rPr>
              <a:t>Why is (1</a:t>
            </a:r>
            <a:r>
              <a:rPr lang="en-US" b="1" dirty="0">
                <a:solidFill>
                  <a:schemeClr val="accent3"/>
                </a:solidFill>
              </a:rPr>
              <a:t>) </a:t>
            </a:r>
            <a:r>
              <a:rPr lang="en-US" b="1" dirty="0" smtClean="0">
                <a:solidFill>
                  <a:schemeClr val="accent3"/>
                </a:solidFill>
              </a:rPr>
              <a:t>true?</a:t>
            </a:r>
            <a:r>
              <a:rPr lang="en-US" dirty="0" smtClean="0"/>
              <a:t> SCCs </a:t>
            </a:r>
            <a:r>
              <a:rPr lang="en-US" dirty="0"/>
              <a:t>partitions the nodes of </a:t>
            </a:r>
            <a:r>
              <a:rPr lang="en-US" dirty="0" smtClean="0"/>
              <a:t>G.</a:t>
            </a:r>
            <a:endParaRPr lang="en-US" dirty="0"/>
          </a:p>
          <a:p>
            <a:pPr lvl="1"/>
            <a:r>
              <a:rPr lang="en-US" dirty="0" smtClean="0"/>
              <a:t>Suppose node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is a member of 2 SCCs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ym typeface="Symbol"/>
              </a:rPr>
              <a:t>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S’</a:t>
            </a:r>
            <a:r>
              <a:rPr lang="en-US" dirty="0" smtClean="0"/>
              <a:t> is one large SCC: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Why is (2) true?</a:t>
            </a:r>
            <a:r>
              <a:rPr lang="en-US" dirty="0" smtClean="0"/>
              <a:t> G’ (graph of SCCs) is a DAG</a:t>
            </a:r>
          </a:p>
          <a:p>
            <a:pPr lvl="1"/>
            <a:r>
              <a:rPr lang="en-US" dirty="0" smtClean="0"/>
              <a:t>If G’ is not a DAG, then we have a</a:t>
            </a:r>
            <a:br>
              <a:rPr lang="en-US" dirty="0" smtClean="0"/>
            </a:br>
            <a:r>
              <a:rPr lang="en-US" dirty="0" smtClean="0"/>
              <a:t>directed cycle. </a:t>
            </a:r>
          </a:p>
          <a:p>
            <a:pPr lvl="1"/>
            <a:r>
              <a:rPr lang="en-US" dirty="0" smtClean="0"/>
              <a:t>Now all nodes on the cycle are </a:t>
            </a:r>
            <a:br>
              <a:rPr lang="en-US" dirty="0" smtClean="0"/>
            </a:br>
            <a:r>
              <a:rPr lang="en-US" dirty="0" smtClean="0"/>
              <a:t>mutually reachable, and all are </a:t>
            </a:r>
            <a:br>
              <a:rPr lang="en-US" dirty="0" smtClean="0"/>
            </a:br>
            <a:r>
              <a:rPr lang="en-US" dirty="0" smtClean="0"/>
              <a:t>part of the same SCC.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21C7-DDE5-4685-A840-96530CCE451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43247" y="2612444"/>
            <a:ext cx="2566953" cy="1219200"/>
            <a:chOff x="1981200" y="2888427"/>
            <a:chExt cx="2566953" cy="1219200"/>
          </a:xfrm>
        </p:grpSpPr>
        <p:sp>
          <p:nvSpPr>
            <p:cNvPr id="30" name="Oval 29"/>
            <p:cNvSpPr/>
            <p:nvPr/>
          </p:nvSpPr>
          <p:spPr>
            <a:xfrm>
              <a:off x="3034631" y="2888427"/>
              <a:ext cx="1447800" cy="1219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981200" y="2906422"/>
              <a:ext cx="1447800" cy="1190383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261068" y="3048000"/>
              <a:ext cx="1908221" cy="956044"/>
              <a:chOff x="2261068" y="3048000"/>
              <a:chExt cx="1908221" cy="956044"/>
            </a:xfrm>
          </p:grpSpPr>
          <p:cxnSp>
            <p:nvCxnSpPr>
              <p:cNvPr id="25" name="Straight Arrow Connector 24"/>
              <p:cNvCxnSpPr>
                <a:stCxn id="20" idx="0"/>
                <a:endCxn id="18" idx="4"/>
              </p:cNvCxnSpPr>
              <p:nvPr/>
            </p:nvCxnSpPr>
            <p:spPr>
              <a:xfrm flipH="1" flipV="1">
                <a:off x="2352508" y="3230880"/>
                <a:ext cx="64658" cy="59028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8" idx="5"/>
                <a:endCxn id="17" idx="1"/>
              </p:cNvCxnSpPr>
              <p:nvPr/>
            </p:nvCxnSpPr>
            <p:spPr>
              <a:xfrm>
                <a:off x="2417166" y="3204098"/>
                <a:ext cx="685270" cy="31038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17" idx="7"/>
                <a:endCxn id="21" idx="2"/>
              </p:cNvCxnSpPr>
              <p:nvPr/>
            </p:nvCxnSpPr>
            <p:spPr>
              <a:xfrm flipV="1">
                <a:off x="3231752" y="3182414"/>
                <a:ext cx="754657" cy="33206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21" idx="4"/>
                <a:endCxn id="19" idx="0"/>
              </p:cNvCxnSpPr>
              <p:nvPr/>
            </p:nvCxnSpPr>
            <p:spPr>
              <a:xfrm flipH="1">
                <a:off x="4076368" y="3273854"/>
                <a:ext cx="1481" cy="4952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19" idx="2"/>
                <a:endCxn id="17" idx="5"/>
              </p:cNvCxnSpPr>
              <p:nvPr/>
            </p:nvCxnSpPr>
            <p:spPr>
              <a:xfrm flipH="1" flipV="1">
                <a:off x="3231752" y="3643799"/>
                <a:ext cx="753176" cy="21678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ctangle 2"/>
              <p:cNvSpPr>
                <a:spLocks/>
              </p:cNvSpPr>
              <p:nvPr/>
            </p:nvSpPr>
            <p:spPr bwMode="auto">
              <a:xfrm>
                <a:off x="3034631" y="3271754"/>
                <a:ext cx="245816" cy="1846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31748" bIns="0">
                <a:prstTxWarp prst="textNoShape">
                  <a:avLst/>
                </a:prstTxWarp>
                <a:spAutoFit/>
              </a:bodyPr>
              <a:lstStyle/>
              <a:p>
                <a:pPr marL="31253" algn="ctr">
                  <a:buClr>
                    <a:srgbClr val="CC0000"/>
                  </a:buClr>
                  <a:buSzPct val="100000"/>
                </a:pPr>
                <a:r>
                  <a:rPr lang="en-US" sz="1200" b="1" dirty="0">
                    <a:solidFill>
                      <a:prstClr val="black"/>
                    </a:solidFill>
                    <a:latin typeface="Helvetica"/>
                    <a:ea typeface="Trebuchet MS" pitchFamily="-112" charset="0"/>
                    <a:cs typeface="Helvetica"/>
                    <a:sym typeface="Trebuchet MS" pitchFamily="-112" charset="0"/>
                  </a:rPr>
                  <a:t>v</a:t>
                </a:r>
              </a:p>
            </p:txBody>
          </p:sp>
          <p:cxnSp>
            <p:nvCxnSpPr>
              <p:cNvPr id="15" name="Straight Arrow Connector 14"/>
              <p:cNvCxnSpPr>
                <a:stCxn id="17" idx="3"/>
                <a:endCxn id="20" idx="7"/>
              </p:cNvCxnSpPr>
              <p:nvPr/>
            </p:nvCxnSpPr>
            <p:spPr>
              <a:xfrm flipH="1">
                <a:off x="2481824" y="3643799"/>
                <a:ext cx="620612" cy="20414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3075654" y="34877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61068" y="30480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984928" y="376914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25726" y="382116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986409" y="309097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014422" y="334844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71127" y="331618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S’</a:t>
              </a:r>
              <a:endPara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4" name="Straight Arrow Connector 33"/>
          <p:cNvCxnSpPr>
            <a:stCxn id="37" idx="5"/>
            <a:endCxn id="40" idx="1"/>
          </p:cNvCxnSpPr>
          <p:nvPr/>
        </p:nvCxnSpPr>
        <p:spPr>
          <a:xfrm>
            <a:off x="6876204" y="4952995"/>
            <a:ext cx="500783" cy="326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0" idx="6"/>
            <a:endCxn id="39" idx="2"/>
          </p:cNvCxnSpPr>
          <p:nvPr/>
        </p:nvCxnSpPr>
        <p:spPr>
          <a:xfrm flipV="1">
            <a:off x="7611134" y="5356838"/>
            <a:ext cx="669786" cy="200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0" idx="3"/>
            <a:endCxn id="38" idx="7"/>
          </p:cNvCxnSpPr>
          <p:nvPr/>
        </p:nvCxnSpPr>
        <p:spPr>
          <a:xfrm flipH="1">
            <a:off x="6978585" y="5473911"/>
            <a:ext cx="398402" cy="310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642057" y="4718848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44438" y="5744010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36814" y="5239764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6658" y="548640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{A,B,C,G}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42743" y="459097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{E}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6102" y="5895201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{D}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33320" y="5057932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{F}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>
            <a:stCxn id="39" idx="1"/>
            <a:endCxn id="37" idx="6"/>
          </p:cNvCxnSpPr>
          <p:nvPr/>
        </p:nvCxnSpPr>
        <p:spPr>
          <a:xfrm flipH="1" flipV="1">
            <a:off x="6916377" y="4856008"/>
            <a:ext cx="1404716" cy="4038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280920" y="5219678"/>
            <a:ext cx="274320" cy="27432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4106" y="6248400"/>
            <a:ext cx="2453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Now {A,B,C,G,E,F} is a SCC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52924" y="44151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G’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37" grpId="0" animBg="1"/>
      <p:bldP spid="38" grpId="0" animBg="1"/>
      <p:bldP spid="40" grpId="0" animBg="1"/>
      <p:bldP spid="41" grpId="0"/>
      <p:bldP spid="42" grpId="0"/>
      <p:bldP spid="43" grpId="0"/>
      <p:bldP spid="44" grpId="0"/>
      <p:bldP spid="39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Technology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2DCB-425A-41C1-8A19-0C5563244F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7526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0872"/>
            <a:ext cx="3701820" cy="291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198" y="4724400"/>
            <a:ext cx="3625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Seven Bridges of </a:t>
            </a:r>
            <a:r>
              <a:rPr lang="en-US" b="1" dirty="0" err="1" smtClean="0">
                <a:solidFill>
                  <a:prstClr val="black"/>
                </a:solidFill>
              </a:rPr>
              <a:t>Königsberg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(Euler 1735)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Return </a:t>
            </a:r>
            <a:r>
              <a:rPr lang="en-US" sz="1400" dirty="0">
                <a:solidFill>
                  <a:prstClr val="black"/>
                </a:solidFill>
              </a:rPr>
              <a:t>to the starting point by traveling each link of the graph once and only once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1353" y="4736068"/>
            <a:ext cx="232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London Underground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59" y="5791200"/>
            <a:ext cx="1463034" cy="9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Freeform 56332"/>
          <p:cNvSpPr/>
          <p:nvPr/>
        </p:nvSpPr>
        <p:spPr>
          <a:xfrm>
            <a:off x="7173093" y="2770878"/>
            <a:ext cx="1894707" cy="1583967"/>
          </a:xfrm>
          <a:custGeom>
            <a:avLst/>
            <a:gdLst>
              <a:gd name="connsiteX0" fmla="*/ 180492 w 1894707"/>
              <a:gd name="connsiteY0" fmla="*/ 64927 h 1502096"/>
              <a:gd name="connsiteX1" fmla="*/ 180492 w 1894707"/>
              <a:gd name="connsiteY1" fmla="*/ 64927 h 1502096"/>
              <a:gd name="connsiteX2" fmla="*/ 148028 w 1894707"/>
              <a:gd name="connsiteY2" fmla="*/ 140676 h 1502096"/>
              <a:gd name="connsiteX3" fmla="*/ 131796 w 1894707"/>
              <a:gd name="connsiteY3" fmla="*/ 151498 h 1502096"/>
              <a:gd name="connsiteX4" fmla="*/ 126385 w 1894707"/>
              <a:gd name="connsiteY4" fmla="*/ 167730 h 1502096"/>
              <a:gd name="connsiteX5" fmla="*/ 104743 w 1894707"/>
              <a:gd name="connsiteY5" fmla="*/ 200194 h 1502096"/>
              <a:gd name="connsiteX6" fmla="*/ 88511 w 1894707"/>
              <a:gd name="connsiteY6" fmla="*/ 232658 h 1502096"/>
              <a:gd name="connsiteX7" fmla="*/ 66868 w 1894707"/>
              <a:gd name="connsiteY7" fmla="*/ 281353 h 1502096"/>
              <a:gd name="connsiteX8" fmla="*/ 50636 w 1894707"/>
              <a:gd name="connsiteY8" fmla="*/ 367924 h 1502096"/>
              <a:gd name="connsiteX9" fmla="*/ 39815 w 1894707"/>
              <a:gd name="connsiteY9" fmla="*/ 411209 h 1502096"/>
              <a:gd name="connsiteX10" fmla="*/ 34404 w 1894707"/>
              <a:gd name="connsiteY10" fmla="*/ 432852 h 1502096"/>
              <a:gd name="connsiteX11" fmla="*/ 28994 w 1894707"/>
              <a:gd name="connsiteY11" fmla="*/ 449084 h 1502096"/>
              <a:gd name="connsiteX12" fmla="*/ 23583 w 1894707"/>
              <a:gd name="connsiteY12" fmla="*/ 481547 h 1502096"/>
              <a:gd name="connsiteX13" fmla="*/ 12762 w 1894707"/>
              <a:gd name="connsiteY13" fmla="*/ 524833 h 1502096"/>
              <a:gd name="connsiteX14" fmla="*/ 7351 w 1894707"/>
              <a:gd name="connsiteY14" fmla="*/ 551886 h 1502096"/>
              <a:gd name="connsiteX15" fmla="*/ 7351 w 1894707"/>
              <a:gd name="connsiteY15" fmla="*/ 892757 h 1502096"/>
              <a:gd name="connsiteX16" fmla="*/ 18172 w 1894707"/>
              <a:gd name="connsiteY16" fmla="*/ 979327 h 1502096"/>
              <a:gd name="connsiteX17" fmla="*/ 23583 w 1894707"/>
              <a:gd name="connsiteY17" fmla="*/ 1000970 h 1502096"/>
              <a:gd name="connsiteX18" fmla="*/ 34404 w 1894707"/>
              <a:gd name="connsiteY18" fmla="*/ 1103772 h 1502096"/>
              <a:gd name="connsiteX19" fmla="*/ 45226 w 1894707"/>
              <a:gd name="connsiteY19" fmla="*/ 1152468 h 1502096"/>
              <a:gd name="connsiteX20" fmla="*/ 66868 w 1894707"/>
              <a:gd name="connsiteY20" fmla="*/ 1190343 h 1502096"/>
              <a:gd name="connsiteX21" fmla="*/ 83100 w 1894707"/>
              <a:gd name="connsiteY21" fmla="*/ 1228217 h 1502096"/>
              <a:gd name="connsiteX22" fmla="*/ 104743 w 1894707"/>
              <a:gd name="connsiteY22" fmla="*/ 1271503 h 1502096"/>
              <a:gd name="connsiteX23" fmla="*/ 115564 w 1894707"/>
              <a:gd name="connsiteY23" fmla="*/ 1287734 h 1502096"/>
              <a:gd name="connsiteX24" fmla="*/ 120975 w 1894707"/>
              <a:gd name="connsiteY24" fmla="*/ 1303966 h 1502096"/>
              <a:gd name="connsiteX25" fmla="*/ 153439 w 1894707"/>
              <a:gd name="connsiteY25" fmla="*/ 1325609 h 1502096"/>
              <a:gd name="connsiteX26" fmla="*/ 169671 w 1894707"/>
              <a:gd name="connsiteY26" fmla="*/ 1341841 h 1502096"/>
              <a:gd name="connsiteX27" fmla="*/ 191313 w 1894707"/>
              <a:gd name="connsiteY27" fmla="*/ 1352662 h 1502096"/>
              <a:gd name="connsiteX28" fmla="*/ 229188 w 1894707"/>
              <a:gd name="connsiteY28" fmla="*/ 1363484 h 1502096"/>
              <a:gd name="connsiteX29" fmla="*/ 256241 w 1894707"/>
              <a:gd name="connsiteY29" fmla="*/ 1368894 h 1502096"/>
              <a:gd name="connsiteX30" fmla="*/ 288705 w 1894707"/>
              <a:gd name="connsiteY30" fmla="*/ 1379716 h 1502096"/>
              <a:gd name="connsiteX31" fmla="*/ 337401 w 1894707"/>
              <a:gd name="connsiteY31" fmla="*/ 1395947 h 1502096"/>
              <a:gd name="connsiteX32" fmla="*/ 353633 w 1894707"/>
              <a:gd name="connsiteY32" fmla="*/ 1401358 h 1502096"/>
              <a:gd name="connsiteX33" fmla="*/ 369865 w 1894707"/>
              <a:gd name="connsiteY33" fmla="*/ 1412179 h 1502096"/>
              <a:gd name="connsiteX34" fmla="*/ 413150 w 1894707"/>
              <a:gd name="connsiteY34" fmla="*/ 1423001 h 1502096"/>
              <a:gd name="connsiteX35" fmla="*/ 461846 w 1894707"/>
              <a:gd name="connsiteY35" fmla="*/ 1439233 h 1502096"/>
              <a:gd name="connsiteX36" fmla="*/ 478078 w 1894707"/>
              <a:gd name="connsiteY36" fmla="*/ 1444643 h 1502096"/>
              <a:gd name="connsiteX37" fmla="*/ 494310 w 1894707"/>
              <a:gd name="connsiteY37" fmla="*/ 1450054 h 1502096"/>
              <a:gd name="connsiteX38" fmla="*/ 521363 w 1894707"/>
              <a:gd name="connsiteY38" fmla="*/ 1455465 h 1502096"/>
              <a:gd name="connsiteX39" fmla="*/ 580880 w 1894707"/>
              <a:gd name="connsiteY39" fmla="*/ 1471697 h 1502096"/>
              <a:gd name="connsiteX40" fmla="*/ 667450 w 1894707"/>
              <a:gd name="connsiteY40" fmla="*/ 1477107 h 1502096"/>
              <a:gd name="connsiteX41" fmla="*/ 1067839 w 1894707"/>
              <a:gd name="connsiteY41" fmla="*/ 1482518 h 1502096"/>
              <a:gd name="connsiteX42" fmla="*/ 1273443 w 1894707"/>
              <a:gd name="connsiteY42" fmla="*/ 1471697 h 1502096"/>
              <a:gd name="connsiteX43" fmla="*/ 1349192 w 1894707"/>
              <a:gd name="connsiteY43" fmla="*/ 1466286 h 1502096"/>
              <a:gd name="connsiteX44" fmla="*/ 1408710 w 1894707"/>
              <a:gd name="connsiteY44" fmla="*/ 1455465 h 1502096"/>
              <a:gd name="connsiteX45" fmla="*/ 1479048 w 1894707"/>
              <a:gd name="connsiteY45" fmla="*/ 1444643 h 1502096"/>
              <a:gd name="connsiteX46" fmla="*/ 1538565 w 1894707"/>
              <a:gd name="connsiteY46" fmla="*/ 1433822 h 1502096"/>
              <a:gd name="connsiteX47" fmla="*/ 1619725 w 1894707"/>
              <a:gd name="connsiteY47" fmla="*/ 1423001 h 1502096"/>
              <a:gd name="connsiteX48" fmla="*/ 1641368 w 1894707"/>
              <a:gd name="connsiteY48" fmla="*/ 1417590 h 1502096"/>
              <a:gd name="connsiteX49" fmla="*/ 1679242 w 1894707"/>
              <a:gd name="connsiteY49" fmla="*/ 1412179 h 1502096"/>
              <a:gd name="connsiteX50" fmla="*/ 1700885 w 1894707"/>
              <a:gd name="connsiteY50" fmla="*/ 1401358 h 1502096"/>
              <a:gd name="connsiteX51" fmla="*/ 1717117 w 1894707"/>
              <a:gd name="connsiteY51" fmla="*/ 1390537 h 1502096"/>
              <a:gd name="connsiteX52" fmla="*/ 1749581 w 1894707"/>
              <a:gd name="connsiteY52" fmla="*/ 1379716 h 1502096"/>
              <a:gd name="connsiteX53" fmla="*/ 1798276 w 1894707"/>
              <a:gd name="connsiteY53" fmla="*/ 1352662 h 1502096"/>
              <a:gd name="connsiteX54" fmla="*/ 1825330 w 1894707"/>
              <a:gd name="connsiteY54" fmla="*/ 1331020 h 1502096"/>
              <a:gd name="connsiteX55" fmla="*/ 1846972 w 1894707"/>
              <a:gd name="connsiteY55" fmla="*/ 1303966 h 1502096"/>
              <a:gd name="connsiteX56" fmla="*/ 1868615 w 1894707"/>
              <a:gd name="connsiteY56" fmla="*/ 1276913 h 1502096"/>
              <a:gd name="connsiteX57" fmla="*/ 1874026 w 1894707"/>
              <a:gd name="connsiteY57" fmla="*/ 1255271 h 1502096"/>
              <a:gd name="connsiteX58" fmla="*/ 1879436 w 1894707"/>
              <a:gd name="connsiteY58" fmla="*/ 1228217 h 1502096"/>
              <a:gd name="connsiteX59" fmla="*/ 1884847 w 1894707"/>
              <a:gd name="connsiteY59" fmla="*/ 1211985 h 1502096"/>
              <a:gd name="connsiteX60" fmla="*/ 1884847 w 1894707"/>
              <a:gd name="connsiteY60" fmla="*/ 984738 h 1502096"/>
              <a:gd name="connsiteX61" fmla="*/ 1874026 w 1894707"/>
              <a:gd name="connsiteY61" fmla="*/ 919810 h 1502096"/>
              <a:gd name="connsiteX62" fmla="*/ 1857794 w 1894707"/>
              <a:gd name="connsiteY62" fmla="*/ 849472 h 1502096"/>
              <a:gd name="connsiteX63" fmla="*/ 1852383 w 1894707"/>
              <a:gd name="connsiteY63" fmla="*/ 822419 h 1502096"/>
              <a:gd name="connsiteX64" fmla="*/ 1841562 w 1894707"/>
              <a:gd name="connsiteY64" fmla="*/ 784544 h 1502096"/>
              <a:gd name="connsiteX65" fmla="*/ 1819919 w 1894707"/>
              <a:gd name="connsiteY65" fmla="*/ 730437 h 1502096"/>
              <a:gd name="connsiteX66" fmla="*/ 1809098 w 1894707"/>
              <a:gd name="connsiteY66" fmla="*/ 697974 h 1502096"/>
              <a:gd name="connsiteX67" fmla="*/ 1787455 w 1894707"/>
              <a:gd name="connsiteY67" fmla="*/ 665510 h 1502096"/>
              <a:gd name="connsiteX68" fmla="*/ 1776634 w 1894707"/>
              <a:gd name="connsiteY68" fmla="*/ 654688 h 1502096"/>
              <a:gd name="connsiteX69" fmla="*/ 1760402 w 1894707"/>
              <a:gd name="connsiteY69" fmla="*/ 633046 h 1502096"/>
              <a:gd name="connsiteX70" fmla="*/ 1744170 w 1894707"/>
              <a:gd name="connsiteY70" fmla="*/ 622224 h 1502096"/>
              <a:gd name="connsiteX71" fmla="*/ 1706295 w 1894707"/>
              <a:gd name="connsiteY71" fmla="*/ 584350 h 1502096"/>
              <a:gd name="connsiteX72" fmla="*/ 1684653 w 1894707"/>
              <a:gd name="connsiteY72" fmla="*/ 568118 h 1502096"/>
              <a:gd name="connsiteX73" fmla="*/ 1652189 w 1894707"/>
              <a:gd name="connsiteY73" fmla="*/ 535654 h 1502096"/>
              <a:gd name="connsiteX74" fmla="*/ 1635957 w 1894707"/>
              <a:gd name="connsiteY74" fmla="*/ 530243 h 1502096"/>
              <a:gd name="connsiteX75" fmla="*/ 1576440 w 1894707"/>
              <a:gd name="connsiteY75" fmla="*/ 492369 h 1502096"/>
              <a:gd name="connsiteX76" fmla="*/ 1549386 w 1894707"/>
              <a:gd name="connsiteY76" fmla="*/ 481547 h 1502096"/>
              <a:gd name="connsiteX77" fmla="*/ 1533155 w 1894707"/>
              <a:gd name="connsiteY77" fmla="*/ 470726 h 1502096"/>
              <a:gd name="connsiteX78" fmla="*/ 1506101 w 1894707"/>
              <a:gd name="connsiteY78" fmla="*/ 454494 h 1502096"/>
              <a:gd name="connsiteX79" fmla="*/ 1484459 w 1894707"/>
              <a:gd name="connsiteY79" fmla="*/ 443673 h 1502096"/>
              <a:gd name="connsiteX80" fmla="*/ 1457405 w 1894707"/>
              <a:gd name="connsiteY80" fmla="*/ 427441 h 1502096"/>
              <a:gd name="connsiteX81" fmla="*/ 1435763 w 1894707"/>
              <a:gd name="connsiteY81" fmla="*/ 411209 h 1502096"/>
              <a:gd name="connsiteX82" fmla="*/ 1419531 w 1894707"/>
              <a:gd name="connsiteY82" fmla="*/ 400388 h 1502096"/>
              <a:gd name="connsiteX83" fmla="*/ 1408710 w 1894707"/>
              <a:gd name="connsiteY83" fmla="*/ 389566 h 1502096"/>
              <a:gd name="connsiteX84" fmla="*/ 1360014 w 1894707"/>
              <a:gd name="connsiteY84" fmla="*/ 367924 h 1502096"/>
              <a:gd name="connsiteX85" fmla="*/ 1316728 w 1894707"/>
              <a:gd name="connsiteY85" fmla="*/ 346281 h 1502096"/>
              <a:gd name="connsiteX86" fmla="*/ 1300497 w 1894707"/>
              <a:gd name="connsiteY86" fmla="*/ 340871 h 1502096"/>
              <a:gd name="connsiteX87" fmla="*/ 1273443 w 1894707"/>
              <a:gd name="connsiteY87" fmla="*/ 324639 h 1502096"/>
              <a:gd name="connsiteX88" fmla="*/ 1246390 w 1894707"/>
              <a:gd name="connsiteY88" fmla="*/ 313817 h 1502096"/>
              <a:gd name="connsiteX89" fmla="*/ 1224747 w 1894707"/>
              <a:gd name="connsiteY89" fmla="*/ 297585 h 1502096"/>
              <a:gd name="connsiteX90" fmla="*/ 1154409 w 1894707"/>
              <a:gd name="connsiteY90" fmla="*/ 259711 h 1502096"/>
              <a:gd name="connsiteX91" fmla="*/ 1111124 w 1894707"/>
              <a:gd name="connsiteY91" fmla="*/ 238068 h 1502096"/>
              <a:gd name="connsiteX92" fmla="*/ 1067839 w 1894707"/>
              <a:gd name="connsiteY92" fmla="*/ 216426 h 1502096"/>
              <a:gd name="connsiteX93" fmla="*/ 1046196 w 1894707"/>
              <a:gd name="connsiteY93" fmla="*/ 205604 h 1502096"/>
              <a:gd name="connsiteX94" fmla="*/ 1013732 w 1894707"/>
              <a:gd name="connsiteY94" fmla="*/ 194783 h 1502096"/>
              <a:gd name="connsiteX95" fmla="*/ 970447 w 1894707"/>
              <a:gd name="connsiteY95" fmla="*/ 173140 h 1502096"/>
              <a:gd name="connsiteX96" fmla="*/ 943394 w 1894707"/>
              <a:gd name="connsiteY96" fmla="*/ 156908 h 1502096"/>
              <a:gd name="connsiteX97" fmla="*/ 927162 w 1894707"/>
              <a:gd name="connsiteY97" fmla="*/ 151498 h 1502096"/>
              <a:gd name="connsiteX98" fmla="*/ 905519 w 1894707"/>
              <a:gd name="connsiteY98" fmla="*/ 140676 h 1502096"/>
              <a:gd name="connsiteX99" fmla="*/ 889287 w 1894707"/>
              <a:gd name="connsiteY99" fmla="*/ 135266 h 1502096"/>
              <a:gd name="connsiteX100" fmla="*/ 862234 w 1894707"/>
              <a:gd name="connsiteY100" fmla="*/ 119034 h 1502096"/>
              <a:gd name="connsiteX101" fmla="*/ 840591 w 1894707"/>
              <a:gd name="connsiteY101" fmla="*/ 108213 h 1502096"/>
              <a:gd name="connsiteX102" fmla="*/ 813538 w 1894707"/>
              <a:gd name="connsiteY102" fmla="*/ 91981 h 1502096"/>
              <a:gd name="connsiteX103" fmla="*/ 775663 w 1894707"/>
              <a:gd name="connsiteY103" fmla="*/ 81159 h 1502096"/>
              <a:gd name="connsiteX104" fmla="*/ 759431 w 1894707"/>
              <a:gd name="connsiteY104" fmla="*/ 70338 h 1502096"/>
              <a:gd name="connsiteX105" fmla="*/ 737789 w 1894707"/>
              <a:gd name="connsiteY105" fmla="*/ 64927 h 1502096"/>
              <a:gd name="connsiteX106" fmla="*/ 721557 w 1894707"/>
              <a:gd name="connsiteY106" fmla="*/ 59517 h 1502096"/>
              <a:gd name="connsiteX107" fmla="*/ 699914 w 1894707"/>
              <a:gd name="connsiteY107" fmla="*/ 48695 h 1502096"/>
              <a:gd name="connsiteX108" fmla="*/ 683682 w 1894707"/>
              <a:gd name="connsiteY108" fmla="*/ 37874 h 1502096"/>
              <a:gd name="connsiteX109" fmla="*/ 662040 w 1894707"/>
              <a:gd name="connsiteY109" fmla="*/ 32463 h 1502096"/>
              <a:gd name="connsiteX110" fmla="*/ 640397 w 1894707"/>
              <a:gd name="connsiteY110" fmla="*/ 21642 h 1502096"/>
              <a:gd name="connsiteX111" fmla="*/ 607933 w 1894707"/>
              <a:gd name="connsiteY111" fmla="*/ 10821 h 1502096"/>
              <a:gd name="connsiteX112" fmla="*/ 591701 w 1894707"/>
              <a:gd name="connsiteY112" fmla="*/ 5410 h 1502096"/>
              <a:gd name="connsiteX113" fmla="*/ 575469 w 1894707"/>
              <a:gd name="connsiteY113" fmla="*/ 0 h 1502096"/>
              <a:gd name="connsiteX114" fmla="*/ 451024 w 1894707"/>
              <a:gd name="connsiteY114" fmla="*/ 5410 h 1502096"/>
              <a:gd name="connsiteX115" fmla="*/ 407739 w 1894707"/>
              <a:gd name="connsiteY115" fmla="*/ 16232 h 1502096"/>
              <a:gd name="connsiteX116" fmla="*/ 386097 w 1894707"/>
              <a:gd name="connsiteY116" fmla="*/ 21642 h 1502096"/>
              <a:gd name="connsiteX117" fmla="*/ 321169 w 1894707"/>
              <a:gd name="connsiteY117" fmla="*/ 27053 h 1502096"/>
              <a:gd name="connsiteX118" fmla="*/ 304937 w 1894707"/>
              <a:gd name="connsiteY118" fmla="*/ 32463 h 1502096"/>
              <a:gd name="connsiteX119" fmla="*/ 277884 w 1894707"/>
              <a:gd name="connsiteY119" fmla="*/ 48695 h 1502096"/>
              <a:gd name="connsiteX120" fmla="*/ 261652 w 1894707"/>
              <a:gd name="connsiteY120" fmla="*/ 59517 h 1502096"/>
              <a:gd name="connsiteX121" fmla="*/ 234598 w 1894707"/>
              <a:gd name="connsiteY121" fmla="*/ 86570 h 1502096"/>
              <a:gd name="connsiteX122" fmla="*/ 180492 w 1894707"/>
              <a:gd name="connsiteY122" fmla="*/ 64927 h 150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894707" h="1502096">
                <a:moveTo>
                  <a:pt x="180492" y="64927"/>
                </a:moveTo>
                <a:lnTo>
                  <a:pt x="180492" y="64927"/>
                </a:lnTo>
                <a:cubicBezTo>
                  <a:pt x="169671" y="90177"/>
                  <a:pt x="161496" y="116733"/>
                  <a:pt x="148028" y="140676"/>
                </a:cubicBezTo>
                <a:cubicBezTo>
                  <a:pt x="144840" y="146344"/>
                  <a:pt x="135858" y="146420"/>
                  <a:pt x="131796" y="151498"/>
                </a:cubicBezTo>
                <a:cubicBezTo>
                  <a:pt x="128233" y="155952"/>
                  <a:pt x="129155" y="162744"/>
                  <a:pt x="126385" y="167730"/>
                </a:cubicBezTo>
                <a:cubicBezTo>
                  <a:pt x="120069" y="179099"/>
                  <a:pt x="108856" y="187856"/>
                  <a:pt x="104743" y="200194"/>
                </a:cubicBezTo>
                <a:cubicBezTo>
                  <a:pt x="85010" y="259388"/>
                  <a:pt x="116480" y="169731"/>
                  <a:pt x="88511" y="232658"/>
                </a:cubicBezTo>
                <a:cubicBezTo>
                  <a:pt x="62755" y="290607"/>
                  <a:pt x="91357" y="244618"/>
                  <a:pt x="66868" y="281353"/>
                </a:cubicBezTo>
                <a:cubicBezTo>
                  <a:pt x="37678" y="398119"/>
                  <a:pt x="72403" y="251833"/>
                  <a:pt x="50636" y="367924"/>
                </a:cubicBezTo>
                <a:cubicBezTo>
                  <a:pt x="47895" y="382542"/>
                  <a:pt x="43422" y="396781"/>
                  <a:pt x="39815" y="411209"/>
                </a:cubicBezTo>
                <a:cubicBezTo>
                  <a:pt x="38011" y="418423"/>
                  <a:pt x="36755" y="425797"/>
                  <a:pt x="34404" y="432852"/>
                </a:cubicBezTo>
                <a:cubicBezTo>
                  <a:pt x="32601" y="438263"/>
                  <a:pt x="30231" y="443517"/>
                  <a:pt x="28994" y="449084"/>
                </a:cubicBezTo>
                <a:cubicBezTo>
                  <a:pt x="26614" y="459793"/>
                  <a:pt x="25882" y="470820"/>
                  <a:pt x="23583" y="481547"/>
                </a:cubicBezTo>
                <a:cubicBezTo>
                  <a:pt x="20467" y="496090"/>
                  <a:pt x="15679" y="510249"/>
                  <a:pt x="12762" y="524833"/>
                </a:cubicBezTo>
                <a:lnTo>
                  <a:pt x="7351" y="551886"/>
                </a:lnTo>
                <a:cubicBezTo>
                  <a:pt x="-3597" y="705150"/>
                  <a:pt x="-1234" y="639524"/>
                  <a:pt x="7351" y="892757"/>
                </a:cubicBezTo>
                <a:cubicBezTo>
                  <a:pt x="8112" y="915200"/>
                  <a:pt x="13258" y="954756"/>
                  <a:pt x="18172" y="979327"/>
                </a:cubicBezTo>
                <a:cubicBezTo>
                  <a:pt x="19630" y="986619"/>
                  <a:pt x="21779" y="993756"/>
                  <a:pt x="23583" y="1000970"/>
                </a:cubicBezTo>
                <a:cubicBezTo>
                  <a:pt x="31569" y="1120752"/>
                  <a:pt x="21848" y="1047269"/>
                  <a:pt x="34404" y="1103772"/>
                </a:cubicBezTo>
                <a:cubicBezTo>
                  <a:pt x="36274" y="1112189"/>
                  <a:pt x="41626" y="1142869"/>
                  <a:pt x="45226" y="1152468"/>
                </a:cubicBezTo>
                <a:cubicBezTo>
                  <a:pt x="51111" y="1168161"/>
                  <a:pt x="57897" y="1176886"/>
                  <a:pt x="66868" y="1190343"/>
                </a:cubicBezTo>
                <a:cubicBezTo>
                  <a:pt x="76486" y="1228811"/>
                  <a:pt x="65855" y="1196600"/>
                  <a:pt x="83100" y="1228217"/>
                </a:cubicBezTo>
                <a:cubicBezTo>
                  <a:pt x="90825" y="1242379"/>
                  <a:pt x="95795" y="1258081"/>
                  <a:pt x="104743" y="1271503"/>
                </a:cubicBezTo>
                <a:cubicBezTo>
                  <a:pt x="108350" y="1276913"/>
                  <a:pt x="112656" y="1281918"/>
                  <a:pt x="115564" y="1287734"/>
                </a:cubicBezTo>
                <a:cubicBezTo>
                  <a:pt x="118115" y="1292835"/>
                  <a:pt x="116942" y="1299933"/>
                  <a:pt x="120975" y="1303966"/>
                </a:cubicBezTo>
                <a:cubicBezTo>
                  <a:pt x="130171" y="1313162"/>
                  <a:pt x="144243" y="1316413"/>
                  <a:pt x="153439" y="1325609"/>
                </a:cubicBezTo>
                <a:cubicBezTo>
                  <a:pt x="158850" y="1331020"/>
                  <a:pt x="163444" y="1337393"/>
                  <a:pt x="169671" y="1341841"/>
                </a:cubicBezTo>
                <a:cubicBezTo>
                  <a:pt x="176234" y="1346529"/>
                  <a:pt x="183900" y="1349485"/>
                  <a:pt x="191313" y="1352662"/>
                </a:cubicBezTo>
                <a:cubicBezTo>
                  <a:pt x="201047" y="1356834"/>
                  <a:pt x="219683" y="1361372"/>
                  <a:pt x="229188" y="1363484"/>
                </a:cubicBezTo>
                <a:cubicBezTo>
                  <a:pt x="238165" y="1365479"/>
                  <a:pt x="247369" y="1366474"/>
                  <a:pt x="256241" y="1368894"/>
                </a:cubicBezTo>
                <a:cubicBezTo>
                  <a:pt x="267246" y="1371895"/>
                  <a:pt x="277884" y="1376109"/>
                  <a:pt x="288705" y="1379716"/>
                </a:cubicBezTo>
                <a:lnTo>
                  <a:pt x="337401" y="1395947"/>
                </a:lnTo>
                <a:cubicBezTo>
                  <a:pt x="342812" y="1397751"/>
                  <a:pt x="348887" y="1398194"/>
                  <a:pt x="353633" y="1401358"/>
                </a:cubicBezTo>
                <a:cubicBezTo>
                  <a:pt x="359044" y="1404965"/>
                  <a:pt x="363754" y="1409957"/>
                  <a:pt x="369865" y="1412179"/>
                </a:cubicBezTo>
                <a:cubicBezTo>
                  <a:pt x="383842" y="1417262"/>
                  <a:pt x="399041" y="1418298"/>
                  <a:pt x="413150" y="1423001"/>
                </a:cubicBezTo>
                <a:lnTo>
                  <a:pt x="461846" y="1439233"/>
                </a:lnTo>
                <a:lnTo>
                  <a:pt x="478078" y="1444643"/>
                </a:lnTo>
                <a:cubicBezTo>
                  <a:pt x="483489" y="1446447"/>
                  <a:pt x="488717" y="1448935"/>
                  <a:pt x="494310" y="1450054"/>
                </a:cubicBezTo>
                <a:cubicBezTo>
                  <a:pt x="503328" y="1451858"/>
                  <a:pt x="512441" y="1453235"/>
                  <a:pt x="521363" y="1455465"/>
                </a:cubicBezTo>
                <a:cubicBezTo>
                  <a:pt x="546461" y="1461739"/>
                  <a:pt x="545736" y="1469501"/>
                  <a:pt x="580880" y="1471697"/>
                </a:cubicBezTo>
                <a:lnTo>
                  <a:pt x="667450" y="1477107"/>
                </a:lnTo>
                <a:cubicBezTo>
                  <a:pt x="816274" y="1526718"/>
                  <a:pt x="688508" y="1488097"/>
                  <a:pt x="1067839" y="1482518"/>
                </a:cubicBezTo>
                <a:cubicBezTo>
                  <a:pt x="1166185" y="1468467"/>
                  <a:pt x="1070616" y="1480711"/>
                  <a:pt x="1273443" y="1471697"/>
                </a:cubicBezTo>
                <a:cubicBezTo>
                  <a:pt x="1298732" y="1470573"/>
                  <a:pt x="1323942" y="1468090"/>
                  <a:pt x="1349192" y="1466286"/>
                </a:cubicBezTo>
                <a:cubicBezTo>
                  <a:pt x="1390747" y="1455897"/>
                  <a:pt x="1350544" y="1465159"/>
                  <a:pt x="1408710" y="1455465"/>
                </a:cubicBezTo>
                <a:cubicBezTo>
                  <a:pt x="1499633" y="1440312"/>
                  <a:pt x="1348195" y="1462090"/>
                  <a:pt x="1479048" y="1444643"/>
                </a:cubicBezTo>
                <a:cubicBezTo>
                  <a:pt x="1597436" y="1428858"/>
                  <a:pt x="1461898" y="1447762"/>
                  <a:pt x="1538565" y="1433822"/>
                </a:cubicBezTo>
                <a:cubicBezTo>
                  <a:pt x="1555005" y="1430833"/>
                  <a:pt x="1604636" y="1424887"/>
                  <a:pt x="1619725" y="1423001"/>
                </a:cubicBezTo>
                <a:cubicBezTo>
                  <a:pt x="1626939" y="1421197"/>
                  <a:pt x="1634052" y="1418920"/>
                  <a:pt x="1641368" y="1417590"/>
                </a:cubicBezTo>
                <a:cubicBezTo>
                  <a:pt x="1653915" y="1415309"/>
                  <a:pt x="1666939" y="1415535"/>
                  <a:pt x="1679242" y="1412179"/>
                </a:cubicBezTo>
                <a:cubicBezTo>
                  <a:pt x="1687024" y="1410057"/>
                  <a:pt x="1693882" y="1405360"/>
                  <a:pt x="1700885" y="1401358"/>
                </a:cubicBezTo>
                <a:cubicBezTo>
                  <a:pt x="1706531" y="1398132"/>
                  <a:pt x="1711175" y="1393178"/>
                  <a:pt x="1717117" y="1390537"/>
                </a:cubicBezTo>
                <a:cubicBezTo>
                  <a:pt x="1727541" y="1385904"/>
                  <a:pt x="1749581" y="1379716"/>
                  <a:pt x="1749581" y="1379716"/>
                </a:cubicBezTo>
                <a:cubicBezTo>
                  <a:pt x="1786789" y="1354909"/>
                  <a:pt x="1769706" y="1362186"/>
                  <a:pt x="1798276" y="1352662"/>
                </a:cubicBezTo>
                <a:cubicBezTo>
                  <a:pt x="1824415" y="1326525"/>
                  <a:pt x="1791190" y="1358333"/>
                  <a:pt x="1825330" y="1331020"/>
                </a:cubicBezTo>
                <a:cubicBezTo>
                  <a:pt x="1839845" y="1319408"/>
                  <a:pt x="1834474" y="1319588"/>
                  <a:pt x="1846972" y="1303966"/>
                </a:cubicBezTo>
                <a:cubicBezTo>
                  <a:pt x="1877811" y="1265418"/>
                  <a:pt x="1835310" y="1326873"/>
                  <a:pt x="1868615" y="1276913"/>
                </a:cubicBezTo>
                <a:cubicBezTo>
                  <a:pt x="1870419" y="1269699"/>
                  <a:pt x="1872413" y="1262530"/>
                  <a:pt x="1874026" y="1255271"/>
                </a:cubicBezTo>
                <a:cubicBezTo>
                  <a:pt x="1876021" y="1246293"/>
                  <a:pt x="1877206" y="1237139"/>
                  <a:pt x="1879436" y="1228217"/>
                </a:cubicBezTo>
                <a:cubicBezTo>
                  <a:pt x="1880819" y="1222684"/>
                  <a:pt x="1883043" y="1217396"/>
                  <a:pt x="1884847" y="1211985"/>
                </a:cubicBezTo>
                <a:cubicBezTo>
                  <a:pt x="1900056" y="1120718"/>
                  <a:pt x="1895757" y="1159310"/>
                  <a:pt x="1884847" y="984738"/>
                </a:cubicBezTo>
                <a:cubicBezTo>
                  <a:pt x="1883478" y="962840"/>
                  <a:pt x="1878132" y="941364"/>
                  <a:pt x="1874026" y="919810"/>
                </a:cubicBezTo>
                <a:cubicBezTo>
                  <a:pt x="1859961" y="845972"/>
                  <a:pt x="1867965" y="895243"/>
                  <a:pt x="1857794" y="849472"/>
                </a:cubicBezTo>
                <a:cubicBezTo>
                  <a:pt x="1855799" y="840495"/>
                  <a:pt x="1854378" y="831396"/>
                  <a:pt x="1852383" y="822419"/>
                </a:cubicBezTo>
                <a:cubicBezTo>
                  <a:pt x="1849509" y="809488"/>
                  <a:pt x="1846317" y="796906"/>
                  <a:pt x="1841562" y="784544"/>
                </a:cubicBezTo>
                <a:cubicBezTo>
                  <a:pt x="1834589" y="766414"/>
                  <a:pt x="1826062" y="748865"/>
                  <a:pt x="1819919" y="730437"/>
                </a:cubicBezTo>
                <a:cubicBezTo>
                  <a:pt x="1816312" y="719616"/>
                  <a:pt x="1817163" y="706039"/>
                  <a:pt x="1809098" y="697974"/>
                </a:cubicBezTo>
                <a:cubicBezTo>
                  <a:pt x="1784287" y="673163"/>
                  <a:pt x="1813658" y="704815"/>
                  <a:pt x="1787455" y="665510"/>
                </a:cubicBezTo>
                <a:cubicBezTo>
                  <a:pt x="1784625" y="661265"/>
                  <a:pt x="1779900" y="658607"/>
                  <a:pt x="1776634" y="654688"/>
                </a:cubicBezTo>
                <a:cubicBezTo>
                  <a:pt x="1770861" y="647760"/>
                  <a:pt x="1766778" y="639422"/>
                  <a:pt x="1760402" y="633046"/>
                </a:cubicBezTo>
                <a:cubicBezTo>
                  <a:pt x="1755804" y="628448"/>
                  <a:pt x="1749004" y="626574"/>
                  <a:pt x="1744170" y="622224"/>
                </a:cubicBezTo>
                <a:cubicBezTo>
                  <a:pt x="1730899" y="610280"/>
                  <a:pt x="1720578" y="595063"/>
                  <a:pt x="1706295" y="584350"/>
                </a:cubicBezTo>
                <a:cubicBezTo>
                  <a:pt x="1699081" y="578939"/>
                  <a:pt x="1691356" y="574150"/>
                  <a:pt x="1684653" y="568118"/>
                </a:cubicBezTo>
                <a:cubicBezTo>
                  <a:pt x="1673278" y="557880"/>
                  <a:pt x="1666707" y="540494"/>
                  <a:pt x="1652189" y="535654"/>
                </a:cubicBezTo>
                <a:cubicBezTo>
                  <a:pt x="1646778" y="533850"/>
                  <a:pt x="1640943" y="533013"/>
                  <a:pt x="1635957" y="530243"/>
                </a:cubicBezTo>
                <a:cubicBezTo>
                  <a:pt x="1626057" y="524743"/>
                  <a:pt x="1589324" y="497523"/>
                  <a:pt x="1576440" y="492369"/>
                </a:cubicBezTo>
                <a:cubicBezTo>
                  <a:pt x="1567422" y="488762"/>
                  <a:pt x="1558073" y="485891"/>
                  <a:pt x="1549386" y="481547"/>
                </a:cubicBezTo>
                <a:cubicBezTo>
                  <a:pt x="1543570" y="478639"/>
                  <a:pt x="1538669" y="474172"/>
                  <a:pt x="1533155" y="470726"/>
                </a:cubicBezTo>
                <a:cubicBezTo>
                  <a:pt x="1524237" y="465152"/>
                  <a:pt x="1515294" y="459601"/>
                  <a:pt x="1506101" y="454494"/>
                </a:cubicBezTo>
                <a:cubicBezTo>
                  <a:pt x="1499050" y="450577"/>
                  <a:pt x="1491170" y="448147"/>
                  <a:pt x="1484459" y="443673"/>
                </a:cubicBezTo>
                <a:cubicBezTo>
                  <a:pt x="1454750" y="423868"/>
                  <a:pt x="1495083" y="440001"/>
                  <a:pt x="1457405" y="427441"/>
                </a:cubicBezTo>
                <a:cubicBezTo>
                  <a:pt x="1450191" y="422030"/>
                  <a:pt x="1443101" y="416450"/>
                  <a:pt x="1435763" y="411209"/>
                </a:cubicBezTo>
                <a:cubicBezTo>
                  <a:pt x="1430472" y="407429"/>
                  <a:pt x="1424609" y="404450"/>
                  <a:pt x="1419531" y="400388"/>
                </a:cubicBezTo>
                <a:cubicBezTo>
                  <a:pt x="1415548" y="397201"/>
                  <a:pt x="1412955" y="392396"/>
                  <a:pt x="1408710" y="389566"/>
                </a:cubicBezTo>
                <a:cubicBezTo>
                  <a:pt x="1394421" y="380040"/>
                  <a:pt x="1375241" y="374952"/>
                  <a:pt x="1360014" y="367924"/>
                </a:cubicBezTo>
                <a:cubicBezTo>
                  <a:pt x="1345367" y="361164"/>
                  <a:pt x="1332032" y="351382"/>
                  <a:pt x="1316728" y="346281"/>
                </a:cubicBezTo>
                <a:cubicBezTo>
                  <a:pt x="1311318" y="344478"/>
                  <a:pt x="1305598" y="343421"/>
                  <a:pt x="1300497" y="340871"/>
                </a:cubicBezTo>
                <a:cubicBezTo>
                  <a:pt x="1291091" y="336168"/>
                  <a:pt x="1282849" y="329342"/>
                  <a:pt x="1273443" y="324639"/>
                </a:cubicBezTo>
                <a:cubicBezTo>
                  <a:pt x="1264756" y="320295"/>
                  <a:pt x="1254880" y="318534"/>
                  <a:pt x="1246390" y="313817"/>
                </a:cubicBezTo>
                <a:cubicBezTo>
                  <a:pt x="1238507" y="309437"/>
                  <a:pt x="1232333" y="302461"/>
                  <a:pt x="1224747" y="297585"/>
                </a:cubicBezTo>
                <a:cubicBezTo>
                  <a:pt x="1173917" y="264909"/>
                  <a:pt x="1188380" y="271033"/>
                  <a:pt x="1154409" y="259711"/>
                </a:cubicBezTo>
                <a:cubicBezTo>
                  <a:pt x="1123451" y="239073"/>
                  <a:pt x="1154139" y="257921"/>
                  <a:pt x="1111124" y="238068"/>
                </a:cubicBezTo>
                <a:cubicBezTo>
                  <a:pt x="1096477" y="231308"/>
                  <a:pt x="1082267" y="223640"/>
                  <a:pt x="1067839" y="216426"/>
                </a:cubicBezTo>
                <a:cubicBezTo>
                  <a:pt x="1060625" y="212819"/>
                  <a:pt x="1053848" y="208155"/>
                  <a:pt x="1046196" y="205604"/>
                </a:cubicBezTo>
                <a:cubicBezTo>
                  <a:pt x="1035375" y="201997"/>
                  <a:pt x="1023934" y="199884"/>
                  <a:pt x="1013732" y="194783"/>
                </a:cubicBezTo>
                <a:cubicBezTo>
                  <a:pt x="999304" y="187569"/>
                  <a:pt x="984280" y="181440"/>
                  <a:pt x="970447" y="173140"/>
                </a:cubicBezTo>
                <a:cubicBezTo>
                  <a:pt x="961429" y="167729"/>
                  <a:pt x="952800" y="161611"/>
                  <a:pt x="943394" y="156908"/>
                </a:cubicBezTo>
                <a:cubicBezTo>
                  <a:pt x="938293" y="154357"/>
                  <a:pt x="932404" y="153745"/>
                  <a:pt x="927162" y="151498"/>
                </a:cubicBezTo>
                <a:cubicBezTo>
                  <a:pt x="919748" y="148321"/>
                  <a:pt x="912933" y="143853"/>
                  <a:pt x="905519" y="140676"/>
                </a:cubicBezTo>
                <a:cubicBezTo>
                  <a:pt x="900277" y="138429"/>
                  <a:pt x="894388" y="137817"/>
                  <a:pt x="889287" y="135266"/>
                </a:cubicBezTo>
                <a:cubicBezTo>
                  <a:pt x="879881" y="130563"/>
                  <a:pt x="871427" y="124141"/>
                  <a:pt x="862234" y="119034"/>
                </a:cubicBezTo>
                <a:cubicBezTo>
                  <a:pt x="855183" y="115117"/>
                  <a:pt x="847642" y="112130"/>
                  <a:pt x="840591" y="108213"/>
                </a:cubicBezTo>
                <a:cubicBezTo>
                  <a:pt x="831398" y="103106"/>
                  <a:pt x="823148" y="96252"/>
                  <a:pt x="813538" y="91981"/>
                </a:cubicBezTo>
                <a:cubicBezTo>
                  <a:pt x="782324" y="78108"/>
                  <a:pt x="802047" y="94351"/>
                  <a:pt x="775663" y="81159"/>
                </a:cubicBezTo>
                <a:cubicBezTo>
                  <a:pt x="769847" y="78251"/>
                  <a:pt x="765408" y="72900"/>
                  <a:pt x="759431" y="70338"/>
                </a:cubicBezTo>
                <a:cubicBezTo>
                  <a:pt x="752596" y="67409"/>
                  <a:pt x="744939" y="66970"/>
                  <a:pt x="737789" y="64927"/>
                </a:cubicBezTo>
                <a:cubicBezTo>
                  <a:pt x="732305" y="63360"/>
                  <a:pt x="726799" y="61764"/>
                  <a:pt x="721557" y="59517"/>
                </a:cubicBezTo>
                <a:cubicBezTo>
                  <a:pt x="714143" y="56340"/>
                  <a:pt x="706917" y="52697"/>
                  <a:pt x="699914" y="48695"/>
                </a:cubicBezTo>
                <a:cubicBezTo>
                  <a:pt x="694268" y="45469"/>
                  <a:pt x="689659" y="40436"/>
                  <a:pt x="683682" y="37874"/>
                </a:cubicBezTo>
                <a:cubicBezTo>
                  <a:pt x="676847" y="34945"/>
                  <a:pt x="669003" y="35074"/>
                  <a:pt x="662040" y="32463"/>
                </a:cubicBezTo>
                <a:cubicBezTo>
                  <a:pt x="654488" y="29631"/>
                  <a:pt x="647886" y="24637"/>
                  <a:pt x="640397" y="21642"/>
                </a:cubicBezTo>
                <a:cubicBezTo>
                  <a:pt x="629806" y="17406"/>
                  <a:pt x="618754" y="14428"/>
                  <a:pt x="607933" y="10821"/>
                </a:cubicBezTo>
                <a:lnTo>
                  <a:pt x="591701" y="5410"/>
                </a:lnTo>
                <a:lnTo>
                  <a:pt x="575469" y="0"/>
                </a:lnTo>
                <a:cubicBezTo>
                  <a:pt x="533987" y="1803"/>
                  <a:pt x="492352" y="1411"/>
                  <a:pt x="451024" y="5410"/>
                </a:cubicBezTo>
                <a:cubicBezTo>
                  <a:pt x="436221" y="6843"/>
                  <a:pt x="422167" y="12625"/>
                  <a:pt x="407739" y="16232"/>
                </a:cubicBezTo>
                <a:cubicBezTo>
                  <a:pt x="400525" y="18036"/>
                  <a:pt x="393507" y="21024"/>
                  <a:pt x="386097" y="21642"/>
                </a:cubicBezTo>
                <a:lnTo>
                  <a:pt x="321169" y="27053"/>
                </a:lnTo>
                <a:cubicBezTo>
                  <a:pt x="315758" y="28856"/>
                  <a:pt x="309828" y="29529"/>
                  <a:pt x="304937" y="32463"/>
                </a:cubicBezTo>
                <a:cubicBezTo>
                  <a:pt x="267800" y="54745"/>
                  <a:pt x="323864" y="33369"/>
                  <a:pt x="277884" y="48695"/>
                </a:cubicBezTo>
                <a:cubicBezTo>
                  <a:pt x="272473" y="52302"/>
                  <a:pt x="266546" y="55235"/>
                  <a:pt x="261652" y="59517"/>
                </a:cubicBezTo>
                <a:cubicBezTo>
                  <a:pt x="252054" y="67915"/>
                  <a:pt x="246697" y="82537"/>
                  <a:pt x="234598" y="86570"/>
                </a:cubicBezTo>
                <a:lnTo>
                  <a:pt x="180492" y="649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Structure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Goal: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3"/>
                </a:solidFill>
              </a:rPr>
              <a:t>Take a large snapshot of the Web and try to understand how it’s SCCs “fit together” as a DAG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Computational issue:</a:t>
            </a:r>
          </a:p>
          <a:p>
            <a:pPr lvl="1"/>
            <a:r>
              <a:rPr lang="en-US" dirty="0" smtClean="0"/>
              <a:t>Want to find a SCC containing node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Observation: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Out(v)</a:t>
            </a:r>
            <a:r>
              <a:rPr lang="en-US" dirty="0" smtClean="0"/>
              <a:t> … nodes that can be reached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 smtClean="0"/>
          </a:p>
          <a:p>
            <a:pPr lvl="2"/>
            <a:r>
              <a:rPr lang="en-US" dirty="0" smtClean="0"/>
              <a:t>SCC containing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is: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Out(v)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∩ In(v) </a:t>
            </a:r>
          </a:p>
          <a:p>
            <a:pPr marL="768096" lvl="2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= Out(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v,G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∩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v,G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   </a:t>
            </a:r>
            <a:r>
              <a:rPr lang="en-US" sz="1600" dirty="0" smtClean="0"/>
              <a:t>where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1600" dirty="0"/>
              <a:t>is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1600" dirty="0"/>
              <a:t>with all </a:t>
            </a:r>
            <a:r>
              <a:rPr lang="en-US" sz="1600" dirty="0" smtClean="0"/>
              <a:t>edge directions </a:t>
            </a:r>
            <a:r>
              <a:rPr lang="en-US" sz="1600" dirty="0"/>
              <a:t>flipped</a:t>
            </a:r>
            <a:endParaRPr lang="en-US" sz="2000" i="1" dirty="0"/>
          </a:p>
          <a:p>
            <a:pPr lvl="2"/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CB9-5525-4E74-9E73-6CF8B65E116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97022" y="5334000"/>
            <a:ext cx="228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05400" y="5421022"/>
            <a:ext cx="1632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7" idx="5"/>
            <a:endCxn id="56" idx="1"/>
          </p:cNvCxnSpPr>
          <p:nvPr/>
        </p:nvCxnSpPr>
        <p:spPr>
          <a:xfrm>
            <a:off x="7605818" y="3141280"/>
            <a:ext cx="221204" cy="2633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6" idx="6"/>
            <a:endCxn id="63" idx="2"/>
          </p:cNvCxnSpPr>
          <p:nvPr/>
        </p:nvCxnSpPr>
        <p:spPr>
          <a:xfrm>
            <a:off x="7983120" y="3469239"/>
            <a:ext cx="605334" cy="2038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8" idx="1"/>
            <a:endCxn id="56" idx="5"/>
          </p:cNvCxnSpPr>
          <p:nvPr/>
        </p:nvCxnSpPr>
        <p:spPr>
          <a:xfrm flipH="1" flipV="1">
            <a:off x="7956338" y="3533897"/>
            <a:ext cx="159335" cy="20231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3" idx="5"/>
          </p:cNvCxnSpPr>
          <p:nvPr/>
        </p:nvCxnSpPr>
        <p:spPr>
          <a:xfrm>
            <a:off x="8744552" y="3737702"/>
            <a:ext cx="225470" cy="2192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6" idx="3"/>
            <a:endCxn id="59" idx="7"/>
          </p:cNvCxnSpPr>
          <p:nvPr/>
        </p:nvCxnSpPr>
        <p:spPr>
          <a:xfrm flipH="1">
            <a:off x="7608253" y="3533897"/>
            <a:ext cx="218769" cy="2669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800240" y="337779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449720" y="298518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679894" y="3764484"/>
            <a:ext cx="64658" cy="2735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221129" y="3887884"/>
            <a:ext cx="100969" cy="2263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8088891" y="3880966"/>
            <a:ext cx="40955" cy="2333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7452155" y="3914589"/>
            <a:ext cx="40955" cy="2333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59" idx="5"/>
          </p:cNvCxnSpPr>
          <p:nvPr/>
        </p:nvCxnSpPr>
        <p:spPr>
          <a:xfrm>
            <a:off x="7608253" y="3930181"/>
            <a:ext cx="108167" cy="2177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088891" y="37094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52155" y="377408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8507804" y="3667889"/>
            <a:ext cx="140738" cy="3003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8588454" y="358160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15" name="Rectangle 2"/>
          <p:cNvSpPr>
            <a:spLocks/>
          </p:cNvSpPr>
          <p:nvPr/>
        </p:nvSpPr>
        <p:spPr bwMode="auto">
          <a:xfrm>
            <a:off x="7522222" y="2820224"/>
            <a:ext cx="24581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1748" bIns="0">
            <a:prstTxWarp prst="textNoShape">
              <a:avLst/>
            </a:prstTxWarp>
            <a:spAutoFit/>
          </a:bodyPr>
          <a:lstStyle/>
          <a:p>
            <a:pPr marL="31253" algn="ctr">
              <a:buClr>
                <a:srgbClr val="CC0000"/>
              </a:buClr>
              <a:buSzPct val="100000"/>
            </a:pPr>
            <a:r>
              <a:rPr lang="en-US" sz="1200" b="1" dirty="0" smtClean="0">
                <a:solidFill>
                  <a:prstClr val="black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v</a:t>
            </a:r>
            <a:endParaRPr lang="en-US" sz="1200" b="1" dirty="0">
              <a:solidFill>
                <a:prstClr val="black"/>
              </a:solidFill>
              <a:latin typeface="Helvetica"/>
              <a:ea typeface="Trebuchet MS" pitchFamily="-112" charset="0"/>
              <a:cs typeface="Helvetica"/>
              <a:sym typeface="Trebuchet MS" pitchFamily="-112" charset="0"/>
            </a:endParaRPr>
          </a:p>
        </p:txBody>
      </p:sp>
      <p:sp>
        <p:nvSpPr>
          <p:cNvPr id="56334" name="Rectangle 56333"/>
          <p:cNvSpPr/>
          <p:nvPr/>
        </p:nvSpPr>
        <p:spPr>
          <a:xfrm>
            <a:off x="7662336" y="43434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Out(v)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Structure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924800" cy="3124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There is a giant SCC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There won’t be 2 giant SCCs:</a:t>
            </a:r>
          </a:p>
          <a:p>
            <a:pPr lvl="1"/>
            <a:r>
              <a:rPr lang="en-US" dirty="0" smtClean="0"/>
              <a:t>It just takes 1 page from one SCC to link to the other SCC</a:t>
            </a:r>
          </a:p>
          <a:p>
            <a:pPr lvl="1"/>
            <a:r>
              <a:rPr lang="en-US" dirty="0" smtClean="0"/>
              <a:t>If the components have millions of pages the likelihood of this not happening is very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E9F-06D6-4002-AA23-3EE9AAFD716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4495800"/>
            <a:ext cx="14478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8200" y="4495800"/>
            <a:ext cx="1447800" cy="1219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481638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3800" y="523363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8720" y="472494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12" idx="6"/>
            <a:endCxn id="14" idx="2"/>
          </p:cNvCxnSpPr>
          <p:nvPr/>
        </p:nvCxnSpPr>
        <p:spPr>
          <a:xfrm flipV="1">
            <a:off x="3916680" y="4816381"/>
            <a:ext cx="108204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13" idx="6"/>
          </p:cNvCxnSpPr>
          <p:nvPr/>
        </p:nvCxnSpPr>
        <p:spPr>
          <a:xfrm flipH="1">
            <a:off x="3916680" y="5196840"/>
            <a:ext cx="1075096" cy="12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991776" y="510540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5764796"/>
            <a:ext cx="124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Giant SCC1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603" y="5776717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Giant SCC2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Bow-tie Structure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4582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250 million pages, 1.5 billion links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Broder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et al. 2000]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AF9-28DB-494F-9AD1-72EB1B7C74F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8" name="Picture 4" descr="http://www9.org/w9cdrom/160/te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884" y="1255458"/>
            <a:ext cx="6110234" cy="461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1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the web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What we mentioned:</a:t>
            </a:r>
          </a:p>
          <a:p>
            <a:pPr lvl="1"/>
            <a:r>
              <a:rPr lang="en-US" dirty="0" smtClean="0"/>
              <a:t>Some conceptual organization of the Web (i.e., the bowtie)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What we haven’t learned yet: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We treats all pages as equal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Google’s homepage == my homepage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What are the most important pages?</a:t>
            </a:r>
          </a:p>
          <a:p>
            <a:pPr lvl="2"/>
            <a:r>
              <a:rPr lang="en-US" dirty="0" smtClean="0"/>
              <a:t>How many pages have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in-links as a function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lvl="3"/>
            <a:r>
              <a:rPr lang="en-US" dirty="0" smtClean="0"/>
              <a:t>The degree distribution: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~ 1 / k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l-SI" i="1" baseline="300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lvl="2"/>
            <a:r>
              <a:rPr lang="sl-SI" dirty="0" smtClean="0"/>
              <a:t>Link </a:t>
            </a:r>
            <a:r>
              <a:rPr lang="en-US" dirty="0" smtClean="0"/>
              <a:t>analysis ranking  -- as done by search engines (PageRank)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What is the internal structure inside the giant SCC?</a:t>
            </a:r>
          </a:p>
          <a:p>
            <a:pPr lvl="2"/>
            <a:r>
              <a:rPr lang="en-US" dirty="0" smtClean="0"/>
              <a:t>Clusters, implicit communities?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How far apart are nodes in the giant SCC:</a:t>
            </a:r>
          </a:p>
          <a:p>
            <a:pPr lvl="2"/>
            <a:r>
              <a:rPr lang="en-US" dirty="0" smtClean="0"/>
              <a:t>Distance = # of edges in shortest path</a:t>
            </a:r>
          </a:p>
          <a:p>
            <a:pPr lvl="2"/>
            <a:r>
              <a:rPr lang="en-US" dirty="0" err="1" smtClean="0"/>
              <a:t>Avg</a:t>
            </a:r>
            <a:r>
              <a:rPr lang="en-US" dirty="0" smtClean="0"/>
              <a:t> = 16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Broder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al.]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4DBD-2F1A-43E1-A4D9-2B4E8A42B7D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Network data sets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82168" cy="5040560"/>
          </a:xfrm>
        </p:spPr>
        <p:txBody>
          <a:bodyPr>
            <a:normAutofit fontScale="85000" lnSpcReduction="20000"/>
          </a:bodyPr>
          <a:lstStyle/>
          <a:p>
            <a:r>
              <a:rPr lang="is-IS" dirty="0" smtClean="0"/>
              <a:t>Chapter 2 includes an overview of some massive data sets and networks</a:t>
            </a:r>
          </a:p>
          <a:p>
            <a:endParaRPr lang="is-IS" dirty="0" smtClean="0"/>
          </a:p>
          <a:p>
            <a:r>
              <a:rPr lang="is-IS" dirty="0" smtClean="0"/>
              <a:t>Collaboration graphs</a:t>
            </a:r>
          </a:p>
          <a:p>
            <a:pPr lvl="1"/>
            <a:r>
              <a:rPr lang="is-IS" dirty="0" smtClean="0"/>
              <a:t>Wikipedia, World of Warcraft, Citation graphs</a:t>
            </a:r>
          </a:p>
          <a:p>
            <a:r>
              <a:rPr lang="is-IS" dirty="0" smtClean="0"/>
              <a:t>Who-talks-to-whom graphs</a:t>
            </a:r>
          </a:p>
          <a:p>
            <a:pPr lvl="1"/>
            <a:r>
              <a:rPr lang="is-IS" dirty="0" smtClean="0"/>
              <a:t>Microsoft IM, Cell phone graphs</a:t>
            </a:r>
          </a:p>
          <a:p>
            <a:r>
              <a:rPr lang="is-IS" dirty="0" smtClean="0"/>
              <a:t>Information linkage</a:t>
            </a:r>
          </a:p>
          <a:p>
            <a:pPr lvl="1"/>
            <a:r>
              <a:rPr lang="is-IS" dirty="0" smtClean="0"/>
              <a:t>Hyperlinks</a:t>
            </a:r>
          </a:p>
          <a:p>
            <a:r>
              <a:rPr lang="is-IS" dirty="0" smtClean="0"/>
              <a:t>Technological networks</a:t>
            </a:r>
          </a:p>
          <a:p>
            <a:pPr lvl="1"/>
            <a:r>
              <a:rPr lang="is-IS" dirty="0" smtClean="0"/>
              <a:t>Power grids, communication links, Internet</a:t>
            </a:r>
          </a:p>
          <a:p>
            <a:r>
              <a:rPr lang="is-IS" dirty="0" smtClean="0"/>
              <a:t>Natural and biological networks</a:t>
            </a:r>
          </a:p>
          <a:p>
            <a:pPr lvl="1"/>
            <a:r>
              <a:rPr lang="is-IS" dirty="0" smtClean="0"/>
              <a:t>Food webs, neural interconnections, cell metabolism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96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Network data sets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is-IS" dirty="0" smtClean="0"/>
              <a:t>Leskovec‘s SNAP at Stanford has a repository of large-scale networks</a:t>
            </a:r>
          </a:p>
          <a:p>
            <a:pPr lvl="1"/>
            <a:r>
              <a:rPr lang="is-IS" dirty="0" smtClean="0">
                <a:solidFill>
                  <a:srgbClr val="7030A0"/>
                </a:solidFill>
              </a:rPr>
              <a:t>http://snap.stanford.edu/data</a:t>
            </a:r>
          </a:p>
          <a:p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878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Recap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A graph consists of nodes and edges</a:t>
            </a:r>
          </a:p>
          <a:p>
            <a:r>
              <a:rPr lang="is-IS" dirty="0" smtClean="0"/>
              <a:t>Graphs can be directed or undirected, weighted, signed or unweighted</a:t>
            </a:r>
          </a:p>
          <a:p>
            <a:pPr lvl="1"/>
            <a:r>
              <a:rPr lang="is-IS" dirty="0"/>
              <a:t>Paths between </a:t>
            </a:r>
            <a:r>
              <a:rPr lang="is-IS" dirty="0" smtClean="0"/>
              <a:t>nodes (simple vs. </a:t>
            </a:r>
            <a:r>
              <a:rPr lang="is-IS" dirty="0"/>
              <a:t>n</a:t>
            </a:r>
            <a:r>
              <a:rPr lang="is-IS" dirty="0" smtClean="0"/>
              <a:t>on-simple)</a:t>
            </a:r>
            <a:endParaRPr lang="is-IS" dirty="0"/>
          </a:p>
          <a:p>
            <a:pPr lvl="1"/>
            <a:r>
              <a:rPr lang="is-IS" dirty="0"/>
              <a:t>Cycles</a:t>
            </a:r>
          </a:p>
          <a:p>
            <a:pPr lvl="1"/>
            <a:r>
              <a:rPr lang="is-IS" dirty="0"/>
              <a:t>Connectivity</a:t>
            </a:r>
          </a:p>
          <a:p>
            <a:pPr lvl="1"/>
            <a:r>
              <a:rPr lang="is-IS" dirty="0"/>
              <a:t>Components (and </a:t>
            </a:r>
            <a:r>
              <a:rPr lang="is-IS" dirty="0" smtClean="0"/>
              <a:t>the giant </a:t>
            </a:r>
            <a:r>
              <a:rPr lang="is-IS" dirty="0"/>
              <a:t>component)</a:t>
            </a:r>
          </a:p>
          <a:p>
            <a:pPr lvl="1"/>
            <a:r>
              <a:rPr lang="is-IS" dirty="0"/>
              <a:t>Distance (and </a:t>
            </a:r>
            <a:r>
              <a:rPr lang="is-IS" dirty="0" smtClean="0"/>
              <a:t>BFS)</a:t>
            </a:r>
          </a:p>
          <a:p>
            <a:pPr lvl="1"/>
            <a:r>
              <a:rPr lang="is-IS" dirty="0" smtClean="0"/>
              <a:t>Strongly connected components, DAGs</a:t>
            </a:r>
          </a:p>
          <a:p>
            <a:pPr lvl="1"/>
            <a:r>
              <a:rPr lang="is-IS" dirty="0" smtClean="0"/>
              <a:t>Bow-tie structure of the web</a:t>
            </a:r>
          </a:p>
          <a:p>
            <a:r>
              <a:rPr lang="is-IS" dirty="0" smtClean="0"/>
              <a:t>Six degrees of separation can be checked with BFS</a:t>
            </a:r>
          </a:p>
          <a:p>
            <a:pPr marL="82296" indent="0">
              <a:buNone/>
            </a:pPr>
            <a:endParaRPr lang="is-IS" dirty="0" smtClean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918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Networks: Organizations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3223-313C-4861-A56E-A76D853736E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3" descr="orgnet-e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04" y="1143000"/>
            <a:ext cx="7736593" cy="53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1100" y="5493722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departments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consultants</a:t>
            </a:r>
          </a:p>
          <a:p>
            <a:endParaRPr lang="en-US" sz="800" dirty="0" smtClean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external experts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" y="5603915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603915"/>
            <a:ext cx="228600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0" y="5603915"/>
            <a:ext cx="228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2500" y="5957114"/>
            <a:ext cx="228600" cy="152400"/>
          </a:xfrm>
          <a:prstGeom prst="rect">
            <a:avLst/>
          </a:prstGeom>
          <a:solidFill>
            <a:srgbClr val="DC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500" y="6324718"/>
            <a:ext cx="2286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Brain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83D9-31D0-487F-B8A9-AD2BE18E9E2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194" name="Picture 2" descr="http://1.bp.blogspot.com/_pLi2ShhWHEM/TJu_Z2EED_I/AAAAAAAAAjY/Yjg2heQz5As/s1600/Brain+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97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9900" y="573686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algn="ctr"/>
            <a:r>
              <a:rPr lang="hu-HU" b="1" dirty="0">
                <a:solidFill>
                  <a:prstClr val="black"/>
                </a:solidFill>
              </a:rPr>
              <a:t>Human </a:t>
            </a:r>
            <a:r>
              <a:rPr lang="en-US" b="1" dirty="0">
                <a:solidFill>
                  <a:prstClr val="black"/>
                </a:solidFill>
              </a:rPr>
              <a:t>b</a:t>
            </a:r>
            <a:r>
              <a:rPr lang="hu-HU" b="1" dirty="0">
                <a:solidFill>
                  <a:prstClr val="black"/>
                </a:solidFill>
              </a:rPr>
              <a:t>rain has between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hu-HU" b="1" dirty="0">
                <a:solidFill>
                  <a:prstClr val="black"/>
                </a:solidFill>
              </a:rPr>
              <a:t>10-100 billion </a:t>
            </a:r>
            <a:r>
              <a:rPr lang="hu-HU" b="1" dirty="0" smtClean="0">
                <a:solidFill>
                  <a:prstClr val="black"/>
                </a:solidFill>
              </a:rPr>
              <a:t>neurons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Cells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7860-81CD-4A14-8874-0E96BBC2811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1/9/2018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Jure Leskovec, Stanford CS224W: Social and Information Network Analysis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Content Placeholder 3" descr="PPI_yeast"/>
          <p:cNvPicPr>
            <a:picLocks noChangeAspect="1"/>
          </p:cNvPicPr>
          <p:nvPr/>
        </p:nvPicPr>
        <p:blipFill>
          <a:blip r:embed="rId2"/>
          <a:srcRect l="-36434" r="-36434"/>
          <a:stretch>
            <a:fillRect/>
          </a:stretch>
        </p:blipFill>
        <p:spPr>
          <a:xfrm>
            <a:off x="-685800" y="1447800"/>
            <a:ext cx="6174364" cy="339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 descr="roche3.jpg"/>
          <p:cNvPicPr>
            <a:picLocks noChangeAspect="1"/>
          </p:cNvPicPr>
          <p:nvPr/>
        </p:nvPicPr>
        <p:blipFill>
          <a:blip r:embed="rId3"/>
          <a:srcRect l="-26160" r="-26160"/>
          <a:stretch>
            <a:fillRect/>
          </a:stretch>
        </p:blipFill>
        <p:spPr>
          <a:xfrm>
            <a:off x="4386686" y="1812127"/>
            <a:ext cx="4849445" cy="2667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6911" y="5105400"/>
            <a:ext cx="3348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Metabolic networks: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Nodes: Metabolites and enzymes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Edges: Chemical reactions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705" y="5105400"/>
            <a:ext cx="3977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Protein-Protein Interaction Networks: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Nodes: Proteins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Edges: ‘physical’ interactions</a:t>
            </a:r>
          </a:p>
        </p:txBody>
      </p:sp>
    </p:spTree>
    <p:extLst>
      <p:ext uri="{BB962C8B-B14F-4D97-AF65-F5344CB8AC3E}">
        <p14:creationId xmlns:p14="http://schemas.microsoft.com/office/powerpoint/2010/main" val="32035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6763</TotalTime>
  <Words>3173</Words>
  <Application>Microsoft Office PowerPoint</Application>
  <PresentationFormat>On-screen Show (4:3)</PresentationFormat>
  <Paragraphs>638</Paragraphs>
  <Slides>66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Arial</vt:lpstr>
      <vt:lpstr>Calibri</vt:lpstr>
      <vt:lpstr>Corbel</vt:lpstr>
      <vt:lpstr>Gill Sans MT</vt:lpstr>
      <vt:lpstr>Helvetica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Solstice</vt:lpstr>
      <vt:lpstr>Module</vt:lpstr>
      <vt:lpstr>theme</vt:lpstr>
      <vt:lpstr>CSE 5245</vt:lpstr>
      <vt:lpstr>Networks &amp; Complex Systems</vt:lpstr>
      <vt:lpstr>Networks</vt:lpstr>
      <vt:lpstr>Networks: Communication</vt:lpstr>
      <vt:lpstr>Networks: Information</vt:lpstr>
      <vt:lpstr>Networks: Technology</vt:lpstr>
      <vt:lpstr>Networks: Organizations</vt:lpstr>
      <vt:lpstr>Networks: Brain</vt:lpstr>
      <vt:lpstr>Networks: Cells</vt:lpstr>
      <vt:lpstr>Networks: Economy</vt:lpstr>
      <vt:lpstr>Networks: What is this?</vt:lpstr>
      <vt:lpstr>Networks: What about this?</vt:lpstr>
      <vt:lpstr>Networks are everywhere</vt:lpstr>
      <vt:lpstr>Why Networks?</vt:lpstr>
      <vt:lpstr>Reasoning about networks</vt:lpstr>
      <vt:lpstr>Networks: Structure &amp; Process</vt:lpstr>
      <vt:lpstr>Specific questions</vt:lpstr>
      <vt:lpstr>Networks: Why Now?</vt:lpstr>
      <vt:lpstr>Why Networks? Why Now?</vt:lpstr>
      <vt:lpstr>Networks: Impact</vt:lpstr>
      <vt:lpstr>Networks: Impact</vt:lpstr>
      <vt:lpstr>Networks: Impact</vt:lpstr>
      <vt:lpstr>Networks: Impact</vt:lpstr>
      <vt:lpstr>Course logistics</vt:lpstr>
      <vt:lpstr>Logistics</vt:lpstr>
      <vt:lpstr>Logistics</vt:lpstr>
      <vt:lpstr>Evaluation (tentative and subject to change)</vt:lpstr>
      <vt:lpstr>Graph theory: basics</vt:lpstr>
      <vt:lpstr>Graph orientation</vt:lpstr>
      <vt:lpstr>Weighted graphs</vt:lpstr>
      <vt:lpstr>Transportation networks</vt:lpstr>
      <vt:lpstr>An electrical network</vt:lpstr>
      <vt:lpstr>Graph concepts</vt:lpstr>
      <vt:lpstr>Paths</vt:lpstr>
      <vt:lpstr>Paths</vt:lpstr>
      <vt:lpstr>Paths</vt:lpstr>
      <vt:lpstr>Cycles</vt:lpstr>
      <vt:lpstr>Connectivity</vt:lpstr>
      <vt:lpstr>Connectivity</vt:lpstr>
      <vt:lpstr>Components</vt:lpstr>
      <vt:lpstr>Components: Analysis</vt:lpstr>
      <vt:lpstr>Connectivity of Graphs</vt:lpstr>
      <vt:lpstr>Components: Analysis</vt:lpstr>
      <vt:lpstr>Connectivity of Directed Graphs</vt:lpstr>
      <vt:lpstr>Giant components</vt:lpstr>
      <vt:lpstr>Distance</vt:lpstr>
      <vt:lpstr>Distance</vt:lpstr>
      <vt:lpstr>Distance: Breadth-first search (BFS)</vt:lpstr>
      <vt:lpstr>Distance: Breadth-first search (BFS)</vt:lpstr>
      <vt:lpstr>Distance: Breadth-first search (BFS)</vt:lpstr>
      <vt:lpstr>Six degrees of geekiness</vt:lpstr>
      <vt:lpstr>Web as a Graph</vt:lpstr>
      <vt:lpstr>The Web as a Directed Graph</vt:lpstr>
      <vt:lpstr>Other Information Networks</vt:lpstr>
      <vt:lpstr>How Does the Web Look Like?</vt:lpstr>
      <vt:lpstr>Directed Graphs</vt:lpstr>
      <vt:lpstr>Strongly Connected Component</vt:lpstr>
      <vt:lpstr>Strongly Connected Component</vt:lpstr>
      <vt:lpstr>Proof</vt:lpstr>
      <vt:lpstr>Graph Structure of the Web</vt:lpstr>
      <vt:lpstr>Graph Structure of the Web</vt:lpstr>
      <vt:lpstr>Bow-tie Structure of the Web</vt:lpstr>
      <vt:lpstr>More on the web graph</vt:lpstr>
      <vt:lpstr>Network data sets</vt:lpstr>
      <vt:lpstr>Network data sets</vt:lpstr>
      <vt:lpstr>Recap</vt:lpstr>
    </vt:vector>
  </TitlesOfParts>
  <Company>Háskólinn í Reykjavík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Ýmir Vigfússon</dc:creator>
  <cp:lastModifiedBy>SRINIVASAN, PARTHASARATH</cp:lastModifiedBy>
  <cp:revision>55</cp:revision>
  <dcterms:created xsi:type="dcterms:W3CDTF">2011-06-30T15:04:41Z</dcterms:created>
  <dcterms:modified xsi:type="dcterms:W3CDTF">2018-01-09T16:23:56Z</dcterms:modified>
</cp:coreProperties>
</file>