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Nunito"/>
      <p:regular r:id="rId34"/>
      <p:bold r:id="rId35"/>
      <p:italic r:id="rId36"/>
      <p:boldItalic r:id="rId37"/>
    </p:embeddedFont>
    <p:embeddedFont>
      <p:font typeface="Maven Pro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Nunito-bold.fntdata"/><Relationship Id="rId12" Type="http://schemas.openxmlformats.org/officeDocument/2006/relationships/slide" Target="slides/slide7.xml"/><Relationship Id="rId34" Type="http://schemas.openxmlformats.org/officeDocument/2006/relationships/font" Target="fonts/Nunito-regular.fntdata"/><Relationship Id="rId15" Type="http://schemas.openxmlformats.org/officeDocument/2006/relationships/slide" Target="slides/slide10.xml"/><Relationship Id="rId37" Type="http://schemas.openxmlformats.org/officeDocument/2006/relationships/font" Target="fonts/Nunito-boldItalic.fntdata"/><Relationship Id="rId14" Type="http://schemas.openxmlformats.org/officeDocument/2006/relationships/slide" Target="slides/slide9.xml"/><Relationship Id="rId36" Type="http://schemas.openxmlformats.org/officeDocument/2006/relationships/font" Target="fonts/Nunito-italic.fntdata"/><Relationship Id="rId17" Type="http://schemas.openxmlformats.org/officeDocument/2006/relationships/slide" Target="slides/slide12.xml"/><Relationship Id="rId39" Type="http://schemas.openxmlformats.org/officeDocument/2006/relationships/font" Target="fonts/MavenPro-bold.fntdata"/><Relationship Id="rId16" Type="http://schemas.openxmlformats.org/officeDocument/2006/relationships/slide" Target="slides/slide11.xml"/><Relationship Id="rId38" Type="http://schemas.openxmlformats.org/officeDocument/2006/relationships/font" Target="fonts/MavenPr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Shape 4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Shape 4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55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56" name="Shape 56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57" name="Shape 57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" name="Shape 59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60" name="Shape 60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" name="Shape 63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64" name="Shape 64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" name="Shape 68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69" name="Shape 69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4" name="Shape 74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75" name="Shape 75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" name="Shape 77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78" name="Shape 78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1" name="Shape 81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" name="Shape 8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83" name="Shape 8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5" name="Shape 85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Shape 91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Shape 95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96" name="Shape 96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97" name="Shape 97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" name="Shape 99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100" name="Shape 100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" name="Shape 10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104" name="Shape 104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8" name="Shape 108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109" name="Shape 109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110" name="Shape 110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Shape 112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" name="Shape 121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122" name="Shape 122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7" name="Shape 127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Shape 13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31" name="Shape 13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Shape 1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Shape 13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38" name="Shape 13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Shape 14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46" name="Shape 14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Shape 14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Shape 151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52" name="Shape 15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Shape 154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Shape 15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59" name="Shape 159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60" name="Shape 160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64" name="Shape 164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Shape 167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68" name="Shape 16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Shape 169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0" name="Shape 170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Shape 17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74" name="Shape 17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Shape 176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7" name="Shape 177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8" name="Shape 178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Shape 181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82" name="Shape 18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Shape 184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Shape 187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88" name="Shape 188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89" name="Shape 18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Shape 19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" name="Shape 193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94" name="Shape 19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Shape 19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Shape 19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9" name="Shape 199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200" name="Shape 20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Shape 20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4" name="Shape 204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205" name="Shape 20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Shape 228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9" name="Shape 229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230" name="Shape 230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8" name="Shape 248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49" name="Shape 249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Shape 250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3" name="Shape 253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54" name="Shape 254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Shape 255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Shape 263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4" name="Shape 264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65" name="Shape 265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8" name="Shape 268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69" name="Shape 269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Shape 270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Shape 27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Shape 272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3" name="Shape 273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74" name="Shape 274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Shape 275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Shape 276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Shape 277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Shape 278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9" name="Shape 279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80" name="Shape 280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Shape 28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Shape 282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Shape 283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4" name="Shape 284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85" name="Shape 285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Shape 286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Shape 287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8" name="Shape 288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89" name="Shape 289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Shape 290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Shape 29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Shape 292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Shape 293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4" name="Shape 294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95" name="Shape 295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Shape 296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Shape 297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Shape 298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9" name="Shape 299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300" name="Shape 300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Shape 30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Shape 302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Shape 303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4" name="Shape 304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305" name="Shape 305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Shape 306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Shape 307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8" name="Shape 308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309" name="Shape 309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Shape 310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Shape 3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Shape 312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13" name="Shape 313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5" name="Shape 3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Relationship Id="rId7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en.wikipedia.org/wiki/Giant_component#Giant_component_in_Erd%C5%91s%E2%80%93R%C3%A9nyi_model" TargetMode="External"/><Relationship Id="rId4" Type="http://schemas.openxmlformats.org/officeDocument/2006/relationships/hyperlink" Target="https://en.wikipedia.org/wiki/Approximation_algorithm" TargetMode="External"/><Relationship Id="rId5" Type="http://schemas.openxmlformats.org/officeDocument/2006/relationships/hyperlink" Target="https://en.wikipedia.org/wiki/Christofides_algorithm" TargetMode="External"/><Relationship Id="rId6" Type="http://schemas.openxmlformats.org/officeDocument/2006/relationships/hyperlink" Target="http://www.leonidzhukov.net/hse/2015/networks/lectures/lecture15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ctrTitle"/>
          </p:nvPr>
        </p:nvSpPr>
        <p:spPr>
          <a:xfrm>
            <a:off x="824000" y="1613825"/>
            <a:ext cx="49434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Importance of Communities for Learning to Influence</a:t>
            </a:r>
            <a:endParaRPr/>
          </a:p>
        </p:txBody>
      </p:sp>
      <p:sp>
        <p:nvSpPr>
          <p:cNvPr id="323" name="Shape 323"/>
          <p:cNvSpPr txBox="1"/>
          <p:nvPr>
            <p:ph idx="1" type="subTitle"/>
          </p:nvPr>
        </p:nvSpPr>
        <p:spPr>
          <a:xfrm>
            <a:off x="824000" y="3486725"/>
            <a:ext cx="4423500" cy="8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Eric Balkanski, et al in NIPS 2017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 Mohit</a:t>
            </a:r>
            <a:r>
              <a:rPr lang="en"/>
              <a:t> Jangid and Xiaohu Zhao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Algorithm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Ordering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decreasing order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First order marginal contribution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Pruning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Acceptable overlaps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Solution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first k nodes after pruning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599" y="3566825"/>
            <a:ext cx="6526900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1175" y="2303500"/>
            <a:ext cx="38957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Algorithm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Second order marginal contribution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Cases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Two nodes are in a community where any node influences all of community, then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Two nodes are in two communities which are not connected in the network, then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4" name="Shape 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513" y="3378775"/>
            <a:ext cx="6620974" cy="128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1738" y="1757075"/>
            <a:ext cx="420052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8550" y="2532350"/>
            <a:ext cx="101917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3925" y="2532350"/>
            <a:ext cx="110490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8525" y="3017475"/>
            <a:ext cx="12954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Analyzing Community Structure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network is a random graph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nodes are partitioned in communities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edges are added independently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P(intra-community edge) &gt;&gt; P(inter-community edge)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probability is identical in a same community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different communities, the edge probabilities are different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175" y="1799125"/>
            <a:ext cx="11144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8200" y="1541950"/>
            <a:ext cx="12954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1174" y="3034199"/>
            <a:ext cx="3064475" cy="19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/>
          <p:nvPr/>
        </p:nvSpPr>
        <p:spPr>
          <a:xfrm>
            <a:off x="189100" y="4869300"/>
            <a:ext cx="87363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/>
              <a:t>*Figure from </a:t>
            </a:r>
            <a:r>
              <a:rPr i="1" lang="en" sz="800"/>
              <a:t>http://tuvalu.santafe.edu/~aaronc/courses/5352/fall2013/csci5352_2013_L16.pdf</a:t>
            </a:r>
            <a:endParaRPr i="1" sz="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Analyzing Community Structure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stochastic block model (SBM) with 4 communities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Green nodes represent the optimal solution for influence maximization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Red nodes represent the k first nodes in the ordering by first order marginal contributions without pruning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“By removing the overlap, COPS obtains a diverse solution”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5" name="Shape 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465" y="3138476"/>
            <a:ext cx="6911175" cy="12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Paper’s Claims</a:t>
            </a:r>
            <a:endParaRPr/>
          </a:p>
        </p:txBody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1189500" y="1704300"/>
            <a:ext cx="7030500" cy="22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“The authors provided performance guarantees under two settings: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AutoNum type="arabicPeriod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the dense communities and small seed set setting, the approximation ratio is 1-o(1).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AutoNum type="arabicPeriod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 is a constant in the setting with tight and loose communities and non-ubiquitous seed sets.”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assumed graph model is Stochastic Block Model.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Approximation</a:t>
            </a:r>
            <a:endParaRPr/>
          </a:p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1258075" y="1475700"/>
            <a:ext cx="7030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“A NP hard approximation for a algorithms implies how closely it is possible to approximate optimal solutions to the in polynomial time.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For example, The Christofides algorithm is an algorithm for finding approximate solutions to the travelling salesman problem. It is an approximation algorithm that guarantees that its solutions will be within a factor of 3/2 of the optimal solution length.”</a:t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Claim 1</a:t>
            </a:r>
            <a:endParaRPr/>
          </a:p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1303800" y="1597875"/>
            <a:ext cx="7030500" cy="31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Piece 1:</a:t>
            </a:r>
            <a:r>
              <a:rPr lang="en" sz="1400">
                <a:solidFill>
                  <a:schemeClr val="dk1"/>
                </a:solidFill>
              </a:rPr>
              <a:t> “[ER60] Assume C is a “dense" community, then the subgraph G[C] of G is connected with probability 1 − O(|C|</a:t>
            </a:r>
            <a:r>
              <a:rPr baseline="30000" lang="en" sz="1400">
                <a:solidFill>
                  <a:schemeClr val="dk1"/>
                </a:solidFill>
              </a:rPr>
              <a:t>-2</a:t>
            </a:r>
            <a:r>
              <a:rPr lang="en" sz="1400">
                <a:solidFill>
                  <a:schemeClr val="dk1"/>
                </a:solidFill>
              </a:rPr>
              <a:t>).”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Piece 2:</a:t>
            </a:r>
            <a:r>
              <a:rPr lang="en" sz="1400">
                <a:solidFill>
                  <a:schemeClr val="dk1"/>
                </a:solidFill>
              </a:rPr>
              <a:t> “First order marginal contributions corresponds to the ordering by decreasing order of community sizes that nodes belong to.”</a:t>
            </a:r>
            <a:endParaRPr sz="1400">
              <a:solidFill>
                <a:schemeClr val="dk1"/>
              </a:solidFill>
            </a:endParaRPr>
          </a:p>
          <a:p>
            <a:pPr indent="0" lvl="0" mar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v(a) &gt;= (1- o(1)). |C|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Claim 1 cont..</a:t>
            </a:r>
            <a:endParaRPr/>
          </a:p>
        </p:txBody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1212350" y="1407125"/>
            <a:ext cx="7030500" cy="28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Piece 3: “</a:t>
            </a:r>
            <a:r>
              <a:rPr lang="en" sz="1400">
                <a:solidFill>
                  <a:schemeClr val="dk1"/>
                </a:solidFill>
              </a:rPr>
              <a:t>The algorithm does not pick two nodes in a same community.”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All pieces combined =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Theorem 6.</a:t>
            </a:r>
            <a:r>
              <a:rPr lang="en" sz="1400">
                <a:solidFill>
                  <a:schemeClr val="dk1"/>
                </a:solidFill>
              </a:rPr>
              <a:t> “In the dense communities and small seed set setting, COPS with α-overlap allowed, for any constant α ∈ (0, 1) is a 1 − o(1)-approximation algorithm for learning to influence from samples from a bounded product distribution D.”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Giant component in Erdős–Rényi model</a:t>
            </a:r>
            <a:endParaRPr/>
          </a:p>
        </p:txBody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1235225" y="1335000"/>
            <a:ext cx="7030500" cy="37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“Giant components are a prominent feature of the Erdős–Rényi model of random graphs. 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In this model, if p &lt; (1-c)/n for any constant c&gt;0, then with high probability all connected components of the graph have size O(log n), and there is no giant component.”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---</a:t>
            </a:r>
            <a:r>
              <a:rPr lang="en" sz="1400">
                <a:solidFill>
                  <a:schemeClr val="dk1"/>
                </a:solidFill>
              </a:rPr>
              <a:t>Loose</a:t>
            </a:r>
            <a:r>
              <a:rPr lang="en" sz="1400">
                <a:solidFill>
                  <a:schemeClr val="dk1"/>
                </a:solidFill>
              </a:rPr>
              <a:t> Graph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“However, for </a:t>
            </a:r>
            <a:r>
              <a:rPr lang="en" sz="1400">
                <a:solidFill>
                  <a:schemeClr val="dk1"/>
                </a:solidFill>
              </a:rPr>
              <a:t>p &lt; (1+c)/n </a:t>
            </a:r>
            <a:r>
              <a:rPr lang="en" sz="1400">
                <a:solidFill>
                  <a:schemeClr val="dk1"/>
                </a:solidFill>
              </a:rPr>
              <a:t> there is with high probability a single giant component, with all other components having size O(log n).”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--- TightGraph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Claim 2</a:t>
            </a:r>
            <a:endParaRPr/>
          </a:p>
        </p:txBody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1303800" y="1188750"/>
            <a:ext cx="7030500" cy="36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Piece 1: “</a:t>
            </a:r>
            <a:r>
              <a:rPr lang="en" sz="1400">
                <a:solidFill>
                  <a:schemeClr val="dk1"/>
                </a:solidFill>
              </a:rPr>
              <a:t>A</a:t>
            </a:r>
            <a:r>
              <a:rPr lang="en" sz="1400">
                <a:solidFill>
                  <a:schemeClr val="dk1"/>
                </a:solidFill>
              </a:rPr>
              <a:t> tight community C contains w.h.p. (1-o(1)) a giant connected component with a constant fraction of the nodes from C.” 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⇒ “Thus, a single node from a tight community influences a constant fraction of its community in expectation.”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⇒ “The ordering by first order marginal contributions thus ensures a constant factor </a:t>
            </a:r>
            <a:r>
              <a:rPr lang="en" sz="1400">
                <a:solidFill>
                  <a:schemeClr val="dk1"/>
                </a:solidFill>
              </a:rPr>
              <a:t>a</a:t>
            </a:r>
            <a:r>
              <a:rPr lang="en" sz="1400">
                <a:solidFill>
                  <a:schemeClr val="dk1"/>
                </a:solidFill>
              </a:rPr>
              <a:t>pproximation of the value from nodes in tight communities”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Piece 2: “</a:t>
            </a:r>
            <a:r>
              <a:rPr lang="en" sz="1400">
                <a:solidFill>
                  <a:schemeClr val="dk1"/>
                </a:solidFill>
              </a:rPr>
              <a:t>A</a:t>
            </a:r>
            <a:r>
              <a:rPr lang="en" sz="1400">
                <a:solidFill>
                  <a:schemeClr val="dk1"/>
                </a:solidFill>
              </a:rPr>
              <a:t> node from a loose community influences only at most a constant number of nodes in expectation by using Galton-Watson branching processes”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Introduction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social networks, influence maximization has been discussed for over a decade…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First posed by Domingos and Richardson (2001)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Formulated and further developed by Kempe, Kleinberg, and Tardos (2003)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Identifying a set of influencers that can trigger a large cascade in the network.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Caim 2 cont...</a:t>
            </a:r>
            <a:endParaRPr/>
          </a:p>
        </p:txBody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x="1303800" y="1597875"/>
            <a:ext cx="7030500" cy="29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“We can now upper bound the value of the optimal solution S* . Let C1 , . . . , Ct be the t ≤ k tight communities that have at least one node in Ci that is in the optimal solution S* and that are of super-constant size, i.e., |C| = ω(1). Without loss, we order these communities in decreasing order of their size |Ci |.”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Piece 3:</a:t>
            </a:r>
            <a:r>
              <a:rPr lang="en" sz="1400">
                <a:solidFill>
                  <a:schemeClr val="dk1"/>
                </a:solidFill>
              </a:rPr>
              <a:t>. “</a:t>
            </a:r>
            <a:r>
              <a:rPr lang="en" sz="1400">
                <a:solidFill>
                  <a:schemeClr val="dk1"/>
                </a:solidFill>
              </a:rPr>
              <a:t>Let</a:t>
            </a:r>
            <a:r>
              <a:rPr lang="en" sz="1400">
                <a:solidFill>
                  <a:schemeClr val="dk1"/>
                </a:solidFill>
              </a:rPr>
              <a:t> S* be the optimal set of nodes and C i and t be defined as above. There exists a constant c such that f(S*) ≤ summation( |Ci | + c · k ) for i=1 to t.”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Claim 2 cont..</a:t>
            </a:r>
            <a:endParaRPr/>
          </a:p>
        </p:txBody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1246650" y="1498575"/>
            <a:ext cx="7030500" cy="3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Piece 3:</a:t>
            </a:r>
            <a:r>
              <a:rPr lang="en" sz="1400">
                <a:solidFill>
                  <a:schemeClr val="dk1"/>
                </a:solidFill>
              </a:rPr>
              <a:t> “</a:t>
            </a:r>
            <a:r>
              <a:rPr lang="en" sz="1400">
                <a:solidFill>
                  <a:schemeClr val="dk1"/>
                </a:solidFill>
              </a:rPr>
              <a:t>Since the algorithm checks for overlap using second order marginal contributions, the algorithm picks at most one node from any tight community.”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All pieces combined: </a:t>
            </a:r>
            <a:endParaRPr b="1"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“With overlap allowed α = 1/ poly(n), COPS is a constant factor approximation algorithm for learning to influence from samples drawn from a bounded product distribution D in the setting with tight and loose communities and non-ubiquitous seed sets.”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Experiment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Four 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synthetic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networks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SBM1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One community is significantly larger than the others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 number of nodes increase, the expected community size is fixed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SBM2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 communities have same expected size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 number of nodes increase, the number of communities is fixed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Erdos–Rényi (ER) random graph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Preferential attachment model (PA)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Two real networks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Facebook network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4k nodes, 88k edges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Subgraph of the DBLP co-authorship network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54k nodes, 361k edges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Benchmarks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standard GREEDY algorithm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Optimal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MARGI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Picks the k nodes with highest first order marginal contribution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RANDOM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Returns a random set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Empirical Evaluation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82" name="Shape 4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213" y="1438551"/>
            <a:ext cx="7119576" cy="348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Empirical Evaluation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89" name="Shape 4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0088" y="1466975"/>
            <a:ext cx="3463825" cy="301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Conclusions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Shape 495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paper proposed a new algorithm for 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Influence Maximization problem as an 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independent cascade propagation model in discrete-time scale.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Pros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algorithm studies Influence Maximization problem under learned influence functions which explores the line of work practically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algorithm is shown to perform well experimentally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COPS algorithm should be compared with other heuristics 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 community structure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It’s better to have a conclusion at the end of paper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Questions?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x="1303800" y="1410750"/>
            <a:ext cx="7030500" cy="31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Balkanski, E., Immorlica, N., &amp; Singer, Y. (2017). The Importance of Communities for Learning to Influence. In Advances in Neural Information Processing Systems (pp. 5864-5873).</a:t>
            </a:r>
            <a:endParaRPr sz="1200"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 Importance of Communities for Learning to Influence: Reviews, “https://media.nips.cc/nipsbooks/nipspapers/paper_files/nips30/reviews/2999.html”</a:t>
            </a:r>
            <a:endParaRPr sz="1200"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Giant component, “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https://en.wikipedia.org/wiki/Giant_component#Giant_component_in_Erd%C5%91s%E2%80%93R%C3%A9nyi_model</a:t>
            </a:r>
            <a:r>
              <a:rPr lang="en" sz="1200"/>
              <a:t>”</a:t>
            </a:r>
            <a:endParaRPr sz="1200"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Approximation algorithm, “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https://en.wikipedia.org/wiki/Approximation_algorithm</a:t>
            </a:r>
            <a:r>
              <a:rPr lang="en" sz="1200"/>
              <a:t>”</a:t>
            </a:r>
            <a:endParaRPr sz="1200"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Christofides algorithm, “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https://en.wikipedia.org/wiki/Christofides_algorithm</a:t>
            </a:r>
            <a:r>
              <a:rPr lang="en" sz="1200"/>
              <a:t>”</a:t>
            </a:r>
            <a:endParaRPr sz="1200"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Lecture 15, Diffusion of innovation and influence maximization,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http://www.leonidzhukov.net/hse/2015/networks/lectures/lecture15.pdf</a:t>
            </a:r>
            <a:endParaRPr sz="1200"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Kempe, David, Jon Kleinberg, and Éva Tardos. "Maximizing the spread of influence through a social network." Proceedings of the ninth ACM SIGKDD international conference on Knowledge discovery and data mining. ACM, 2003.</a:t>
            </a:r>
            <a:endParaRPr sz="1200"/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200"/>
              <a:t>Lecture 16, Network Analysis and Modeling, CSCI 5352 http://tuvalu.santafe.edu/~aaronc/courses/5352/fall2013/csci5352_2013_L16.pdf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Two Lines of Research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first line studies the problem associated with learning the generative model that produces cascades from observations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second line 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focuses on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assuming the generative model is known, select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ing a set of influencers that has maximal influence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Focus of This Paper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simple algorithm for maximizing influence from training data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leverage the strong community structure of social networks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 a set of individuals who are influentials but whose communities have little overlap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Such an algorithm doesn’t have a bounded approximation guarantee generally.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Influence Process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Standard independent cascade model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node a influences each of its neighbors b with some probability independently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Each node only has one chance to influence each of its neighbors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number of nodes influenced after the influence process is considered as the cascade size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Influence Response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Independent Cascade Model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Diminishing returns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2014825"/>
            <a:ext cx="2553825" cy="22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6325" y="4369675"/>
            <a:ext cx="1908775" cy="34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189100" y="4869300"/>
            <a:ext cx="87363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/>
              <a:t>*Figure from lecture 15, Diffusion of innovation and influence maximization, http://www.leonidzhukov.net/hse/2015/networks/lectures/lecture15.pdf</a:t>
            </a:r>
            <a:endParaRPr i="1" sz="800"/>
          </a:p>
        </p:txBody>
      </p:sp>
      <p:pic>
        <p:nvPicPr>
          <p:cNvPr id="357" name="Shape 3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3613" y="2133113"/>
            <a:ext cx="1990725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Cascade Propagation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189100" y="4869300"/>
            <a:ext cx="87363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/>
              <a:t>*Figure from lecture 15, Diffusion of innovation and influence maximization, http://www.leonidzhukov.net/hse/2015/networks/lectures/lecture15.pdf</a:t>
            </a:r>
            <a:endParaRPr i="1" sz="800"/>
          </a:p>
        </p:txBody>
      </p:sp>
      <p:pic>
        <p:nvPicPr>
          <p:cNvPr id="365" name="Shape 3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76" y="1466975"/>
            <a:ext cx="4613994" cy="347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Influence Maximization Problem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Fully propagation is not 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guaranteed!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NP-hard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2" name="Shape 372"/>
          <p:cNvSpPr txBox="1"/>
          <p:nvPr/>
        </p:nvSpPr>
        <p:spPr>
          <a:xfrm>
            <a:off x="189100" y="4869300"/>
            <a:ext cx="87363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/>
              <a:t>*Figure from l</a:t>
            </a:r>
            <a:r>
              <a:rPr i="1" lang="en" sz="800"/>
              <a:t>D. Kempe, J. Kleinberg, E. Tardos, 2003, 2005</a:t>
            </a:r>
            <a:endParaRPr i="1" sz="800"/>
          </a:p>
        </p:txBody>
      </p:sp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51" y="2076575"/>
            <a:ext cx="8047499" cy="28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Learning to Influence Model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82828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1303800" y="14669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Given a collection of samples with seed sets of nodes and the number of</a:t>
            </a:r>
            <a:b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nodes influenced accordingly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Each sample is generated from the influence process independently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Goal: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“Find a set S of size at most k which maximizes the expected number of nodes f(S) influenced by seed set S”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