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PT Sans Narrow" panose="020B0604020202020204" charset="0"/>
      <p:regular r:id="rId26"/>
      <p:bold r:id="rId27"/>
    </p:embeddedFont>
    <p:embeddedFont>
      <p:font typeface="Open Sans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DB6ABA-6CFD-415E-AC08-59AE2DE19B1F}">
  <a:tblStyle styleId="{6DDB6ABA-6CFD-415E-AC08-59AE2DE19B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9565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0197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0942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4132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0580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95D46"/>
                </a:solidFill>
                <a:latin typeface="Open Sans"/>
                <a:ea typeface="Open Sans"/>
                <a:cs typeface="Open Sans"/>
                <a:sym typeface="Open Sans"/>
              </a:rPr>
              <a:t>Since YouTube and Facebook use the query string to address individual content, this sim larity measure discards URLs that link to these two sites.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16727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1089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298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584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481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3689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009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4293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8962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794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2870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24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461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5382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05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96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182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895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3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760900" y="947400"/>
            <a:ext cx="5741100" cy="215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1016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33333"/>
                </a:solidFill>
              </a:rPr>
              <a:t>Towards Detecting Compromised </a:t>
            </a:r>
            <a:endParaRPr sz="3600" b="1" dirty="0">
              <a:solidFill>
                <a:srgbClr val="333333"/>
              </a:solidFill>
            </a:endParaRPr>
          </a:p>
          <a:p>
            <a:pPr marL="0" marR="1016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33333"/>
                </a:solidFill>
              </a:rPr>
              <a:t>Accounts on Social Networks</a:t>
            </a:r>
            <a:endParaRPr sz="3600" b="1" dirty="0">
              <a:solidFill>
                <a:srgbClr val="333333"/>
              </a:solidFill>
            </a:endParaRPr>
          </a:p>
          <a:p>
            <a:pPr marL="0" marR="1016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dirty="0">
                <a:solidFill>
                  <a:srgbClr val="333333"/>
                </a:solidFill>
              </a:rPr>
              <a:t>Authors: Manuel Egele, Gianluca Stringhini, Christopher Kruegel, and Giovanni Vigna</a:t>
            </a:r>
            <a:endParaRPr sz="1200" b="0" dirty="0">
              <a:solidFill>
                <a:srgbClr val="333333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29875" y="3196315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Evan		Sam		Yuan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Classifying a New Message Cont’d </a:t>
            </a: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 anomaly score: weighted sum of the value of all features.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Training of weights: a training set of instances (messages and corresponding user histories)</a:t>
            </a:r>
            <a:br>
              <a:rPr lang="en"/>
            </a:br>
            <a:r>
              <a:rPr lang="en"/>
              <a:t>Twitter:</a:t>
            </a:r>
            <a:r>
              <a:rPr lang="en">
                <a:solidFill>
                  <a:srgbClr val="695D46"/>
                </a:solidFill>
              </a:rPr>
              <a:t> 5236 messages (5142 legitimate, 94 malicious)</a:t>
            </a:r>
            <a:br>
              <a:rPr lang="en">
                <a:solidFill>
                  <a:srgbClr val="695D46"/>
                </a:solidFill>
              </a:rPr>
            </a:br>
            <a:r>
              <a:rPr lang="en">
                <a:solidFill>
                  <a:srgbClr val="695D46"/>
                </a:solidFill>
              </a:rPr>
              <a:t>Facebook: 279 messages (181 legitimate, 122 malicious)</a:t>
            </a:r>
            <a:br>
              <a:rPr lang="en">
                <a:solidFill>
                  <a:srgbClr val="695D46"/>
                </a:solidFill>
              </a:rPr>
            </a:br>
            <a:endParaRPr>
              <a:solidFill>
                <a:srgbClr val="695D46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800"/>
              <a:buChar char="●"/>
            </a:pPr>
            <a:r>
              <a:rPr lang="en">
                <a:solidFill>
                  <a:srgbClr val="695D46"/>
                </a:solidFill>
              </a:rPr>
              <a:t>Problem: training set is not reliable. Twitter set is too biased. Facebook set is too small.</a:t>
            </a:r>
            <a:endParaRPr>
              <a:solidFill>
                <a:srgbClr val="695D4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Behavioral Profile Stability</a:t>
            </a: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Popular accounts are mostly well-maintained and should behave rather stably</a:t>
            </a:r>
            <a:br>
              <a:rPr lang="en"/>
            </a:br>
            <a:r>
              <a:rPr lang="en"/>
              <a:t>Exceptions (examining most recent 100 tweets):</a:t>
            </a:r>
            <a:br>
              <a:rPr lang="en"/>
            </a:br>
            <a:endParaRPr/>
          </a:p>
        </p:txBody>
      </p:sp>
      <p:graphicFrame>
        <p:nvGraphicFramePr>
          <p:cNvPr id="129" name="Shape 129"/>
          <p:cNvGraphicFramePr/>
          <p:nvPr/>
        </p:nvGraphicFramePr>
        <p:xfrm>
          <a:off x="952500" y="2398300"/>
          <a:ext cx="7239000" cy="2377260"/>
        </p:xfrm>
        <a:graphic>
          <a:graphicData uri="http://schemas.openxmlformats.org/drawingml/2006/table">
            <a:tbl>
              <a:tblPr>
                <a:noFill/>
                <a:tableStyleId>{6DDB6ABA-6CFD-415E-AC08-59AE2DE19B1F}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Twitter Account Name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Violation Rate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wordpress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AskDotCom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bookingcom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44%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twitter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46%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guardian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47%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Behavioral Profile Stability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Regular accounts (normal users like most of us) are more likely to try something new, thus suffering more from false positives</a:t>
            </a:r>
            <a:br>
              <a:rPr lang="en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Solution: detect large-scale social network compromises instead of judging in the view of one single account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Detect Large-Scale Social Network Compromises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grouping messages.</a:t>
            </a:r>
            <a:br>
              <a:rPr lang="en"/>
            </a:br>
            <a:r>
              <a:rPr lang="en"/>
              <a:t>             Content similarity: n-gram analysis =&gt; same 4 consecutive words</a:t>
            </a:r>
            <a:br>
              <a:rPr lang="en"/>
            </a:br>
            <a:r>
              <a:rPr lang="en"/>
              <a:t>             URL similarity: contain links to similar URL(s)</a:t>
            </a:r>
            <a:br>
              <a:rPr lang="en"/>
            </a:b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2: checking all grouped messages for behavioral profile violations.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Step 3: determine if the group is compromised on basis of the proportion of potentially compromised accounts; larger group more likely to be anomalous.</a:t>
            </a:r>
            <a:br>
              <a:rPr lang="en"/>
            </a:br>
            <a:r>
              <a:rPr lang="en"/>
              <a:t>         Threshold(n) = max(0.1, kn+d)              [n: num of messages in the group]</a:t>
            </a:r>
            <a:br>
              <a:rPr lang="en"/>
            </a:br>
            <a:r>
              <a:rPr lang="en"/>
              <a:t>         k=-0.005 and d=0.82: empirically determined by </a:t>
            </a:r>
            <a:r>
              <a:rPr lang="en">
                <a:solidFill>
                  <a:srgbClr val="FF0000"/>
                </a:solidFill>
              </a:rPr>
              <a:t>small-scale</a:t>
            </a:r>
            <a:r>
              <a:rPr lang="en"/>
              <a:t> experiments</a:t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3828300" y="2132550"/>
            <a:ext cx="5315700" cy="7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Limitation 1: discard facebook and youtube links</a:t>
            </a:r>
            <a:endParaRPr sz="1800">
              <a:solidFill>
                <a:srgbClr val="FF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Limitation 2: unable to analyze short URLs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Handling Bulk Applications</a:t>
            </a: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applications use templates to let user post similar message.</a:t>
            </a:r>
            <a:br>
              <a:rPr lang="en"/>
            </a:b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Determination: for each application, randomly pick S messages and compute pairwise Levenshtein Ratios to see whether they are mostly similar.</a:t>
            </a:r>
            <a:br>
              <a:rPr lang="en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Discard groups that are due to </a:t>
            </a:r>
            <a:r>
              <a:rPr lang="en" b="1" i="1"/>
              <a:t>popular</a:t>
            </a:r>
            <a:r>
              <a:rPr lang="en"/>
              <a:t> bulk applications.</a:t>
            </a:r>
            <a:br>
              <a:rPr lang="en"/>
            </a:br>
            <a:r>
              <a:rPr lang="en"/>
              <a:t>Applications with lots of users and long history are considered safe.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Collection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Twitter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Collected roughly 15 million tweets per day through the streaming API for ~ 3 months, netting over 1.4 billion tweets.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Historical activity for accounts with generated profiles was retrieved via the restful API; limited to 20,000 API calls per hour (estimate ~360 million tweets)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Twitter has rate limits for individual users, so messages were grouped (as discussed).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Facebook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Dataset obtained from independent research group since Facebook does not offer convenient access to user data. (🤔) Specifically, the dataset came from geographic networks that group people who live in the same area (e.g., London, NYC, LA). </a:t>
            </a:r>
            <a:r>
              <a:rPr lang="en">
                <a:solidFill>
                  <a:srgbClr val="FF0000"/>
                </a:solidFill>
              </a:rPr>
              <a:t>Researchers created FB profiles and joined these geographic networks to collect data.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Detection on Twitter</a:t>
            </a: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Message text similarity yielded 374,920 groups, 9,362 of which were identified as compromised. </a:t>
            </a:r>
            <a:r>
              <a:rPr lang="en">
                <a:solidFill>
                  <a:srgbClr val="0000FF"/>
                </a:solidFill>
              </a:rPr>
              <a:t>Results based on URL similarity are also provided in paper.</a:t>
            </a:r>
            <a:endParaRPr>
              <a:solidFill>
                <a:srgbClr val="0000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Those compromised groups were associated with </a:t>
            </a:r>
            <a:r>
              <a:rPr lang="en" b="1"/>
              <a:t>343,229 accounts. </a:t>
            </a:r>
            <a:endParaRPr b="1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377 of the groups identified as compromised (4%) were false positives, corresponding to 12,382 false positives for individiual accounts (3.6%).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False positives attributed to short length in tweets used to build profile.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False negatives: 64,000 accounts were randomly sampled, resulting in an approximate rate of 4%.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Detection on Facebook</a:t>
            </a: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used text similarity to create groups. COMPA generated 206,876 profiles in 48,586 groups; 671 groups were flagged as compromised (11,499 accounts).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False positives—a small number of applications (6, think Mafia Wars, etc) caused a large # of false positives so they were removed from the dataset. </a:t>
            </a:r>
            <a:r>
              <a:rPr lang="en">
                <a:solidFill>
                  <a:srgbClr val="0000FF"/>
                </a:solidFill>
              </a:rPr>
              <a:t>Enough posting to profile that it affected behavioral profile. </a:t>
            </a:r>
            <a:r>
              <a:rPr lang="en"/>
              <a:t>With that in mind, 22 legit groups were incorrectly classified resulting in 3.3% false positives.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False negatives not discussed for Facebook dataset. </a:t>
            </a:r>
            <a:r>
              <a:rPr lang="en"/>
              <a:t>This would have been even more challenging than Twitter considering data was from 2009.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Studies</a:t>
            </a: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Associated Press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Fake news went through Twitter website, while AP typically uses 'SocialFlow' app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Missing link to further info, uncharacteristic of AP tweets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○"/>
            </a:pPr>
            <a:r>
              <a:rPr lang="en">
                <a:solidFill>
                  <a:srgbClr val="FF0000"/>
                </a:solidFill>
              </a:rPr>
              <a:t>Further language analysis could've determined capitalization error</a:t>
            </a:r>
            <a:endParaRPr>
              <a:solidFill>
                <a:srgbClr val="FF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FoxNews Politics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Fake tweet violated nearly every feature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Sent in the middle of the night, contained links and hash tags (atypical for account)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Skype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Like AP, most features were flagged except for language and time of posting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occurred during Skype's typical posting time, so why did it take them 2+ hours to pull the tweet (before it got 8000+ retweets)? Possibly because holiday season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Studies, Continued</a:t>
            </a:r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Yahoo! News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Like with AP, fake tweet was sent through Twitter's website while Yahoo typically posts content from the 'TweetDeck' third-party app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Fake tweet was also identified by lack of citing (using @) and external links to more information</a:t>
            </a:r>
            <a:endParaRPr>
              <a:solidFill>
                <a:srgbClr val="FF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Chipotle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company </a:t>
            </a:r>
            <a:r>
              <a:rPr lang="en" b="1"/>
              <a:t>pretended</a:t>
            </a:r>
            <a:r>
              <a:rPr lang="en"/>
              <a:t> their account was compromised for a viral marketing campaign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only feature that was flagged by COMPA was that, unlike typical Chipotle tweets, the fake tweets were lacking in @-mentions. </a:t>
            </a:r>
            <a:r>
              <a:rPr lang="en" b="1"/>
              <a:t>COMPA determined these tweets to be legitimate.</a:t>
            </a:r>
            <a:r>
              <a:rPr lang="en"/>
              <a:t> A similar 'fake compromise' of MTV was correctly identified as well.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and Purpose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company can use its social media account help to create a trust with customers, and account breaches can break that trust.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Account breaches can have significant fiscal impacts on the company, but they can also be detrimental to the stock market.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Even after fake news has been removed and cleared up, there are often still lasting impacts on the company and the economy.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Earlier detection and removal of unauthorized account usages will help minimize their effects.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an attacker is aware of COMPA, they could very easily post malicious content and go undetected by attempting to replicate the target's posting behavior.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However, this also increases the risk of being detected and mitigated by the target.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COMPA could be extended with additional features.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Not discussed: privacy concerns associated with mining user activity to generate behavioral profiles.</a:t>
            </a:r>
            <a:endParaRPr>
              <a:solidFill>
                <a:srgbClr val="FF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Considering recent news, regulation will likely continue to increase.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Work</a:t>
            </a: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Propogation of spam on Twitter:</a:t>
            </a:r>
            <a:r>
              <a:rPr lang="en"/>
              <a:t> how do spammers leverage popular topics (trending hashtags) to maximize their reach? (Yardi et al.)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Monarch</a:t>
            </a:r>
            <a:r>
              <a:rPr lang="en"/>
              <a:t> detects malicious messages on social networking sites by comparing URLs against known malicious websites.  (Thomas et al.)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WarningBird</a:t>
            </a:r>
            <a:r>
              <a:rPr lang="en"/>
              <a:t> analyzes HTTP redirection chains to determine if a given URL may eventually take users to a spam page. (Lee, Kim)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">
                <a:solidFill>
                  <a:srgbClr val="0000FF"/>
                </a:solidFill>
              </a:rPr>
              <a:t>Generally, there has been a shift from analyzing the interactions between users and toward the contents of messages coming from users.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Simple method to solve large-scale problems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Well design for dealing with special cases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technical challenge, problems are simply neglected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Training/testing samples are too biased, not enough malicious cases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373775"/>
            <a:ext cx="8520600" cy="41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 b="1">
                <a:solidFill>
                  <a:schemeClr val="accent1"/>
                </a:solidFill>
              </a:rPr>
              <a:t>Q &amp; A</a:t>
            </a:r>
            <a:endParaRPr sz="6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 Social Network Compromises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Associated Press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Distributed a news story about an explosion at the white house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Fox News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Spread a story about Obama being assassinated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Skype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Told followers that Microsoft was disclosing private information to government agencies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Yahoo!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Spread a story about an Ebola outbreak in Atlanta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Chipotle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Faked ‘compromised’ 10 tweets for publicity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Designed to detect compromised social network accounts.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Detects unusual activity rather monitoring for all suspicious activity.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Detects one-off attacks on high profile target accounts, as well as ‘campaign-attacks’ on a larger number of regular user accounts.</a:t>
            </a:r>
            <a:endParaRPr sz="240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Tested and verified on previously mentioned attacks.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 Profiles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decide what counts as ‘normal behavior’, a behavior profile must be created for each user.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profile will be built off of all of the information that can be gathered from their public profile, called their ‘message stream’.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a good profile, the information stream must include messages from as many facets of interaction as possible.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need at least 10 posts/interactions to create a sufficient profile (any profiles with less than 10 posts will likely have little large-scale influence).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Profile Features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Time of Day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Message Source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Language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Topics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Links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Direct User Interaction</a:t>
            </a:r>
            <a:endParaRPr sz="240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Proximity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Training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Input:    series of messages (the message stream), at least 10 to create reliable</a:t>
            </a:r>
            <a:br>
              <a:rPr lang="en"/>
            </a:br>
            <a:r>
              <a:rPr lang="en"/>
              <a:t>               profiles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Output: each feature (</a:t>
            </a:r>
            <a:r>
              <a:rPr lang="en" i="1"/>
              <a:t>f</a:t>
            </a:r>
            <a:r>
              <a:rPr lang="en"/>
              <a:t>) model is represented as M</a:t>
            </a:r>
            <a:r>
              <a:rPr lang="en" baseline="-25000"/>
              <a:t>f </a:t>
            </a:r>
            <a:r>
              <a:rPr lang="en"/>
              <a:t>= &lt;fv, c&gt;</a:t>
            </a:r>
            <a:br>
              <a:rPr lang="en"/>
            </a:br>
            <a:r>
              <a:rPr lang="en"/>
              <a:t>               fv: value of a feature; c: count number of fv</a:t>
            </a:r>
            <a:br>
              <a:rPr lang="en"/>
            </a:b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Mandatory models: there is one feature value for each message, and this feature is always present. [time of the day, source, proximity, language]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Optional models: not every message has a value for the feature. [links, direct interaction, topic]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Training Rules: time of the day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Store for each hour the number of messages posted, as &lt;i, c</a:t>
            </a:r>
            <a:r>
              <a:rPr lang="en" baseline="-25000"/>
              <a:t>i</a:t>
            </a:r>
            <a:r>
              <a:rPr lang="en"/>
              <a:t>&gt;</a:t>
            </a:r>
            <a:br>
              <a:rPr lang="en"/>
            </a:br>
            <a:r>
              <a:rPr lang="en"/>
              <a:t>i: which hour; c</a:t>
            </a:r>
            <a:r>
              <a:rPr lang="en" baseline="-25000"/>
              <a:t>i</a:t>
            </a:r>
            <a:r>
              <a:rPr lang="en"/>
              <a:t>: count of messages posted within the ith hour</a:t>
            </a:r>
            <a:br>
              <a:rPr lang="en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Adjustment step to relieve the impact of discretization</a:t>
            </a:r>
            <a:br>
              <a:rPr lang="en"/>
            </a:br>
            <a:r>
              <a:rPr lang="en"/>
              <a:t>For each &lt;i, c</a:t>
            </a:r>
            <a:r>
              <a:rPr lang="en" baseline="-25000"/>
              <a:t>i</a:t>
            </a:r>
            <a:r>
              <a:rPr lang="en"/>
              <a:t>&gt; tuple, replace it with &lt;i, (c</a:t>
            </a:r>
            <a:r>
              <a:rPr lang="en" baseline="-25000"/>
              <a:t>i-1</a:t>
            </a:r>
            <a:r>
              <a:rPr lang="en"/>
              <a:t>+c</a:t>
            </a:r>
            <a:r>
              <a:rPr lang="en" baseline="-25000"/>
              <a:t>i</a:t>
            </a:r>
            <a:r>
              <a:rPr lang="en"/>
              <a:t>+c</a:t>
            </a:r>
            <a:r>
              <a:rPr lang="en" baseline="-25000"/>
              <a:t>i+1</a:t>
            </a:r>
            <a:r>
              <a:rPr lang="en"/>
              <a:t>)/3&gt;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Classifying a New Message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700" dirty="0" smtClean="0"/>
              <a:t>Basic </a:t>
            </a:r>
            <a:r>
              <a:rPr lang="en" sz="1700" dirty="0"/>
              <a:t>rule: A message is considered anomalous if the value of a particular feature did not appear in history, or appeared only for a small number of times.</a:t>
            </a:r>
            <a:endParaRPr sz="1700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700" dirty="0"/>
              <a:t>Mandatory features:</a:t>
            </a:r>
            <a:br>
              <a:rPr lang="en" sz="1700" dirty="0"/>
            </a:br>
            <a:r>
              <a:rPr lang="en" sz="1700" dirty="0"/>
              <a:t>1. If the feature value (f</a:t>
            </a:r>
            <a:r>
              <a:rPr lang="en" sz="1700" baseline="-25000" dirty="0"/>
              <a:t>v</a:t>
            </a:r>
            <a:r>
              <a:rPr lang="en" sz="1700" dirty="0"/>
              <a:t>) never appeared in M</a:t>
            </a:r>
            <a:r>
              <a:rPr lang="en" sz="1700" baseline="-25000" dirty="0"/>
              <a:t>f</a:t>
            </a:r>
            <a:r>
              <a:rPr lang="en" sz="1700" dirty="0"/>
              <a:t>, anomalous-score = 1.</a:t>
            </a:r>
            <a:br>
              <a:rPr lang="en" sz="1700" dirty="0"/>
            </a:br>
            <a:r>
              <a:rPr lang="en" sz="1700" dirty="0"/>
              <a:t>2. Find from M</a:t>
            </a:r>
            <a:r>
              <a:rPr lang="en" sz="1700" baseline="-25000" dirty="0"/>
              <a:t>f</a:t>
            </a:r>
            <a:r>
              <a:rPr lang="en" sz="1700" dirty="0"/>
              <a:t> the corresponding tuple &lt;fv, c&gt;. If c is above average (i.e. often appears), anomalous-score = 0. Otherwise anomalous-score = 1-c/N.</a:t>
            </a:r>
            <a:endParaRPr sz="17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700" dirty="0"/>
              <a:t>Optional features:</a:t>
            </a:r>
            <a:br>
              <a:rPr lang="en" sz="1700" dirty="0"/>
            </a:br>
            <a:r>
              <a:rPr lang="en" sz="1700" dirty="0"/>
              <a:t>1. If the feature value (f</a:t>
            </a:r>
            <a:r>
              <a:rPr lang="en" sz="1700" baseline="-25000" dirty="0"/>
              <a:t>v</a:t>
            </a:r>
            <a:r>
              <a:rPr lang="en" sz="1700" dirty="0"/>
              <a:t>) did appear in M</a:t>
            </a:r>
            <a:r>
              <a:rPr lang="en" sz="1700" baseline="-25000" dirty="0"/>
              <a:t>f</a:t>
            </a:r>
            <a:r>
              <a:rPr lang="en" sz="1700" dirty="0"/>
              <a:t>, anomalous-score = 0.</a:t>
            </a:r>
            <a:br>
              <a:rPr lang="en" sz="1700" dirty="0"/>
            </a:br>
            <a:r>
              <a:rPr lang="en" sz="1700" dirty="0"/>
              <a:t>2. Otherwise, anomalous-score = C</a:t>
            </a:r>
            <a:r>
              <a:rPr lang="en" sz="1700" baseline="-25000" dirty="0"/>
              <a:t>null</a:t>
            </a:r>
            <a:r>
              <a:rPr lang="en" sz="1700" dirty="0"/>
              <a:t>/N.</a:t>
            </a:r>
            <a:endParaRPr sz="1700" dirty="0"/>
          </a:p>
        </p:txBody>
      </p:sp>
      <p:sp>
        <p:nvSpPr>
          <p:cNvPr id="116" name="Shape 116"/>
          <p:cNvSpPr txBox="1"/>
          <p:nvPr/>
        </p:nvSpPr>
        <p:spPr>
          <a:xfrm>
            <a:off x="5272200" y="4187875"/>
            <a:ext cx="3560100" cy="762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0000"/>
                </a:solidFill>
              </a:rPr>
              <a:t>Not related to the feature value in the examined message!?</a:t>
            </a:r>
            <a:endParaRPr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1337</Words>
  <Application>Microsoft Office PowerPoint</Application>
  <PresentationFormat>On-screen Show (16:9)</PresentationFormat>
  <Paragraphs>138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PT Sans Narrow</vt:lpstr>
      <vt:lpstr>Open Sans</vt:lpstr>
      <vt:lpstr>Tropic</vt:lpstr>
      <vt:lpstr>Towards Detecting Compromised  Accounts on Social Networks Authors: Manuel Egele, Gianluca Stringhini, Christopher Kruegel, and Giovanni Vigna</vt:lpstr>
      <vt:lpstr>Introduction and Purpose</vt:lpstr>
      <vt:lpstr>Historical Social Network Compromises</vt:lpstr>
      <vt:lpstr>COMPA</vt:lpstr>
      <vt:lpstr>Behavior Profiles</vt:lpstr>
      <vt:lpstr>Profile Features</vt:lpstr>
      <vt:lpstr>Model Training</vt:lpstr>
      <vt:lpstr>Special Training Rules: time of the day</vt:lpstr>
      <vt:lpstr>Classifying a New Message</vt:lpstr>
      <vt:lpstr>Classifying a New Message Cont’d </vt:lpstr>
      <vt:lpstr>Behavioral Profile Stability</vt:lpstr>
      <vt:lpstr>Behavioral Profile Stability</vt:lpstr>
      <vt:lpstr>Detect Large-Scale Social Network Compromises</vt:lpstr>
      <vt:lpstr>Handling Bulk Applications</vt:lpstr>
      <vt:lpstr>Data Collection</vt:lpstr>
      <vt:lpstr>Detection on Twitter</vt:lpstr>
      <vt:lpstr>Detection on Facebook</vt:lpstr>
      <vt:lpstr>Case Studies</vt:lpstr>
      <vt:lpstr>Case Studies, Continued</vt:lpstr>
      <vt:lpstr>Limitations</vt:lpstr>
      <vt:lpstr>Related Work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Detecting Compromised  Accounts on Social Networks Authors: Manuel Egele, Gianluca Stringhini, Christopher Kruegel, and Giovanni Vigna</dc:title>
  <cp:lastModifiedBy>Evan Pliska</cp:lastModifiedBy>
  <cp:revision>1</cp:revision>
  <dcterms:modified xsi:type="dcterms:W3CDTF">2018-04-05T18:28:45Z</dcterms:modified>
</cp:coreProperties>
</file>