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490" r:id="rId2"/>
    <p:sldId id="454" r:id="rId3"/>
    <p:sldId id="456" r:id="rId4"/>
    <p:sldId id="457" r:id="rId5"/>
    <p:sldId id="475" r:id="rId6"/>
    <p:sldId id="458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8" r:id="rId16"/>
    <p:sldId id="479" r:id="rId17"/>
    <p:sldId id="480" r:id="rId18"/>
    <p:sldId id="481" r:id="rId19"/>
    <p:sldId id="483" r:id="rId20"/>
    <p:sldId id="485" r:id="rId21"/>
    <p:sldId id="486" r:id="rId22"/>
    <p:sldId id="487" r:id="rId23"/>
    <p:sldId id="488" r:id="rId24"/>
    <p:sldId id="489" r:id="rId25"/>
    <p:sldId id="4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9AF90-E5BB-4D50-81CE-68E26F78021B}" type="datetimeFigureOut">
              <a:rPr lang="is-IS" smtClean="0"/>
              <a:t>10.3.2016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43EC8-0599-4418-8C72-F4CBC6FA9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316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15882"/>
            <a:ext cx="7406640" cy="83685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268760"/>
            <a:ext cx="7406640" cy="2333904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002060">
              <a:alpha val="33000"/>
            </a:srgb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rgbClr val="7030A0"/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rgbClr val="0070C0">
                  <a:lumMod val="36000"/>
                  <a:lumOff val="64000"/>
                </a:srgb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52736"/>
            <a:ext cx="7498080" cy="519566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3/10/2016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Cascade Principles, Bayes Rule and Wisdom of the Crowds</a:t>
            </a:r>
          </a:p>
          <a:p>
            <a:endParaRPr lang="en-US" sz="4000" dirty="0"/>
          </a:p>
          <a:p>
            <a:r>
              <a:rPr lang="en-US" sz="4000" dirty="0" smtClean="0"/>
              <a:t>Lecture 6 </a:t>
            </a:r>
            <a:r>
              <a:rPr lang="en-US" sz="2200" dirty="0" smtClean="0"/>
              <a:t>(Largely drawn from Kleinberg book)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1702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Bayes‘ rule,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Crime in a city involving a taxi</a:t>
            </a:r>
          </a:p>
          <a:p>
            <a:pPr lvl="1"/>
            <a:r>
              <a:rPr lang="is-IS" dirty="0"/>
              <a:t>80% of taxis are black</a:t>
            </a:r>
          </a:p>
          <a:p>
            <a:pPr lvl="1"/>
            <a:r>
              <a:rPr lang="is-IS" dirty="0"/>
              <a:t>20% of taxis are </a:t>
            </a:r>
            <a:r>
              <a:rPr lang="is-IS" dirty="0" smtClean="0"/>
              <a:t>yellow</a:t>
            </a:r>
          </a:p>
          <a:p>
            <a:r>
              <a:rPr lang="is-IS" dirty="0" smtClean="0"/>
              <a:t>Eyewitness testimony</a:t>
            </a:r>
          </a:p>
          <a:p>
            <a:pPr lvl="1"/>
            <a:r>
              <a:rPr lang="is-IS" dirty="0" smtClean="0"/>
              <a:t>80% accurate</a:t>
            </a:r>
          </a:p>
          <a:p>
            <a:r>
              <a:rPr lang="is-IS" dirty="0" smtClean="0"/>
              <a:t>What is the probability that a taxi is yellow if the witness said it was?</a:t>
            </a:r>
          </a:p>
          <a:p>
            <a:pPr lvl="1"/>
            <a:r>
              <a:rPr lang="is-IS" dirty="0" smtClean="0"/>
              <a:t>„True“ = actual color of vehicle</a:t>
            </a:r>
          </a:p>
          <a:p>
            <a:pPr lvl="1"/>
            <a:r>
              <a:rPr lang="is-IS" dirty="0" smtClean="0"/>
              <a:t>„Report“ = color stated by witness</a:t>
            </a:r>
          </a:p>
          <a:p>
            <a:r>
              <a:rPr lang="is-IS" dirty="0" smtClean="0"/>
              <a:t>Want: </a:t>
            </a:r>
            <a:r>
              <a:rPr lang="is-IS" dirty="0" smtClean="0">
                <a:solidFill>
                  <a:srgbClr val="00B050"/>
                </a:solidFill>
              </a:rPr>
              <a:t>Pr[true = Y | report = Y]</a:t>
            </a:r>
            <a:endParaRPr lang="is-I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Bayes‘ rule,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We can compute this:</a:t>
            </a:r>
          </a:p>
          <a:p>
            <a:pPr marL="82296" indent="0">
              <a:buNone/>
            </a:pPr>
            <a:endParaRPr lang="is-IS" dirty="0" smtClean="0"/>
          </a:p>
          <a:p>
            <a:r>
              <a:rPr lang="is-IS" dirty="0" smtClean="0"/>
              <a:t>If report is yellow, two possibilities:</a:t>
            </a:r>
          </a:p>
          <a:p>
            <a:pPr lvl="1"/>
            <a:r>
              <a:rPr lang="is-IS" dirty="0" smtClean="0"/>
              <a:t>Cab is truly yellow</a:t>
            </a:r>
          </a:p>
          <a:p>
            <a:pPr lvl="1"/>
            <a:endParaRPr lang="is-IS" dirty="0"/>
          </a:p>
          <a:p>
            <a:pPr lvl="1"/>
            <a:r>
              <a:rPr lang="is-IS" dirty="0" smtClean="0"/>
              <a:t>Cab is actually black</a:t>
            </a:r>
          </a:p>
          <a:p>
            <a:pPr lvl="2"/>
            <a:endParaRPr lang="is-IS" dirty="0" smtClean="0"/>
          </a:p>
          <a:p>
            <a:pPr lvl="1"/>
            <a:r>
              <a:rPr lang="is-IS" dirty="0" smtClean="0"/>
              <a:t>So</a:t>
            </a:r>
          </a:p>
          <a:p>
            <a:pPr lvl="1"/>
            <a:endParaRPr lang="is-I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08693"/>
            <a:ext cx="6624736" cy="61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33" y="3356992"/>
            <a:ext cx="636069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65104"/>
            <a:ext cx="6286449" cy="46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301208"/>
            <a:ext cx="660062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8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Bayes‘ rule,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Putting it together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Conclusion:</a:t>
            </a:r>
          </a:p>
          <a:p>
            <a:pPr lvl="1"/>
            <a:r>
              <a:rPr lang="is-IS" dirty="0" smtClean="0"/>
              <a:t>Even though witness said taxi was yellow, it is </a:t>
            </a:r>
            <a:r>
              <a:rPr lang="is-IS" i="1" dirty="0" smtClean="0"/>
              <a:t>equally likely </a:t>
            </a:r>
            <a:r>
              <a:rPr lang="is-IS" dirty="0" smtClean="0"/>
              <a:t>to be truly yellow or black!</a:t>
            </a:r>
          </a:p>
          <a:p>
            <a:pPr lvl="1"/>
            <a:endParaRPr lang="is-I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98947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75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Second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Spam filtering</a:t>
            </a:r>
          </a:p>
          <a:p>
            <a:endParaRPr lang="is-IS" dirty="0"/>
          </a:p>
          <a:p>
            <a:r>
              <a:rPr lang="is-IS" dirty="0" smtClean="0"/>
              <a:t>Suppose:</a:t>
            </a:r>
          </a:p>
          <a:p>
            <a:pPr lvl="1"/>
            <a:r>
              <a:rPr lang="is-IS" dirty="0" smtClean="0"/>
              <a:t>40% of your e-mail is spam</a:t>
            </a:r>
          </a:p>
          <a:p>
            <a:pPr lvl="1"/>
            <a:r>
              <a:rPr lang="is-IS" dirty="0" smtClean="0"/>
              <a:t>1% of spam has the phrase „</a:t>
            </a:r>
            <a:r>
              <a:rPr lang="is-IS" i="1" dirty="0" smtClean="0"/>
              <a:t>check this out</a:t>
            </a:r>
            <a:r>
              <a:rPr lang="is-IS" dirty="0" smtClean="0"/>
              <a:t>“</a:t>
            </a:r>
          </a:p>
          <a:p>
            <a:pPr lvl="1"/>
            <a:r>
              <a:rPr lang="is-IS" dirty="0" smtClean="0"/>
              <a:t>0.4% of non-spam contain the phrase</a:t>
            </a:r>
          </a:p>
          <a:p>
            <a:r>
              <a:rPr lang="is-IS" dirty="0" smtClean="0"/>
              <a:t>Apply Bayes‘ rule!</a:t>
            </a:r>
          </a:p>
          <a:p>
            <a:endParaRPr lang="is-I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642887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13176"/>
            <a:ext cx="675023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4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Second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Numerator is easy</a:t>
            </a:r>
          </a:p>
          <a:p>
            <a:pPr lvl="1"/>
            <a:r>
              <a:rPr lang="is-IS" dirty="0" smtClean="0"/>
              <a:t>0.4 * 0.01 = 0.004</a:t>
            </a:r>
          </a:p>
          <a:p>
            <a:r>
              <a:rPr lang="is-IS" dirty="0" smtClean="0"/>
              <a:t>Denominator: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So</a:t>
            </a:r>
            <a:endParaRPr lang="is-I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7"/>
            <a:ext cx="7819146" cy="118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383" y="4941168"/>
            <a:ext cx="648301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3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Group of people sequentially making decisions</a:t>
            </a:r>
          </a:p>
          <a:p>
            <a:pPr lvl="1"/>
            <a:r>
              <a:rPr lang="is-IS" dirty="0" smtClean="0"/>
              <a:t>Choice between </a:t>
            </a:r>
            <a:r>
              <a:rPr lang="is-IS" i="1" dirty="0" smtClean="0"/>
              <a:t>accepting </a:t>
            </a:r>
            <a:r>
              <a:rPr lang="is-IS" dirty="0" smtClean="0"/>
              <a:t>or </a:t>
            </a:r>
            <a:r>
              <a:rPr lang="is-IS" i="1" dirty="0" smtClean="0"/>
              <a:t>rejecting </a:t>
            </a:r>
            <a:r>
              <a:rPr lang="is-IS" dirty="0" smtClean="0"/>
              <a:t>some option</a:t>
            </a:r>
          </a:p>
          <a:p>
            <a:pPr lvl="2"/>
            <a:r>
              <a:rPr lang="is-IS" dirty="0" smtClean="0"/>
              <a:t>Wear a new fashion</a:t>
            </a:r>
          </a:p>
          <a:p>
            <a:pPr lvl="2"/>
            <a:r>
              <a:rPr lang="is-IS" dirty="0" smtClean="0"/>
              <a:t>Buy new technology</a:t>
            </a:r>
          </a:p>
          <a:p>
            <a:r>
              <a:rPr lang="is-IS" dirty="0" smtClean="0"/>
              <a:t>(I) State of the world</a:t>
            </a:r>
          </a:p>
          <a:p>
            <a:pPr lvl="1"/>
            <a:r>
              <a:rPr lang="is-IS" dirty="0" smtClean="0"/>
              <a:t>Randomly in one of two states:</a:t>
            </a:r>
          </a:p>
          <a:p>
            <a:pPr lvl="2"/>
            <a:r>
              <a:rPr lang="is-IS" dirty="0" smtClean="0"/>
              <a:t>The option is a good idea (G)</a:t>
            </a:r>
          </a:p>
          <a:p>
            <a:pPr lvl="2"/>
            <a:r>
              <a:rPr lang="is-IS" dirty="0" smtClean="0"/>
              <a:t>The option is a bad idea (B)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8344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Everyone knows probability of the state</a:t>
            </a:r>
          </a:p>
          <a:p>
            <a:pPr lvl="1"/>
            <a:r>
              <a:rPr lang="is-IS" dirty="0" smtClean="0"/>
              <a:t>World is in state G with probability p</a:t>
            </a:r>
          </a:p>
          <a:p>
            <a:pPr lvl="1"/>
            <a:r>
              <a:rPr lang="is-IS" dirty="0" smtClean="0"/>
              <a:t>World is in state B with probability 1-p</a:t>
            </a:r>
          </a:p>
          <a:p>
            <a:r>
              <a:rPr lang="is-IS" dirty="0" smtClean="0"/>
              <a:t>(II) Payoffs</a:t>
            </a:r>
          </a:p>
          <a:p>
            <a:pPr lvl="1"/>
            <a:r>
              <a:rPr lang="is-IS" dirty="0" smtClean="0"/>
              <a:t>Reject: payoff of 0</a:t>
            </a:r>
          </a:p>
          <a:p>
            <a:pPr lvl="1"/>
            <a:r>
              <a:rPr lang="is-IS" dirty="0" smtClean="0"/>
              <a:t>Accept a good option: </a:t>
            </a:r>
            <a:r>
              <a:rPr lang="is-IS" i="1" dirty="0" smtClean="0"/>
              <a:t>v</a:t>
            </a:r>
            <a:r>
              <a:rPr lang="is-IS" i="1" baseline="-25000" dirty="0" smtClean="0"/>
              <a:t>g</a:t>
            </a:r>
            <a:r>
              <a:rPr lang="is-IS" dirty="0" smtClean="0"/>
              <a:t> &gt; 0</a:t>
            </a:r>
          </a:p>
          <a:p>
            <a:pPr lvl="1"/>
            <a:r>
              <a:rPr lang="is-IS" dirty="0" smtClean="0"/>
              <a:t>Accept a bad option: </a:t>
            </a:r>
            <a:r>
              <a:rPr lang="is-IS" i="1" dirty="0" smtClean="0"/>
              <a:t>v</a:t>
            </a:r>
            <a:r>
              <a:rPr lang="is-IS" i="1" baseline="-25000" dirty="0" smtClean="0"/>
              <a:t>b</a:t>
            </a:r>
            <a:r>
              <a:rPr lang="is-IS" dirty="0" smtClean="0"/>
              <a:t> </a:t>
            </a:r>
            <a:r>
              <a:rPr lang="is-IS" smtClean="0"/>
              <a:t>&lt; </a:t>
            </a:r>
            <a:r>
              <a:rPr lang="is-IS" smtClean="0"/>
              <a:t>0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56193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(III) Signals</a:t>
            </a:r>
          </a:p>
          <a:p>
            <a:pPr lvl="1"/>
            <a:r>
              <a:rPr lang="is-IS" dirty="0" smtClean="0"/>
              <a:t>Model the effect of private information</a:t>
            </a:r>
          </a:p>
          <a:p>
            <a:pPr lvl="1"/>
            <a:r>
              <a:rPr lang="is-IS" dirty="0" smtClean="0"/>
              <a:t>High signal (H):</a:t>
            </a:r>
          </a:p>
          <a:p>
            <a:pPr lvl="2"/>
            <a:r>
              <a:rPr lang="is-IS" dirty="0" smtClean="0"/>
              <a:t>Suggests that accepting is a good idea</a:t>
            </a:r>
          </a:p>
          <a:p>
            <a:pPr lvl="1"/>
            <a:r>
              <a:rPr lang="is-IS" dirty="0" smtClean="0"/>
              <a:t>Low signal (L):</a:t>
            </a:r>
          </a:p>
          <a:p>
            <a:pPr lvl="2"/>
            <a:r>
              <a:rPr lang="is-IS" dirty="0" smtClean="0"/>
              <a:t>Suggests that accepting is a bad idea</a:t>
            </a:r>
          </a:p>
          <a:p>
            <a:pPr lvl="1"/>
            <a:r>
              <a:rPr lang="is-IS" dirty="0" smtClean="0"/>
              <a:t>Make this precise:</a:t>
            </a:r>
            <a:endParaRPr lang="is-IS" dirty="0"/>
          </a:p>
        </p:txBody>
      </p:sp>
      <p:grpSp>
        <p:nvGrpSpPr>
          <p:cNvPr id="4" name="Group 3"/>
          <p:cNvGrpSpPr/>
          <p:nvPr/>
        </p:nvGrpSpPr>
        <p:grpSpPr>
          <a:xfrm>
            <a:off x="2987824" y="4713684"/>
            <a:ext cx="4464496" cy="1260006"/>
            <a:chOff x="2987824" y="4713684"/>
            <a:chExt cx="4464496" cy="1260006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4713684"/>
              <a:ext cx="3254102" cy="1260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5305587"/>
              <a:ext cx="792088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81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Three main ingredients</a:t>
            </a:r>
          </a:p>
          <a:p>
            <a:pPr lvl="1"/>
            <a:r>
              <a:rPr lang="is-IS" dirty="0" smtClean="0"/>
              <a:t>(I) State of the world</a:t>
            </a:r>
          </a:p>
          <a:p>
            <a:pPr lvl="1"/>
            <a:r>
              <a:rPr lang="is-IS" dirty="0" smtClean="0"/>
              <a:t>(II) Payoffs</a:t>
            </a:r>
          </a:p>
          <a:p>
            <a:pPr lvl="1"/>
            <a:r>
              <a:rPr lang="is-IS" dirty="0" smtClean="0"/>
              <a:t>(III) Signals</a:t>
            </a:r>
          </a:p>
          <a:p>
            <a:r>
              <a:rPr lang="is-IS" dirty="0" smtClean="0"/>
              <a:t>Herding fits this framework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47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General cascade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Consider an individual</a:t>
            </a:r>
          </a:p>
          <a:p>
            <a:pPr lvl="1"/>
            <a:r>
              <a:rPr lang="is-IS" dirty="0" smtClean="0"/>
              <a:t>Suppose he only uses private information</a:t>
            </a:r>
          </a:p>
          <a:p>
            <a:r>
              <a:rPr lang="is-IS" dirty="0" smtClean="0"/>
              <a:t>If he gets high signal:</a:t>
            </a:r>
          </a:p>
          <a:p>
            <a:pPr lvl="1"/>
            <a:r>
              <a:rPr lang="is-IS" dirty="0" smtClean="0"/>
              <a:t>Shifts </a:t>
            </a:r>
          </a:p>
          <a:p>
            <a:pPr lvl="1"/>
            <a:r>
              <a:rPr lang="is-IS" dirty="0" smtClean="0"/>
              <a:t>To:</a:t>
            </a:r>
          </a:p>
          <a:p>
            <a:r>
              <a:rPr lang="is-IS" dirty="0" smtClean="0"/>
              <a:t>What is this probability?</a:t>
            </a:r>
            <a:endParaRPr lang="is-IS" dirty="0"/>
          </a:p>
        </p:txBody>
      </p:sp>
      <p:grpSp>
        <p:nvGrpSpPr>
          <p:cNvPr id="4" name="Group 3"/>
          <p:cNvGrpSpPr/>
          <p:nvPr/>
        </p:nvGrpSpPr>
        <p:grpSpPr>
          <a:xfrm>
            <a:off x="3059832" y="2924944"/>
            <a:ext cx="2236062" cy="288032"/>
            <a:chOff x="3203847" y="2924944"/>
            <a:chExt cx="2236062" cy="288032"/>
          </a:xfrm>
        </p:grpSpPr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7" y="2924944"/>
              <a:ext cx="966965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3579" y="2924944"/>
              <a:ext cx="1236330" cy="253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407916"/>
            <a:ext cx="2434917" cy="2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671" y="4365104"/>
            <a:ext cx="553962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0" y="4869160"/>
            <a:ext cx="2915816" cy="1368152"/>
          </a:xfrm>
          <a:prstGeom prst="cloudCallout">
            <a:avLst>
              <a:gd name="adj1" fmla="val 70858"/>
              <a:gd name="adj2" fmla="val 484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grpSp>
        <p:nvGrpSpPr>
          <p:cNvPr id="6" name="Group 5"/>
          <p:cNvGrpSpPr/>
          <p:nvPr/>
        </p:nvGrpSpPr>
        <p:grpSpPr>
          <a:xfrm>
            <a:off x="395536" y="5195416"/>
            <a:ext cx="1857618" cy="564319"/>
            <a:chOff x="395536" y="5195416"/>
            <a:chExt cx="1857618" cy="564319"/>
          </a:xfrm>
        </p:grpSpPr>
        <p:pic>
          <p:nvPicPr>
            <p:cNvPr id="24583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59" y="5195416"/>
              <a:ext cx="1641595" cy="249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84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5517232"/>
              <a:ext cx="1813922" cy="242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108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Following the crowd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/>
          </a:bodyPr>
          <a:lstStyle/>
          <a:p>
            <a:r>
              <a:rPr lang="is-IS" dirty="0" smtClean="0"/>
              <a:t>We are often influenced by others</a:t>
            </a:r>
          </a:p>
          <a:p>
            <a:pPr lvl="1"/>
            <a:r>
              <a:rPr lang="is-IS" dirty="0" smtClean="0"/>
              <a:t>Opinions</a:t>
            </a:r>
          </a:p>
          <a:p>
            <a:pPr lvl="1"/>
            <a:r>
              <a:rPr lang="is-IS" dirty="0" smtClean="0"/>
              <a:t>Political positions</a:t>
            </a:r>
          </a:p>
          <a:p>
            <a:pPr lvl="1"/>
            <a:r>
              <a:rPr lang="is-IS" dirty="0" smtClean="0"/>
              <a:t>Fashion</a:t>
            </a:r>
          </a:p>
          <a:p>
            <a:pPr lvl="1"/>
            <a:r>
              <a:rPr lang="is-IS" dirty="0" smtClean="0"/>
              <a:t>Technologies to use</a:t>
            </a:r>
          </a:p>
          <a:p>
            <a:r>
              <a:rPr lang="is-IS" dirty="0" smtClean="0"/>
              <a:t>Why do we sometimes imitate the choices of others even if information suggests otherwise?</a:t>
            </a:r>
          </a:p>
          <a:p>
            <a:pPr lvl="1"/>
            <a:r>
              <a:rPr lang="is-IS" dirty="0" smtClean="0"/>
              <a:t>Why do you smoke?</a:t>
            </a:r>
          </a:p>
          <a:p>
            <a:pPr lvl="1"/>
            <a:r>
              <a:rPr lang="is-IS" dirty="0" smtClean="0"/>
              <a:t>Why did you vote for a particular party?</a:t>
            </a:r>
          </a:p>
          <a:p>
            <a:pPr lvl="1"/>
            <a:r>
              <a:rPr lang="is-IS" dirty="0" smtClean="0"/>
              <a:t>Why did you guess a particular color?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13057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General cascade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So high signal = should accept</a:t>
            </a:r>
          </a:p>
          <a:p>
            <a:pPr lvl="1"/>
            <a:r>
              <a:rPr lang="is-IS" dirty="0" smtClean="0"/>
              <a:t>Makes intuitive sense since option more likely to to be good than bad</a:t>
            </a:r>
          </a:p>
          <a:p>
            <a:pPr lvl="1"/>
            <a:r>
              <a:rPr lang="is-IS" dirty="0" smtClean="0"/>
              <a:t>Analogous for low signal (should reject)</a:t>
            </a:r>
          </a:p>
          <a:p>
            <a:endParaRPr lang="is-IS" b="1" dirty="0" smtClean="0"/>
          </a:p>
          <a:p>
            <a:r>
              <a:rPr lang="is-IS" b="1" dirty="0" smtClean="0"/>
              <a:t>What about multiple signals?</a:t>
            </a:r>
          </a:p>
          <a:p>
            <a:pPr lvl="1"/>
            <a:r>
              <a:rPr lang="is-IS" dirty="0" smtClean="0"/>
              <a:t>Information from all the other people</a:t>
            </a:r>
          </a:p>
          <a:p>
            <a:r>
              <a:rPr lang="is-IS" dirty="0" smtClean="0"/>
              <a:t>Can use Bayes‘ rule for this</a:t>
            </a:r>
          </a:p>
          <a:p>
            <a:pPr lvl="1"/>
            <a:r>
              <a:rPr lang="is-IS" dirty="0" smtClean="0"/>
              <a:t>Suppose I see a sequence </a:t>
            </a:r>
            <a:r>
              <a:rPr lang="is-IS" i="1" dirty="0" smtClean="0">
                <a:solidFill>
                  <a:srgbClr val="00B050"/>
                </a:solidFill>
              </a:rPr>
              <a:t>S</a:t>
            </a:r>
            <a:r>
              <a:rPr lang="is-IS" dirty="0" smtClean="0"/>
              <a:t> with </a:t>
            </a:r>
            <a:r>
              <a:rPr lang="is-IS" i="1" dirty="0" smtClean="0">
                <a:solidFill>
                  <a:srgbClr val="00B050"/>
                </a:solidFill>
              </a:rPr>
              <a:t>a</a:t>
            </a:r>
            <a:r>
              <a:rPr lang="is-IS" dirty="0" smtClean="0"/>
              <a:t> high signals and </a:t>
            </a:r>
            <a:r>
              <a:rPr lang="is-IS" i="1" dirty="0" smtClean="0">
                <a:solidFill>
                  <a:srgbClr val="00B050"/>
                </a:solidFill>
              </a:rPr>
              <a:t>b</a:t>
            </a:r>
            <a:r>
              <a:rPr lang="is-IS" dirty="0" smtClean="0"/>
              <a:t> low ones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316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General cascade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So what does a person decide given a sequence S?</a:t>
            </a:r>
          </a:p>
          <a:p>
            <a:pPr lvl="1"/>
            <a:r>
              <a:rPr lang="is-IS" dirty="0" smtClean="0"/>
              <a:t>Want the following facts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Accept if more high signals than low ones</a:t>
            </a:r>
          </a:p>
          <a:p>
            <a:pPr lvl="1"/>
            <a:r>
              <a:rPr lang="is-IS" dirty="0" smtClean="0"/>
              <a:t>Let‘s derive this</a:t>
            </a:r>
            <a:endParaRPr lang="is-I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734715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3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r>
              <a:rPr lang="is-IS" dirty="0" smtClean="0"/>
              <a:t>How does this compare to </a:t>
            </a:r>
            <a:r>
              <a:rPr lang="is-IS" i="1" dirty="0" smtClean="0"/>
              <a:t>p</a:t>
            </a:r>
            <a:r>
              <a:rPr lang="is-IS" dirty="0" smtClean="0"/>
              <a:t>?</a:t>
            </a:r>
            <a:endParaRPr lang="is-I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1340768"/>
            <a:ext cx="35006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2625328" cy="32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022" y="3139058"/>
            <a:ext cx="4637322" cy="86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52688"/>
            <a:ext cx="4288819" cy="816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9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General cascade model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r>
              <a:rPr lang="is-IS" dirty="0" smtClean="0"/>
              <a:t>Suppose we changed the term</a:t>
            </a:r>
          </a:p>
          <a:p>
            <a:pPr lvl="2"/>
            <a:r>
              <a:rPr lang="is-IS" dirty="0" smtClean="0"/>
              <a:t>Whole expression becomes </a:t>
            </a:r>
            <a:r>
              <a:rPr lang="is-IS" i="1" dirty="0" smtClean="0"/>
              <a:t>p</a:t>
            </a:r>
          </a:p>
          <a:p>
            <a:pPr lvl="2"/>
            <a:r>
              <a:rPr lang="is-IS" dirty="0" smtClean="0"/>
              <a:t>Does this replacement make the denominator smaller or larger?</a:t>
            </a:r>
            <a:endParaRPr lang="is-I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340768"/>
            <a:ext cx="529548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69" y="2492895"/>
            <a:ext cx="1921511" cy="30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6012160" y="2204865"/>
            <a:ext cx="0" cy="3600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428" y="4625752"/>
            <a:ext cx="636868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Herding experiment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Using the model we can derive:</a:t>
            </a:r>
          </a:p>
          <a:p>
            <a:pPr lvl="1"/>
            <a:r>
              <a:rPr lang="is-IS" dirty="0" smtClean="0"/>
              <a:t>People &gt;3 will ignore own signal</a:t>
            </a:r>
            <a:endParaRPr lang="is-I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696744" cy="4044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1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Cascades - lessons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/>
          </a:bodyPr>
          <a:lstStyle/>
          <a:p>
            <a:r>
              <a:rPr lang="is-IS" dirty="0" smtClean="0"/>
              <a:t>Cascades can be wrong</a:t>
            </a:r>
          </a:p>
          <a:p>
            <a:pPr lvl="1"/>
            <a:r>
              <a:rPr lang="is-IS" dirty="0" smtClean="0"/>
              <a:t>Accepting an option may be a bad idea</a:t>
            </a:r>
          </a:p>
          <a:p>
            <a:pPr lvl="2"/>
            <a:r>
              <a:rPr lang="is-IS" dirty="0" smtClean="0"/>
              <a:t>But if first two people get high signals – cascade of acceptances</a:t>
            </a:r>
          </a:p>
          <a:p>
            <a:r>
              <a:rPr lang="is-IS" dirty="0" smtClean="0"/>
              <a:t>Cascades can be based on very little information</a:t>
            </a:r>
          </a:p>
          <a:p>
            <a:pPr lvl="1"/>
            <a:r>
              <a:rPr lang="is-IS" dirty="0" smtClean="0"/>
              <a:t>People ignore private information once cascade starts</a:t>
            </a:r>
          </a:p>
          <a:p>
            <a:r>
              <a:rPr lang="is-IS" dirty="0" smtClean="0"/>
              <a:t>Cascades are fragile</a:t>
            </a:r>
          </a:p>
          <a:p>
            <a:pPr lvl="1"/>
            <a:r>
              <a:rPr lang="is-IS" dirty="0" smtClean="0"/>
              <a:t>Adding even a little bit more information can stop even a long-running cascade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478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Following the crowd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/>
          </a:bodyPr>
          <a:lstStyle/>
          <a:p>
            <a:r>
              <a:rPr lang="is-IS" dirty="0" smtClean="0"/>
              <a:t>It could be rational to do so:</a:t>
            </a:r>
          </a:p>
          <a:p>
            <a:pPr lvl="1"/>
            <a:r>
              <a:rPr lang="is-IS" dirty="0" smtClean="0"/>
              <a:t>You pick some restaurant A in an unfamiliar part of town</a:t>
            </a:r>
          </a:p>
          <a:p>
            <a:pPr lvl="1"/>
            <a:r>
              <a:rPr lang="is-IS" dirty="0" smtClean="0"/>
              <a:t>Nobody there, but many others sitting at a restaurant B</a:t>
            </a:r>
          </a:p>
          <a:p>
            <a:pPr lvl="1"/>
            <a:r>
              <a:rPr lang="is-IS" dirty="0" smtClean="0"/>
              <a:t>Maybe they have more information than you!</a:t>
            </a:r>
          </a:p>
          <a:p>
            <a:pPr lvl="1"/>
            <a:r>
              <a:rPr lang="is-IS" dirty="0" smtClean="0"/>
              <a:t>You join them regardless of your own private information</a:t>
            </a:r>
          </a:p>
          <a:p>
            <a:r>
              <a:rPr lang="is-IS" dirty="0" smtClean="0"/>
              <a:t>This is called </a:t>
            </a:r>
            <a:r>
              <a:rPr lang="is-IS" i="1" dirty="0" smtClean="0">
                <a:solidFill>
                  <a:srgbClr val="7030A0"/>
                </a:solidFill>
              </a:rPr>
              <a:t>herding</a:t>
            </a:r>
            <a:r>
              <a:rPr lang="is-IS" dirty="0" smtClean="0"/>
              <a:t>, or an </a:t>
            </a:r>
            <a:r>
              <a:rPr lang="is-IS" i="1" dirty="0" smtClean="0">
                <a:solidFill>
                  <a:srgbClr val="7030A0"/>
                </a:solidFill>
              </a:rPr>
              <a:t>information cascade</a:t>
            </a:r>
          </a:p>
        </p:txBody>
      </p:sp>
    </p:spTree>
    <p:extLst>
      <p:ext uri="{BB962C8B-B14F-4D97-AF65-F5344CB8AC3E}">
        <p14:creationId xmlns:p14="http://schemas.microsoft.com/office/powerpoint/2010/main" val="12520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Following the crowd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 lnSpcReduction="10000"/>
          </a:bodyPr>
          <a:lstStyle/>
          <a:p>
            <a:r>
              <a:rPr lang="is-IS" dirty="0"/>
              <a:t>Milgram, Bickman, Berkowitz in1960</a:t>
            </a:r>
          </a:p>
          <a:p>
            <a:pPr lvl="1"/>
            <a:r>
              <a:rPr lang="is-IS" dirty="0"/>
              <a:t>x number of people stare up</a:t>
            </a:r>
          </a:p>
          <a:p>
            <a:pPr lvl="1"/>
            <a:r>
              <a:rPr lang="is-IS" dirty="0"/>
              <a:t>How many passers by will also look up?</a:t>
            </a:r>
          </a:p>
          <a:p>
            <a:r>
              <a:rPr lang="is-IS" dirty="0" smtClean="0"/>
              <a:t>Increasing social force for conformity?</a:t>
            </a:r>
          </a:p>
          <a:p>
            <a:r>
              <a:rPr lang="is-IS" dirty="0" smtClean="0"/>
              <a:t>Or expect those looking up to have more information?</a:t>
            </a:r>
          </a:p>
          <a:p>
            <a:r>
              <a:rPr lang="is-IS" dirty="0" smtClean="0"/>
              <a:t>Information cascades partly explain many imitations in social settings</a:t>
            </a:r>
          </a:p>
          <a:p>
            <a:pPr lvl="1"/>
            <a:r>
              <a:rPr lang="is-IS" dirty="0" smtClean="0"/>
              <a:t>Fashion, fads, voting for popular candidates</a:t>
            </a:r>
          </a:p>
          <a:p>
            <a:pPr lvl="1"/>
            <a:r>
              <a:rPr lang="is-IS" dirty="0" smtClean="0"/>
              <a:t>Self-reinforcing success of books on high-seller lists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948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Herding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There is a decision to be made</a:t>
            </a:r>
          </a:p>
          <a:p>
            <a:r>
              <a:rPr lang="is-IS" dirty="0" smtClean="0"/>
              <a:t>People make the decision sequentially</a:t>
            </a:r>
          </a:p>
          <a:p>
            <a:r>
              <a:rPr lang="is-IS" dirty="0" smtClean="0"/>
              <a:t>Each person has some private information that helps guide the decision</a:t>
            </a:r>
          </a:p>
          <a:p>
            <a:r>
              <a:rPr lang="is-IS" dirty="0" smtClean="0"/>
              <a:t>You can‘t directly observe the private information of others</a:t>
            </a:r>
          </a:p>
          <a:p>
            <a:pPr lvl="1"/>
            <a:r>
              <a:rPr lang="is-IS" dirty="0" smtClean="0"/>
              <a:t>Can make inferences about their private information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9675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Rational reasons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Informational effects</a:t>
            </a:r>
          </a:p>
          <a:p>
            <a:pPr lvl="1"/>
            <a:r>
              <a:rPr lang="is-IS" dirty="0" smtClean="0"/>
              <a:t>Wisdom of the crowds</a:t>
            </a:r>
          </a:p>
          <a:p>
            <a:r>
              <a:rPr lang="is-IS" dirty="0" smtClean="0"/>
              <a:t>Direct-benefit effects</a:t>
            </a:r>
          </a:p>
          <a:p>
            <a:pPr lvl="1"/>
            <a:r>
              <a:rPr lang="is-IS" dirty="0" smtClean="0"/>
              <a:t>Different set of reasons for imitation</a:t>
            </a:r>
          </a:p>
          <a:p>
            <a:pPr lvl="1"/>
            <a:r>
              <a:rPr lang="is-IS" dirty="0" smtClean="0"/>
              <a:t>Maybe aligning yourself with others directly benefits you</a:t>
            </a:r>
          </a:p>
          <a:p>
            <a:pPr lvl="2"/>
            <a:r>
              <a:rPr lang="is-IS" dirty="0" smtClean="0"/>
              <a:t>Consider the first fax machine</a:t>
            </a:r>
          </a:p>
          <a:p>
            <a:pPr lvl="2"/>
            <a:r>
              <a:rPr lang="is-IS" dirty="0" smtClean="0"/>
              <a:t>Operating systems</a:t>
            </a:r>
          </a:p>
          <a:p>
            <a:pPr lvl="2"/>
            <a:r>
              <a:rPr lang="is-IS" dirty="0" smtClean="0"/>
              <a:t>Facebook</a:t>
            </a:r>
          </a:p>
          <a:p>
            <a:r>
              <a:rPr lang="is-IS" dirty="0" smtClean="0"/>
              <a:t>We will consider the first one today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86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Modeling information cascades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708392" cy="5123656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is-IS" dirty="0">
                <a:solidFill>
                  <a:schemeClr val="tx1"/>
                </a:solidFill>
              </a:rPr>
              <a:t>Pr[A] where A is some </a:t>
            </a:r>
            <a:r>
              <a:rPr lang="is-IS" dirty="0" smtClean="0">
                <a:solidFill>
                  <a:schemeClr val="tx1"/>
                </a:solidFill>
              </a:rPr>
              <a:t>event</a:t>
            </a:r>
          </a:p>
          <a:p>
            <a:pPr lvl="1"/>
            <a:r>
              <a:rPr lang="is-IS" dirty="0" smtClean="0"/>
              <a:t>„</a:t>
            </a:r>
            <a:r>
              <a:rPr lang="is-IS" i="1" dirty="0"/>
              <a:t>What is the </a:t>
            </a:r>
            <a:r>
              <a:rPr lang="is-IS" i="1" dirty="0">
                <a:solidFill>
                  <a:srgbClr val="00B050"/>
                </a:solidFill>
              </a:rPr>
              <a:t>probability</a:t>
            </a:r>
            <a:r>
              <a:rPr lang="is-IS" i="1" dirty="0"/>
              <a:t> this is the better </a:t>
            </a:r>
            <a:r>
              <a:rPr lang="is-IS" i="1" dirty="0" smtClean="0"/>
              <a:t>restaurant?</a:t>
            </a:r>
            <a:r>
              <a:rPr lang="is-IS" dirty="0" smtClean="0"/>
              <a:t>“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is-IS" dirty="0">
                <a:solidFill>
                  <a:schemeClr val="tx1"/>
                </a:solidFill>
              </a:rPr>
              <a:t>Pr[A | B] where A and B are </a:t>
            </a:r>
            <a:r>
              <a:rPr lang="is-IS" dirty="0" smtClean="0">
                <a:solidFill>
                  <a:schemeClr val="tx1"/>
                </a:solidFill>
              </a:rPr>
              <a:t>events</a:t>
            </a:r>
          </a:p>
          <a:p>
            <a:pPr lvl="1"/>
            <a:r>
              <a:rPr lang="is-IS" dirty="0" smtClean="0"/>
              <a:t>„</a:t>
            </a:r>
            <a:r>
              <a:rPr lang="is-IS" i="1" dirty="0" smtClean="0"/>
              <a:t>What is the </a:t>
            </a:r>
            <a:r>
              <a:rPr lang="is-IS" i="1" dirty="0" smtClean="0">
                <a:solidFill>
                  <a:srgbClr val="00B050"/>
                </a:solidFill>
              </a:rPr>
              <a:t>probability</a:t>
            </a:r>
            <a:r>
              <a:rPr lang="is-IS" i="1" dirty="0" smtClean="0"/>
              <a:t> this is the better restaurant, </a:t>
            </a:r>
            <a:r>
              <a:rPr lang="is-IS" i="1" dirty="0" smtClean="0">
                <a:solidFill>
                  <a:srgbClr val="00B050"/>
                </a:solidFill>
              </a:rPr>
              <a:t>given </a:t>
            </a:r>
            <a:r>
              <a:rPr lang="is-IS" i="1" dirty="0" smtClean="0"/>
              <a:t>the reviews I read?</a:t>
            </a:r>
            <a:r>
              <a:rPr lang="is-IS" dirty="0" smtClean="0"/>
              <a:t>“</a:t>
            </a:r>
          </a:p>
          <a:p>
            <a:pPr lvl="1"/>
            <a:r>
              <a:rPr lang="is-IS" dirty="0" smtClean="0"/>
              <a:t>Probability of A </a:t>
            </a:r>
            <a:r>
              <a:rPr lang="is-IS" i="1" dirty="0" smtClean="0">
                <a:solidFill>
                  <a:srgbClr val="00B050"/>
                </a:solidFill>
              </a:rPr>
              <a:t>given</a:t>
            </a:r>
            <a:r>
              <a:rPr lang="is-IS" dirty="0" smtClean="0"/>
              <a:t> B.</a:t>
            </a:r>
          </a:p>
          <a:p>
            <a:pPr lvl="1"/>
            <a:endParaRPr lang="is-IS" dirty="0" smtClean="0"/>
          </a:p>
          <a:p>
            <a:endParaRPr lang="is-I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53136"/>
            <a:ext cx="35147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5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Modeling information cascades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i="1" u="sng" dirty="0" smtClean="0"/>
              <a:t>Def: </a:t>
            </a:r>
          </a:p>
          <a:p>
            <a:endParaRPr lang="is-IS" i="1" u="sng" dirty="0"/>
          </a:p>
          <a:p>
            <a:r>
              <a:rPr lang="is-IS" dirty="0" smtClean="0"/>
              <a:t>So:</a:t>
            </a:r>
            <a:endParaRPr lang="is-I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03724"/>
            <a:ext cx="283950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96752"/>
            <a:ext cx="35147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348" y="4521225"/>
            <a:ext cx="3926095" cy="67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068" y="5301208"/>
            <a:ext cx="5545022" cy="42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08" y="5949280"/>
            <a:ext cx="311529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76" y="5949280"/>
            <a:ext cx="3960440" cy="7920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4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Notation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123656"/>
          </a:xfrm>
        </p:spPr>
        <p:txBody>
          <a:bodyPr/>
          <a:lstStyle/>
          <a:p>
            <a:r>
              <a:rPr lang="is-IS" dirty="0" smtClean="0"/>
              <a:t>P[A] = </a:t>
            </a:r>
            <a:r>
              <a:rPr lang="is-IS" i="1" dirty="0" smtClean="0">
                <a:solidFill>
                  <a:srgbClr val="7030A0"/>
                </a:solidFill>
              </a:rPr>
              <a:t>prior </a:t>
            </a:r>
            <a:r>
              <a:rPr lang="is-IS" dirty="0" smtClean="0"/>
              <a:t>probability of A</a:t>
            </a:r>
          </a:p>
          <a:p>
            <a:r>
              <a:rPr lang="is-IS" dirty="0" smtClean="0"/>
              <a:t>P[A | B] = </a:t>
            </a:r>
            <a:r>
              <a:rPr lang="is-IS" i="1" dirty="0" smtClean="0">
                <a:solidFill>
                  <a:srgbClr val="7030A0"/>
                </a:solidFill>
              </a:rPr>
              <a:t>posterior</a:t>
            </a:r>
            <a:r>
              <a:rPr lang="is-IS" dirty="0" smtClean="0">
                <a:solidFill>
                  <a:srgbClr val="7030A0"/>
                </a:solidFill>
              </a:rPr>
              <a:t> </a:t>
            </a:r>
            <a:r>
              <a:rPr lang="is-IS" dirty="0" smtClean="0"/>
              <a:t>probability of A given B</a:t>
            </a:r>
          </a:p>
          <a:p>
            <a:endParaRPr lang="is-IS" dirty="0" smtClean="0"/>
          </a:p>
          <a:p>
            <a:r>
              <a:rPr lang="is-IS" dirty="0" smtClean="0"/>
              <a:t>Using Bayes‘ rule</a:t>
            </a:r>
          </a:p>
          <a:p>
            <a:pPr lvl="1"/>
            <a:r>
              <a:rPr lang="is-IS" dirty="0" smtClean="0"/>
              <a:t>Applies when assessing the probability that a particular choice is the best one, </a:t>
            </a:r>
            <a:r>
              <a:rPr lang="is-IS" b="1" i="1" dirty="0" smtClean="0"/>
              <a:t>given</a:t>
            </a:r>
            <a:r>
              <a:rPr lang="is-IS" i="1" dirty="0" smtClean="0"/>
              <a:t> </a:t>
            </a:r>
            <a:r>
              <a:rPr lang="is-IS" dirty="0" smtClean="0"/>
              <a:t>the event that we received certain private information</a:t>
            </a:r>
          </a:p>
          <a:p>
            <a:r>
              <a:rPr lang="is-IS" dirty="0" smtClean="0"/>
              <a:t>Let‘s take an example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479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25938</TotalTime>
  <Words>956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Gill Sans MT</vt:lpstr>
      <vt:lpstr>Verdana</vt:lpstr>
      <vt:lpstr>Wingdings 2</vt:lpstr>
      <vt:lpstr>Solstice</vt:lpstr>
      <vt:lpstr>PowerPoint Presentation</vt:lpstr>
      <vt:lpstr>Following the crowd</vt:lpstr>
      <vt:lpstr>Following the crowd</vt:lpstr>
      <vt:lpstr>Following the crowd</vt:lpstr>
      <vt:lpstr>Herding</vt:lpstr>
      <vt:lpstr>Rational reasons</vt:lpstr>
      <vt:lpstr>Modeling information cascades</vt:lpstr>
      <vt:lpstr>Modeling information cascades</vt:lpstr>
      <vt:lpstr>Notation</vt:lpstr>
      <vt:lpstr>Bayes‘ rule, example</vt:lpstr>
      <vt:lpstr>Bayes‘ rule, example</vt:lpstr>
      <vt:lpstr>Bayes‘ rule, example</vt:lpstr>
      <vt:lpstr>Second example</vt:lpstr>
      <vt:lpstr>Second example</vt:lpstr>
      <vt:lpstr>General cascade model</vt:lpstr>
      <vt:lpstr>General cascade model</vt:lpstr>
      <vt:lpstr>General cascade model</vt:lpstr>
      <vt:lpstr>General cascade model</vt:lpstr>
      <vt:lpstr>General cascade model</vt:lpstr>
      <vt:lpstr>General cascade model</vt:lpstr>
      <vt:lpstr>General cascade model</vt:lpstr>
      <vt:lpstr>General cascade model</vt:lpstr>
      <vt:lpstr>General cascade model</vt:lpstr>
      <vt:lpstr>Herding experiment</vt:lpstr>
      <vt:lpstr>Cascades - lessons</vt:lpstr>
    </vt:vector>
  </TitlesOfParts>
  <Company>Háskólinn í Reykjavík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Ýmir Vigfússon</dc:creator>
  <cp:lastModifiedBy>SRINIVASAN, PARTHASARATH</cp:lastModifiedBy>
  <cp:revision>181</cp:revision>
  <dcterms:created xsi:type="dcterms:W3CDTF">2011-06-30T15:04:41Z</dcterms:created>
  <dcterms:modified xsi:type="dcterms:W3CDTF">2016-03-10T18:33:03Z</dcterms:modified>
</cp:coreProperties>
</file>