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Old Standard TT"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7" d="100"/>
          <a:sy n="97" d="100"/>
        </p:scale>
        <p:origin x="-390" y="2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55791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400">
                <a:solidFill>
                  <a:schemeClr val="dk1"/>
                </a:solidFill>
                <a:latin typeface="Old Standard TT"/>
                <a:ea typeface="Old Standard TT"/>
                <a:cs typeface="Old Standard TT"/>
                <a:sym typeface="Old Standard TT"/>
              </a:rPr>
              <a:t>Personalized Social Tie Preference Matrix Factorization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 is the learning rate and the algorithm terminates when the absolute difference between losses in consecutive iterations is less than 10^-5.</a:t>
            </a:r>
            <a:endParaRPr/>
          </a:p>
          <a:p>
            <a:pPr marL="0" lvl="0" indent="0" rtl="0">
              <a:spcBef>
                <a:spcPts val="0"/>
              </a:spcBef>
              <a:spcAft>
                <a:spcPts val="0"/>
              </a:spcAft>
              <a:buNone/>
            </a:pPr>
            <a:r>
              <a:rPr lang="en"/>
              <a:t>All parameters are regularized to avoid overfitting.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parameters values that have the best average performance are chosen for testing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PTPMF. Our proposed PTPMF model, which is a personalized</a:t>
            </a:r>
            <a:br>
              <a:rPr lang="en"/>
            </a:br>
            <a:r>
              <a:rPr lang="en"/>
              <a:t>social recommendation approach by exploiting social ties.</a:t>
            </a:r>
            <a:br>
              <a:rPr lang="en"/>
            </a:br>
            <a:r>
              <a:rPr lang="en"/>
              <a:t>• TrustMF. A personalized social method originally proposed by</a:t>
            </a:r>
            <a:br>
              <a:rPr lang="en"/>
            </a:br>
            <a:r>
              <a:rPr lang="en"/>
              <a:t>Yang et al. [42], which is capable of handling trust propagation</a:t>
            </a:r>
            <a:br>
              <a:rPr lang="en"/>
            </a:br>
            <a:r>
              <a:rPr lang="en"/>
              <a:t>among users.</a:t>
            </a:r>
            <a:br>
              <a:rPr lang="en"/>
            </a:br>
            <a:r>
              <a:rPr lang="en"/>
              <a:t>• SMF. This is a personalized social approach [15] which assumes</a:t>
            </a:r>
            <a:br>
              <a:rPr lang="en"/>
            </a:br>
            <a:r>
              <a:rPr lang="en"/>
              <a:t>that users’ latent feature vectors are dependent on those</a:t>
            </a:r>
            <a:br>
              <a:rPr lang="en"/>
            </a:br>
            <a:r>
              <a:rPr lang="en"/>
              <a:t>of their ties.</a:t>
            </a:r>
            <a:br>
              <a:rPr lang="en"/>
            </a:br>
            <a:r>
              <a:rPr lang="en"/>
              <a:t>• SoReg.The individual-based regularization model with Pearson</a:t>
            </a:r>
            <a:br>
              <a:rPr lang="en"/>
            </a:br>
            <a:r>
              <a:rPr lang="en"/>
              <a:t>Correlation Coefficient (PCC) which outperforms its other</a:t>
            </a:r>
            <a:br>
              <a:rPr lang="en"/>
            </a:br>
            <a:r>
              <a:rPr lang="en"/>
              <a:t>variants, as indicated in [29]. This is a personalized social</a:t>
            </a:r>
            <a:br>
              <a:rPr lang="en"/>
            </a:br>
            <a:r>
              <a:rPr lang="en"/>
              <a:t>method.</a:t>
            </a:r>
            <a:br>
              <a:rPr lang="en"/>
            </a:br>
            <a:r>
              <a:rPr lang="en"/>
              <a:t>• STE. Another personalized social method proposed by</a:t>
            </a:r>
            <a:br>
              <a:rPr lang="en"/>
            </a:br>
            <a:r>
              <a:rPr lang="en"/>
              <a:t>Ma et al. [26] which aggregates a user’s own rating and her</a:t>
            </a:r>
            <a:br>
              <a:rPr lang="en"/>
            </a:br>
            <a:r>
              <a:rPr lang="en"/>
              <a:t>friends’ ratings to predict the target user’s final rating on an</a:t>
            </a:r>
            <a:br>
              <a:rPr lang="en"/>
            </a:br>
            <a:r>
              <a:rPr lang="en"/>
              <a:t>item.</a:t>
            </a:r>
            <a:br>
              <a:rPr lang="en"/>
            </a:br>
            <a:r>
              <a:rPr lang="en"/>
              <a:t>• SoRec. The probabilistic matrix factorization model proposed</a:t>
            </a:r>
            <a:br>
              <a:rPr lang="en"/>
            </a:br>
            <a:r>
              <a:rPr lang="en"/>
              <a:t>by Ma et al. [28] which factorizes user-item rating matrix and</a:t>
            </a:r>
            <a:br>
              <a:rPr lang="en"/>
            </a:br>
            <a:r>
              <a:rPr lang="en"/>
              <a:t>user-user linkage matrix simultaneously. This is also a personalized</a:t>
            </a:r>
            <a:br>
              <a:rPr lang="en"/>
            </a:br>
            <a:r>
              <a:rPr lang="en"/>
              <a:t>social method.</a:t>
            </a:r>
            <a:br>
              <a:rPr lang="en"/>
            </a:br>
            <a:r>
              <a:rPr lang="en"/>
              <a:t>• PMF. The classic personalized non-social probabilistic matrix</a:t>
            </a:r>
            <a:br>
              <a:rPr lang="en"/>
            </a:br>
            <a:r>
              <a:rPr lang="en"/>
              <a:t>factorization model first introduced in [30].</a:t>
            </a:r>
            <a:endParaRPr/>
          </a:p>
          <a:p>
            <a:pPr marL="0" lvl="0" indent="0">
              <a:spcBef>
                <a:spcPts val="0"/>
              </a:spcBef>
              <a:spcAft>
                <a:spcPts val="0"/>
              </a:spcAft>
              <a:buNone/>
            </a:pPr>
            <a:r>
              <a:rPr lang="en"/>
              <a:t>• UserMean. A non-personalized non-social baseline, which</a:t>
            </a:r>
            <a:br>
              <a:rPr lang="en"/>
            </a:br>
            <a:r>
              <a:rPr lang="en"/>
              <a:t>makes use of the average ratings of users to predict missing</a:t>
            </a:r>
            <a:br>
              <a:rPr lang="en"/>
            </a:br>
            <a:r>
              <a:rPr lang="en"/>
              <a:t>values.</a:t>
            </a:r>
            <a:br>
              <a:rPr lang="en"/>
            </a:br>
            <a:r>
              <a:rPr lang="en"/>
              <a:t>• ItemMean. Another non-personalized non-social baseline, utilizing</a:t>
            </a:r>
            <a:br>
              <a:rPr lang="en"/>
            </a:br>
            <a:r>
              <a:rPr lang="en"/>
              <a:t>the average ratings of each items to make predictions.</a:t>
            </a:r>
            <a:endParaRPr/>
          </a:p>
          <a:p>
            <a:pPr marL="457200" lvl="0" indent="-298450" rtl="0">
              <a:spcBef>
                <a:spcPts val="0"/>
              </a:spcBef>
              <a:spcAft>
                <a:spcPts val="0"/>
              </a:spcAft>
              <a:buSzPts val="1100"/>
              <a:buChar char="-"/>
            </a:pPr>
            <a:r>
              <a:rPr lang="en"/>
              <a:t>Chosen based on personalized/social attributes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Measure recommendation accuracy of PTPMF model</a:t>
            </a:r>
            <a:endParaRPr/>
          </a:p>
          <a:p>
            <a:pPr marL="457200" lvl="0" indent="-298450" rtl="0">
              <a:spcBef>
                <a:spcPts val="0"/>
              </a:spcBef>
              <a:spcAft>
                <a:spcPts val="0"/>
              </a:spcAft>
              <a:buSzPts val="1100"/>
              <a:buChar char="-"/>
            </a:pPr>
            <a:r>
              <a:rPr lang="en"/>
              <a:t>MAE</a:t>
            </a:r>
            <a:endParaRPr/>
          </a:p>
          <a:p>
            <a:pPr marL="457200" lvl="0" indent="-298450" rtl="0">
              <a:spcBef>
                <a:spcPts val="0"/>
              </a:spcBef>
              <a:spcAft>
                <a:spcPts val="0"/>
              </a:spcAft>
              <a:buSzPts val="1100"/>
              <a:buChar char="-"/>
            </a:pPr>
            <a:r>
              <a:rPr lang="en"/>
              <a:t>RMSE</a:t>
            </a:r>
            <a:endParaRPr/>
          </a:p>
          <a:p>
            <a:pPr marL="457200" lvl="0" indent="-298450" rtl="0">
              <a:spcBef>
                <a:spcPts val="0"/>
              </a:spcBef>
              <a:spcAft>
                <a:spcPts val="0"/>
              </a:spcAft>
              <a:buSzPts val="1100"/>
              <a:buChar char="-"/>
            </a:pPr>
            <a:r>
              <a:rPr lang="en"/>
              <a:t>Recall</a:t>
            </a:r>
            <a:endParaRPr/>
          </a:p>
          <a:p>
            <a:pPr marL="914400" lvl="1" indent="-298450" rtl="0">
              <a:spcBef>
                <a:spcPts val="0"/>
              </a:spcBef>
              <a:spcAft>
                <a:spcPts val="0"/>
              </a:spcAft>
              <a:buSzPts val="1100"/>
              <a:buChar char="-"/>
            </a:pPr>
            <a:r>
              <a:rPr lang="en"/>
              <a:t>Quantifies the fraction of consumed items that are in the top-K ranking list sorted by estimated rankings</a:t>
            </a:r>
            <a:endParaRPr/>
          </a:p>
          <a:p>
            <a:pPr marL="457200" lvl="0" indent="-298450" rtl="0">
              <a:spcBef>
                <a:spcPts val="0"/>
              </a:spcBef>
              <a:spcAft>
                <a:spcPts val="0"/>
              </a:spcAft>
              <a:buSzPts val="1100"/>
              <a:buChar char="-"/>
            </a:pPr>
            <a:r>
              <a:rPr lang="en"/>
              <a:t>Precision</a:t>
            </a:r>
            <a:endParaRPr/>
          </a:p>
          <a:p>
            <a:pPr marL="914400" lvl="1" indent="-298450" rtl="0">
              <a:spcBef>
                <a:spcPts val="0"/>
              </a:spcBef>
              <a:spcAft>
                <a:spcPts val="0"/>
              </a:spcAft>
              <a:buSzPts val="1100"/>
              <a:buChar char="-"/>
            </a:pPr>
            <a:r>
              <a:rPr lang="en"/>
              <a:t>Measures the fraction of top-K items that are indeed consumed by the user in the test set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Performances of all methods on each dataset</a:t>
            </a:r>
            <a:endParaRPr/>
          </a:p>
          <a:p>
            <a:pPr marL="457200" lvl="0" indent="-298450" rtl="0">
              <a:spcBef>
                <a:spcPts val="0"/>
              </a:spcBef>
              <a:spcAft>
                <a:spcPts val="0"/>
              </a:spcAft>
              <a:buSzPts val="1100"/>
              <a:buChar char="-"/>
            </a:pPr>
            <a:r>
              <a:rPr lang="en"/>
              <a:t>Percentage increase of PTPMF over each baseline</a:t>
            </a:r>
            <a:endParaRPr/>
          </a:p>
          <a:p>
            <a:pPr marL="457200" lvl="0" indent="-298450" rtl="0">
              <a:spcBef>
                <a:spcPts val="0"/>
              </a:spcBef>
              <a:spcAft>
                <a:spcPts val="0"/>
              </a:spcAft>
              <a:buSzPts val="1100"/>
              <a:buChar char="-"/>
            </a:pPr>
            <a:r>
              <a:rPr lang="en"/>
              <a:t>Personalized non-social model (PMF) outperforms the non personalized non-socal methods (ItemMean and UserMean)</a:t>
            </a:r>
            <a:endParaRPr/>
          </a:p>
          <a:p>
            <a:pPr marL="457200" lvl="0" indent="-298450" rtl="0">
              <a:spcBef>
                <a:spcPts val="0"/>
              </a:spcBef>
              <a:spcAft>
                <a:spcPts val="0"/>
              </a:spcAft>
              <a:buSzPts val="1100"/>
              <a:buChar char="-"/>
            </a:pPr>
            <a:r>
              <a:rPr lang="en"/>
              <a:t> Methods taking social network info into consideration perform best (social info helps recommender systems)</a:t>
            </a:r>
            <a:endParaRPr/>
          </a:p>
          <a:p>
            <a:pPr marL="457200" lvl="0" indent="-298450" rtl="0">
              <a:spcBef>
                <a:spcPts val="0"/>
              </a:spcBef>
              <a:spcAft>
                <a:spcPts val="0"/>
              </a:spcAft>
              <a:buSzPts val="1100"/>
              <a:buChar char="-"/>
            </a:pPr>
            <a:r>
              <a:rPr lang="en"/>
              <a:t>PTPMF outperforms everything because of thresholding and distinction and personalized tie preference for each user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UserMean and ItemMean are excluded for clarity of figures</a:t>
            </a:r>
            <a:endParaRPr/>
          </a:p>
          <a:p>
            <a:pPr marL="457200" lvl="0" indent="-298450" rtl="0">
              <a:spcBef>
                <a:spcPts val="0"/>
              </a:spcBef>
              <a:spcAft>
                <a:spcPts val="0"/>
              </a:spcAft>
              <a:buSzPts val="1100"/>
              <a:buChar char="-"/>
            </a:pPr>
            <a:r>
              <a:rPr lang="en"/>
              <a:t>Closer line is to top right the better the algorithm</a:t>
            </a:r>
            <a:endParaRPr/>
          </a:p>
          <a:p>
            <a:pPr marL="457200" lvl="0" indent="-298450" rtl="0">
              <a:spcBef>
                <a:spcPts val="0"/>
              </a:spcBef>
              <a:spcAft>
                <a:spcPts val="0"/>
              </a:spcAft>
              <a:buSzPts val="1100"/>
              <a:buChar char="-"/>
            </a:pPr>
            <a:r>
              <a:rPr lang="en"/>
              <a:t>PTPMF outperforms</a:t>
            </a:r>
            <a:endParaRPr/>
          </a:p>
          <a:p>
            <a:pPr marL="457200" lvl="0" indent="-298450" rtl="0">
              <a:spcBef>
                <a:spcPts val="0"/>
              </a:spcBef>
              <a:spcAft>
                <a:spcPts val="0"/>
              </a:spcAft>
              <a:buSzPts val="1100"/>
              <a:buChar char="-"/>
            </a:pPr>
            <a:r>
              <a:rPr lang="en"/>
              <a:t>Demonstrates tradeoffs b/w recall and precision (K increases = recall increases and precision decreases)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Cold start are users who rated less than 5 items</a:t>
            </a:r>
            <a:endParaRPr/>
          </a:p>
          <a:p>
            <a:pPr marL="457200" lvl="0" indent="-298450" rtl="0">
              <a:spcBef>
                <a:spcPts val="0"/>
              </a:spcBef>
              <a:spcAft>
                <a:spcPts val="0"/>
              </a:spcAft>
              <a:buSzPts val="1100"/>
              <a:buChar char="-"/>
            </a:pPr>
            <a:r>
              <a:rPr lang="en"/>
              <a:t>Social recommendation methods are superior for cold-start users</a:t>
            </a:r>
            <a:endParaRPr/>
          </a:p>
          <a:p>
            <a:pPr marL="457200" lvl="0" indent="-298450" rtl="0">
              <a:spcBef>
                <a:spcPts val="0"/>
              </a:spcBef>
              <a:spcAft>
                <a:spcPts val="0"/>
              </a:spcAft>
              <a:buSzPts val="1100"/>
              <a:buChar char="-"/>
            </a:pPr>
            <a:r>
              <a:rPr lang="en"/>
              <a:t>In both MAE and RMSE social suff outperforms</a:t>
            </a:r>
            <a:endParaRPr/>
          </a:p>
          <a:p>
            <a:pPr marL="457200" lvl="0" indent="-298450" rtl="0">
              <a:spcBef>
                <a:spcPts val="0"/>
              </a:spcBef>
              <a:spcAft>
                <a:spcPts val="0"/>
              </a:spcAft>
              <a:buSzPts val="1100"/>
              <a:buChar char="-"/>
            </a:pPr>
            <a:r>
              <a:rPr lang="en"/>
              <a:t>PTPMF wins again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Used to prove threshold learning contributes to accuracy of recommendations </a:t>
            </a:r>
            <a:endParaRPr/>
          </a:p>
          <a:p>
            <a:pPr marL="457200" lvl="0" indent="-298450" rtl="0">
              <a:spcBef>
                <a:spcPts val="0"/>
              </a:spcBef>
              <a:spcAft>
                <a:spcPts val="0"/>
              </a:spcAft>
              <a:buSzPts val="1100"/>
              <a:buChar char="-"/>
            </a:pPr>
            <a:r>
              <a:rPr lang="en"/>
              <a:t>Best results obtained with dynamically learned thresholds in both MAE and RMSE</a:t>
            </a:r>
            <a:endParaRPr/>
          </a:p>
          <a:p>
            <a:pPr marL="457200" lvl="0" indent="-298450" rtl="0">
              <a:spcBef>
                <a:spcPts val="0"/>
              </a:spcBef>
              <a:spcAft>
                <a:spcPts val="0"/>
              </a:spcAft>
              <a:buSzPts val="1100"/>
              <a:buChar char="-"/>
            </a:pPr>
            <a:r>
              <a:rPr lang="en"/>
              <a:t>The learned thresholds from the different datasets vary greatly (which supports learning)</a:t>
            </a:r>
            <a:endParaRPr/>
          </a:p>
          <a:p>
            <a:pPr marL="457200" lvl="0" indent="-298450" rtl="0">
              <a:spcBef>
                <a:spcPts val="0"/>
              </a:spcBef>
              <a:spcAft>
                <a:spcPts val="0"/>
              </a:spcAft>
              <a:buSzPts val="1100"/>
              <a:buChar char="-"/>
            </a:pPr>
            <a:r>
              <a:rPr lang="en"/>
              <a:t>Theta G is threshold</a:t>
            </a:r>
            <a:endParaRPr/>
          </a:p>
          <a:p>
            <a:pPr marL="457200" lvl="0" indent="-298450" rtl="0">
              <a:spcBef>
                <a:spcPts val="0"/>
              </a:spcBef>
              <a:spcAft>
                <a:spcPts val="0"/>
              </a:spcAft>
              <a:buSzPts val="1100"/>
              <a:buChar char="-"/>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Most recommender systems suffer from data sparsity, where the number of items consumed by a user is often very small compared to the total number of items</a:t>
            </a:r>
            <a:endParaRPr/>
          </a:p>
          <a:p>
            <a:pPr marL="914400" lvl="1" indent="-298450" rtl="0">
              <a:spcBef>
                <a:spcPts val="0"/>
              </a:spcBef>
              <a:spcAft>
                <a:spcPts val="0"/>
              </a:spcAft>
              <a:buSzPts val="1100"/>
              <a:buChar char="-"/>
            </a:pPr>
            <a:r>
              <a:rPr lang="en"/>
              <a:t>this issue can affect performance of model-based collaborative filtering methods such as low-rank matrix factorization because of</a:t>
            </a:r>
            <a:endParaRPr/>
          </a:p>
          <a:p>
            <a:pPr marL="1371600" lvl="2" indent="-298450" rtl="0">
              <a:spcBef>
                <a:spcPts val="0"/>
              </a:spcBef>
              <a:spcAft>
                <a:spcPts val="0"/>
              </a:spcAft>
              <a:buSzPts val="1100"/>
              <a:buChar char="-"/>
            </a:pPr>
            <a:r>
              <a:rPr lang="en"/>
              <a:t>overfitting: insufficient data available for training models</a:t>
            </a:r>
            <a:endParaRPr/>
          </a:p>
          <a:p>
            <a:pPr marL="1371600" lvl="2" indent="-298450">
              <a:spcBef>
                <a:spcPts val="0"/>
              </a:spcBef>
              <a:spcAft>
                <a:spcPts val="0"/>
              </a:spcAft>
              <a:buSzPts val="1100"/>
              <a:buChar char="-"/>
            </a:pPr>
            <a:r>
              <a:rPr lang="en"/>
              <a:t>cold start: recommender systems fail to make recommendations for new users when no historical behavior data has been collected.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collaborative filtering most popular (low rank matrix factorization), but suffer from cold start and data sparsity problems</a:t>
            </a:r>
            <a:endParaRPr/>
          </a:p>
          <a:p>
            <a:pPr marL="457200" lvl="0" indent="-298450" rtl="0">
              <a:spcBef>
                <a:spcPts val="0"/>
              </a:spcBef>
              <a:spcAft>
                <a:spcPts val="0"/>
              </a:spcAft>
              <a:buSzPts val="1100"/>
              <a:buChar char="-"/>
            </a:pPr>
            <a:r>
              <a:rPr lang="en"/>
              <a:t>gives rise to social recommendation, which utilizes social information among users to improve performances of recommender systems</a:t>
            </a:r>
            <a:endParaRPr/>
          </a:p>
          <a:p>
            <a:pPr marL="914400" lvl="1" indent="-298450" rtl="0">
              <a:spcBef>
                <a:spcPts val="0"/>
              </a:spcBef>
              <a:spcAft>
                <a:spcPts val="0"/>
              </a:spcAft>
              <a:buSzPts val="1100"/>
              <a:buChar char="-"/>
            </a:pPr>
            <a:r>
              <a:rPr lang="en">
                <a:highlight>
                  <a:srgbClr val="FFFFFF"/>
                </a:highlight>
              </a:rPr>
              <a:t>Users receive personalized recommendations based on their previous engagement and usage on a platform</a:t>
            </a:r>
            <a:endParaRPr/>
          </a:p>
          <a:p>
            <a:pPr marL="914400" lvl="1" indent="-298450" rtl="0">
              <a:spcBef>
                <a:spcPts val="0"/>
              </a:spcBef>
              <a:spcAft>
                <a:spcPts val="0"/>
              </a:spcAft>
              <a:buSzPts val="1100"/>
              <a:buChar char="-"/>
            </a:pPr>
            <a:r>
              <a:rPr lang="en"/>
              <a:t>proposed model takes personalized tie type preference for each individual rather than global, which assumes either all individuals prefer strong ties to weak ties or vice versa</a:t>
            </a:r>
            <a:endParaRPr/>
          </a:p>
          <a:p>
            <a:pPr marL="457200" lvl="0" indent="-298450" rtl="0">
              <a:spcBef>
                <a:spcPts val="0"/>
              </a:spcBef>
              <a:spcAft>
                <a:spcPts val="0"/>
              </a:spcAft>
              <a:buSzPts val="1100"/>
              <a:buChar char="-"/>
            </a:pPr>
            <a:r>
              <a:rPr lang="en"/>
              <a:t>social ties in social media</a:t>
            </a:r>
            <a:endParaRPr/>
          </a:p>
          <a:p>
            <a:pPr marL="914400" lvl="1" indent="-298450" rtl="0">
              <a:spcBef>
                <a:spcPts val="0"/>
              </a:spcBef>
              <a:spcAft>
                <a:spcPts val="0"/>
              </a:spcAft>
              <a:buSzPts val="1100"/>
              <a:buChar char="-"/>
            </a:pPr>
            <a:r>
              <a:rPr lang="en"/>
              <a:t>closeness (personal and professional)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Sociologists typically assume dyadic hypothesis: strength of tie is determined solely by interpersonal relationship between two individuals, irrespective of the rest of the network. However, this may require user activity data which is not easily accessed.</a:t>
            </a:r>
            <a:endParaRPr/>
          </a:p>
          <a:p>
            <a:pPr marL="457200" lvl="0" indent="-298450" rtl="0">
              <a:spcBef>
                <a:spcPts val="0"/>
              </a:spcBef>
              <a:spcAft>
                <a:spcPts val="0"/>
              </a:spcAft>
              <a:buSzPts val="1100"/>
              <a:buChar char="-"/>
            </a:pPr>
            <a:r>
              <a:rPr lang="en"/>
              <a:t>Using community detection algorithms partitions network into several subgraphs. For each edge, if u and v belong to the same subgraph, it is strong tie, otherwise weak. However, different community detection algorithms produce very different clusterings.</a:t>
            </a:r>
            <a:endParaRPr/>
          </a:p>
          <a:p>
            <a:pPr marL="914400" lvl="1" indent="-298450" rtl="0">
              <a:spcBef>
                <a:spcPts val="0"/>
              </a:spcBef>
              <a:spcAft>
                <a:spcPts val="0"/>
              </a:spcAft>
              <a:buSzPts val="1100"/>
              <a:buChar char="-"/>
            </a:pPr>
            <a:r>
              <a:rPr lang="en"/>
              <a:t>if bad partitioning given, hard for recommender system to recover</a:t>
            </a:r>
            <a:endParaRPr/>
          </a:p>
          <a:p>
            <a:pPr marL="914400" lvl="1" indent="-298450" rtl="0">
              <a:spcBef>
                <a:spcPts val="0"/>
              </a:spcBef>
              <a:spcAft>
                <a:spcPts val="0"/>
              </a:spcAft>
              <a:buSzPts val="1100"/>
              <a:buChar char="-"/>
            </a:pPr>
            <a:r>
              <a:rPr lang="en"/>
              <a:t>quality of recommendation would depend on external algo.</a:t>
            </a:r>
            <a:endParaRPr/>
          </a:p>
          <a:p>
            <a:pPr marL="457200" lvl="0" indent="-298450" rtl="0">
              <a:spcBef>
                <a:spcPts val="0"/>
              </a:spcBef>
              <a:spcAft>
                <a:spcPts val="0"/>
              </a:spcAft>
              <a:buSzPts val="1100"/>
              <a:buChar char="-"/>
            </a:pPr>
            <a:r>
              <a:rPr lang="en"/>
              <a:t>Jaccard’s coefficient to compute social tie strength</a:t>
            </a:r>
            <a:endParaRPr/>
          </a:p>
          <a:p>
            <a:pPr marL="914400" lvl="1" indent="-298450" rtl="0">
              <a:spcBef>
                <a:spcPts val="0"/>
              </a:spcBef>
              <a:spcAft>
                <a:spcPts val="0"/>
              </a:spcAft>
              <a:buSzPts val="1100"/>
              <a:buChar char="-"/>
            </a:pPr>
            <a:r>
              <a:rPr lang="en"/>
              <a:t>tie strength determined by network structure relatively local to the tie</a:t>
            </a:r>
            <a:endParaRPr/>
          </a:p>
          <a:p>
            <a:pPr marL="914400" lvl="1" indent="-298450" rtl="0">
              <a:spcBef>
                <a:spcPts val="0"/>
              </a:spcBef>
              <a:spcAft>
                <a:spcPts val="0"/>
              </a:spcAft>
              <a:buSzPts val="1100"/>
              <a:buChar char="-"/>
            </a:pPr>
            <a:r>
              <a:rPr lang="en"/>
              <a:t>stronger the tie b/t 2 users, the more friends overlap</a:t>
            </a:r>
            <a:endParaRPr/>
          </a:p>
          <a:p>
            <a:pPr marL="914400" lvl="1" indent="-298450" rtl="0">
              <a:spcBef>
                <a:spcPts val="0"/>
              </a:spcBef>
              <a:spcAft>
                <a:spcPts val="0"/>
              </a:spcAft>
              <a:buSzPts val="1100"/>
              <a:buChar char="-"/>
            </a:pPr>
            <a:r>
              <a:rPr lang="en"/>
              <a:t>ties are strong if coeff. is above some threshold (learnt from data)</a:t>
            </a:r>
            <a:endParaRPr/>
          </a:p>
          <a:p>
            <a:pPr marL="914400" lvl="1" indent="-298450" rtl="0">
              <a:spcBef>
                <a:spcPts val="0"/>
              </a:spcBef>
              <a:spcAft>
                <a:spcPts val="0"/>
              </a:spcAft>
              <a:buSzPts val="1100"/>
              <a:buChar char="-"/>
            </a:pPr>
            <a:r>
              <a:rPr lang="en"/>
              <a:t>exclude absent ties</a:t>
            </a:r>
            <a:endParaRPr/>
          </a:p>
          <a:p>
            <a:pPr marL="457200" lvl="0" indent="-298450" rtl="0">
              <a:spcBef>
                <a:spcPts val="0"/>
              </a:spcBef>
              <a:spcAft>
                <a:spcPts val="0"/>
              </a:spcAft>
              <a:buSzPts val="1100"/>
              <a:buChar char="-"/>
            </a:pPr>
            <a:r>
              <a:rPr lang="en"/>
              <a:t>Then propose PTPMF (Personalized Social Tie Preference Matrix Factorization) method, which</a:t>
            </a:r>
            <a:endParaRPr/>
          </a:p>
          <a:p>
            <a:pPr marL="914400" lvl="1" indent="-298450" rtl="0">
              <a:spcBef>
                <a:spcPts val="0"/>
              </a:spcBef>
              <a:spcAft>
                <a:spcPts val="0"/>
              </a:spcAft>
              <a:buSzPts val="1100"/>
              <a:buChar char="-"/>
            </a:pPr>
            <a:r>
              <a:rPr lang="en"/>
              <a:t>classifies strong/weak ties w.r.t optimal recommendation accuracy</a:t>
            </a:r>
            <a:endParaRPr/>
          </a:p>
          <a:p>
            <a:pPr marL="914400" lvl="1" indent="-298450" rtl="0">
              <a:spcBef>
                <a:spcPts val="0"/>
              </a:spcBef>
              <a:spcAft>
                <a:spcPts val="0"/>
              </a:spcAft>
              <a:buSzPts val="1100"/>
              <a:buChar char="-"/>
            </a:pPr>
            <a:r>
              <a:rPr lang="en"/>
              <a:t>learns a personalized preference between strong/weak tie for each user in addition to other parameters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Sociologists typically assume dyadic hypothesis: strength of tie is determined solely by interpersonal relationship between two individuals, irrespective of the rest of the network. However, this may require user activity data which is not easily accessed.</a:t>
            </a:r>
            <a:endParaRPr/>
          </a:p>
          <a:p>
            <a:pPr marL="457200" lvl="0" indent="-298450" rtl="0">
              <a:spcBef>
                <a:spcPts val="0"/>
              </a:spcBef>
              <a:spcAft>
                <a:spcPts val="0"/>
              </a:spcAft>
              <a:buSzPts val="1100"/>
              <a:buChar char="-"/>
            </a:pPr>
            <a:r>
              <a:rPr lang="en"/>
              <a:t>Using community detection algorithms partitions network into several subgraphs. For each edge, if u and v belong to the same subgraph, it is strong tie, otherwise weak. However, different community detection algorithms produce very different clusterings.</a:t>
            </a:r>
            <a:endParaRPr/>
          </a:p>
          <a:p>
            <a:pPr marL="914400" lvl="1" indent="-298450" rtl="0">
              <a:spcBef>
                <a:spcPts val="0"/>
              </a:spcBef>
              <a:spcAft>
                <a:spcPts val="0"/>
              </a:spcAft>
              <a:buSzPts val="1100"/>
              <a:buChar char="-"/>
            </a:pPr>
            <a:r>
              <a:rPr lang="en"/>
              <a:t>if bad partitioning given, hard for recommender system to recover</a:t>
            </a:r>
            <a:endParaRPr/>
          </a:p>
          <a:p>
            <a:pPr marL="914400" lvl="1" indent="-298450" rtl="0">
              <a:spcBef>
                <a:spcPts val="0"/>
              </a:spcBef>
              <a:spcAft>
                <a:spcPts val="0"/>
              </a:spcAft>
              <a:buSzPts val="1100"/>
              <a:buChar char="-"/>
            </a:pPr>
            <a:r>
              <a:rPr lang="en"/>
              <a:t>quality of recommendation would depend on external algo.</a:t>
            </a:r>
            <a:endParaRPr/>
          </a:p>
          <a:p>
            <a:pPr marL="457200" lvl="0" indent="-298450" rtl="0">
              <a:spcBef>
                <a:spcPts val="0"/>
              </a:spcBef>
              <a:spcAft>
                <a:spcPts val="0"/>
              </a:spcAft>
              <a:buSzPts val="1100"/>
              <a:buChar char="-"/>
            </a:pPr>
            <a:r>
              <a:rPr lang="en"/>
              <a:t>Jaccard’s coefficient to compute social tie strength</a:t>
            </a:r>
            <a:endParaRPr/>
          </a:p>
          <a:p>
            <a:pPr marL="914400" lvl="1" indent="-298450" rtl="0">
              <a:spcBef>
                <a:spcPts val="0"/>
              </a:spcBef>
              <a:spcAft>
                <a:spcPts val="0"/>
              </a:spcAft>
              <a:buSzPts val="1100"/>
              <a:buChar char="-"/>
            </a:pPr>
            <a:r>
              <a:rPr lang="en"/>
              <a:t>tie strength determined by network structure relatively local to the tie</a:t>
            </a:r>
            <a:endParaRPr/>
          </a:p>
          <a:p>
            <a:pPr marL="914400" lvl="1" indent="-298450" rtl="0">
              <a:spcBef>
                <a:spcPts val="0"/>
              </a:spcBef>
              <a:spcAft>
                <a:spcPts val="0"/>
              </a:spcAft>
              <a:buSzPts val="1100"/>
              <a:buChar char="-"/>
            </a:pPr>
            <a:r>
              <a:rPr lang="en"/>
              <a:t>stronger the tie b/t 2 users, the more friends overlap</a:t>
            </a:r>
            <a:endParaRPr/>
          </a:p>
          <a:p>
            <a:pPr marL="914400" lvl="1" indent="-298450" rtl="0">
              <a:spcBef>
                <a:spcPts val="0"/>
              </a:spcBef>
              <a:spcAft>
                <a:spcPts val="0"/>
              </a:spcAft>
              <a:buSzPts val="1100"/>
              <a:buChar char="-"/>
            </a:pPr>
            <a:r>
              <a:rPr lang="en"/>
              <a:t>ties are strong if coeff. is above some threshold (learnt from data)</a:t>
            </a:r>
            <a:endParaRPr/>
          </a:p>
          <a:p>
            <a:pPr marL="914400" lvl="1" indent="-298450" rtl="0">
              <a:spcBef>
                <a:spcPts val="0"/>
              </a:spcBef>
              <a:spcAft>
                <a:spcPts val="0"/>
              </a:spcAft>
              <a:buSzPts val="1100"/>
              <a:buChar char="-"/>
            </a:pPr>
            <a:r>
              <a:rPr lang="en"/>
              <a:t>exclude absent ties</a:t>
            </a:r>
            <a:endParaRPr/>
          </a:p>
          <a:p>
            <a:pPr marL="457200" lvl="0" indent="-298450" rtl="0">
              <a:spcBef>
                <a:spcPts val="0"/>
              </a:spcBef>
              <a:spcAft>
                <a:spcPts val="0"/>
              </a:spcAft>
              <a:buSzPts val="1100"/>
              <a:buChar char="-"/>
            </a:pPr>
            <a:r>
              <a:rPr lang="en"/>
              <a:t>Then propose PTPMF (Personalized Social Tie Preference Matrix Factorization) method, which</a:t>
            </a:r>
            <a:endParaRPr/>
          </a:p>
          <a:p>
            <a:pPr marL="914400" lvl="1" indent="-298450" rtl="0">
              <a:spcBef>
                <a:spcPts val="0"/>
              </a:spcBef>
              <a:spcAft>
                <a:spcPts val="0"/>
              </a:spcAft>
              <a:buSzPts val="1100"/>
              <a:buChar char="-"/>
            </a:pPr>
            <a:r>
              <a:rPr lang="en"/>
              <a:t>classifies strong/weak ties w.r.t optimal recommendation accuracy</a:t>
            </a:r>
            <a:endParaRPr/>
          </a:p>
          <a:p>
            <a:pPr marL="914400" lvl="1" indent="-298450" rtl="0">
              <a:spcBef>
                <a:spcPts val="0"/>
              </a:spcBef>
              <a:spcAft>
                <a:spcPts val="0"/>
              </a:spcAft>
              <a:buSzPts val="1100"/>
              <a:buChar char="-"/>
            </a:pPr>
            <a:r>
              <a:rPr lang="en"/>
              <a:t>learns a personalized preference between strong/weak tie for each user in addition to other parameters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
              <a:t>Sociologists typically assume dyadic hypothesis: strength of tie is determined solely by interpersonal relationship between two individuals, irrespective of the rest of the network. However, this may require user activity data which is not easily accessed.</a:t>
            </a:r>
            <a:endParaRPr/>
          </a:p>
          <a:p>
            <a:pPr marL="457200" lvl="0" indent="-298450" rtl="0">
              <a:spcBef>
                <a:spcPts val="0"/>
              </a:spcBef>
              <a:spcAft>
                <a:spcPts val="0"/>
              </a:spcAft>
              <a:buSzPts val="1100"/>
              <a:buChar char="-"/>
            </a:pPr>
            <a:r>
              <a:rPr lang="en"/>
              <a:t>Using community detection algorithms partitions network into several subgraphs. For each edge, if u and v belong to the same subgraph, it is strong tie, otherwise weak. However, different community detection algorithms produce very different clusterings.</a:t>
            </a:r>
            <a:endParaRPr/>
          </a:p>
          <a:p>
            <a:pPr marL="914400" lvl="1" indent="-298450" rtl="0">
              <a:spcBef>
                <a:spcPts val="0"/>
              </a:spcBef>
              <a:spcAft>
                <a:spcPts val="0"/>
              </a:spcAft>
              <a:buSzPts val="1100"/>
              <a:buChar char="-"/>
            </a:pPr>
            <a:r>
              <a:rPr lang="en"/>
              <a:t>if bad partitioning given, hard for recommender system to recover</a:t>
            </a:r>
            <a:endParaRPr/>
          </a:p>
          <a:p>
            <a:pPr marL="914400" lvl="1" indent="-298450" rtl="0">
              <a:spcBef>
                <a:spcPts val="0"/>
              </a:spcBef>
              <a:spcAft>
                <a:spcPts val="0"/>
              </a:spcAft>
              <a:buSzPts val="1100"/>
              <a:buChar char="-"/>
            </a:pPr>
            <a:r>
              <a:rPr lang="en"/>
              <a:t>quality of recommendation would depend on external algo.</a:t>
            </a:r>
            <a:endParaRPr/>
          </a:p>
          <a:p>
            <a:pPr marL="457200" lvl="0" indent="-298450" rtl="0">
              <a:spcBef>
                <a:spcPts val="0"/>
              </a:spcBef>
              <a:spcAft>
                <a:spcPts val="0"/>
              </a:spcAft>
              <a:buSzPts val="1100"/>
              <a:buChar char="-"/>
            </a:pPr>
            <a:r>
              <a:rPr lang="en"/>
              <a:t>Jaccard’s coefficient to compute social tie strength</a:t>
            </a:r>
            <a:endParaRPr/>
          </a:p>
          <a:p>
            <a:pPr marL="914400" lvl="1" indent="-298450" rtl="0">
              <a:spcBef>
                <a:spcPts val="0"/>
              </a:spcBef>
              <a:spcAft>
                <a:spcPts val="0"/>
              </a:spcAft>
              <a:buSzPts val="1100"/>
              <a:buChar char="-"/>
            </a:pPr>
            <a:r>
              <a:rPr lang="en"/>
              <a:t>tie strength determined by network structure relatively local to the tie</a:t>
            </a:r>
            <a:endParaRPr/>
          </a:p>
          <a:p>
            <a:pPr marL="914400" lvl="1" indent="-298450" rtl="0">
              <a:spcBef>
                <a:spcPts val="0"/>
              </a:spcBef>
              <a:spcAft>
                <a:spcPts val="0"/>
              </a:spcAft>
              <a:buSzPts val="1100"/>
              <a:buChar char="-"/>
            </a:pPr>
            <a:r>
              <a:rPr lang="en"/>
              <a:t>stronger the tie b/t 2 users, the more friends overlap</a:t>
            </a:r>
            <a:endParaRPr/>
          </a:p>
          <a:p>
            <a:pPr marL="914400" lvl="1" indent="-298450" rtl="0">
              <a:spcBef>
                <a:spcPts val="0"/>
              </a:spcBef>
              <a:spcAft>
                <a:spcPts val="0"/>
              </a:spcAft>
              <a:buSzPts val="1100"/>
              <a:buChar char="-"/>
            </a:pPr>
            <a:r>
              <a:rPr lang="en"/>
              <a:t>ties are strong if coeff. is above some threshold (learnt from data)</a:t>
            </a:r>
            <a:endParaRPr/>
          </a:p>
          <a:p>
            <a:pPr marL="914400" lvl="1" indent="-298450" rtl="0">
              <a:spcBef>
                <a:spcPts val="0"/>
              </a:spcBef>
              <a:spcAft>
                <a:spcPts val="0"/>
              </a:spcAft>
              <a:buSzPts val="1100"/>
              <a:buChar char="-"/>
            </a:pPr>
            <a:r>
              <a:rPr lang="en"/>
              <a:t>exclude absent ties</a:t>
            </a:r>
            <a:endParaRPr/>
          </a:p>
          <a:p>
            <a:pPr marL="457200" lvl="0" indent="-298450" rtl="0">
              <a:spcBef>
                <a:spcPts val="0"/>
              </a:spcBef>
              <a:spcAft>
                <a:spcPts val="0"/>
              </a:spcAft>
              <a:buSzPts val="1100"/>
              <a:buChar char="-"/>
            </a:pPr>
            <a:r>
              <a:rPr lang="en"/>
              <a:t>Then propose PTPMF (Personalized Social Tie Preference Matrix Factorization) method, which</a:t>
            </a:r>
            <a:endParaRPr/>
          </a:p>
          <a:p>
            <a:pPr marL="914400" lvl="1" indent="-298450" rtl="0">
              <a:spcBef>
                <a:spcPts val="0"/>
              </a:spcBef>
              <a:spcAft>
                <a:spcPts val="0"/>
              </a:spcAft>
              <a:buSzPts val="1100"/>
              <a:buChar char="-"/>
            </a:pPr>
            <a:r>
              <a:rPr lang="en"/>
              <a:t>classifies strong/weak ties w.r.t optimal recommendation accuracy</a:t>
            </a:r>
            <a:endParaRPr/>
          </a:p>
          <a:p>
            <a:pPr marL="914400" lvl="1" indent="-298450" rtl="0">
              <a:spcBef>
                <a:spcPts val="0"/>
              </a:spcBef>
              <a:spcAft>
                <a:spcPts val="0"/>
              </a:spcAft>
              <a:buSzPts val="1100"/>
              <a:buChar char="-"/>
            </a:pPr>
            <a:r>
              <a:rPr lang="en"/>
              <a:t>learns a personalized preference between strong/weak tie for each user in addition to other parameters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1" name="Shape 11"/>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Shape 1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Shape 1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Shape 42"/>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Shape 4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969500"/>
            <a:ext cx="8118600" cy="1522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Learning Personalized Preference of Strong and Weak Ties for Social Recommendation</a:t>
            </a:r>
            <a:endParaRPr sz="3600"/>
          </a:p>
        </p:txBody>
      </p:sp>
      <p:sp>
        <p:nvSpPr>
          <p:cNvPr id="60" name="Shape 60"/>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Ryan Liu, Justin Pinsky, Danny Radomski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Matrix Factorization</a:t>
            </a:r>
            <a:endParaRPr/>
          </a:p>
        </p:txBody>
      </p:sp>
      <p:sp>
        <p:nvSpPr>
          <p:cNvPr id="125" name="Shape 125"/>
          <p:cNvSpPr txBox="1">
            <a:spLocks noGrp="1"/>
          </p:cNvSpPr>
          <p:nvPr>
            <p:ph type="body" idx="1"/>
          </p:nvPr>
        </p:nvSpPr>
        <p:spPr>
          <a:xfrm>
            <a:off x="311700" y="1151975"/>
            <a:ext cx="8520600" cy="37224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a:t>Recommender systems</a:t>
            </a:r>
            <a:endParaRPr/>
          </a:p>
          <a:p>
            <a:pPr marL="0" lvl="0" indent="0">
              <a:lnSpc>
                <a:spcPct val="100000"/>
              </a:lnSpc>
              <a:spcBef>
                <a:spcPts val="400"/>
              </a:spcBef>
              <a:spcAft>
                <a:spcPts val="0"/>
              </a:spcAft>
              <a:buNone/>
            </a:pPr>
            <a:r>
              <a:rPr lang="en" sz="1400"/>
              <a:t>	Set of Users (U), Items (I), and a Rating (R) = |U|x|I| for feedback</a:t>
            </a:r>
            <a:endParaRPr sz="1400"/>
          </a:p>
          <a:p>
            <a:pPr marL="0" lvl="0" indent="0">
              <a:lnSpc>
                <a:spcPct val="100000"/>
              </a:lnSpc>
              <a:spcBef>
                <a:spcPts val="400"/>
              </a:spcBef>
              <a:spcAft>
                <a:spcPts val="0"/>
              </a:spcAft>
              <a:buNone/>
            </a:pPr>
            <a:r>
              <a:rPr lang="en" sz="1400"/>
              <a:t>	For social recommendations add tie matrix T = |U|x|U|</a:t>
            </a:r>
            <a:endParaRPr sz="1400"/>
          </a:p>
          <a:p>
            <a:pPr marL="0" lvl="0" indent="0">
              <a:spcBef>
                <a:spcPts val="400"/>
              </a:spcBef>
              <a:spcAft>
                <a:spcPts val="0"/>
              </a:spcAft>
              <a:buNone/>
            </a:pPr>
            <a:r>
              <a:rPr lang="en"/>
              <a:t>A factorization model approximates the R matrix by multiplication of d-rank factors</a:t>
            </a:r>
            <a:endParaRPr/>
          </a:p>
          <a:p>
            <a:pPr marL="0" lvl="0" indent="0">
              <a:lnSpc>
                <a:spcPct val="100000"/>
              </a:lnSpc>
              <a:spcBef>
                <a:spcPts val="1600"/>
              </a:spcBef>
              <a:spcAft>
                <a:spcPts val="0"/>
              </a:spcAft>
              <a:buNone/>
            </a:pPr>
            <a:endParaRPr/>
          </a:p>
          <a:p>
            <a:pPr marL="0" lvl="0" indent="0" rtl="0">
              <a:lnSpc>
                <a:spcPct val="100000"/>
              </a:lnSpc>
              <a:spcBef>
                <a:spcPts val="800"/>
              </a:spcBef>
              <a:spcAft>
                <a:spcPts val="0"/>
              </a:spcAft>
              <a:buNone/>
            </a:pPr>
            <a:r>
              <a:rPr lang="en"/>
              <a:t>Where 			and 			  . Usually d &lt; |U| and |I|, thus given a user and item the Rating can be approximated by the dot product of user latent feature vector Uu and item latent feature Vi,</a:t>
            </a:r>
            <a:endParaRPr/>
          </a:p>
          <a:p>
            <a:pPr marL="0" lvl="0" indent="0" rtl="0">
              <a:lnSpc>
                <a:spcPct val="100000"/>
              </a:lnSpc>
              <a:spcBef>
                <a:spcPts val="800"/>
              </a:spcBef>
              <a:spcAft>
                <a:spcPts val="0"/>
              </a:spcAft>
              <a:buNone/>
            </a:pPr>
            <a:endParaRPr/>
          </a:p>
          <a:p>
            <a:pPr marL="0" lvl="0" indent="0">
              <a:lnSpc>
                <a:spcPct val="100000"/>
              </a:lnSpc>
              <a:spcBef>
                <a:spcPts val="800"/>
              </a:spcBef>
              <a:spcAft>
                <a:spcPts val="800"/>
              </a:spcAft>
              <a:buNone/>
            </a:pPr>
            <a:r>
              <a:rPr lang="en"/>
              <a:t>Where 		         is the uth column of U and 		      is the ith column of V</a:t>
            </a:r>
            <a:endParaRPr/>
          </a:p>
        </p:txBody>
      </p:sp>
      <p:pic>
        <p:nvPicPr>
          <p:cNvPr id="126" name="Shape 126"/>
          <p:cNvPicPr preferRelativeResize="0"/>
          <p:nvPr/>
        </p:nvPicPr>
        <p:blipFill>
          <a:blip r:embed="rId3">
            <a:alphaModFix/>
          </a:blip>
          <a:stretch>
            <a:fillRect/>
          </a:stretch>
        </p:blipFill>
        <p:spPr>
          <a:xfrm>
            <a:off x="3384134" y="2443500"/>
            <a:ext cx="1679675" cy="512950"/>
          </a:xfrm>
          <a:prstGeom prst="rect">
            <a:avLst/>
          </a:prstGeom>
          <a:noFill/>
          <a:ln>
            <a:noFill/>
          </a:ln>
        </p:spPr>
      </p:pic>
      <p:pic>
        <p:nvPicPr>
          <p:cNvPr id="127" name="Shape 127"/>
          <p:cNvPicPr preferRelativeResize="0"/>
          <p:nvPr/>
        </p:nvPicPr>
        <p:blipFill>
          <a:blip r:embed="rId4">
            <a:alphaModFix/>
          </a:blip>
          <a:stretch>
            <a:fillRect/>
          </a:stretch>
        </p:blipFill>
        <p:spPr>
          <a:xfrm>
            <a:off x="1092200" y="3032650"/>
            <a:ext cx="1102092" cy="269900"/>
          </a:xfrm>
          <a:prstGeom prst="rect">
            <a:avLst/>
          </a:prstGeom>
          <a:noFill/>
          <a:ln>
            <a:noFill/>
          </a:ln>
        </p:spPr>
      </p:pic>
      <p:pic>
        <p:nvPicPr>
          <p:cNvPr id="128" name="Shape 128"/>
          <p:cNvPicPr preferRelativeResize="0"/>
          <p:nvPr/>
        </p:nvPicPr>
        <p:blipFill>
          <a:blip r:embed="rId5">
            <a:alphaModFix/>
          </a:blip>
          <a:stretch>
            <a:fillRect/>
          </a:stretch>
        </p:blipFill>
        <p:spPr>
          <a:xfrm>
            <a:off x="2628900" y="3032650"/>
            <a:ext cx="1039909" cy="269900"/>
          </a:xfrm>
          <a:prstGeom prst="rect">
            <a:avLst/>
          </a:prstGeom>
          <a:noFill/>
          <a:ln>
            <a:noFill/>
          </a:ln>
        </p:spPr>
      </p:pic>
      <p:pic>
        <p:nvPicPr>
          <p:cNvPr id="129" name="Shape 129"/>
          <p:cNvPicPr preferRelativeResize="0"/>
          <p:nvPr/>
        </p:nvPicPr>
        <p:blipFill>
          <a:blip r:embed="rId6">
            <a:alphaModFix/>
          </a:blip>
          <a:stretch>
            <a:fillRect/>
          </a:stretch>
        </p:blipFill>
        <p:spPr>
          <a:xfrm>
            <a:off x="3491900" y="3873000"/>
            <a:ext cx="1495700" cy="392625"/>
          </a:xfrm>
          <a:prstGeom prst="rect">
            <a:avLst/>
          </a:prstGeom>
          <a:noFill/>
          <a:ln>
            <a:noFill/>
          </a:ln>
        </p:spPr>
      </p:pic>
      <p:pic>
        <p:nvPicPr>
          <p:cNvPr id="130" name="Shape 130"/>
          <p:cNvPicPr preferRelativeResize="0"/>
          <p:nvPr/>
        </p:nvPicPr>
        <p:blipFill>
          <a:blip r:embed="rId7">
            <a:alphaModFix/>
          </a:blip>
          <a:stretch>
            <a:fillRect/>
          </a:stretch>
        </p:blipFill>
        <p:spPr>
          <a:xfrm>
            <a:off x="1176875" y="4284125"/>
            <a:ext cx="1102100" cy="307559"/>
          </a:xfrm>
          <a:prstGeom prst="rect">
            <a:avLst/>
          </a:prstGeom>
          <a:noFill/>
          <a:ln>
            <a:noFill/>
          </a:ln>
        </p:spPr>
      </p:pic>
      <p:pic>
        <p:nvPicPr>
          <p:cNvPr id="131" name="Shape 131"/>
          <p:cNvPicPr preferRelativeResize="0"/>
          <p:nvPr/>
        </p:nvPicPr>
        <p:blipFill>
          <a:blip r:embed="rId8">
            <a:alphaModFix/>
          </a:blip>
          <a:stretch>
            <a:fillRect/>
          </a:stretch>
        </p:blipFill>
        <p:spPr>
          <a:xfrm>
            <a:off x="5063800" y="4284125"/>
            <a:ext cx="1136986" cy="307550"/>
          </a:xfrm>
          <a:prstGeom prst="rect">
            <a:avLst/>
          </a:prstGeom>
          <a:noFill/>
          <a:ln>
            <a:noFill/>
          </a:ln>
        </p:spPr>
      </p:pic>
      <p:pic>
        <p:nvPicPr>
          <p:cNvPr id="132" name="Shape 132"/>
          <p:cNvPicPr preferRelativeResize="0"/>
          <p:nvPr/>
        </p:nvPicPr>
        <p:blipFill>
          <a:blip r:embed="rId9">
            <a:alphaModFix/>
          </a:blip>
          <a:stretch>
            <a:fillRect/>
          </a:stretch>
        </p:blipFill>
        <p:spPr>
          <a:xfrm>
            <a:off x="6358500" y="287850"/>
            <a:ext cx="2381001" cy="1438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Probabilistic Matrix Factorization (PMF)</a:t>
            </a:r>
            <a:endParaRPr/>
          </a:p>
        </p:txBody>
      </p:sp>
      <p:sp>
        <p:nvSpPr>
          <p:cNvPr id="138" name="Shape 138"/>
          <p:cNvSpPr txBox="1">
            <a:spLocks noGrp="1"/>
          </p:cNvSpPr>
          <p:nvPr>
            <p:ph type="body" idx="1"/>
          </p:nvPr>
        </p:nvSpPr>
        <p:spPr>
          <a:xfrm>
            <a:off x="311700" y="1171600"/>
            <a:ext cx="8520600" cy="3778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Based on the assumption that the rating (Rui) is normal, the conditional probability of the observed ratings is:</a:t>
            </a:r>
            <a:endParaRPr/>
          </a:p>
          <a:p>
            <a:pPr marL="0" lvl="0" indent="0">
              <a:spcBef>
                <a:spcPts val="1600"/>
              </a:spcBef>
              <a:spcAft>
                <a:spcPts val="0"/>
              </a:spcAft>
              <a:buNone/>
            </a:pPr>
            <a:endParaRPr/>
          </a:p>
          <a:p>
            <a:pPr marL="0" lvl="0" indent="0">
              <a:lnSpc>
                <a:spcPct val="100000"/>
              </a:lnSpc>
              <a:spcBef>
                <a:spcPts val="1600"/>
              </a:spcBef>
              <a:spcAft>
                <a:spcPts val="0"/>
              </a:spcAft>
              <a:buNone/>
            </a:pPr>
            <a:r>
              <a:rPr lang="en"/>
              <a:t>Where N(x|m, s^2) is normal and if user u has rated i, Iu   equals 1; 0 otherwise.</a:t>
            </a:r>
            <a:endParaRPr/>
          </a:p>
          <a:p>
            <a:pPr marL="0" lvl="0" indent="0">
              <a:lnSpc>
                <a:spcPct val="100000"/>
              </a:lnSpc>
              <a:spcBef>
                <a:spcPts val="800"/>
              </a:spcBef>
              <a:spcAft>
                <a:spcPts val="0"/>
              </a:spcAft>
              <a:buNone/>
            </a:pPr>
            <a:r>
              <a:rPr lang="en"/>
              <a:t>g(x)is the sigmoid function, 		, which bounds the range of UV    within [0,1].</a:t>
            </a:r>
            <a:endParaRPr/>
          </a:p>
          <a:p>
            <a:pPr marL="0" lvl="0" indent="0">
              <a:lnSpc>
                <a:spcPct val="100000"/>
              </a:lnSpc>
              <a:spcBef>
                <a:spcPts val="800"/>
              </a:spcBef>
              <a:spcAft>
                <a:spcPts val="0"/>
              </a:spcAft>
              <a:buNone/>
            </a:pPr>
            <a:r>
              <a:rPr lang="en"/>
              <a:t>U and V are also subject to a zero mean normal distribution, thus the conditional probabilities of user and item latent feature vectors are(I is the identity matrix):</a:t>
            </a:r>
            <a:endParaRPr/>
          </a:p>
          <a:p>
            <a:pPr marL="0" lvl="0" indent="0">
              <a:spcBef>
                <a:spcPts val="800"/>
              </a:spcBef>
              <a:spcAft>
                <a:spcPts val="0"/>
              </a:spcAft>
              <a:buNone/>
            </a:pPr>
            <a:endParaRPr/>
          </a:p>
          <a:p>
            <a:pPr marL="0" lvl="0" indent="0">
              <a:spcBef>
                <a:spcPts val="1600"/>
              </a:spcBef>
              <a:spcAft>
                <a:spcPts val="1600"/>
              </a:spcAft>
              <a:buNone/>
            </a:pPr>
            <a:endParaRPr/>
          </a:p>
        </p:txBody>
      </p:sp>
      <p:pic>
        <p:nvPicPr>
          <p:cNvPr id="139" name="Shape 139"/>
          <p:cNvPicPr preferRelativeResize="0"/>
          <p:nvPr/>
        </p:nvPicPr>
        <p:blipFill>
          <a:blip r:embed="rId3">
            <a:alphaModFix/>
          </a:blip>
          <a:stretch>
            <a:fillRect/>
          </a:stretch>
        </p:blipFill>
        <p:spPr>
          <a:xfrm>
            <a:off x="1329813" y="1868488"/>
            <a:ext cx="5324475" cy="695325"/>
          </a:xfrm>
          <a:prstGeom prst="rect">
            <a:avLst/>
          </a:prstGeom>
          <a:noFill/>
          <a:ln>
            <a:noFill/>
          </a:ln>
        </p:spPr>
      </p:pic>
      <p:pic>
        <p:nvPicPr>
          <p:cNvPr id="140" name="Shape 140"/>
          <p:cNvPicPr preferRelativeResize="0"/>
          <p:nvPr/>
        </p:nvPicPr>
        <p:blipFill rotWithShape="1">
          <a:blip r:embed="rId3">
            <a:alphaModFix/>
          </a:blip>
          <a:srcRect l="94091" b="57747"/>
          <a:stretch/>
        </p:blipFill>
        <p:spPr>
          <a:xfrm>
            <a:off x="5830575" y="2563825"/>
            <a:ext cx="371808" cy="347225"/>
          </a:xfrm>
          <a:prstGeom prst="rect">
            <a:avLst/>
          </a:prstGeom>
          <a:noFill/>
          <a:ln>
            <a:noFill/>
          </a:ln>
        </p:spPr>
      </p:pic>
      <p:pic>
        <p:nvPicPr>
          <p:cNvPr id="141" name="Shape 141"/>
          <p:cNvPicPr preferRelativeResize="0"/>
          <p:nvPr/>
        </p:nvPicPr>
        <p:blipFill>
          <a:blip r:embed="rId4">
            <a:alphaModFix/>
          </a:blip>
          <a:stretch>
            <a:fillRect/>
          </a:stretch>
        </p:blipFill>
        <p:spPr>
          <a:xfrm>
            <a:off x="3077525" y="3009200"/>
            <a:ext cx="1101475" cy="235575"/>
          </a:xfrm>
          <a:prstGeom prst="rect">
            <a:avLst/>
          </a:prstGeom>
          <a:noFill/>
          <a:ln>
            <a:noFill/>
          </a:ln>
        </p:spPr>
      </p:pic>
      <p:pic>
        <p:nvPicPr>
          <p:cNvPr id="142" name="Shape 142"/>
          <p:cNvPicPr preferRelativeResize="0"/>
          <p:nvPr/>
        </p:nvPicPr>
        <p:blipFill rotWithShape="1">
          <a:blip r:embed="rId3">
            <a:alphaModFix/>
          </a:blip>
          <a:srcRect l="70349" t="24965" r="19326" b="22319"/>
          <a:stretch/>
        </p:blipFill>
        <p:spPr>
          <a:xfrm>
            <a:off x="6871050" y="2943727"/>
            <a:ext cx="549700" cy="366525"/>
          </a:xfrm>
          <a:prstGeom prst="rect">
            <a:avLst/>
          </a:prstGeom>
          <a:noFill/>
          <a:ln>
            <a:noFill/>
          </a:ln>
        </p:spPr>
      </p:pic>
      <p:pic>
        <p:nvPicPr>
          <p:cNvPr id="143" name="Shape 143"/>
          <p:cNvPicPr preferRelativeResize="0"/>
          <p:nvPr/>
        </p:nvPicPr>
        <p:blipFill rotWithShape="1">
          <a:blip r:embed="rId5">
            <a:alphaModFix/>
          </a:blip>
          <a:srcRect l="6050" b="47973"/>
          <a:stretch/>
        </p:blipFill>
        <p:spPr>
          <a:xfrm>
            <a:off x="1279425" y="4039363"/>
            <a:ext cx="3266125" cy="822625"/>
          </a:xfrm>
          <a:prstGeom prst="rect">
            <a:avLst/>
          </a:prstGeom>
          <a:noFill/>
          <a:ln>
            <a:noFill/>
          </a:ln>
        </p:spPr>
      </p:pic>
      <p:pic>
        <p:nvPicPr>
          <p:cNvPr id="144" name="Shape 144"/>
          <p:cNvPicPr preferRelativeResize="0"/>
          <p:nvPr/>
        </p:nvPicPr>
        <p:blipFill rotWithShape="1">
          <a:blip r:embed="rId5">
            <a:alphaModFix/>
          </a:blip>
          <a:srcRect l="6050" t="53976"/>
          <a:stretch/>
        </p:blipFill>
        <p:spPr>
          <a:xfrm>
            <a:off x="4767275" y="4086825"/>
            <a:ext cx="3266125" cy="727700"/>
          </a:xfrm>
          <a:prstGeom prst="rect">
            <a:avLst/>
          </a:prstGeom>
          <a:noFill/>
          <a:ln>
            <a:noFill/>
          </a:ln>
        </p:spPr>
      </p:pic>
      <p:pic>
        <p:nvPicPr>
          <p:cNvPr id="145" name="Shape 145"/>
          <p:cNvPicPr preferRelativeResize="0"/>
          <p:nvPr/>
        </p:nvPicPr>
        <p:blipFill>
          <a:blip r:embed="rId6">
            <a:alphaModFix/>
          </a:blip>
          <a:stretch>
            <a:fillRect/>
          </a:stretch>
        </p:blipFill>
        <p:spPr>
          <a:xfrm>
            <a:off x="7071563" y="2090125"/>
            <a:ext cx="1721012" cy="23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Probabilistic Matrix Factorization (PMF)</a:t>
            </a:r>
            <a:endParaRPr/>
          </a:p>
        </p:txBody>
      </p:sp>
      <p:sp>
        <p:nvSpPr>
          <p:cNvPr id="151" name="Shape 151"/>
          <p:cNvSpPr txBox="1">
            <a:spLocks noGrp="1"/>
          </p:cNvSpPr>
          <p:nvPr>
            <p:ph type="body" idx="1"/>
          </p:nvPr>
        </p:nvSpPr>
        <p:spPr>
          <a:xfrm>
            <a:off x="311700" y="1171600"/>
            <a:ext cx="8520600" cy="3778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The posterior probability of U and V can be calculated through a bayesian inference,</a:t>
            </a:r>
            <a:endParaRPr/>
          </a:p>
        </p:txBody>
      </p:sp>
      <p:pic>
        <p:nvPicPr>
          <p:cNvPr id="152" name="Shape 152"/>
          <p:cNvPicPr preferRelativeResize="0"/>
          <p:nvPr/>
        </p:nvPicPr>
        <p:blipFill>
          <a:blip r:embed="rId3">
            <a:alphaModFix/>
          </a:blip>
          <a:stretch>
            <a:fillRect/>
          </a:stretch>
        </p:blipFill>
        <p:spPr>
          <a:xfrm>
            <a:off x="602754" y="1702850"/>
            <a:ext cx="5701040" cy="3246950"/>
          </a:xfrm>
          <a:prstGeom prst="rect">
            <a:avLst/>
          </a:prstGeom>
          <a:noFill/>
          <a:ln>
            <a:noFill/>
          </a:ln>
        </p:spPr>
      </p:pic>
      <p:pic>
        <p:nvPicPr>
          <p:cNvPr id="153" name="Shape 153"/>
          <p:cNvPicPr preferRelativeResize="0"/>
          <p:nvPr/>
        </p:nvPicPr>
        <p:blipFill rotWithShape="1">
          <a:blip r:embed="rId4">
            <a:alphaModFix/>
          </a:blip>
          <a:srcRect l="1342" r="61876"/>
          <a:stretch/>
        </p:blipFill>
        <p:spPr>
          <a:xfrm>
            <a:off x="6400825" y="1609650"/>
            <a:ext cx="2090049" cy="3433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Social Matrix Factorization (SMF)</a:t>
            </a:r>
            <a:endParaRPr/>
          </a:p>
        </p:txBody>
      </p:sp>
      <p:sp>
        <p:nvSpPr>
          <p:cNvPr id="159" name="Shape 159"/>
          <p:cNvSpPr txBox="1">
            <a:spLocks noGrp="1"/>
          </p:cNvSpPr>
          <p:nvPr>
            <p:ph type="body" idx="1"/>
          </p:nvPr>
        </p:nvSpPr>
        <p:spPr>
          <a:xfrm>
            <a:off x="311700" y="1158575"/>
            <a:ext cx="8520600" cy="339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Built on PMF with an assumption that the rating behavior of a user will be affected by his social ties through influence.</a:t>
            </a:r>
            <a:endParaRPr/>
          </a:p>
          <a:p>
            <a:pPr marL="0" lvl="0" indent="0">
              <a:spcBef>
                <a:spcPts val="1600"/>
              </a:spcBef>
              <a:spcAft>
                <a:spcPts val="0"/>
              </a:spcAft>
              <a:buNone/>
            </a:pPr>
            <a:endParaRPr/>
          </a:p>
          <a:p>
            <a:pPr marL="0" lvl="0" indent="0">
              <a:spcBef>
                <a:spcPts val="1600"/>
              </a:spcBef>
              <a:spcAft>
                <a:spcPts val="0"/>
              </a:spcAft>
              <a:buNone/>
            </a:pPr>
            <a:r>
              <a:rPr lang="en" sz="1400"/>
              <a:t>Where Uu is the user’s latent feature vector, Nu is the set of social ties of user u, and Tun is 1 or 0, indicates if u and n are ties or not ties. Posterior probability of vectors:</a:t>
            </a:r>
            <a:endParaRPr sz="1400"/>
          </a:p>
          <a:p>
            <a:pPr marL="0" lvl="0" indent="0" rtl="0">
              <a:spcBef>
                <a:spcPts val="1600"/>
              </a:spcBef>
              <a:spcAft>
                <a:spcPts val="1600"/>
              </a:spcAft>
              <a:buNone/>
            </a:pPr>
            <a:r>
              <a:rPr lang="en"/>
              <a:t>Final equation</a:t>
            </a:r>
            <a:endParaRPr/>
          </a:p>
        </p:txBody>
      </p:sp>
      <p:pic>
        <p:nvPicPr>
          <p:cNvPr id="160" name="Shape 160"/>
          <p:cNvPicPr preferRelativeResize="0"/>
          <p:nvPr/>
        </p:nvPicPr>
        <p:blipFill>
          <a:blip r:embed="rId3">
            <a:alphaModFix/>
          </a:blip>
          <a:stretch>
            <a:fillRect/>
          </a:stretch>
        </p:blipFill>
        <p:spPr>
          <a:xfrm>
            <a:off x="3381375" y="1869025"/>
            <a:ext cx="2381250" cy="685800"/>
          </a:xfrm>
          <a:prstGeom prst="rect">
            <a:avLst/>
          </a:prstGeom>
          <a:noFill/>
          <a:ln>
            <a:noFill/>
          </a:ln>
        </p:spPr>
      </p:pic>
      <p:pic>
        <p:nvPicPr>
          <p:cNvPr id="161" name="Shape 161"/>
          <p:cNvPicPr preferRelativeResize="0"/>
          <p:nvPr/>
        </p:nvPicPr>
        <p:blipFill rotWithShape="1">
          <a:blip r:embed="rId4">
            <a:alphaModFix/>
          </a:blip>
          <a:srcRect t="50775"/>
          <a:stretch/>
        </p:blipFill>
        <p:spPr>
          <a:xfrm>
            <a:off x="4586925" y="3308050"/>
            <a:ext cx="4191000" cy="1547225"/>
          </a:xfrm>
          <a:prstGeom prst="rect">
            <a:avLst/>
          </a:prstGeom>
          <a:noFill/>
          <a:ln>
            <a:noFill/>
          </a:ln>
        </p:spPr>
      </p:pic>
      <p:pic>
        <p:nvPicPr>
          <p:cNvPr id="162" name="Shape 162"/>
          <p:cNvPicPr preferRelativeResize="0"/>
          <p:nvPr/>
        </p:nvPicPr>
        <p:blipFill rotWithShape="1">
          <a:blip r:embed="rId4">
            <a:alphaModFix/>
          </a:blip>
          <a:srcRect b="50775"/>
          <a:stretch/>
        </p:blipFill>
        <p:spPr>
          <a:xfrm>
            <a:off x="351650" y="3268100"/>
            <a:ext cx="4191000" cy="1547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8" name="Shape 16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69" name="Shape 169"/>
          <p:cNvPicPr preferRelativeResize="0"/>
          <p:nvPr/>
        </p:nvPicPr>
        <p:blipFill>
          <a:blip r:embed="rId3">
            <a:alphaModFix/>
          </a:blip>
          <a:stretch>
            <a:fillRect/>
          </a:stretch>
        </p:blipFill>
        <p:spPr>
          <a:xfrm>
            <a:off x="479625" y="76200"/>
            <a:ext cx="8196374" cy="4952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PTPMF Model</a:t>
            </a:r>
            <a:endParaRPr/>
          </a:p>
        </p:txBody>
      </p:sp>
      <p:sp>
        <p:nvSpPr>
          <p:cNvPr id="175" name="Shape 17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a:t>Introduces a threshold variable, Theta, to distinguish strong, Su, and weak,Wu, ties for a user u. Also Usu and Uwu as strong-tie and weak-tie latent vectors for users.</a:t>
            </a:r>
            <a:endParaRPr/>
          </a:p>
          <a:p>
            <a:pPr marL="0" lvl="0" indent="0">
              <a:lnSpc>
                <a:spcPct val="100000"/>
              </a:lnSpc>
              <a:spcBef>
                <a:spcPts val="800"/>
              </a:spcBef>
              <a:spcAft>
                <a:spcPts val="0"/>
              </a:spcAft>
              <a:buNone/>
            </a:pPr>
            <a:endParaRPr/>
          </a:p>
          <a:p>
            <a:pPr marL="0" lvl="0" indent="0">
              <a:lnSpc>
                <a:spcPct val="100000"/>
              </a:lnSpc>
              <a:spcBef>
                <a:spcPts val="800"/>
              </a:spcBef>
              <a:spcAft>
                <a:spcPts val="0"/>
              </a:spcAft>
              <a:buNone/>
            </a:pPr>
            <a:endParaRPr/>
          </a:p>
          <a:p>
            <a:pPr marL="0" lvl="0" indent="0">
              <a:lnSpc>
                <a:spcPct val="100000"/>
              </a:lnSpc>
              <a:spcBef>
                <a:spcPts val="800"/>
              </a:spcBef>
              <a:spcAft>
                <a:spcPts val="0"/>
              </a:spcAft>
              <a:buNone/>
            </a:pPr>
            <a:r>
              <a:rPr lang="en" sz="1400"/>
              <a:t>where Tuv = strength(u,v) is the tie strength between u and v. Tie strength is normalized so:</a:t>
            </a:r>
            <a:endParaRPr sz="1400"/>
          </a:p>
          <a:p>
            <a:pPr marL="0" lvl="0" indent="0">
              <a:lnSpc>
                <a:spcPct val="100000"/>
              </a:lnSpc>
              <a:spcBef>
                <a:spcPts val="1600"/>
              </a:spcBef>
              <a:spcAft>
                <a:spcPts val="0"/>
              </a:spcAft>
              <a:buNone/>
            </a:pPr>
            <a:endParaRPr sz="1400"/>
          </a:p>
          <a:p>
            <a:pPr marL="0" lvl="0" indent="0">
              <a:lnSpc>
                <a:spcPct val="100000"/>
              </a:lnSpc>
              <a:spcBef>
                <a:spcPts val="1600"/>
              </a:spcBef>
              <a:spcAft>
                <a:spcPts val="0"/>
              </a:spcAft>
              <a:buNone/>
            </a:pPr>
            <a:r>
              <a:rPr lang="en" sz="1400"/>
              <a:t>Thus the conditional probability of the latent feature vectors Uwu and Usu becomes:</a:t>
            </a:r>
            <a:endParaRPr sz="1400"/>
          </a:p>
          <a:p>
            <a:pPr marL="0" lvl="0" indent="0">
              <a:spcBef>
                <a:spcPts val="1600"/>
              </a:spcBef>
              <a:spcAft>
                <a:spcPts val="1600"/>
              </a:spcAft>
              <a:buNone/>
            </a:pPr>
            <a:endParaRPr/>
          </a:p>
        </p:txBody>
      </p:sp>
      <p:pic>
        <p:nvPicPr>
          <p:cNvPr id="176" name="Shape 176"/>
          <p:cNvPicPr preferRelativeResize="0"/>
          <p:nvPr/>
        </p:nvPicPr>
        <p:blipFill rotWithShape="1">
          <a:blip r:embed="rId3">
            <a:alphaModFix/>
          </a:blip>
          <a:srcRect l="52851" t="38744" r="8118" b="51378"/>
          <a:stretch/>
        </p:blipFill>
        <p:spPr>
          <a:xfrm>
            <a:off x="1561752" y="1827500"/>
            <a:ext cx="6039950" cy="859699"/>
          </a:xfrm>
          <a:prstGeom prst="rect">
            <a:avLst/>
          </a:prstGeom>
          <a:noFill/>
          <a:ln>
            <a:noFill/>
          </a:ln>
        </p:spPr>
      </p:pic>
      <p:pic>
        <p:nvPicPr>
          <p:cNvPr id="177" name="Shape 177"/>
          <p:cNvPicPr preferRelativeResize="0"/>
          <p:nvPr/>
        </p:nvPicPr>
        <p:blipFill rotWithShape="1">
          <a:blip r:embed="rId4">
            <a:alphaModFix/>
          </a:blip>
          <a:srcRect l="70599" t="27252" r="11736" b="60217"/>
          <a:stretch/>
        </p:blipFill>
        <p:spPr>
          <a:xfrm>
            <a:off x="1403675" y="3708175"/>
            <a:ext cx="3090173" cy="1233101"/>
          </a:xfrm>
          <a:prstGeom prst="rect">
            <a:avLst/>
          </a:prstGeom>
          <a:noFill/>
          <a:ln>
            <a:noFill/>
          </a:ln>
        </p:spPr>
      </p:pic>
      <p:pic>
        <p:nvPicPr>
          <p:cNvPr id="178" name="Shape 178"/>
          <p:cNvPicPr preferRelativeResize="0"/>
          <p:nvPr/>
        </p:nvPicPr>
        <p:blipFill rotWithShape="1">
          <a:blip r:embed="rId4">
            <a:alphaModFix/>
          </a:blip>
          <a:srcRect l="70599" t="39364" r="11736" b="52235"/>
          <a:stretch/>
        </p:blipFill>
        <p:spPr>
          <a:xfrm>
            <a:off x="4417650" y="4011899"/>
            <a:ext cx="3434424" cy="918751"/>
          </a:xfrm>
          <a:prstGeom prst="rect">
            <a:avLst/>
          </a:prstGeom>
          <a:noFill/>
          <a:ln>
            <a:noFill/>
          </a:ln>
        </p:spPr>
      </p:pic>
      <p:pic>
        <p:nvPicPr>
          <p:cNvPr id="179" name="Shape 179"/>
          <p:cNvPicPr preferRelativeResize="0"/>
          <p:nvPr/>
        </p:nvPicPr>
        <p:blipFill rotWithShape="1">
          <a:blip r:embed="rId5">
            <a:alphaModFix/>
          </a:blip>
          <a:srcRect t="17005"/>
          <a:stretch/>
        </p:blipFill>
        <p:spPr>
          <a:xfrm>
            <a:off x="2132575" y="3038050"/>
            <a:ext cx="4689100" cy="31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PTPMF Model cont.</a:t>
            </a:r>
            <a:endParaRPr/>
          </a:p>
        </p:txBody>
      </p:sp>
      <p:sp>
        <p:nvSpPr>
          <p:cNvPr id="185" name="Shape 185"/>
          <p:cNvSpPr txBox="1">
            <a:spLocks noGrp="1"/>
          </p:cNvSpPr>
          <p:nvPr>
            <p:ph type="body" idx="1"/>
          </p:nvPr>
        </p:nvSpPr>
        <p:spPr>
          <a:xfrm>
            <a:off x="311700" y="1171600"/>
            <a:ext cx="8520600" cy="37419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a:t>Bu is also introduced and is the probability that u prefers weak ties to strong ties. Thus the conditional probability of the observed ratings can be expressed as: </a:t>
            </a:r>
            <a:endParaRPr/>
          </a:p>
          <a:p>
            <a:pPr marL="0" lvl="0" indent="0">
              <a:lnSpc>
                <a:spcPct val="100000"/>
              </a:lnSpc>
              <a:spcBef>
                <a:spcPts val="1600"/>
              </a:spcBef>
              <a:spcAft>
                <a:spcPts val="0"/>
              </a:spcAft>
              <a:buNone/>
            </a:pPr>
            <a:endParaRPr/>
          </a:p>
          <a:p>
            <a:pPr marL="0" lvl="0" indent="0">
              <a:lnSpc>
                <a:spcPct val="100000"/>
              </a:lnSpc>
              <a:spcBef>
                <a:spcPts val="1600"/>
              </a:spcBef>
              <a:spcAft>
                <a:spcPts val="0"/>
              </a:spcAft>
              <a:buNone/>
            </a:pPr>
            <a:endParaRPr/>
          </a:p>
          <a:p>
            <a:pPr marL="0" lvl="0" indent="0">
              <a:lnSpc>
                <a:spcPct val="100000"/>
              </a:lnSpc>
              <a:spcBef>
                <a:spcPts val="1600"/>
              </a:spcBef>
              <a:spcAft>
                <a:spcPts val="0"/>
              </a:spcAft>
              <a:buNone/>
            </a:pPr>
            <a:endParaRPr/>
          </a:p>
          <a:p>
            <a:pPr marL="0" lvl="0" indent="0">
              <a:lnSpc>
                <a:spcPct val="100000"/>
              </a:lnSpc>
              <a:spcBef>
                <a:spcPts val="1600"/>
              </a:spcBef>
              <a:spcAft>
                <a:spcPts val="0"/>
              </a:spcAft>
              <a:buNone/>
            </a:pPr>
            <a:r>
              <a:rPr lang="en"/>
              <a:t>Where g(x) is the sigmoid function and 							given ts and tw as the average tie strength of weak and strong ties.</a:t>
            </a:r>
            <a:endParaRPr/>
          </a:p>
          <a:p>
            <a:pPr marL="0" lvl="0" indent="0">
              <a:lnSpc>
                <a:spcPct val="100000"/>
              </a:lnSpc>
              <a:spcBef>
                <a:spcPts val="1600"/>
              </a:spcBef>
              <a:spcAft>
                <a:spcPts val="0"/>
              </a:spcAft>
              <a:buNone/>
            </a:pPr>
            <a:r>
              <a:rPr lang="en"/>
              <a:t>We assume ThetaG and Bu follow a beta distribution. U and V follow the same normal distribution. The posterior probability of all model parameters is:</a:t>
            </a:r>
            <a:endParaRPr/>
          </a:p>
          <a:p>
            <a:pPr marL="0" lvl="0" indent="0" rtl="0">
              <a:spcBef>
                <a:spcPts val="1600"/>
              </a:spcBef>
              <a:spcAft>
                <a:spcPts val="1600"/>
              </a:spcAft>
              <a:buNone/>
            </a:pPr>
            <a:endParaRPr/>
          </a:p>
        </p:txBody>
      </p:sp>
      <p:pic>
        <p:nvPicPr>
          <p:cNvPr id="186" name="Shape 186"/>
          <p:cNvPicPr preferRelativeResize="0"/>
          <p:nvPr/>
        </p:nvPicPr>
        <p:blipFill>
          <a:blip r:embed="rId3">
            <a:alphaModFix/>
          </a:blip>
          <a:stretch>
            <a:fillRect/>
          </a:stretch>
        </p:blipFill>
        <p:spPr>
          <a:xfrm>
            <a:off x="2211912" y="1914525"/>
            <a:ext cx="4720176" cy="1502200"/>
          </a:xfrm>
          <a:prstGeom prst="rect">
            <a:avLst/>
          </a:prstGeom>
          <a:noFill/>
          <a:ln>
            <a:noFill/>
          </a:ln>
        </p:spPr>
      </p:pic>
      <p:pic>
        <p:nvPicPr>
          <p:cNvPr id="187" name="Shape 187"/>
          <p:cNvPicPr preferRelativeResize="0"/>
          <p:nvPr/>
        </p:nvPicPr>
        <p:blipFill>
          <a:blip r:embed="rId4">
            <a:alphaModFix/>
          </a:blip>
          <a:stretch>
            <a:fillRect/>
          </a:stretch>
        </p:blipFill>
        <p:spPr>
          <a:xfrm>
            <a:off x="4282775" y="3469025"/>
            <a:ext cx="2922050" cy="265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The PTPMF Model</a:t>
            </a:r>
            <a:endParaRPr/>
          </a:p>
        </p:txBody>
      </p:sp>
      <p:sp>
        <p:nvSpPr>
          <p:cNvPr id="193" name="Shape 19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94" name="Shape 194"/>
          <p:cNvPicPr preferRelativeResize="0"/>
          <p:nvPr/>
        </p:nvPicPr>
        <p:blipFill>
          <a:blip r:embed="rId3">
            <a:alphaModFix/>
          </a:blip>
          <a:stretch>
            <a:fillRect/>
          </a:stretch>
        </p:blipFill>
        <p:spPr>
          <a:xfrm>
            <a:off x="3454167" y="1206725"/>
            <a:ext cx="5766032" cy="3397199"/>
          </a:xfrm>
          <a:prstGeom prst="rect">
            <a:avLst/>
          </a:prstGeom>
          <a:noFill/>
          <a:ln>
            <a:noFill/>
          </a:ln>
        </p:spPr>
      </p:pic>
      <p:pic>
        <p:nvPicPr>
          <p:cNvPr id="195" name="Shape 195"/>
          <p:cNvPicPr preferRelativeResize="0"/>
          <p:nvPr/>
        </p:nvPicPr>
        <p:blipFill>
          <a:blip r:embed="rId4">
            <a:alphaModFix/>
          </a:blip>
          <a:stretch>
            <a:fillRect/>
          </a:stretch>
        </p:blipFill>
        <p:spPr>
          <a:xfrm>
            <a:off x="0" y="1134425"/>
            <a:ext cx="3451057" cy="3815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Parameter Learning</a:t>
            </a:r>
            <a:endParaRPr/>
          </a:p>
        </p:txBody>
      </p:sp>
      <p:sp>
        <p:nvSpPr>
          <p:cNvPr id="201" name="Shape 201"/>
          <p:cNvSpPr txBox="1">
            <a:spLocks noGrp="1"/>
          </p:cNvSpPr>
          <p:nvPr>
            <p:ph type="body" idx="1"/>
          </p:nvPr>
        </p:nvSpPr>
        <p:spPr>
          <a:xfrm>
            <a:off x="311700" y="1058225"/>
            <a:ext cx="8520600" cy="3510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Our goal is now to learn U, Uw, Us, B, and ThetaG using maximum a posteriori (MAP) inference and taking the ln of both sides, we maximize the following objective function:</a:t>
            </a:r>
            <a:endParaRPr/>
          </a:p>
        </p:txBody>
      </p:sp>
      <p:pic>
        <p:nvPicPr>
          <p:cNvPr id="202" name="Shape 202"/>
          <p:cNvPicPr preferRelativeResize="0"/>
          <p:nvPr/>
        </p:nvPicPr>
        <p:blipFill>
          <a:blip r:embed="rId3">
            <a:alphaModFix/>
          </a:blip>
          <a:stretch>
            <a:fillRect/>
          </a:stretch>
        </p:blipFill>
        <p:spPr>
          <a:xfrm>
            <a:off x="792700" y="2041020"/>
            <a:ext cx="3351750" cy="2883949"/>
          </a:xfrm>
          <a:prstGeom prst="rect">
            <a:avLst/>
          </a:prstGeom>
          <a:noFill/>
          <a:ln>
            <a:noFill/>
          </a:ln>
        </p:spPr>
      </p:pic>
      <p:pic>
        <p:nvPicPr>
          <p:cNvPr id="203" name="Shape 203"/>
          <p:cNvPicPr preferRelativeResize="0"/>
          <p:nvPr/>
        </p:nvPicPr>
        <p:blipFill>
          <a:blip r:embed="rId4">
            <a:alphaModFix/>
          </a:blip>
          <a:stretch>
            <a:fillRect/>
          </a:stretch>
        </p:blipFill>
        <p:spPr>
          <a:xfrm>
            <a:off x="4369672" y="1964825"/>
            <a:ext cx="4234028" cy="3048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7"/>
        <p:cNvGrpSpPr/>
        <p:nvPr/>
      </p:nvGrpSpPr>
      <p:grpSpPr>
        <a:xfrm>
          <a:off x="0" y="0"/>
          <a:ext cx="0" cy="0"/>
          <a:chOff x="0" y="0"/>
          <a:chExt cx="0" cy="0"/>
        </a:xfrm>
      </p:grpSpPr>
      <p:pic>
        <p:nvPicPr>
          <p:cNvPr id="208" name="Shape 208"/>
          <p:cNvPicPr preferRelativeResize="0"/>
          <p:nvPr/>
        </p:nvPicPr>
        <p:blipFill>
          <a:blip r:embed="rId3">
            <a:alphaModFix/>
          </a:blip>
          <a:stretch>
            <a:fillRect/>
          </a:stretch>
        </p:blipFill>
        <p:spPr>
          <a:xfrm>
            <a:off x="4214350" y="445025"/>
            <a:ext cx="4766126" cy="4350626"/>
          </a:xfrm>
          <a:prstGeom prst="rect">
            <a:avLst/>
          </a:prstGeom>
          <a:noFill/>
          <a:ln>
            <a:noFill/>
          </a:ln>
        </p:spPr>
      </p:pic>
      <p:sp>
        <p:nvSpPr>
          <p:cNvPr id="209" name="Shape 20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Parameter Learning</a:t>
            </a:r>
            <a:endParaRPr/>
          </a:p>
        </p:txBody>
      </p:sp>
      <p:sp>
        <p:nvSpPr>
          <p:cNvPr id="210" name="Shape 210"/>
          <p:cNvSpPr txBox="1">
            <a:spLocks noGrp="1"/>
          </p:cNvSpPr>
          <p:nvPr>
            <p:ph type="body" idx="1"/>
          </p:nvPr>
        </p:nvSpPr>
        <p:spPr>
          <a:xfrm>
            <a:off x="311700" y="1171600"/>
            <a:ext cx="44127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Fixing the Gaussian noise variance and beta shape parameters, maximizing the log-posterior of the previous equation is equivalent to minimizing the following objective function: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Overview</a:t>
            </a:r>
            <a:endParaRPr/>
          </a:p>
        </p:txBody>
      </p:sp>
      <p:sp>
        <p:nvSpPr>
          <p:cNvPr id="66" name="Shape 6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Introduction</a:t>
            </a:r>
            <a:endParaRPr/>
          </a:p>
          <a:p>
            <a:pPr marL="457200" lvl="0" indent="-342900" rtl="0">
              <a:spcBef>
                <a:spcPts val="0"/>
              </a:spcBef>
              <a:spcAft>
                <a:spcPts val="0"/>
              </a:spcAft>
              <a:buSzPts val="1800"/>
              <a:buChar char="●"/>
            </a:pPr>
            <a:r>
              <a:rPr lang="en"/>
              <a:t>Motivation</a:t>
            </a:r>
            <a:endParaRPr/>
          </a:p>
          <a:p>
            <a:pPr marL="457200" lvl="0" indent="-342900" rtl="0">
              <a:spcBef>
                <a:spcPts val="0"/>
              </a:spcBef>
              <a:spcAft>
                <a:spcPts val="0"/>
              </a:spcAft>
              <a:buSzPts val="1800"/>
              <a:buChar char="●"/>
            </a:pPr>
            <a:r>
              <a:rPr lang="en"/>
              <a:t>Related Work</a:t>
            </a:r>
            <a:endParaRPr/>
          </a:p>
          <a:p>
            <a:pPr marL="457200" lvl="0" indent="-342900" rtl="0">
              <a:spcBef>
                <a:spcPts val="0"/>
              </a:spcBef>
              <a:spcAft>
                <a:spcPts val="0"/>
              </a:spcAft>
              <a:buSzPts val="1800"/>
              <a:buChar char="●"/>
            </a:pPr>
            <a:r>
              <a:rPr lang="en"/>
              <a:t>Using strong and weak ties</a:t>
            </a:r>
            <a:endParaRPr/>
          </a:p>
          <a:p>
            <a:pPr marL="457200" lvl="0" indent="-342900" rtl="0">
              <a:spcBef>
                <a:spcPts val="0"/>
              </a:spcBef>
              <a:spcAft>
                <a:spcPts val="0"/>
              </a:spcAft>
              <a:buSzPts val="1800"/>
              <a:buChar char="●"/>
            </a:pPr>
            <a:r>
              <a:rPr lang="en"/>
              <a:t>PTPMF (Personalized Social Tie Preference Matrix Factorization) Model</a:t>
            </a:r>
            <a:endParaRPr/>
          </a:p>
          <a:p>
            <a:pPr marL="457200" lvl="0" indent="-342900" rtl="0">
              <a:spcBef>
                <a:spcPts val="0"/>
              </a:spcBef>
              <a:spcAft>
                <a:spcPts val="0"/>
              </a:spcAft>
              <a:buSzPts val="1800"/>
              <a:buChar char="●"/>
            </a:pPr>
            <a:r>
              <a:rPr lang="en"/>
              <a:t>Experiments on four datasets alongside existing methods</a:t>
            </a:r>
            <a:endParaRPr/>
          </a:p>
          <a:p>
            <a:pPr marL="457200" lvl="0" indent="-342900" rtl="0">
              <a:spcBef>
                <a:spcPts val="0"/>
              </a:spcBef>
              <a:spcAft>
                <a:spcPts val="0"/>
              </a:spcAft>
              <a:buSzPts val="1800"/>
              <a:buChar char="●"/>
            </a:pPr>
            <a:r>
              <a:rPr lang="en"/>
              <a:t>Conclusion</a:t>
            </a:r>
            <a:endParaRPr/>
          </a:p>
          <a:p>
            <a:pPr marL="457200" lvl="0" indent="-342900">
              <a:spcBef>
                <a:spcPts val="0"/>
              </a:spcBef>
              <a:spcAft>
                <a:spcPts val="0"/>
              </a:spcAft>
              <a:buSzPts val="1800"/>
              <a:buChar char="●"/>
            </a:pPr>
            <a:r>
              <a:rPr lang="en"/>
              <a:t>Pros/Cons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Parameter Learning</a:t>
            </a:r>
            <a:endParaRPr/>
          </a:p>
        </p:txBody>
      </p:sp>
      <p:sp>
        <p:nvSpPr>
          <p:cNvPr id="216" name="Shape 216"/>
          <p:cNvSpPr txBox="1">
            <a:spLocks noGrp="1"/>
          </p:cNvSpPr>
          <p:nvPr>
            <p:ph type="body" idx="1"/>
          </p:nvPr>
        </p:nvSpPr>
        <p:spPr>
          <a:xfrm>
            <a:off x="311700" y="1171600"/>
            <a:ext cx="51069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a:t>Taking the derivative and performing a gradient descent on the variables separately nets the following partial derivatives: </a:t>
            </a:r>
            <a:endParaRPr sz="1400"/>
          </a:p>
        </p:txBody>
      </p:sp>
      <p:pic>
        <p:nvPicPr>
          <p:cNvPr id="217" name="Shape 217"/>
          <p:cNvPicPr preferRelativeResize="0"/>
          <p:nvPr/>
        </p:nvPicPr>
        <p:blipFill>
          <a:blip r:embed="rId3">
            <a:alphaModFix/>
          </a:blip>
          <a:stretch>
            <a:fillRect/>
          </a:stretch>
        </p:blipFill>
        <p:spPr>
          <a:xfrm>
            <a:off x="1285875" y="1872025"/>
            <a:ext cx="3112501" cy="3106824"/>
          </a:xfrm>
          <a:prstGeom prst="rect">
            <a:avLst/>
          </a:prstGeom>
          <a:noFill/>
          <a:ln>
            <a:noFill/>
          </a:ln>
        </p:spPr>
      </p:pic>
      <p:pic>
        <p:nvPicPr>
          <p:cNvPr id="218" name="Shape 218"/>
          <p:cNvPicPr preferRelativeResize="0"/>
          <p:nvPr/>
        </p:nvPicPr>
        <p:blipFill>
          <a:blip r:embed="rId4">
            <a:alphaModFix/>
          </a:blip>
          <a:stretch>
            <a:fillRect/>
          </a:stretch>
        </p:blipFill>
        <p:spPr>
          <a:xfrm>
            <a:off x="5418600" y="166416"/>
            <a:ext cx="3604200" cy="4583834"/>
          </a:xfrm>
          <a:prstGeom prst="rect">
            <a:avLst/>
          </a:prstGeom>
          <a:noFill/>
          <a:ln>
            <a:noFill/>
          </a:ln>
        </p:spPr>
      </p:pic>
      <p:pic>
        <p:nvPicPr>
          <p:cNvPr id="219" name="Shape 219"/>
          <p:cNvPicPr preferRelativeResize="0"/>
          <p:nvPr/>
        </p:nvPicPr>
        <p:blipFill>
          <a:blip r:embed="rId5">
            <a:alphaModFix/>
          </a:blip>
          <a:stretch>
            <a:fillRect/>
          </a:stretch>
        </p:blipFill>
        <p:spPr>
          <a:xfrm>
            <a:off x="5521873" y="4826450"/>
            <a:ext cx="1263477" cy="15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Datasets</a:t>
            </a:r>
            <a:endParaRPr/>
          </a:p>
        </p:txBody>
      </p:sp>
      <p:sp>
        <p:nvSpPr>
          <p:cNvPr id="225" name="Shape 22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For all datasets 80% of the data was randomly chosen for training leaving the remainder for testing. The training set was split into five equal subsets for 5-fold cross validation. One set is used for validation which is repeated 5 times.</a:t>
            </a:r>
            <a:endParaRPr/>
          </a:p>
        </p:txBody>
      </p:sp>
      <p:pic>
        <p:nvPicPr>
          <p:cNvPr id="226" name="Shape 226"/>
          <p:cNvPicPr preferRelativeResize="0"/>
          <p:nvPr/>
        </p:nvPicPr>
        <p:blipFill>
          <a:blip r:embed="rId3">
            <a:alphaModFix/>
          </a:blip>
          <a:stretch>
            <a:fillRect/>
          </a:stretch>
        </p:blipFill>
        <p:spPr>
          <a:xfrm>
            <a:off x="1204863" y="2210825"/>
            <a:ext cx="6867525" cy="2590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Methods Compared</a:t>
            </a:r>
            <a:endParaRPr/>
          </a:p>
        </p:txBody>
      </p:sp>
      <p:sp>
        <p:nvSpPr>
          <p:cNvPr id="232" name="Shape 23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PTPMF</a:t>
            </a:r>
            <a:endParaRPr/>
          </a:p>
          <a:p>
            <a:pPr marL="457200" lvl="0" indent="-342900" rtl="0">
              <a:spcBef>
                <a:spcPts val="0"/>
              </a:spcBef>
              <a:spcAft>
                <a:spcPts val="0"/>
              </a:spcAft>
              <a:buSzPts val="1800"/>
              <a:buChar char="-"/>
            </a:pPr>
            <a:r>
              <a:rPr lang="en"/>
              <a:t>TrustMF</a:t>
            </a:r>
            <a:endParaRPr/>
          </a:p>
          <a:p>
            <a:pPr marL="457200" lvl="0" indent="-342900" rtl="0">
              <a:spcBef>
                <a:spcPts val="0"/>
              </a:spcBef>
              <a:spcAft>
                <a:spcPts val="0"/>
              </a:spcAft>
              <a:buSzPts val="1800"/>
              <a:buChar char="-"/>
            </a:pPr>
            <a:r>
              <a:rPr lang="en"/>
              <a:t>SMF</a:t>
            </a:r>
            <a:endParaRPr/>
          </a:p>
          <a:p>
            <a:pPr marL="457200" lvl="0" indent="-342900" rtl="0">
              <a:spcBef>
                <a:spcPts val="0"/>
              </a:spcBef>
              <a:spcAft>
                <a:spcPts val="0"/>
              </a:spcAft>
              <a:buSzPts val="1800"/>
              <a:buChar char="-"/>
            </a:pPr>
            <a:r>
              <a:rPr lang="en"/>
              <a:t>SoReg</a:t>
            </a:r>
            <a:endParaRPr/>
          </a:p>
          <a:p>
            <a:pPr marL="457200" lvl="0" indent="-342900" rtl="0">
              <a:spcBef>
                <a:spcPts val="0"/>
              </a:spcBef>
              <a:spcAft>
                <a:spcPts val="0"/>
              </a:spcAft>
              <a:buSzPts val="1800"/>
              <a:buChar char="-"/>
            </a:pPr>
            <a:r>
              <a:rPr lang="en"/>
              <a:t>STE</a:t>
            </a:r>
            <a:endParaRPr/>
          </a:p>
          <a:p>
            <a:pPr marL="457200" lvl="0" indent="-342900" rtl="0">
              <a:spcBef>
                <a:spcPts val="0"/>
              </a:spcBef>
              <a:spcAft>
                <a:spcPts val="0"/>
              </a:spcAft>
              <a:buSzPts val="1800"/>
              <a:buChar char="-"/>
            </a:pPr>
            <a:r>
              <a:rPr lang="en"/>
              <a:t>SoRec</a:t>
            </a:r>
            <a:endParaRPr/>
          </a:p>
          <a:p>
            <a:pPr marL="457200" lvl="0" indent="-342900" rtl="0">
              <a:spcBef>
                <a:spcPts val="0"/>
              </a:spcBef>
              <a:spcAft>
                <a:spcPts val="0"/>
              </a:spcAft>
              <a:buSzPts val="1800"/>
              <a:buChar char="-"/>
            </a:pPr>
            <a:r>
              <a:rPr lang="en"/>
              <a:t>PMF</a:t>
            </a:r>
            <a:endParaRPr/>
          </a:p>
          <a:p>
            <a:pPr marL="457200" lvl="0" indent="-342900" rtl="0">
              <a:spcBef>
                <a:spcPts val="0"/>
              </a:spcBef>
              <a:spcAft>
                <a:spcPts val="0"/>
              </a:spcAft>
              <a:buSzPts val="1800"/>
              <a:buChar char="-"/>
            </a:pPr>
            <a:r>
              <a:rPr lang="en"/>
              <a:t>UserMean</a:t>
            </a:r>
            <a:endParaRPr/>
          </a:p>
          <a:p>
            <a:pPr marL="457200" lvl="0" indent="-342900" rtl="0">
              <a:spcBef>
                <a:spcPts val="0"/>
              </a:spcBef>
              <a:spcAft>
                <a:spcPts val="0"/>
              </a:spcAft>
              <a:buSzPts val="1800"/>
              <a:buChar char="-"/>
            </a:pPr>
            <a:r>
              <a:rPr lang="en"/>
              <a:t>ItemMean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Evaluation Metrics</a:t>
            </a:r>
            <a:endParaRPr/>
          </a:p>
        </p:txBody>
      </p:sp>
      <p:sp>
        <p:nvSpPr>
          <p:cNvPr id="238" name="Shape 238"/>
          <p:cNvSpPr txBox="1">
            <a:spLocks noGrp="1"/>
          </p:cNvSpPr>
          <p:nvPr>
            <p:ph type="body" idx="1"/>
          </p:nvPr>
        </p:nvSpPr>
        <p:spPr>
          <a:xfrm>
            <a:off x="311700" y="873150"/>
            <a:ext cx="8520600" cy="339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Mean Absolute Error</a:t>
            </a:r>
            <a:endParaRPr/>
          </a:p>
          <a:p>
            <a:pPr marL="0" lvl="0" indent="0" rtl="0">
              <a:spcBef>
                <a:spcPts val="1600"/>
              </a:spcBef>
              <a:spcAft>
                <a:spcPts val="0"/>
              </a:spcAft>
              <a:buNone/>
            </a:pPr>
            <a:endParaRPr/>
          </a:p>
          <a:p>
            <a:pPr marL="457200" lvl="0" indent="-342900" rtl="0">
              <a:spcBef>
                <a:spcPts val="1600"/>
              </a:spcBef>
              <a:spcAft>
                <a:spcPts val="0"/>
              </a:spcAft>
              <a:buSzPts val="1800"/>
              <a:buChar char="-"/>
            </a:pPr>
            <a:r>
              <a:rPr lang="en"/>
              <a:t>Root Mean Square Error</a:t>
            </a:r>
            <a:endParaRPr/>
          </a:p>
          <a:p>
            <a:pPr marL="0" lvl="0" indent="0" rtl="0">
              <a:spcBef>
                <a:spcPts val="1600"/>
              </a:spcBef>
              <a:spcAft>
                <a:spcPts val="0"/>
              </a:spcAft>
              <a:buNone/>
            </a:pPr>
            <a:endParaRPr/>
          </a:p>
          <a:p>
            <a:pPr marL="457200" lvl="0" indent="-342900" rtl="0">
              <a:spcBef>
                <a:spcPts val="1600"/>
              </a:spcBef>
              <a:spcAft>
                <a:spcPts val="0"/>
              </a:spcAft>
              <a:buSzPts val="1800"/>
              <a:buChar char="-"/>
            </a:pPr>
            <a:r>
              <a:rPr lang="en"/>
              <a:t>Recall</a:t>
            </a:r>
            <a:endParaRPr/>
          </a:p>
          <a:p>
            <a:pPr marL="0" lvl="0" indent="0" rtl="0">
              <a:spcBef>
                <a:spcPts val="1600"/>
              </a:spcBef>
              <a:spcAft>
                <a:spcPts val="0"/>
              </a:spcAft>
              <a:buNone/>
            </a:pPr>
            <a:endParaRPr/>
          </a:p>
          <a:p>
            <a:pPr marL="457200" lvl="0" indent="-342900" rtl="0">
              <a:spcBef>
                <a:spcPts val="1600"/>
              </a:spcBef>
              <a:spcAft>
                <a:spcPts val="0"/>
              </a:spcAft>
              <a:buSzPts val="1800"/>
              <a:buChar char="-"/>
            </a:pPr>
            <a:r>
              <a:rPr lang="en"/>
              <a:t>Precision</a:t>
            </a:r>
            <a:endParaRPr/>
          </a:p>
        </p:txBody>
      </p:sp>
      <p:pic>
        <p:nvPicPr>
          <p:cNvPr id="239" name="Shape 239"/>
          <p:cNvPicPr preferRelativeResize="0"/>
          <p:nvPr/>
        </p:nvPicPr>
        <p:blipFill>
          <a:blip r:embed="rId3">
            <a:alphaModFix/>
          </a:blip>
          <a:stretch>
            <a:fillRect/>
          </a:stretch>
        </p:blipFill>
        <p:spPr>
          <a:xfrm>
            <a:off x="799475" y="1268551"/>
            <a:ext cx="2394900" cy="681250"/>
          </a:xfrm>
          <a:prstGeom prst="rect">
            <a:avLst/>
          </a:prstGeom>
          <a:noFill/>
          <a:ln>
            <a:noFill/>
          </a:ln>
        </p:spPr>
      </p:pic>
      <p:pic>
        <p:nvPicPr>
          <p:cNvPr id="240" name="Shape 240"/>
          <p:cNvPicPr preferRelativeResize="0"/>
          <p:nvPr/>
        </p:nvPicPr>
        <p:blipFill>
          <a:blip r:embed="rId4">
            <a:alphaModFix/>
          </a:blip>
          <a:stretch>
            <a:fillRect/>
          </a:stretch>
        </p:blipFill>
        <p:spPr>
          <a:xfrm>
            <a:off x="799475" y="2231125"/>
            <a:ext cx="2471964" cy="681250"/>
          </a:xfrm>
          <a:prstGeom prst="rect">
            <a:avLst/>
          </a:prstGeom>
          <a:noFill/>
          <a:ln>
            <a:noFill/>
          </a:ln>
        </p:spPr>
      </p:pic>
      <p:pic>
        <p:nvPicPr>
          <p:cNvPr id="241" name="Shape 241"/>
          <p:cNvPicPr preferRelativeResize="0"/>
          <p:nvPr/>
        </p:nvPicPr>
        <p:blipFill>
          <a:blip r:embed="rId5">
            <a:alphaModFix/>
          </a:blip>
          <a:stretch>
            <a:fillRect/>
          </a:stretch>
        </p:blipFill>
        <p:spPr>
          <a:xfrm>
            <a:off x="799475" y="3303100"/>
            <a:ext cx="2603208" cy="613200"/>
          </a:xfrm>
          <a:prstGeom prst="rect">
            <a:avLst/>
          </a:prstGeom>
          <a:noFill/>
          <a:ln>
            <a:noFill/>
          </a:ln>
        </p:spPr>
      </p:pic>
      <p:pic>
        <p:nvPicPr>
          <p:cNvPr id="242" name="Shape 242"/>
          <p:cNvPicPr preferRelativeResize="0"/>
          <p:nvPr/>
        </p:nvPicPr>
        <p:blipFill>
          <a:blip r:embed="rId6">
            <a:alphaModFix/>
          </a:blip>
          <a:stretch>
            <a:fillRect/>
          </a:stretch>
        </p:blipFill>
        <p:spPr>
          <a:xfrm>
            <a:off x="799476" y="4307025"/>
            <a:ext cx="3343549" cy="613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Experimental Results</a:t>
            </a:r>
            <a:endParaRPr/>
          </a:p>
        </p:txBody>
      </p:sp>
      <p:sp>
        <p:nvSpPr>
          <p:cNvPr id="248" name="Shape 24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249" name="Shape 249"/>
          <p:cNvPicPr preferRelativeResize="0"/>
          <p:nvPr/>
        </p:nvPicPr>
        <p:blipFill>
          <a:blip r:embed="rId3">
            <a:alphaModFix/>
          </a:blip>
          <a:stretch>
            <a:fillRect/>
          </a:stretch>
        </p:blipFill>
        <p:spPr>
          <a:xfrm>
            <a:off x="0" y="1010428"/>
            <a:ext cx="9143999" cy="31226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Recall and Precision</a:t>
            </a:r>
            <a:endParaRPr/>
          </a:p>
        </p:txBody>
      </p:sp>
      <p:sp>
        <p:nvSpPr>
          <p:cNvPr id="255" name="Shape 25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256" name="Shape 256"/>
          <p:cNvPicPr preferRelativeResize="0"/>
          <p:nvPr/>
        </p:nvPicPr>
        <p:blipFill>
          <a:blip r:embed="rId3">
            <a:alphaModFix/>
          </a:blip>
          <a:stretch>
            <a:fillRect/>
          </a:stretch>
        </p:blipFill>
        <p:spPr>
          <a:xfrm>
            <a:off x="0" y="1270213"/>
            <a:ext cx="9144002" cy="26030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Comparisons on Cold Start Users</a:t>
            </a:r>
            <a:endParaRPr/>
          </a:p>
        </p:txBody>
      </p:sp>
      <p:sp>
        <p:nvSpPr>
          <p:cNvPr id="262" name="Shape 26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263" name="Shape 263"/>
          <p:cNvPicPr preferRelativeResize="0"/>
          <p:nvPr/>
        </p:nvPicPr>
        <p:blipFill>
          <a:blip r:embed="rId3">
            <a:alphaModFix/>
          </a:blip>
          <a:stretch>
            <a:fillRect/>
          </a:stretch>
        </p:blipFill>
        <p:spPr>
          <a:xfrm>
            <a:off x="0" y="1596932"/>
            <a:ext cx="9144001" cy="19496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Learned Threshold vs Fixed Threshold</a:t>
            </a:r>
            <a:endParaRPr/>
          </a:p>
        </p:txBody>
      </p:sp>
      <p:sp>
        <p:nvSpPr>
          <p:cNvPr id="269" name="Shape 26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270" name="Shape 270"/>
          <p:cNvPicPr preferRelativeResize="0"/>
          <p:nvPr/>
        </p:nvPicPr>
        <p:blipFill>
          <a:blip r:embed="rId3">
            <a:alphaModFix/>
          </a:blip>
          <a:stretch>
            <a:fillRect/>
          </a:stretch>
        </p:blipFill>
        <p:spPr>
          <a:xfrm>
            <a:off x="0" y="1495694"/>
            <a:ext cx="9144000" cy="21521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Conclusions</a:t>
            </a:r>
            <a:endParaRPr/>
          </a:p>
        </p:txBody>
      </p:sp>
      <p:sp>
        <p:nvSpPr>
          <p:cNvPr id="276" name="Shape 27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Recognizing the importance social relations play in social recommendation models</a:t>
            </a:r>
            <a:endParaRPr/>
          </a:p>
          <a:p>
            <a:pPr marL="457200" lvl="0" indent="-342900" rtl="0">
              <a:spcBef>
                <a:spcPts val="0"/>
              </a:spcBef>
              <a:spcAft>
                <a:spcPts val="0"/>
              </a:spcAft>
              <a:buSzPts val="1800"/>
              <a:buChar char="-"/>
            </a:pPr>
            <a:r>
              <a:rPr lang="en"/>
              <a:t>Use of probabilistic matrix factorization in order to link in strong and weak ties with social recommendation</a:t>
            </a:r>
            <a:endParaRPr/>
          </a:p>
          <a:p>
            <a:pPr marL="457200" lvl="0" indent="-342900" rtl="0">
              <a:spcBef>
                <a:spcPts val="0"/>
              </a:spcBef>
              <a:spcAft>
                <a:spcPts val="0"/>
              </a:spcAft>
              <a:buSzPts val="1800"/>
              <a:buChar char="-"/>
            </a:pPr>
            <a:r>
              <a:rPr lang="en"/>
              <a:t>PTPMF used to classify both strong and weak ties</a:t>
            </a:r>
            <a:endParaRPr/>
          </a:p>
          <a:p>
            <a:pPr marL="457200" lvl="0" indent="-342900" rtl="0">
              <a:spcBef>
                <a:spcPts val="0"/>
              </a:spcBef>
              <a:spcAft>
                <a:spcPts val="0"/>
              </a:spcAft>
              <a:buSzPts val="1800"/>
              <a:buChar char="-"/>
            </a:pPr>
            <a:r>
              <a:rPr lang="en"/>
              <a:t>Performed on real world datasets </a:t>
            </a:r>
            <a:endParaRPr/>
          </a:p>
          <a:p>
            <a:pPr marL="457200" lvl="0" indent="-342900">
              <a:spcBef>
                <a:spcPts val="0"/>
              </a:spcBef>
              <a:spcAft>
                <a:spcPts val="0"/>
              </a:spcAft>
              <a:buSzPts val="1800"/>
              <a:buChar char="-"/>
            </a:pPr>
            <a:r>
              <a:rPr lang="en"/>
              <a:t>PTPMF outperforms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Pros/Cons</a:t>
            </a:r>
            <a:endParaRPr/>
          </a:p>
        </p:txBody>
      </p:sp>
      <p:sp>
        <p:nvSpPr>
          <p:cNvPr id="282" name="Shape 28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Pros:</a:t>
            </a:r>
            <a:endParaRPr/>
          </a:p>
          <a:p>
            <a:pPr marL="457200" lvl="0" indent="-342900" rtl="0">
              <a:spcBef>
                <a:spcPts val="1600"/>
              </a:spcBef>
              <a:spcAft>
                <a:spcPts val="0"/>
              </a:spcAft>
              <a:buSzPts val="1800"/>
              <a:buChar char="●"/>
            </a:pPr>
            <a:r>
              <a:rPr lang="en"/>
              <a:t>Compares against existing methods</a:t>
            </a:r>
            <a:endParaRPr/>
          </a:p>
          <a:p>
            <a:pPr marL="457200" lvl="0" indent="-342900" rtl="0">
              <a:spcBef>
                <a:spcPts val="0"/>
              </a:spcBef>
              <a:spcAft>
                <a:spcPts val="0"/>
              </a:spcAft>
              <a:buSzPts val="1800"/>
              <a:buChar char="●"/>
            </a:pPr>
            <a:r>
              <a:rPr lang="en"/>
              <a:t>Uses four datasets for experimentation</a:t>
            </a:r>
            <a:endParaRPr/>
          </a:p>
          <a:p>
            <a:pPr marL="457200" lvl="0" indent="-342900" rtl="0">
              <a:spcBef>
                <a:spcPts val="0"/>
              </a:spcBef>
              <a:spcAft>
                <a:spcPts val="0"/>
              </a:spcAft>
              <a:buSzPts val="1800"/>
              <a:buChar char="●"/>
            </a:pPr>
            <a:r>
              <a:rPr lang="en"/>
              <a:t>Describes problems with existing methods</a:t>
            </a:r>
            <a:endParaRPr/>
          </a:p>
          <a:p>
            <a:pPr marL="457200" lvl="0" indent="-342900" rtl="0">
              <a:spcBef>
                <a:spcPts val="0"/>
              </a:spcBef>
              <a:spcAft>
                <a:spcPts val="0"/>
              </a:spcAft>
              <a:buSzPts val="1800"/>
              <a:buChar char="●"/>
            </a:pPr>
            <a:r>
              <a:rPr lang="en"/>
              <a:t>5-fold cross validation for parameter learning</a:t>
            </a:r>
            <a:endParaRPr/>
          </a:p>
          <a:p>
            <a:pPr marL="0" lvl="0" indent="0" rtl="0">
              <a:spcBef>
                <a:spcPts val="1600"/>
              </a:spcBef>
              <a:spcAft>
                <a:spcPts val="0"/>
              </a:spcAft>
              <a:buNone/>
            </a:pPr>
            <a:r>
              <a:rPr lang="en"/>
              <a:t>Cons:</a:t>
            </a:r>
            <a:endParaRPr/>
          </a:p>
          <a:p>
            <a:pPr marL="457200" lvl="0" indent="-342900" rtl="0">
              <a:spcBef>
                <a:spcPts val="1600"/>
              </a:spcBef>
              <a:spcAft>
                <a:spcPts val="0"/>
              </a:spcAft>
              <a:buSzPts val="1800"/>
              <a:buChar char="●"/>
            </a:pPr>
            <a:r>
              <a:rPr lang="en"/>
              <a:t>Would have been nice to see synthetic datasets used</a:t>
            </a:r>
            <a:endParaRPr/>
          </a:p>
          <a:p>
            <a:pPr marL="457200" lvl="0" indent="-342900" rtl="0">
              <a:spcBef>
                <a:spcPts val="0"/>
              </a:spcBef>
              <a:spcAft>
                <a:spcPts val="0"/>
              </a:spcAft>
              <a:buSzPts val="1800"/>
              <a:buChar char="●"/>
            </a:pPr>
            <a:r>
              <a:rPr lang="en"/>
              <a:t>Datasets focused on movie reviews (¾ sets)</a:t>
            </a:r>
            <a:endParaRPr/>
          </a:p>
          <a:p>
            <a:pPr marL="457200" lvl="0" indent="-342900" rtl="0">
              <a:spcBef>
                <a:spcPts val="0"/>
              </a:spcBef>
              <a:spcAft>
                <a:spcPts val="0"/>
              </a:spcAft>
              <a:buSzPts val="1800"/>
              <a:buChar char="●"/>
            </a:pPr>
            <a:r>
              <a:rPr lang="en"/>
              <a:t>Some baselines aren’t the same as original work</a:t>
            </a:r>
            <a:endParaRPr/>
          </a:p>
          <a:p>
            <a:pPr marL="0" lvl="0" indent="0"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Introduction</a:t>
            </a:r>
            <a:endParaRPr/>
          </a:p>
        </p:txBody>
      </p:sp>
      <p:sp>
        <p:nvSpPr>
          <p:cNvPr id="72" name="Shape 7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i="1"/>
              <a:t>Recommender System</a:t>
            </a:r>
            <a:r>
              <a:rPr lang="en"/>
              <a:t> - an information filtering system that seeks to predict user ratings/preferences on an item.</a:t>
            </a:r>
            <a:endParaRPr/>
          </a:p>
        </p:txBody>
      </p:sp>
      <p:pic>
        <p:nvPicPr>
          <p:cNvPr id="73" name="Shape 73"/>
          <p:cNvPicPr preferRelativeResize="0"/>
          <p:nvPr/>
        </p:nvPicPr>
        <p:blipFill>
          <a:blip r:embed="rId3">
            <a:alphaModFix/>
          </a:blip>
          <a:stretch>
            <a:fillRect/>
          </a:stretch>
        </p:blipFill>
        <p:spPr>
          <a:xfrm>
            <a:off x="1004650" y="2060350"/>
            <a:ext cx="7160800" cy="275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Introduction (cont.)</a:t>
            </a:r>
            <a:endParaRPr/>
          </a:p>
        </p:txBody>
      </p:sp>
      <p:pic>
        <p:nvPicPr>
          <p:cNvPr id="79" name="Shape 79"/>
          <p:cNvPicPr preferRelativeResize="0"/>
          <p:nvPr/>
        </p:nvPicPr>
        <p:blipFill>
          <a:blip r:embed="rId3">
            <a:alphaModFix/>
          </a:blip>
          <a:stretch>
            <a:fillRect/>
          </a:stretch>
        </p:blipFill>
        <p:spPr>
          <a:xfrm>
            <a:off x="3972025" y="770025"/>
            <a:ext cx="4860276" cy="1566450"/>
          </a:xfrm>
          <a:prstGeom prst="rect">
            <a:avLst/>
          </a:prstGeom>
          <a:noFill/>
          <a:ln>
            <a:noFill/>
          </a:ln>
        </p:spPr>
      </p:pic>
      <p:pic>
        <p:nvPicPr>
          <p:cNvPr id="80" name="Shape 80"/>
          <p:cNvPicPr preferRelativeResize="0"/>
          <p:nvPr/>
        </p:nvPicPr>
        <p:blipFill>
          <a:blip r:embed="rId4">
            <a:alphaModFix/>
          </a:blip>
          <a:stretch>
            <a:fillRect/>
          </a:stretch>
        </p:blipFill>
        <p:spPr>
          <a:xfrm>
            <a:off x="6304551" y="2674350"/>
            <a:ext cx="2476474" cy="2153869"/>
          </a:xfrm>
          <a:prstGeom prst="rect">
            <a:avLst/>
          </a:prstGeom>
          <a:noFill/>
          <a:ln>
            <a:noFill/>
          </a:ln>
        </p:spPr>
      </p:pic>
      <p:pic>
        <p:nvPicPr>
          <p:cNvPr id="81" name="Shape 81"/>
          <p:cNvPicPr preferRelativeResize="0"/>
          <p:nvPr/>
        </p:nvPicPr>
        <p:blipFill>
          <a:blip r:embed="rId5">
            <a:alphaModFix/>
          </a:blip>
          <a:stretch>
            <a:fillRect/>
          </a:stretch>
        </p:blipFill>
        <p:spPr>
          <a:xfrm>
            <a:off x="4063150" y="3053700"/>
            <a:ext cx="1755193" cy="1714375"/>
          </a:xfrm>
          <a:prstGeom prst="rect">
            <a:avLst/>
          </a:prstGeom>
          <a:noFill/>
          <a:ln>
            <a:noFill/>
          </a:ln>
        </p:spPr>
      </p:pic>
      <p:sp>
        <p:nvSpPr>
          <p:cNvPr id="82" name="Shape 82"/>
          <p:cNvSpPr txBox="1"/>
          <p:nvPr/>
        </p:nvSpPr>
        <p:spPr>
          <a:xfrm>
            <a:off x="311700" y="1240825"/>
            <a:ext cx="2476500" cy="151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Old Standard TT"/>
                <a:ea typeface="Old Standard TT"/>
                <a:cs typeface="Old Standard TT"/>
                <a:sym typeface="Old Standard TT"/>
              </a:rPr>
              <a:t>Examples:</a:t>
            </a:r>
            <a:endParaRPr sz="1800">
              <a:latin typeface="Old Standard TT"/>
              <a:ea typeface="Old Standard TT"/>
              <a:cs typeface="Old Standard TT"/>
              <a:sym typeface="Old Standard TT"/>
            </a:endParaRPr>
          </a:p>
          <a:p>
            <a:pPr marL="457200" lvl="0" indent="-342900" rtl="0">
              <a:spcBef>
                <a:spcPts val="0"/>
              </a:spcBef>
              <a:spcAft>
                <a:spcPts val="0"/>
              </a:spcAft>
              <a:buSzPts val="1800"/>
              <a:buFont typeface="Old Standard TT"/>
              <a:buChar char="●"/>
            </a:pPr>
            <a:r>
              <a:rPr lang="en" sz="1800">
                <a:latin typeface="Old Standard TT"/>
                <a:ea typeface="Old Standard TT"/>
                <a:cs typeface="Old Standard TT"/>
                <a:sym typeface="Old Standard TT"/>
              </a:rPr>
              <a:t>Amazon</a:t>
            </a:r>
            <a:endParaRPr sz="1800">
              <a:latin typeface="Old Standard TT"/>
              <a:ea typeface="Old Standard TT"/>
              <a:cs typeface="Old Standard TT"/>
              <a:sym typeface="Old Standard TT"/>
            </a:endParaRPr>
          </a:p>
          <a:p>
            <a:pPr marL="457200" lvl="0" indent="-342900" rtl="0">
              <a:spcBef>
                <a:spcPts val="0"/>
              </a:spcBef>
              <a:spcAft>
                <a:spcPts val="0"/>
              </a:spcAft>
              <a:buSzPts val="1800"/>
              <a:buFont typeface="Old Standard TT"/>
              <a:buChar char="●"/>
            </a:pPr>
            <a:r>
              <a:rPr lang="en" sz="1800">
                <a:latin typeface="Old Standard TT"/>
                <a:ea typeface="Old Standard TT"/>
                <a:cs typeface="Old Standard TT"/>
                <a:sym typeface="Old Standard TT"/>
              </a:rPr>
              <a:t>Facebook</a:t>
            </a:r>
            <a:endParaRPr sz="1800">
              <a:latin typeface="Old Standard TT"/>
              <a:ea typeface="Old Standard TT"/>
              <a:cs typeface="Old Standard TT"/>
              <a:sym typeface="Old Standard TT"/>
            </a:endParaRPr>
          </a:p>
          <a:p>
            <a:pPr marL="457200" lvl="0" indent="-342900">
              <a:spcBef>
                <a:spcPts val="0"/>
              </a:spcBef>
              <a:spcAft>
                <a:spcPts val="0"/>
              </a:spcAft>
              <a:buSzPts val="1800"/>
              <a:buFont typeface="Old Standard TT"/>
              <a:buChar char="●"/>
            </a:pPr>
            <a:r>
              <a:rPr lang="en" sz="1800">
                <a:latin typeface="Old Standard TT"/>
                <a:ea typeface="Old Standard TT"/>
                <a:cs typeface="Old Standard TT"/>
                <a:sym typeface="Old Standard TT"/>
              </a:rPr>
              <a:t>LinkedIn</a:t>
            </a:r>
            <a:endParaRPr sz="1800">
              <a:latin typeface="Old Standard TT"/>
              <a:ea typeface="Old Standard TT"/>
              <a:cs typeface="Old Standard TT"/>
              <a:sym typeface="Old Standard TT"/>
            </a:endParaRPr>
          </a:p>
        </p:txBody>
      </p:sp>
      <p:cxnSp>
        <p:nvCxnSpPr>
          <p:cNvPr id="83" name="Shape 83"/>
          <p:cNvCxnSpPr>
            <a:endCxn id="79" idx="1"/>
          </p:cNvCxnSpPr>
          <p:nvPr/>
        </p:nvCxnSpPr>
        <p:spPr>
          <a:xfrm rot="10800000" flipH="1">
            <a:off x="1875025" y="1553250"/>
            <a:ext cx="2097000" cy="251700"/>
          </a:xfrm>
          <a:prstGeom prst="straightConnector1">
            <a:avLst/>
          </a:prstGeom>
          <a:noFill/>
          <a:ln w="9525" cap="flat" cmpd="sng">
            <a:solidFill>
              <a:schemeClr val="dk2"/>
            </a:solidFill>
            <a:prstDash val="solid"/>
            <a:round/>
            <a:headEnd type="none" w="med" len="med"/>
            <a:tailEnd type="triangle" w="med" len="med"/>
          </a:ln>
        </p:spPr>
      </p:cxnSp>
      <p:cxnSp>
        <p:nvCxnSpPr>
          <p:cNvPr id="84" name="Shape 84"/>
          <p:cNvCxnSpPr/>
          <p:nvPr/>
        </p:nvCxnSpPr>
        <p:spPr>
          <a:xfrm>
            <a:off x="1890975" y="2055700"/>
            <a:ext cx="4481700" cy="822300"/>
          </a:xfrm>
          <a:prstGeom prst="straightConnector1">
            <a:avLst/>
          </a:prstGeom>
          <a:noFill/>
          <a:ln w="9525" cap="flat" cmpd="sng">
            <a:solidFill>
              <a:schemeClr val="dk2"/>
            </a:solidFill>
            <a:prstDash val="solid"/>
            <a:round/>
            <a:headEnd type="none" w="med" len="med"/>
            <a:tailEnd type="triangle" w="med" len="med"/>
          </a:ln>
        </p:spPr>
      </p:cxnSp>
      <p:cxnSp>
        <p:nvCxnSpPr>
          <p:cNvPr id="85" name="Shape 85"/>
          <p:cNvCxnSpPr/>
          <p:nvPr/>
        </p:nvCxnSpPr>
        <p:spPr>
          <a:xfrm>
            <a:off x="1860850" y="2376687"/>
            <a:ext cx="2278500" cy="1534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10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1000"/>
                                        <p:tgtEl>
                                          <p:spTgt spid="84"/>
                                        </p:tgtEl>
                                      </p:cBhvr>
                                    </p:animEffect>
                                  </p:childTnLst>
                                </p:cTn>
                              </p:par>
                              <p:par>
                                <p:cTn id="16" presetID="10" presetClass="entr" presetSubtype="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1000"/>
                                        <p:tgtEl>
                                          <p:spTgt spid="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1000"/>
                                        <p:tgtEl>
                                          <p:spTgt spid="85"/>
                                        </p:tgtEl>
                                      </p:cBhvr>
                                    </p:animEffect>
                                  </p:childTnLst>
                                </p:cTn>
                              </p:par>
                              <p:par>
                                <p:cTn id="24" presetID="10"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Motivation</a:t>
            </a:r>
            <a:endParaRPr/>
          </a:p>
        </p:txBody>
      </p:sp>
      <p:sp>
        <p:nvSpPr>
          <p:cNvPr id="91" name="Shape 9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No existing work for learning personalized preferences between strong and weak ties in recommender systems</a:t>
            </a:r>
            <a:endParaRPr/>
          </a:p>
          <a:p>
            <a:pPr marL="457200" lvl="0" indent="-342900" rtl="0">
              <a:spcBef>
                <a:spcPts val="0"/>
              </a:spcBef>
              <a:spcAft>
                <a:spcPts val="0"/>
              </a:spcAft>
              <a:buSzPts val="1800"/>
              <a:buChar char="●"/>
            </a:pPr>
            <a:r>
              <a:rPr lang="en"/>
              <a:t>Data sparsity problem</a:t>
            </a:r>
            <a:endParaRPr/>
          </a:p>
          <a:p>
            <a:pPr marL="914400" lvl="1" indent="-317500" rtl="0">
              <a:spcBef>
                <a:spcPts val="0"/>
              </a:spcBef>
              <a:spcAft>
                <a:spcPts val="0"/>
              </a:spcAft>
              <a:buSzPts val="1400"/>
              <a:buChar char="○"/>
            </a:pPr>
            <a:r>
              <a:rPr lang="en"/>
              <a:t>Overfitting</a:t>
            </a:r>
            <a:endParaRPr/>
          </a:p>
          <a:p>
            <a:pPr marL="914400" lvl="1" indent="-317500" rtl="0">
              <a:spcBef>
                <a:spcPts val="0"/>
              </a:spcBef>
              <a:spcAft>
                <a:spcPts val="0"/>
              </a:spcAft>
              <a:buSzPts val="1400"/>
              <a:buChar char="○"/>
            </a:pPr>
            <a:r>
              <a:rPr lang="en"/>
              <a:t>Cold start</a:t>
            </a:r>
            <a:endParaRPr/>
          </a:p>
          <a:p>
            <a:pPr marL="457200" lvl="0" indent="-342900" rtl="0">
              <a:spcBef>
                <a:spcPts val="0"/>
              </a:spcBef>
              <a:spcAft>
                <a:spcPts val="0"/>
              </a:spcAft>
              <a:buSzPts val="1800"/>
              <a:buChar char="●"/>
            </a:pPr>
            <a:r>
              <a:rPr lang="en"/>
              <a:t>Propose a social recommendation model based on a new Probabilistic Matrix Factorization model using strong and weak ties</a:t>
            </a:r>
            <a:endParaRPr/>
          </a:p>
          <a:p>
            <a:pPr marL="914400" lvl="1" indent="-317500">
              <a:spcBef>
                <a:spcPts val="0"/>
              </a:spcBef>
              <a:spcAft>
                <a:spcPts val="0"/>
              </a:spcAft>
              <a:buSzPts val="1400"/>
              <a:buChar char="○"/>
            </a:pPr>
            <a:r>
              <a:rPr lang="en"/>
              <a:t>PTPMF (Personalized Social Tie Preference Matrix Factorization)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Related Work</a:t>
            </a:r>
            <a:endParaRPr/>
          </a:p>
        </p:txBody>
      </p:sp>
      <p:sp>
        <p:nvSpPr>
          <p:cNvPr id="97" name="Shape 9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Collaborative Filtering - makes recommendations based on user’s past behaviors</a:t>
            </a:r>
            <a:endParaRPr/>
          </a:p>
          <a:p>
            <a:pPr marL="914400" lvl="1" indent="-317500" rtl="0">
              <a:spcBef>
                <a:spcPts val="0"/>
              </a:spcBef>
              <a:spcAft>
                <a:spcPts val="0"/>
              </a:spcAft>
              <a:buSzPts val="1400"/>
              <a:buChar char="○"/>
            </a:pPr>
            <a:r>
              <a:rPr lang="en"/>
              <a:t>low rank matrix factorization</a:t>
            </a:r>
            <a:endParaRPr/>
          </a:p>
          <a:p>
            <a:pPr marL="914400" lvl="1" indent="-317500" rtl="0">
              <a:spcBef>
                <a:spcPts val="0"/>
              </a:spcBef>
              <a:spcAft>
                <a:spcPts val="0"/>
              </a:spcAft>
              <a:buSzPts val="1400"/>
              <a:buChar char="○"/>
            </a:pPr>
            <a:r>
              <a:rPr lang="en"/>
              <a:t>suffer from cold start and data sparsity</a:t>
            </a:r>
            <a:endParaRPr/>
          </a:p>
          <a:p>
            <a:pPr marL="457200" lvl="0" indent="-342900" rtl="0">
              <a:spcBef>
                <a:spcPts val="0"/>
              </a:spcBef>
              <a:spcAft>
                <a:spcPts val="0"/>
              </a:spcAft>
              <a:buSzPts val="1800"/>
              <a:buChar char="●"/>
            </a:pPr>
            <a:r>
              <a:rPr lang="en"/>
              <a:t>Social Recommendation - utilizes social information among users to improve performance of recommender systems</a:t>
            </a:r>
            <a:endParaRPr/>
          </a:p>
          <a:p>
            <a:pPr marL="914400" lvl="1" indent="-317500" rtl="0">
              <a:spcBef>
                <a:spcPts val="0"/>
              </a:spcBef>
              <a:spcAft>
                <a:spcPts val="0"/>
              </a:spcAft>
              <a:buSzPts val="1400"/>
              <a:buChar char="○"/>
            </a:pPr>
            <a:r>
              <a:rPr lang="en"/>
              <a:t>helps with cold start problem</a:t>
            </a:r>
            <a:endParaRPr/>
          </a:p>
          <a:p>
            <a:pPr marL="457200" lvl="0" indent="-342900" rtl="0">
              <a:spcBef>
                <a:spcPts val="0"/>
              </a:spcBef>
              <a:spcAft>
                <a:spcPts val="0"/>
              </a:spcAft>
              <a:buSzPts val="1800"/>
              <a:buChar char="●"/>
            </a:pPr>
            <a:r>
              <a:rPr lang="en"/>
              <a:t>Social Ties in Social Media</a:t>
            </a:r>
            <a:endParaRPr/>
          </a:p>
          <a:p>
            <a:pPr marL="914400" lvl="1" indent="-317500" rtl="0">
              <a:spcBef>
                <a:spcPts val="0"/>
              </a:spcBef>
              <a:spcAft>
                <a:spcPts val="0"/>
              </a:spcAft>
              <a:buSzPts val="1400"/>
              <a:buChar char="○"/>
            </a:pPr>
            <a:r>
              <a:rPr lang="en"/>
              <a:t>predicting interpersonal tie strength with social media</a:t>
            </a:r>
            <a:endParaRPr/>
          </a:p>
          <a:p>
            <a:pPr marL="914400" lvl="1" indent="-317500" rtl="0">
              <a:spcBef>
                <a:spcPts val="0"/>
              </a:spcBef>
              <a:spcAft>
                <a:spcPts val="0"/>
              </a:spcAft>
              <a:buSzPts val="1400"/>
              <a:buChar char="○"/>
            </a:pPr>
            <a:r>
              <a:rPr lang="en"/>
              <a:t>regression analysis to discover two different types of closeness for employees in IBM social network</a:t>
            </a:r>
            <a:endParaRPr/>
          </a:p>
          <a:p>
            <a:pPr marL="914400" lvl="1" indent="-317500" rtl="0">
              <a:spcBef>
                <a:spcPts val="0"/>
              </a:spcBef>
              <a:spcAft>
                <a:spcPts val="0"/>
              </a:spcAft>
              <a:buSzPts val="1400"/>
              <a:buChar char="○"/>
            </a:pPr>
            <a:r>
              <a:rPr lang="en"/>
              <a:t>different roles of tie strength</a:t>
            </a:r>
            <a:endParaRPr/>
          </a:p>
          <a:p>
            <a:pPr marL="0" lvl="0" indent="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Challenges</a:t>
            </a:r>
            <a:endParaRPr/>
          </a:p>
          <a:p>
            <a:pPr marL="0" lvl="0" indent="0" rtl="0">
              <a:spcBef>
                <a:spcPts val="0"/>
              </a:spcBef>
              <a:spcAft>
                <a:spcPts val="0"/>
              </a:spcAft>
              <a:buNone/>
            </a:pPr>
            <a:endParaRPr/>
          </a:p>
        </p:txBody>
      </p:sp>
      <p:sp>
        <p:nvSpPr>
          <p:cNvPr id="103" name="Shape 10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a:t>How to effectively identify each type of social tie (strong or weak) in social network?</a:t>
            </a:r>
            <a:endParaRPr/>
          </a:p>
          <a:p>
            <a:pPr marL="457200" lvl="0" indent="-342900" rtl="0">
              <a:spcBef>
                <a:spcPts val="0"/>
              </a:spcBef>
              <a:spcAft>
                <a:spcPts val="0"/>
              </a:spcAft>
              <a:buSzPts val="1800"/>
              <a:buAutoNum type="arabicPeriod"/>
            </a:pPr>
            <a:r>
              <a:rPr lang="en"/>
              <a:t>How to combine this method with existing social recommendation approaches to improve accuracy?</a:t>
            </a:r>
            <a:endParaRPr/>
          </a:p>
          <a:p>
            <a:pPr marL="457200" lvl="0" indent="-342900" rtl="0">
              <a:spcBef>
                <a:spcPts val="0"/>
              </a:spcBef>
              <a:spcAft>
                <a:spcPts val="0"/>
              </a:spcAft>
              <a:buSzPts val="1800"/>
              <a:buAutoNum type="arabicPeriod"/>
            </a:pPr>
            <a:r>
              <a:rPr lang="en"/>
              <a:t>How do we learn a personalized tie type preference for strong or weak ties?</a:t>
            </a:r>
            <a:endParaRPr/>
          </a:p>
          <a:p>
            <a:pPr marL="0" marR="0" lvl="0" indent="0" algn="l" rtl="0">
              <a:lnSpc>
                <a:spcPct val="115000"/>
              </a:lnSpc>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Strong and Weak Ties</a:t>
            </a:r>
            <a:endParaRPr/>
          </a:p>
        </p:txBody>
      </p:sp>
      <p:sp>
        <p:nvSpPr>
          <p:cNvPr id="109" name="Shape 10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AutoNum type="arabicPeriod"/>
            </a:pPr>
            <a:r>
              <a:rPr lang="en"/>
              <a:t>How to effectively identify each type of social tie (strong or weak) in social network?</a:t>
            </a:r>
            <a:endParaRPr/>
          </a:p>
          <a:p>
            <a:pPr marL="914400" marR="0" lvl="1" indent="-317500" algn="l" rtl="0">
              <a:lnSpc>
                <a:spcPct val="115000"/>
              </a:lnSpc>
              <a:spcBef>
                <a:spcPts val="0"/>
              </a:spcBef>
              <a:spcAft>
                <a:spcPts val="0"/>
              </a:spcAft>
              <a:buSzPts val="1400"/>
              <a:buAutoNum type="alphaLcPeriod"/>
            </a:pPr>
            <a:r>
              <a:rPr lang="en"/>
              <a:t>strength of tie determined solely by interpersonal relationship between two individuals, irrespective of the rest of the network</a:t>
            </a:r>
            <a:endParaRPr/>
          </a:p>
          <a:p>
            <a:pPr marL="914400" marR="0" lvl="1" indent="-317500" algn="l" rtl="0">
              <a:lnSpc>
                <a:spcPct val="115000"/>
              </a:lnSpc>
              <a:spcBef>
                <a:spcPts val="0"/>
              </a:spcBef>
              <a:spcAft>
                <a:spcPts val="0"/>
              </a:spcAft>
              <a:buSzPts val="1400"/>
              <a:buAutoNum type="alphaLcPeriod"/>
            </a:pPr>
            <a:r>
              <a:rPr lang="en"/>
              <a:t>use community detection algorithms to see if an edge (u, v) belong to the same subgraph after partitioning</a:t>
            </a:r>
            <a:endParaRPr/>
          </a:p>
          <a:p>
            <a:pPr marL="914400" marR="0" lvl="1" indent="-317500" algn="l" rtl="0">
              <a:lnSpc>
                <a:spcPct val="115000"/>
              </a:lnSpc>
              <a:spcBef>
                <a:spcPts val="0"/>
              </a:spcBef>
              <a:spcAft>
                <a:spcPts val="0"/>
              </a:spcAft>
              <a:buSzPts val="1400"/>
              <a:buAutoNum type="alphaLcPeriod"/>
            </a:pPr>
            <a:r>
              <a:rPr lang="en"/>
              <a:t>use Jaccard’s coefficient with thresholding</a:t>
            </a:r>
            <a:endParaRPr/>
          </a:p>
          <a:p>
            <a:pPr marL="0" marR="0" lvl="0" indent="0" algn="l" rtl="0">
              <a:lnSpc>
                <a:spcPct val="115000"/>
              </a:lnSpc>
              <a:spcBef>
                <a:spcPts val="1600"/>
              </a:spcBef>
              <a:spcAft>
                <a:spcPts val="1600"/>
              </a:spcAft>
              <a:buNone/>
            </a:pPr>
            <a:endParaRPr/>
          </a:p>
        </p:txBody>
      </p:sp>
      <p:pic>
        <p:nvPicPr>
          <p:cNvPr id="110" name="Shape 110"/>
          <p:cNvPicPr preferRelativeResize="0"/>
          <p:nvPr/>
        </p:nvPicPr>
        <p:blipFill>
          <a:blip r:embed="rId3">
            <a:alphaModFix/>
          </a:blip>
          <a:stretch>
            <a:fillRect/>
          </a:stretch>
        </p:blipFill>
        <p:spPr>
          <a:xfrm>
            <a:off x="661138" y="3582688"/>
            <a:ext cx="3743325" cy="809625"/>
          </a:xfrm>
          <a:prstGeom prst="rect">
            <a:avLst/>
          </a:prstGeom>
          <a:noFill/>
          <a:ln>
            <a:noFill/>
          </a:ln>
        </p:spPr>
      </p:pic>
      <p:pic>
        <p:nvPicPr>
          <p:cNvPr id="111" name="Shape 111"/>
          <p:cNvPicPr preferRelativeResize="0"/>
          <p:nvPr/>
        </p:nvPicPr>
        <p:blipFill>
          <a:blip r:embed="rId4">
            <a:alphaModFix/>
          </a:blip>
          <a:stretch>
            <a:fillRect/>
          </a:stretch>
        </p:blipFill>
        <p:spPr>
          <a:xfrm>
            <a:off x="4749088" y="3558875"/>
            <a:ext cx="3743325" cy="857250"/>
          </a:xfrm>
          <a:prstGeom prst="rect">
            <a:avLst/>
          </a:prstGeom>
          <a:noFill/>
          <a:ln>
            <a:noFill/>
          </a:ln>
        </p:spPr>
      </p:pic>
      <p:cxnSp>
        <p:nvCxnSpPr>
          <p:cNvPr id="112" name="Shape 112"/>
          <p:cNvCxnSpPr/>
          <p:nvPr/>
        </p:nvCxnSpPr>
        <p:spPr>
          <a:xfrm>
            <a:off x="577775" y="3027725"/>
            <a:ext cx="3192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childTnLst>
                                </p:cTn>
                              </p:par>
                              <p:par>
                                <p:cTn id="18" presetID="10" presetClass="entr" presetSubtype="0"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Accuracy &amp; Personalized Tie Type Preference</a:t>
            </a:r>
            <a:endParaRPr/>
          </a:p>
        </p:txBody>
      </p:sp>
      <p:sp>
        <p:nvSpPr>
          <p:cNvPr id="118" name="Shape 118"/>
          <p:cNvSpPr txBox="1">
            <a:spLocks noGrp="1"/>
          </p:cNvSpPr>
          <p:nvPr>
            <p:ph type="body" idx="1"/>
          </p:nvPr>
        </p:nvSpPr>
        <p:spPr>
          <a:xfrm>
            <a:off x="311700" y="1171600"/>
            <a:ext cx="8520600" cy="1400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startAt="2"/>
            </a:pPr>
            <a:r>
              <a:rPr lang="en"/>
              <a:t>How to combine this method with existing social recommendation approaches to improve accuracy?</a:t>
            </a:r>
            <a:endParaRPr/>
          </a:p>
          <a:p>
            <a:pPr marL="457200" lvl="0" indent="-342900" rtl="0">
              <a:spcBef>
                <a:spcPts val="0"/>
              </a:spcBef>
              <a:spcAft>
                <a:spcPts val="0"/>
              </a:spcAft>
              <a:buSzPts val="1800"/>
              <a:buAutoNum type="arabicPeriod" startAt="2"/>
            </a:pPr>
            <a:r>
              <a:rPr lang="en"/>
              <a:t>How do we learn a personalized tie type preference for strong or weak ties?</a:t>
            </a:r>
            <a:endParaRPr/>
          </a:p>
          <a:p>
            <a:pPr marL="0" marR="0" lvl="0" indent="0" algn="l" rtl="0">
              <a:lnSpc>
                <a:spcPct val="115000"/>
              </a:lnSpc>
              <a:spcBef>
                <a:spcPts val="1600"/>
              </a:spcBef>
              <a:spcAft>
                <a:spcPts val="1600"/>
              </a:spcAft>
              <a:buNone/>
            </a:pPr>
            <a:endParaRPr/>
          </a:p>
        </p:txBody>
      </p:sp>
      <p:sp>
        <p:nvSpPr>
          <p:cNvPr id="119" name="Shape 119"/>
          <p:cNvSpPr txBox="1"/>
          <p:nvPr/>
        </p:nvSpPr>
        <p:spPr>
          <a:xfrm>
            <a:off x="528950" y="2735900"/>
            <a:ext cx="8303400" cy="186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ld Standard TT"/>
                <a:ea typeface="Old Standard TT"/>
                <a:cs typeface="Old Standard TT"/>
                <a:sym typeface="Old Standard TT"/>
              </a:rPr>
              <a:t>PTPMF (Personalized Social Tie Preference Matrix Factorization) </a:t>
            </a:r>
            <a:endParaRPr sz="1800">
              <a:latin typeface="Old Standard TT"/>
              <a:ea typeface="Old Standard TT"/>
              <a:cs typeface="Old Standard TT"/>
              <a:sym typeface="Old Standard TT"/>
            </a:endParaRPr>
          </a:p>
          <a:p>
            <a:pPr marL="457200" lvl="0" indent="-342900" rtl="0">
              <a:spcBef>
                <a:spcPts val="0"/>
              </a:spcBef>
              <a:spcAft>
                <a:spcPts val="0"/>
              </a:spcAft>
              <a:buSzPts val="1800"/>
              <a:buFont typeface="Old Standard TT"/>
              <a:buChar char="●"/>
            </a:pPr>
            <a:r>
              <a:rPr lang="en" sz="1800">
                <a:latin typeface="Old Standard TT"/>
                <a:ea typeface="Old Standard TT"/>
                <a:cs typeface="Old Standard TT"/>
                <a:sym typeface="Old Standard TT"/>
              </a:rPr>
              <a:t>classifies strong and weak ties w.r.t optimal recommendation accuracy</a:t>
            </a:r>
            <a:endParaRPr sz="1800">
              <a:latin typeface="Old Standard TT"/>
              <a:ea typeface="Old Standard TT"/>
              <a:cs typeface="Old Standard TT"/>
              <a:sym typeface="Old Standard TT"/>
            </a:endParaRPr>
          </a:p>
          <a:p>
            <a:pPr marL="457200" lvl="0" indent="-342900">
              <a:spcBef>
                <a:spcPts val="0"/>
              </a:spcBef>
              <a:spcAft>
                <a:spcPts val="0"/>
              </a:spcAft>
              <a:buSzPts val="1800"/>
              <a:buFont typeface="Old Standard TT"/>
              <a:buChar char="●"/>
            </a:pPr>
            <a:r>
              <a:rPr lang="en" sz="1800">
                <a:latin typeface="Old Standard TT"/>
                <a:ea typeface="Old Standard TT"/>
                <a:cs typeface="Old Standard TT"/>
                <a:sym typeface="Old Standard TT"/>
              </a:rPr>
              <a:t>learns a personalized preference between strong and weak ties for each user in addition to other parameters</a:t>
            </a:r>
            <a:endParaRPr sz="1800">
              <a:latin typeface="Old Standard TT"/>
              <a:ea typeface="Old Standard TT"/>
              <a:cs typeface="Old Standard TT"/>
              <a:sym typeface="Old Standard 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On-screen Show (16:9)</PresentationFormat>
  <Paragraphs>210</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Old Standard TT</vt:lpstr>
      <vt:lpstr>Paperback</vt:lpstr>
      <vt:lpstr>Learning Personalized Preference of Strong and Weak Ties for Social Recommendation</vt:lpstr>
      <vt:lpstr>Overview</vt:lpstr>
      <vt:lpstr>Introduction</vt:lpstr>
      <vt:lpstr>Introduction (cont.)</vt:lpstr>
      <vt:lpstr>Motivation</vt:lpstr>
      <vt:lpstr>Related Work</vt:lpstr>
      <vt:lpstr>Challenges </vt:lpstr>
      <vt:lpstr>Strong and Weak Ties</vt:lpstr>
      <vt:lpstr>Accuracy &amp; Personalized Tie Type Preference</vt:lpstr>
      <vt:lpstr>Matrix Factorization</vt:lpstr>
      <vt:lpstr>Probabilistic Matrix Factorization (PMF)</vt:lpstr>
      <vt:lpstr>Probabilistic Matrix Factorization (PMF)</vt:lpstr>
      <vt:lpstr>Social Matrix Factorization (SMF)</vt:lpstr>
      <vt:lpstr>PowerPoint Presentation</vt:lpstr>
      <vt:lpstr>The PTPMF Model</vt:lpstr>
      <vt:lpstr>The PTPMF Model cont.</vt:lpstr>
      <vt:lpstr>The PTPMF Model</vt:lpstr>
      <vt:lpstr>Parameter Learning</vt:lpstr>
      <vt:lpstr>Parameter Learning</vt:lpstr>
      <vt:lpstr>Parameter Learning</vt:lpstr>
      <vt:lpstr>Datasets</vt:lpstr>
      <vt:lpstr>Methods Compared</vt:lpstr>
      <vt:lpstr>Evaluation Metrics</vt:lpstr>
      <vt:lpstr>Experimental Results</vt:lpstr>
      <vt:lpstr>Recall and Precision</vt:lpstr>
      <vt:lpstr>Comparisons on Cold Start Users</vt:lpstr>
      <vt:lpstr>Learned Threshold vs Fixed Threshold</vt:lpstr>
      <vt:lpstr>Conclusions</vt:lpstr>
      <vt:lpstr>Pros/Cons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Personalized Preference of Strong and Weak Ties for Social Recommendation</dc:title>
  <cp:lastModifiedBy>Ryan Liu</cp:lastModifiedBy>
  <cp:revision>1</cp:revision>
  <dcterms:modified xsi:type="dcterms:W3CDTF">2018-04-10T19:34:15Z</dcterms:modified>
</cp:coreProperties>
</file>