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285" r:id="rId3"/>
    <p:sldId id="259" r:id="rId4"/>
    <p:sldId id="286" r:id="rId5"/>
    <p:sldId id="303" r:id="rId6"/>
    <p:sldId id="304" r:id="rId7"/>
    <p:sldId id="305" r:id="rId8"/>
    <p:sldId id="299" r:id="rId9"/>
    <p:sldId id="311" r:id="rId10"/>
    <p:sldId id="310" r:id="rId11"/>
    <p:sldId id="273" r:id="rId12"/>
    <p:sldId id="300" r:id="rId13"/>
    <p:sldId id="306" r:id="rId14"/>
    <p:sldId id="307" r:id="rId15"/>
    <p:sldId id="314" r:id="rId16"/>
    <p:sldId id="313" r:id="rId17"/>
    <p:sldId id="280" r:id="rId18"/>
    <p:sldId id="315" r:id="rId19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26B2BC-D98C-4DC1-9732-7A31A213D3FF}" v="5388" dt="2020-04-24T16:19:06.5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497" autoAdjust="0"/>
    <p:restoredTop sz="94660"/>
  </p:normalViewPr>
  <p:slideViewPr>
    <p:cSldViewPr snapToGrid="0">
      <p:cViewPr varScale="1">
        <p:scale>
          <a:sx n="49" d="100"/>
          <a:sy n="49" d="100"/>
        </p:scale>
        <p:origin x="66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9568C-42BA-4E23-A59B-93A7F73704F4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15775-FA47-42DD-87C1-A4C38DCA9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98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026811CB-AD65-4185-B14E-732C5F074ABF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FC4F164E-492B-44BD-A96D-094A44B7D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23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>
              <a:defRPr sz="2400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defTabSz="949325">
              <a:defRPr sz="2400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defTabSz="949325">
              <a:defRPr sz="2400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defTabSz="949325">
              <a:defRPr sz="2400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defTabSz="949325">
              <a:defRPr sz="2400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fld id="{606D72B1-CB36-4ECB-85C7-A051001B5162}" type="slidenum">
              <a:rPr lang="en-US" altLang="en-US" sz="1000" smtClean="0">
                <a:latin typeface="Times New Roman" panose="02020603050405020304" pitchFamily="18" charset="0"/>
              </a:rPr>
              <a:pPr/>
              <a:t>2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637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F141-6A99-42EE-AADB-B0A421425B22}" type="datetime1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Part5, Haskell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836B-F515-4007-A62B-5B3969906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71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4417-8169-4D79-ACA5-7CF9B1B09559}" type="datetime1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Part5, Haskell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836B-F515-4007-A62B-5B3969906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16DC-0790-44B7-ABA4-51041630C572}" type="datetime1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Part5, Haskell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836B-F515-4007-A62B-5B3969906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0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72FE-20CA-4867-AA94-49446F6B04A9}" type="datetime1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Part5, Haskell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836B-F515-4007-A62B-5B3969906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7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FE46-11FD-48F9-B3E4-0FCD69ABBE6E}" type="datetime1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Part5, Haskell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836B-F515-4007-A62B-5B3969906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2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2846-5DE6-48AF-A0BF-789B7E420A7A}" type="datetime1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Part5, Haskell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836B-F515-4007-A62B-5B3969906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05F4-2035-491C-8663-3F3F825FB39A}" type="datetime1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Part5, Haskell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836B-F515-4007-A62B-5B3969906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2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1CF9-16E3-4812-8684-5CB4E3DB6DF5}" type="datetime1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Part5, Haskell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836B-F515-4007-A62B-5B3969906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30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FFFF-78E4-4B26-8EA6-63D027F1109F}" type="datetime1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Part5, Haskell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836B-F515-4007-A62B-5B3969906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0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C490-78E2-4777-8627-6EBC3FCD97AC}" type="datetime1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Part5, Haskell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836B-F515-4007-A62B-5B3969906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1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0435-30B1-4749-932B-315CDF7F9B08}" type="datetime1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Part5, Haskell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836B-F515-4007-A62B-5B3969906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3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7C6D0-6F44-497A-AB5C-A80797C5CD02}" type="datetime1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Part5, Haskell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D836B-F515-4007-A62B-5B3969906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22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Haskell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4547" y="1847850"/>
            <a:ext cx="8911542" cy="4351338"/>
          </a:xfrm>
        </p:spPr>
        <p:txBody>
          <a:bodyPr/>
          <a:lstStyle/>
          <a:p>
            <a:r>
              <a:rPr lang="en-US" dirty="0"/>
              <a:t>“Learn You a Haskell for Great Good” by </a:t>
            </a:r>
            <a:r>
              <a:rPr lang="en-US" dirty="0" err="1"/>
              <a:t>Lipovaca</a:t>
            </a:r>
            <a:r>
              <a:rPr lang="en-US" dirty="0"/>
              <a:t>, available free on-line, is pretty good</a:t>
            </a:r>
          </a:p>
          <a:p>
            <a:r>
              <a:rPr lang="en-US" dirty="0"/>
              <a:t>“Programming in Haskell” by Graham Hutton is a good book; the first edition is fine</a:t>
            </a:r>
          </a:p>
          <a:p>
            <a:r>
              <a:rPr lang="en-US" dirty="0"/>
              <a:t>Others are </a:t>
            </a:r>
            <a:r>
              <a:rPr lang="en-US" i="1" dirty="0"/>
              <a:t>not </a:t>
            </a:r>
            <a:r>
              <a:rPr lang="en-US" dirty="0"/>
              <a:t>very good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Part5, Haskell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836B-F515-4007-A62B-5B3969906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0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821" y="50236"/>
            <a:ext cx="10231829" cy="881587"/>
          </a:xfrm>
        </p:spPr>
        <p:txBody>
          <a:bodyPr/>
          <a:lstStyle/>
          <a:p>
            <a:pPr algn="ctr"/>
            <a:r>
              <a:rPr lang="en-US" dirty="0"/>
              <a:t>Haskell library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821" y="949246"/>
            <a:ext cx="10917629" cy="5407104"/>
          </a:xfrm>
        </p:spPr>
        <p:txBody>
          <a:bodyPr>
            <a:normAutofit/>
          </a:bodyPr>
          <a:lstStyle/>
          <a:p>
            <a:pPr defTabSz="18288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length :: [a] -&gt; Int 	-- says length maps a list of </a:t>
            </a:r>
            <a:r>
              <a:rPr lang="en-US" i="1" dirty="0"/>
              <a:t> any </a:t>
            </a:r>
            <a:r>
              <a:rPr lang="en-US" dirty="0"/>
              <a:t>type to Int</a:t>
            </a:r>
            <a:br>
              <a:rPr lang="en-US" dirty="0"/>
            </a:br>
            <a:r>
              <a:rPr lang="en-US" dirty="0"/>
              <a:t>null, any, </a:t>
            </a:r>
            <a:r>
              <a:rPr lang="en-US" dirty="0" err="1"/>
              <a:t>elem</a:t>
            </a:r>
            <a:r>
              <a:rPr lang="en-US" dirty="0"/>
              <a:t>, head, tail, last, </a:t>
            </a:r>
            <a:r>
              <a:rPr lang="en-US" dirty="0" err="1"/>
              <a:t>takeWhile</a:t>
            </a:r>
            <a:r>
              <a:rPr lang="en-US" dirty="0"/>
              <a:t>, filter ...</a:t>
            </a:r>
            <a:br>
              <a:rPr lang="en-US" dirty="0"/>
            </a:br>
            <a:r>
              <a:rPr lang="en-US" dirty="0"/>
              <a:t>Lists have many other useful functions defined on them</a:t>
            </a:r>
          </a:p>
          <a:p>
            <a:pPr defTabSz="18288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But the Haskell primitives are so powerful that we could easily define these functions from scratch as we will see </a:t>
            </a:r>
          </a:p>
          <a:p>
            <a:pPr defTabSz="182880">
              <a:lnSpc>
                <a:spcPct val="120000"/>
              </a:lnSpc>
              <a:spcBef>
                <a:spcPts val="600"/>
              </a:spcBef>
            </a:pPr>
            <a:r>
              <a:rPr lang="en-US" b="1" dirty="0"/>
              <a:t>Filter:</a:t>
            </a:r>
            <a:br>
              <a:rPr lang="en-US" b="1" dirty="0"/>
            </a:br>
            <a:r>
              <a:rPr lang="en-US" i="1" dirty="0"/>
              <a:t>filter						</a:t>
            </a:r>
            <a:r>
              <a:rPr lang="en-US" dirty="0"/>
              <a:t>::	(</a:t>
            </a:r>
            <a:r>
              <a:rPr lang="en-US" i="1" dirty="0"/>
              <a:t>a </a:t>
            </a:r>
            <a:r>
              <a:rPr lang="en-US" dirty="0"/>
              <a:t>-&gt;</a:t>
            </a:r>
            <a:r>
              <a:rPr lang="en-US" i="1" dirty="0"/>
              <a:t> Bool</a:t>
            </a:r>
            <a:r>
              <a:rPr lang="en-US" dirty="0"/>
              <a:t>) -&gt; [</a:t>
            </a:r>
            <a:r>
              <a:rPr lang="en-US" i="1" dirty="0"/>
              <a:t>a</a:t>
            </a:r>
            <a:r>
              <a:rPr lang="en-US" dirty="0"/>
              <a:t>] -&gt; [</a:t>
            </a:r>
            <a:r>
              <a:rPr lang="en-US" i="1" dirty="0"/>
              <a:t>a</a:t>
            </a:r>
            <a:r>
              <a:rPr lang="en-US" dirty="0"/>
              <a:t>]   --- what does this say?</a:t>
            </a:r>
            <a:br>
              <a:rPr lang="en-US" dirty="0"/>
            </a:br>
            <a:r>
              <a:rPr lang="en-US" i="1" dirty="0"/>
              <a:t>filter p </a:t>
            </a:r>
            <a:r>
              <a:rPr lang="en-US" i="1" dirty="0" err="1"/>
              <a:t>xs</a:t>
            </a:r>
            <a:r>
              <a:rPr lang="en-US" i="1" dirty="0"/>
              <a:t> 		</a:t>
            </a:r>
            <a:r>
              <a:rPr lang="en-US" dirty="0"/>
              <a:t>=		[ </a:t>
            </a:r>
            <a:r>
              <a:rPr lang="en-US" i="1" dirty="0"/>
              <a:t>x</a:t>
            </a:r>
            <a:r>
              <a:rPr lang="en-US" dirty="0"/>
              <a:t> | </a:t>
            </a:r>
            <a:r>
              <a:rPr lang="en-US" i="1" dirty="0"/>
              <a:t>x </a:t>
            </a:r>
            <a:r>
              <a:rPr lang="en-US" dirty="0"/>
              <a:t>&lt;- </a:t>
            </a:r>
            <a:r>
              <a:rPr lang="en-US" i="1" dirty="0" err="1"/>
              <a:t>xs</a:t>
            </a:r>
            <a:r>
              <a:rPr lang="en-US" dirty="0"/>
              <a:t>,</a:t>
            </a:r>
            <a:r>
              <a:rPr lang="en-US" i="1" dirty="0"/>
              <a:t>  p x </a:t>
            </a:r>
            <a:r>
              <a:rPr lang="en-US" dirty="0"/>
              <a:t>]	</a:t>
            </a:r>
            <a:br>
              <a:rPr lang="en-US" dirty="0"/>
            </a:br>
            <a:r>
              <a:rPr lang="en-US" dirty="0"/>
              <a:t>									-- the result is a list of all those elements of </a:t>
            </a:r>
            <a:r>
              <a:rPr lang="en-US" i="1" dirty="0" err="1"/>
              <a:t>xs</a:t>
            </a:r>
            <a:r>
              <a:rPr lang="en-US" i="1" dirty="0"/>
              <a:t> </a:t>
            </a:r>
            <a:r>
              <a:rPr lang="en-US" dirty="0"/>
              <a:t>that satisfy</a:t>
            </a:r>
            <a:r>
              <a:rPr lang="en-US" i="1" dirty="0"/>
              <a:t> p</a:t>
            </a:r>
            <a:endParaRPr lang="en-US" b="1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Part5, Haskell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836B-F515-4007-A62B-5B39699061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8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940800" cy="67973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Example : 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3050"/>
            <a:ext cx="10795000" cy="4949824"/>
          </a:xfrm>
        </p:spPr>
        <p:txBody>
          <a:bodyPr>
            <a:normAutofit/>
          </a:bodyPr>
          <a:lstStyle/>
          <a:p>
            <a:pPr defTabSz="182880"/>
            <a:r>
              <a:rPr lang="en-US" i="1" dirty="0"/>
              <a:t>Ord </a:t>
            </a:r>
            <a:r>
              <a:rPr lang="en-US" dirty="0"/>
              <a:t>is a </a:t>
            </a:r>
            <a:r>
              <a:rPr lang="en-US" i="1" dirty="0"/>
              <a:t>class </a:t>
            </a:r>
            <a:r>
              <a:rPr lang="en-US" dirty="0"/>
              <a:t>consisting of types each of which provides a set of comparison operations. If, at some future point, we defined a new type that includes these operations, it will automatically become part of </a:t>
            </a:r>
            <a:r>
              <a:rPr lang="en-US" i="1" dirty="0"/>
              <a:t>Ord</a:t>
            </a:r>
            <a:br>
              <a:rPr lang="en-US" i="1" dirty="0"/>
            </a:br>
            <a:endParaRPr lang="en-US" i="1" dirty="0"/>
          </a:p>
          <a:p>
            <a:pPr defTabSz="182880"/>
            <a:r>
              <a:rPr lang="en-US" i="1" dirty="0" err="1"/>
              <a:t>qSort</a:t>
            </a:r>
            <a:r>
              <a:rPr lang="en-US" i="1" dirty="0"/>
              <a:t> </a:t>
            </a:r>
            <a:r>
              <a:rPr lang="en-US" dirty="0"/>
              <a:t>:: (</a:t>
            </a:r>
            <a:r>
              <a:rPr lang="en-US" i="1" dirty="0"/>
              <a:t>Ord a</a:t>
            </a:r>
            <a:r>
              <a:rPr lang="en-US" dirty="0"/>
              <a:t>) =&gt; [</a:t>
            </a:r>
            <a:r>
              <a:rPr lang="en-US" i="1" dirty="0"/>
              <a:t>a</a:t>
            </a:r>
            <a:r>
              <a:rPr lang="en-US" dirty="0"/>
              <a:t>]		-&gt;	[</a:t>
            </a:r>
            <a:r>
              <a:rPr lang="en-US" i="1" dirty="0"/>
              <a:t>a</a:t>
            </a:r>
            <a:r>
              <a:rPr lang="en-US" dirty="0"/>
              <a:t>]</a:t>
            </a:r>
            <a:br>
              <a:rPr lang="en-US" i="1" dirty="0"/>
            </a:br>
            <a:r>
              <a:rPr lang="en-US" i="1" dirty="0" err="1"/>
              <a:t>qSort</a:t>
            </a:r>
            <a:r>
              <a:rPr lang="en-US" i="1" dirty="0"/>
              <a:t> </a:t>
            </a:r>
            <a:r>
              <a:rPr lang="en-US" dirty="0"/>
              <a:t>[]				=		[]</a:t>
            </a:r>
            <a:br>
              <a:rPr lang="en-US" dirty="0"/>
            </a:br>
            <a:r>
              <a:rPr lang="en-US" i="1" dirty="0" err="1"/>
              <a:t>qSort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 err="1"/>
              <a:t>x:xs</a:t>
            </a:r>
            <a:r>
              <a:rPr lang="en-US" dirty="0"/>
              <a:t>)</a:t>
            </a:r>
            <a:r>
              <a:rPr lang="en-US" i="1" dirty="0"/>
              <a:t>		=		</a:t>
            </a:r>
            <a:r>
              <a:rPr lang="en-US" i="1" dirty="0" err="1"/>
              <a:t>qSort</a:t>
            </a:r>
            <a:r>
              <a:rPr lang="en-US" i="1" dirty="0"/>
              <a:t> less </a:t>
            </a:r>
            <a:r>
              <a:rPr lang="en-US" dirty="0"/>
              <a:t>++</a:t>
            </a:r>
            <a:r>
              <a:rPr lang="en-US" i="1" dirty="0"/>
              <a:t> </a:t>
            </a:r>
            <a:r>
              <a:rPr lang="en-US" dirty="0"/>
              <a:t>[</a:t>
            </a:r>
            <a:r>
              <a:rPr lang="en-US" i="1" dirty="0"/>
              <a:t>x</a:t>
            </a:r>
            <a:r>
              <a:rPr lang="en-US" dirty="0"/>
              <a:t>] ++</a:t>
            </a:r>
            <a:r>
              <a:rPr lang="en-US" i="1" dirty="0"/>
              <a:t> </a:t>
            </a:r>
            <a:r>
              <a:rPr lang="en-US" i="1" dirty="0" err="1"/>
              <a:t>qSort</a:t>
            </a:r>
            <a:r>
              <a:rPr lang="en-US" i="1" dirty="0"/>
              <a:t> more</a:t>
            </a:r>
            <a:br>
              <a:rPr lang="en-US" i="1" dirty="0"/>
            </a:br>
            <a:r>
              <a:rPr lang="en-US" i="1" dirty="0"/>
              <a:t>													where		less = filter </a:t>
            </a:r>
            <a:r>
              <a:rPr lang="en-US" dirty="0"/>
              <a:t>(</a:t>
            </a:r>
            <a:r>
              <a:rPr lang="en-US" i="1" dirty="0"/>
              <a:t>&lt;x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i="1" dirty="0" err="1"/>
              <a:t>xs</a:t>
            </a:r>
            <a:br>
              <a:rPr lang="en-US" i="1" dirty="0"/>
            </a:br>
            <a:r>
              <a:rPr lang="en-US" i="1" dirty="0"/>
              <a:t>																			more = filter </a:t>
            </a:r>
            <a:r>
              <a:rPr lang="en-US" dirty="0"/>
              <a:t>(&gt;=</a:t>
            </a:r>
            <a:r>
              <a:rPr lang="en-US" i="1" dirty="0"/>
              <a:t>x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i="1" dirty="0" err="1"/>
              <a:t>xs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093200" y="6356350"/>
            <a:ext cx="4114800" cy="365125"/>
          </a:xfrm>
        </p:spPr>
        <p:txBody>
          <a:bodyPr/>
          <a:lstStyle/>
          <a:p>
            <a:r>
              <a:rPr lang="en-US" dirty="0"/>
              <a:t>Part5, Haskell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836B-F515-4007-A62B-5B396990610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4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Classes (</a:t>
            </a:r>
            <a:r>
              <a:rPr lang="en-US" dirty="0" err="1"/>
              <a:t>contd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defTabSz="182880"/>
            <a:r>
              <a:rPr lang="en-US" i="1" dirty="0"/>
              <a:t>Show	-- </a:t>
            </a:r>
            <a:r>
              <a:rPr lang="en-US" dirty="0"/>
              <a:t>“showable” types</a:t>
            </a:r>
            <a:br>
              <a:rPr lang="en-US" dirty="0"/>
            </a:br>
            <a:r>
              <a:rPr lang="en-US" i="1" dirty="0"/>
              <a:t>show	::	a -&gt; String</a:t>
            </a:r>
          </a:p>
          <a:p>
            <a:pPr defTabSz="182880"/>
            <a:r>
              <a:rPr lang="en-US" i="1" dirty="0"/>
              <a:t>Read	-- </a:t>
            </a:r>
            <a:r>
              <a:rPr lang="en-US" dirty="0"/>
              <a:t>“readable” types</a:t>
            </a:r>
            <a:br>
              <a:rPr lang="en-US" dirty="0"/>
            </a:br>
            <a:r>
              <a:rPr lang="en-US" i="1" dirty="0"/>
              <a:t>read		::	String -&gt; a</a:t>
            </a:r>
          </a:p>
          <a:p>
            <a:pPr defTabSz="182880"/>
            <a:r>
              <a:rPr lang="en-US" i="1" dirty="0" err="1"/>
              <a:t>Num</a:t>
            </a:r>
            <a:r>
              <a:rPr lang="en-US" i="1" dirty="0"/>
              <a:t>	--	</a:t>
            </a:r>
            <a:r>
              <a:rPr lang="en-US" dirty="0"/>
              <a:t>Numeric types</a:t>
            </a:r>
          </a:p>
          <a:p>
            <a:pPr defTabSz="182880"/>
            <a:r>
              <a:rPr lang="en-US" i="1" dirty="0"/>
              <a:t>Integral	--	</a:t>
            </a:r>
            <a:r>
              <a:rPr lang="en-US" dirty="0"/>
              <a:t>types in </a:t>
            </a:r>
            <a:r>
              <a:rPr lang="en-US" dirty="0" err="1"/>
              <a:t>Num</a:t>
            </a:r>
            <a:r>
              <a:rPr lang="en-US" dirty="0"/>
              <a:t> that also provide div and mod</a:t>
            </a:r>
            <a:br>
              <a:rPr lang="en-US" dirty="0"/>
            </a:br>
            <a:r>
              <a:rPr lang="en-US" i="1" dirty="0"/>
              <a:t>div		::	a -&gt; a -&gt; a</a:t>
            </a:r>
            <a:br>
              <a:rPr lang="en-US" i="1" dirty="0"/>
            </a:br>
            <a:r>
              <a:rPr lang="en-US" i="1" dirty="0"/>
              <a:t>mod	::	a -&gt; a -&gt; a</a:t>
            </a:r>
          </a:p>
          <a:p>
            <a:pPr defTabSz="182880"/>
            <a:r>
              <a:rPr lang="en-US" i="1" dirty="0"/>
              <a:t>Fractional	--	 </a:t>
            </a:r>
            <a:r>
              <a:rPr lang="en-US" dirty="0"/>
              <a:t>types in Num that also provide </a:t>
            </a:r>
            <a:r>
              <a:rPr lang="en-US" dirty="0" err="1"/>
              <a:t>recip</a:t>
            </a:r>
            <a:r>
              <a:rPr lang="en-US" dirty="0"/>
              <a:t> and (/)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Part5, Haskell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836B-F515-4007-A62B-5B396990610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9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6525"/>
            <a:ext cx="7119551" cy="4565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Defining New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46831"/>
            <a:ext cx="10515601" cy="4381843"/>
          </a:xfrm>
        </p:spPr>
        <p:txBody>
          <a:bodyPr>
            <a:normAutofit/>
          </a:bodyPr>
          <a:lstStyle/>
          <a:p>
            <a:pPr marL="0" indent="0" defTabSz="182880">
              <a:spcAft>
                <a:spcPts val="600"/>
              </a:spcAft>
              <a:buNone/>
            </a:pPr>
            <a:r>
              <a:rPr lang="en-US" dirty="0"/>
              <a:t>New names for existing types:</a:t>
            </a:r>
          </a:p>
          <a:p>
            <a:pPr marL="0" indent="0" defTabSz="18288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/>
              <a:t>type </a:t>
            </a:r>
            <a:r>
              <a:rPr lang="en-US" i="1" dirty="0"/>
              <a:t>String </a:t>
            </a:r>
            <a:r>
              <a:rPr lang="en-US" dirty="0"/>
              <a:t>= [ </a:t>
            </a:r>
            <a:r>
              <a:rPr lang="en-US" i="1" dirty="0"/>
              <a:t>Char </a:t>
            </a:r>
            <a:r>
              <a:rPr lang="en-US" dirty="0"/>
              <a:t>]   -- this is how </a:t>
            </a:r>
            <a:r>
              <a:rPr lang="en-US" i="1" dirty="0"/>
              <a:t>String  </a:t>
            </a:r>
            <a:r>
              <a:rPr lang="en-US" dirty="0"/>
              <a:t>is defined</a:t>
            </a:r>
            <a:endParaRPr lang="en-US" b="1" dirty="0"/>
          </a:p>
          <a:p>
            <a:pPr marL="0" indent="0" defTabSz="182880">
              <a:spcAft>
                <a:spcPts val="600"/>
              </a:spcAft>
              <a:buNone/>
            </a:pPr>
            <a:r>
              <a:rPr lang="en-US" b="1" dirty="0"/>
              <a:t>type </a:t>
            </a:r>
            <a:r>
              <a:rPr lang="en-US" i="1" dirty="0"/>
              <a:t>Pos </a:t>
            </a:r>
            <a:r>
              <a:rPr lang="en-US" dirty="0"/>
              <a:t>= ( </a:t>
            </a:r>
            <a:r>
              <a:rPr lang="en-US" i="1" dirty="0"/>
              <a:t>Int, Int </a:t>
            </a:r>
            <a:r>
              <a:rPr lang="en-US" dirty="0"/>
              <a:t>)</a:t>
            </a:r>
          </a:p>
          <a:p>
            <a:pPr marL="0" indent="0" defTabSz="182880">
              <a:spcAft>
                <a:spcPts val="600"/>
              </a:spcAft>
              <a:buNone/>
            </a:pPr>
            <a:endParaRPr lang="en-US" dirty="0"/>
          </a:p>
          <a:p>
            <a:pPr marL="0" indent="0" defTabSz="182880">
              <a:spcAft>
                <a:spcPts val="600"/>
              </a:spcAft>
              <a:buNone/>
            </a:pPr>
            <a:r>
              <a:rPr lang="en-US" dirty="0"/>
              <a:t>New types:</a:t>
            </a:r>
          </a:p>
          <a:p>
            <a:pPr marL="0" indent="0" defTabSz="182880">
              <a:spcAft>
                <a:spcPts val="600"/>
              </a:spcAft>
              <a:buNone/>
            </a:pPr>
            <a:r>
              <a:rPr lang="en-US" b="1" dirty="0"/>
              <a:t>data </a:t>
            </a:r>
            <a:r>
              <a:rPr lang="en-US" i="1" dirty="0"/>
              <a:t>Bool</a:t>
            </a:r>
            <a:r>
              <a:rPr lang="en-US" dirty="0"/>
              <a:t> = </a:t>
            </a:r>
            <a:r>
              <a:rPr lang="en-US" i="1" dirty="0"/>
              <a:t>False</a:t>
            </a:r>
            <a:r>
              <a:rPr lang="en-US" dirty="0"/>
              <a:t> | </a:t>
            </a:r>
            <a:r>
              <a:rPr lang="en-US" i="1" dirty="0"/>
              <a:t>True			</a:t>
            </a:r>
            <a:r>
              <a:rPr lang="en-US" b="1" dirty="0"/>
              <a:t> </a:t>
            </a:r>
          </a:p>
          <a:p>
            <a:pPr marL="0" indent="0" defTabSz="182880">
              <a:spcAft>
                <a:spcPts val="600"/>
              </a:spcAft>
              <a:buNone/>
            </a:pPr>
            <a:endParaRPr lang="en-US" b="1" i="1" dirty="0"/>
          </a:p>
          <a:p>
            <a:pPr marL="0" indent="0" defTabSz="182880"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Part5, Haskell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836B-F515-4007-A62B-5B396990610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2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6525"/>
            <a:ext cx="7119551" cy="4565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New Types (</a:t>
            </a:r>
            <a:r>
              <a:rPr lang="en-US" dirty="0" err="1"/>
              <a:t>contd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790232"/>
            <a:ext cx="10515601" cy="5566117"/>
          </a:xfrm>
        </p:spPr>
        <p:txBody>
          <a:bodyPr>
            <a:normAutofit fontScale="92500" lnSpcReduction="10000"/>
          </a:bodyPr>
          <a:lstStyle/>
          <a:p>
            <a:pPr marL="0" indent="0" defTabSz="182880">
              <a:spcAft>
                <a:spcPts val="600"/>
              </a:spcAft>
              <a:buNone/>
            </a:pPr>
            <a:r>
              <a:rPr lang="en-US" b="1" dirty="0"/>
              <a:t>data </a:t>
            </a:r>
            <a:r>
              <a:rPr lang="en-US" i="1" dirty="0"/>
              <a:t>Move</a:t>
            </a:r>
            <a:r>
              <a:rPr lang="en-US" dirty="0"/>
              <a:t> = </a:t>
            </a:r>
            <a:r>
              <a:rPr lang="en-US" i="1" dirty="0"/>
              <a:t>Left</a:t>
            </a:r>
            <a:r>
              <a:rPr lang="en-US" dirty="0"/>
              <a:t> | </a:t>
            </a:r>
            <a:r>
              <a:rPr lang="en-US" i="1" dirty="0"/>
              <a:t>Right</a:t>
            </a:r>
            <a:r>
              <a:rPr lang="en-US" dirty="0"/>
              <a:t> | </a:t>
            </a:r>
            <a:r>
              <a:rPr lang="en-US" i="1" dirty="0"/>
              <a:t>Up</a:t>
            </a:r>
            <a:r>
              <a:rPr lang="en-US" dirty="0"/>
              <a:t> | </a:t>
            </a:r>
            <a:r>
              <a:rPr lang="en-US" i="1" dirty="0"/>
              <a:t>Down</a:t>
            </a:r>
          </a:p>
          <a:p>
            <a:pPr marL="0" indent="0" defTabSz="18288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i="1" dirty="0"/>
              <a:t>Bool </a:t>
            </a:r>
            <a:r>
              <a:rPr lang="en-US" dirty="0"/>
              <a:t>and </a:t>
            </a:r>
            <a:r>
              <a:rPr lang="en-US" i="1" dirty="0"/>
              <a:t>Move </a:t>
            </a:r>
            <a:r>
              <a:rPr lang="en-US" dirty="0"/>
              <a:t>don’t </a:t>
            </a:r>
            <a:r>
              <a:rPr lang="en-US" i="1" dirty="0"/>
              <a:t>mean </a:t>
            </a:r>
            <a:r>
              <a:rPr lang="en-US" dirty="0"/>
              <a:t>anything until we define functions on them</a:t>
            </a:r>
          </a:p>
          <a:p>
            <a:pPr marL="0" indent="0" defTabSz="182880">
              <a:spcBef>
                <a:spcPts val="0"/>
              </a:spcBef>
              <a:buNone/>
            </a:pPr>
            <a:r>
              <a:rPr lang="en-US" dirty="0"/>
              <a:t>( /\ ) 						::		</a:t>
            </a:r>
            <a:r>
              <a:rPr lang="en-US" i="1" dirty="0"/>
              <a:t>Bool </a:t>
            </a:r>
            <a:r>
              <a:rPr lang="en-US" dirty="0"/>
              <a:t>-&gt; </a:t>
            </a:r>
            <a:r>
              <a:rPr lang="en-US" i="1" dirty="0"/>
              <a:t>Bool </a:t>
            </a:r>
            <a:r>
              <a:rPr lang="en-US" dirty="0"/>
              <a:t>-&gt; </a:t>
            </a:r>
            <a:r>
              <a:rPr lang="en-US" i="1" dirty="0"/>
              <a:t>Bool</a:t>
            </a:r>
          </a:p>
          <a:p>
            <a:pPr marL="0" indent="0" defTabSz="182880">
              <a:spcBef>
                <a:spcPts val="400"/>
              </a:spcBef>
              <a:buNone/>
            </a:pPr>
            <a:r>
              <a:rPr lang="en-US" i="1" dirty="0"/>
              <a:t>False </a:t>
            </a:r>
            <a:r>
              <a:rPr lang="en-US" dirty="0"/>
              <a:t>/\ _			=			</a:t>
            </a:r>
            <a:r>
              <a:rPr lang="en-US" i="1" dirty="0"/>
              <a:t>False</a:t>
            </a:r>
          </a:p>
          <a:p>
            <a:pPr marL="0" indent="0" defTabSz="182880">
              <a:spcBef>
                <a:spcPts val="400"/>
              </a:spcBef>
              <a:buNone/>
            </a:pPr>
            <a:r>
              <a:rPr lang="en-US" i="1" dirty="0"/>
              <a:t>True </a:t>
            </a:r>
            <a:r>
              <a:rPr lang="en-US" dirty="0"/>
              <a:t>/\  </a:t>
            </a:r>
            <a:r>
              <a:rPr lang="en-US" i="1" dirty="0"/>
              <a:t>b</a:t>
            </a:r>
            <a:r>
              <a:rPr lang="en-US" dirty="0"/>
              <a:t>			=			b					-- many other similar definitions (from logic)</a:t>
            </a:r>
          </a:p>
          <a:p>
            <a:pPr marL="0" indent="0" defTabSz="182880">
              <a:spcBef>
                <a:spcPts val="0"/>
              </a:spcBef>
              <a:buNone/>
            </a:pPr>
            <a:endParaRPr lang="en-US" dirty="0"/>
          </a:p>
          <a:p>
            <a:pPr marL="0" indent="0" defTabSz="182880">
              <a:spcBef>
                <a:spcPts val="0"/>
              </a:spcBef>
              <a:buNone/>
            </a:pPr>
            <a:r>
              <a:rPr lang="en-US" i="1" dirty="0"/>
              <a:t>move				</a:t>
            </a:r>
            <a:r>
              <a:rPr lang="en-US" dirty="0"/>
              <a:t>::		</a:t>
            </a:r>
            <a:r>
              <a:rPr lang="en-US" i="1" dirty="0"/>
              <a:t>Move </a:t>
            </a:r>
            <a:r>
              <a:rPr lang="en-US" dirty="0"/>
              <a:t>-&gt; </a:t>
            </a:r>
            <a:r>
              <a:rPr lang="en-US" i="1" dirty="0"/>
              <a:t>Pos </a:t>
            </a:r>
            <a:r>
              <a:rPr lang="en-US" dirty="0"/>
              <a:t>-&gt; </a:t>
            </a:r>
            <a:r>
              <a:rPr lang="en-US" i="1" dirty="0"/>
              <a:t>Pos</a:t>
            </a:r>
          </a:p>
          <a:p>
            <a:pPr marL="0" indent="0" defTabSz="182880">
              <a:spcBef>
                <a:spcPts val="0"/>
              </a:spcBef>
              <a:buNone/>
            </a:pPr>
            <a:r>
              <a:rPr lang="en-US" i="1" dirty="0"/>
              <a:t>move Left </a:t>
            </a:r>
            <a:r>
              <a:rPr lang="en-US" dirty="0"/>
              <a:t>(</a:t>
            </a:r>
            <a:r>
              <a:rPr lang="en-US" i="1" dirty="0"/>
              <a:t>x, y</a:t>
            </a:r>
            <a:r>
              <a:rPr lang="en-US" dirty="0"/>
              <a:t>)		=		( </a:t>
            </a:r>
            <a:r>
              <a:rPr lang="en-US" i="1" dirty="0"/>
              <a:t>x-1 , y </a:t>
            </a:r>
            <a:r>
              <a:rPr lang="en-US" dirty="0"/>
              <a:t>)</a:t>
            </a:r>
          </a:p>
          <a:p>
            <a:pPr marL="0" indent="0" defTabSz="182880">
              <a:spcBef>
                <a:spcPts val="0"/>
              </a:spcBef>
              <a:buNone/>
            </a:pPr>
            <a:r>
              <a:rPr lang="en-US" i="1" dirty="0"/>
              <a:t>move Right </a:t>
            </a:r>
            <a:r>
              <a:rPr lang="en-US" dirty="0"/>
              <a:t>(</a:t>
            </a:r>
            <a:r>
              <a:rPr lang="en-US" i="1" dirty="0"/>
              <a:t>x, y</a:t>
            </a:r>
            <a:r>
              <a:rPr lang="en-US" dirty="0"/>
              <a:t>)	=		( </a:t>
            </a:r>
            <a:r>
              <a:rPr lang="en-US" i="1" dirty="0"/>
              <a:t>x</a:t>
            </a:r>
            <a:r>
              <a:rPr lang="en-US" dirty="0"/>
              <a:t>+</a:t>
            </a:r>
            <a:r>
              <a:rPr lang="en-US" i="1" dirty="0"/>
              <a:t>1 , y </a:t>
            </a:r>
            <a:r>
              <a:rPr lang="en-US" dirty="0"/>
              <a:t>)</a:t>
            </a:r>
          </a:p>
          <a:p>
            <a:pPr marL="0" indent="0" defTabSz="182880">
              <a:spcBef>
                <a:spcPts val="0"/>
              </a:spcBef>
              <a:buNone/>
            </a:pPr>
            <a:r>
              <a:rPr lang="en-US" i="1" dirty="0"/>
              <a:t>move Up </a:t>
            </a:r>
            <a:r>
              <a:rPr lang="en-US" dirty="0"/>
              <a:t>(</a:t>
            </a:r>
            <a:r>
              <a:rPr lang="en-US" i="1" dirty="0"/>
              <a:t>x, y</a:t>
            </a:r>
            <a:r>
              <a:rPr lang="en-US" dirty="0"/>
              <a:t>)			=		( </a:t>
            </a:r>
            <a:r>
              <a:rPr lang="en-US" i="1" dirty="0"/>
              <a:t>x , y </a:t>
            </a:r>
            <a:r>
              <a:rPr lang="en-US" dirty="0"/>
              <a:t>- </a:t>
            </a:r>
            <a:r>
              <a:rPr lang="en-US" i="1" dirty="0"/>
              <a:t>1 </a:t>
            </a:r>
            <a:r>
              <a:rPr lang="en-US" dirty="0"/>
              <a:t>)</a:t>
            </a:r>
          </a:p>
          <a:p>
            <a:pPr marL="0" indent="0" defTabSz="182880">
              <a:spcBef>
                <a:spcPts val="0"/>
              </a:spcBef>
              <a:buNone/>
            </a:pPr>
            <a:r>
              <a:rPr lang="en-US" i="1" dirty="0"/>
              <a:t>move Down </a:t>
            </a:r>
            <a:r>
              <a:rPr lang="en-US" dirty="0"/>
              <a:t>(</a:t>
            </a:r>
            <a:r>
              <a:rPr lang="en-US" i="1" dirty="0"/>
              <a:t>x, y</a:t>
            </a:r>
            <a:r>
              <a:rPr lang="en-US" dirty="0"/>
              <a:t>)	=		( </a:t>
            </a:r>
            <a:r>
              <a:rPr lang="en-US" i="1" dirty="0"/>
              <a:t>x , y </a:t>
            </a:r>
            <a:r>
              <a:rPr lang="en-US" dirty="0"/>
              <a:t>+ </a:t>
            </a:r>
            <a:r>
              <a:rPr lang="en-US" i="1" dirty="0"/>
              <a:t>1 </a:t>
            </a:r>
            <a:r>
              <a:rPr lang="en-US" dirty="0"/>
              <a:t>)</a:t>
            </a:r>
          </a:p>
          <a:p>
            <a:pPr marL="0" indent="0" defTabSz="182880">
              <a:spcBef>
                <a:spcPts val="0"/>
              </a:spcBef>
              <a:buNone/>
            </a:pPr>
            <a:endParaRPr lang="en-US" dirty="0"/>
          </a:p>
          <a:p>
            <a:pPr marL="0" indent="0" defTabSz="182880">
              <a:spcBef>
                <a:spcPts val="0"/>
              </a:spcBef>
              <a:buNone/>
            </a:pPr>
            <a:r>
              <a:rPr lang="en-US" i="1" dirty="0"/>
              <a:t>moves 			</a:t>
            </a:r>
            <a:r>
              <a:rPr lang="en-US" dirty="0"/>
              <a:t>::		</a:t>
            </a:r>
            <a:r>
              <a:rPr lang="en-US" i="1" dirty="0"/>
              <a:t> </a:t>
            </a:r>
            <a:r>
              <a:rPr lang="en-US" dirty="0"/>
              <a:t>[</a:t>
            </a:r>
            <a:r>
              <a:rPr lang="en-US" i="1" dirty="0"/>
              <a:t>Move</a:t>
            </a:r>
            <a:r>
              <a:rPr lang="en-US" dirty="0"/>
              <a:t>]</a:t>
            </a:r>
            <a:r>
              <a:rPr lang="en-US" i="1" dirty="0"/>
              <a:t> </a:t>
            </a:r>
            <a:r>
              <a:rPr lang="en-US" dirty="0"/>
              <a:t>-&gt; </a:t>
            </a:r>
            <a:r>
              <a:rPr lang="en-US" i="1" dirty="0"/>
              <a:t>Pos </a:t>
            </a:r>
            <a:r>
              <a:rPr lang="en-US" dirty="0"/>
              <a:t>-&gt; </a:t>
            </a:r>
            <a:r>
              <a:rPr lang="en-US" i="1" dirty="0"/>
              <a:t>Pos</a:t>
            </a:r>
          </a:p>
          <a:p>
            <a:pPr marL="0" indent="0" defTabSz="182880">
              <a:spcBef>
                <a:spcPts val="0"/>
              </a:spcBef>
              <a:buNone/>
            </a:pPr>
            <a:r>
              <a:rPr lang="en-US" i="1" dirty="0"/>
              <a:t>moves </a:t>
            </a:r>
            <a:r>
              <a:rPr lang="en-US" dirty="0"/>
              <a:t>[]</a:t>
            </a:r>
            <a:r>
              <a:rPr lang="en-US" i="1" dirty="0"/>
              <a:t> p 							</a:t>
            </a:r>
            <a:r>
              <a:rPr lang="en-US" dirty="0"/>
              <a:t>=</a:t>
            </a:r>
            <a:r>
              <a:rPr lang="en-US" i="1" dirty="0"/>
              <a:t>		p</a:t>
            </a:r>
          </a:p>
          <a:p>
            <a:pPr marL="0" indent="0" defTabSz="182880">
              <a:spcBef>
                <a:spcPts val="0"/>
              </a:spcBef>
              <a:buNone/>
            </a:pPr>
            <a:r>
              <a:rPr lang="en-US" i="1" dirty="0"/>
              <a:t>moves </a:t>
            </a:r>
            <a:r>
              <a:rPr lang="en-US" dirty="0"/>
              <a:t>( </a:t>
            </a:r>
            <a:r>
              <a:rPr lang="en-US" i="1" dirty="0"/>
              <a:t>m </a:t>
            </a:r>
            <a:r>
              <a:rPr lang="en-US" dirty="0"/>
              <a:t>:</a:t>
            </a:r>
            <a:r>
              <a:rPr lang="en-US" i="1" dirty="0"/>
              <a:t> </a:t>
            </a:r>
            <a:r>
              <a:rPr lang="en-US" i="1" dirty="0" err="1"/>
              <a:t>ms</a:t>
            </a:r>
            <a:r>
              <a:rPr lang="en-US" dirty="0"/>
              <a:t>)</a:t>
            </a:r>
            <a:r>
              <a:rPr lang="en-US" i="1" dirty="0"/>
              <a:t> p 	</a:t>
            </a:r>
            <a:r>
              <a:rPr lang="en-US" dirty="0"/>
              <a:t>=</a:t>
            </a:r>
            <a:r>
              <a:rPr lang="en-US" i="1" dirty="0"/>
              <a:t>		moves </a:t>
            </a:r>
            <a:r>
              <a:rPr lang="en-US" i="1" dirty="0" err="1"/>
              <a:t>ms</a:t>
            </a:r>
            <a:r>
              <a:rPr lang="en-US" i="1" dirty="0"/>
              <a:t> (move m p)</a:t>
            </a:r>
          </a:p>
          <a:p>
            <a:pPr marL="0" indent="0" defTabSz="182880">
              <a:spcBef>
                <a:spcPts val="0"/>
              </a:spcBef>
              <a:buNone/>
            </a:pPr>
            <a:endParaRPr lang="en-US" i="1" dirty="0"/>
          </a:p>
          <a:p>
            <a:pPr marL="0" indent="0" defTabSz="18288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Part5, Haskell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836B-F515-4007-A62B-5B396990610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4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6525"/>
            <a:ext cx="7119551" cy="4565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RecursiveTypes</a:t>
            </a:r>
            <a:r>
              <a:rPr lang="en-US" dirty="0"/>
              <a:t> : 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932506"/>
            <a:ext cx="10515601" cy="5423844"/>
          </a:xfrm>
        </p:spPr>
        <p:txBody>
          <a:bodyPr>
            <a:normAutofit fontScale="92500" lnSpcReduction="20000"/>
          </a:bodyPr>
          <a:lstStyle/>
          <a:p>
            <a:pPr marL="0" indent="0" defTabSz="182880">
              <a:spcBef>
                <a:spcPts val="0"/>
              </a:spcBef>
              <a:buNone/>
            </a:pPr>
            <a:r>
              <a:rPr lang="en-US" b="1" dirty="0"/>
              <a:t>data  </a:t>
            </a:r>
            <a:r>
              <a:rPr lang="en-US" i="1" dirty="0"/>
              <a:t>Tree									</a:t>
            </a:r>
            <a:r>
              <a:rPr lang="en-US" dirty="0"/>
              <a:t>=</a:t>
            </a:r>
            <a:r>
              <a:rPr lang="en-US" i="1" dirty="0"/>
              <a:t>			Leaf  Int </a:t>
            </a:r>
            <a:r>
              <a:rPr lang="en-US" dirty="0"/>
              <a:t>| </a:t>
            </a:r>
            <a:r>
              <a:rPr lang="en-US" i="1" dirty="0"/>
              <a:t>Node Tree Int Tree</a:t>
            </a:r>
          </a:p>
          <a:p>
            <a:pPr marL="0" indent="0" defTabSz="182880">
              <a:spcBef>
                <a:spcPts val="0"/>
              </a:spcBef>
              <a:buNone/>
            </a:pPr>
            <a:endParaRPr lang="en-US" i="1" dirty="0"/>
          </a:p>
          <a:p>
            <a:pPr marL="0" indent="0" defTabSz="182880">
              <a:spcBef>
                <a:spcPts val="0"/>
              </a:spcBef>
              <a:buNone/>
            </a:pPr>
            <a:r>
              <a:rPr lang="en-US" i="1" dirty="0"/>
              <a:t>occurs	</a:t>
            </a:r>
            <a:r>
              <a:rPr lang="en-US" dirty="0"/>
              <a:t>											::			</a:t>
            </a:r>
            <a:r>
              <a:rPr lang="en-US" i="1" dirty="0"/>
              <a:t>Int </a:t>
            </a:r>
            <a:r>
              <a:rPr lang="en-US" dirty="0"/>
              <a:t>--&gt; </a:t>
            </a:r>
            <a:r>
              <a:rPr lang="en-US" i="1" dirty="0"/>
              <a:t>Tree </a:t>
            </a:r>
            <a:r>
              <a:rPr lang="en-US" dirty="0"/>
              <a:t>--&gt;  </a:t>
            </a:r>
            <a:r>
              <a:rPr lang="en-US" i="1" dirty="0"/>
              <a:t>Bool</a:t>
            </a:r>
          </a:p>
          <a:p>
            <a:pPr marL="0" indent="0" defTabSz="182880">
              <a:spcBef>
                <a:spcPts val="0"/>
              </a:spcBef>
              <a:spcAft>
                <a:spcPts val="600"/>
              </a:spcAft>
              <a:buNone/>
            </a:pPr>
            <a:r>
              <a:rPr lang="en-US" i="1" dirty="0"/>
              <a:t>occurs m </a:t>
            </a:r>
            <a:r>
              <a:rPr lang="en-US" dirty="0"/>
              <a:t>(</a:t>
            </a:r>
            <a:r>
              <a:rPr lang="en-US" i="1" dirty="0"/>
              <a:t>Leaf n</a:t>
            </a:r>
            <a:r>
              <a:rPr lang="en-US" dirty="0"/>
              <a:t>)				=			</a:t>
            </a:r>
            <a:r>
              <a:rPr lang="en-US" i="1" dirty="0"/>
              <a:t>m </a:t>
            </a:r>
            <a:r>
              <a:rPr lang="en-US" dirty="0"/>
              <a:t>== </a:t>
            </a:r>
            <a:r>
              <a:rPr lang="en-US" i="1" dirty="0"/>
              <a:t>n</a:t>
            </a:r>
          </a:p>
          <a:p>
            <a:pPr marL="0" indent="0" defTabSz="182880">
              <a:spcBef>
                <a:spcPts val="0"/>
              </a:spcBef>
              <a:buNone/>
            </a:pPr>
            <a:r>
              <a:rPr lang="en-US" i="1" dirty="0"/>
              <a:t>occurs m </a:t>
            </a:r>
            <a:r>
              <a:rPr lang="en-US" dirty="0"/>
              <a:t>(</a:t>
            </a:r>
            <a:r>
              <a:rPr lang="en-US" i="1" dirty="0"/>
              <a:t>Node l n r</a:t>
            </a:r>
            <a:r>
              <a:rPr lang="en-US" dirty="0"/>
              <a:t>) 	= 		</a:t>
            </a:r>
            <a:r>
              <a:rPr lang="en-US" i="1" dirty="0"/>
              <a:t>m </a:t>
            </a:r>
            <a:r>
              <a:rPr lang="en-US" dirty="0"/>
              <a:t>== </a:t>
            </a:r>
            <a:r>
              <a:rPr lang="en-US" i="1" dirty="0"/>
              <a:t>n  </a:t>
            </a:r>
            <a:r>
              <a:rPr lang="en-US" dirty="0"/>
              <a:t>\/  </a:t>
            </a:r>
            <a:r>
              <a:rPr lang="en-US" i="1" dirty="0"/>
              <a:t>occurs m l  </a:t>
            </a:r>
            <a:r>
              <a:rPr lang="en-US" dirty="0"/>
              <a:t>\/  </a:t>
            </a:r>
            <a:r>
              <a:rPr lang="en-US" i="1" dirty="0"/>
              <a:t>occurs m r </a:t>
            </a:r>
          </a:p>
          <a:p>
            <a:pPr marL="0" indent="0" defTabSz="182880">
              <a:buNone/>
            </a:pPr>
            <a:r>
              <a:rPr lang="en-US" i="1" dirty="0"/>
              <a:t>flatten	</a:t>
            </a:r>
            <a:r>
              <a:rPr lang="en-US" dirty="0"/>
              <a:t>											::			</a:t>
            </a:r>
            <a:r>
              <a:rPr lang="en-US" i="1" dirty="0"/>
              <a:t>Tree </a:t>
            </a:r>
            <a:r>
              <a:rPr lang="en-US" dirty="0"/>
              <a:t>--&gt;  [Int]</a:t>
            </a:r>
          </a:p>
          <a:p>
            <a:pPr marL="0" indent="0" defTabSz="182880">
              <a:spcBef>
                <a:spcPts val="0"/>
              </a:spcBef>
              <a:spcAft>
                <a:spcPts val="600"/>
              </a:spcAft>
              <a:buNone/>
            </a:pPr>
            <a:r>
              <a:rPr lang="en-US" i="1" dirty="0"/>
              <a:t>flatten </a:t>
            </a:r>
            <a:r>
              <a:rPr lang="en-US" dirty="0"/>
              <a:t>(</a:t>
            </a:r>
            <a:r>
              <a:rPr lang="en-US" i="1" dirty="0"/>
              <a:t>Leaf n</a:t>
            </a:r>
            <a:r>
              <a:rPr lang="en-US" dirty="0"/>
              <a:t>)						=			[ </a:t>
            </a:r>
            <a:r>
              <a:rPr lang="en-US" i="1" dirty="0"/>
              <a:t>n </a:t>
            </a:r>
            <a:r>
              <a:rPr lang="en-US" dirty="0"/>
              <a:t>]</a:t>
            </a:r>
            <a:endParaRPr lang="en-US" i="1" dirty="0"/>
          </a:p>
          <a:p>
            <a:pPr marL="0" indent="0" defTabSz="182880">
              <a:spcBef>
                <a:spcPts val="0"/>
              </a:spcBef>
              <a:buNone/>
            </a:pPr>
            <a:r>
              <a:rPr lang="en-US" i="1" dirty="0"/>
              <a:t>flatten </a:t>
            </a:r>
            <a:r>
              <a:rPr lang="en-US" dirty="0"/>
              <a:t>(</a:t>
            </a:r>
            <a:r>
              <a:rPr lang="en-US" i="1" dirty="0"/>
              <a:t>Node l n r</a:t>
            </a:r>
            <a:r>
              <a:rPr lang="en-US" dirty="0"/>
              <a:t>) 			= 		</a:t>
            </a:r>
            <a:r>
              <a:rPr lang="en-US" i="1" dirty="0"/>
              <a:t> flatten l  </a:t>
            </a:r>
            <a:r>
              <a:rPr lang="en-US" dirty="0"/>
              <a:t>++ [</a:t>
            </a:r>
            <a:r>
              <a:rPr lang="en-US" i="1" dirty="0"/>
              <a:t>n</a:t>
            </a:r>
            <a:r>
              <a:rPr lang="en-US" dirty="0"/>
              <a:t>]</a:t>
            </a:r>
            <a:r>
              <a:rPr lang="en-US" i="1" dirty="0"/>
              <a:t> </a:t>
            </a:r>
            <a:r>
              <a:rPr lang="en-US" dirty="0"/>
              <a:t>++ </a:t>
            </a:r>
            <a:r>
              <a:rPr lang="en-US" i="1" dirty="0"/>
              <a:t>flatten r</a:t>
            </a:r>
          </a:p>
          <a:p>
            <a:pPr marL="0" indent="0" defTabSz="182880">
              <a:buNone/>
            </a:pPr>
            <a:r>
              <a:rPr lang="en-US" i="1" dirty="0" err="1"/>
              <a:t>maxVal</a:t>
            </a:r>
            <a:r>
              <a:rPr lang="en-US" i="1" dirty="0"/>
              <a:t>	</a:t>
            </a:r>
            <a:r>
              <a:rPr lang="en-US" dirty="0"/>
              <a:t>										::			</a:t>
            </a:r>
            <a:r>
              <a:rPr lang="en-US" i="1" dirty="0"/>
              <a:t>Tree </a:t>
            </a:r>
            <a:r>
              <a:rPr lang="en-US" dirty="0"/>
              <a:t>--&gt;  Int</a:t>
            </a:r>
          </a:p>
          <a:p>
            <a:pPr marL="0" indent="0" defTabSz="18288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i="1" dirty="0" err="1"/>
              <a:t>maxVal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/>
              <a:t>Leaf n</a:t>
            </a:r>
            <a:r>
              <a:rPr lang="en-US" dirty="0"/>
              <a:t>)					=			 </a:t>
            </a:r>
            <a:r>
              <a:rPr lang="en-US" i="1" dirty="0"/>
              <a:t>n </a:t>
            </a:r>
          </a:p>
          <a:p>
            <a:pPr marL="0" indent="0" defTabSz="182880">
              <a:spcBef>
                <a:spcPts val="0"/>
              </a:spcBef>
              <a:buNone/>
            </a:pPr>
            <a:r>
              <a:rPr lang="en-US" i="1" dirty="0" err="1"/>
              <a:t>maxVal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/>
              <a:t>Node l n r</a:t>
            </a:r>
            <a:r>
              <a:rPr lang="en-US" dirty="0"/>
              <a:t>) 		= 		</a:t>
            </a:r>
            <a:r>
              <a:rPr lang="en-US" i="1" dirty="0"/>
              <a:t>max3 n (</a:t>
            </a:r>
            <a:r>
              <a:rPr lang="en-US" i="1" dirty="0" err="1"/>
              <a:t>maxVal</a:t>
            </a:r>
            <a:r>
              <a:rPr lang="en-US" i="1" dirty="0"/>
              <a:t> l) (</a:t>
            </a:r>
            <a:r>
              <a:rPr lang="en-US" i="1" dirty="0" err="1"/>
              <a:t>maxVal</a:t>
            </a:r>
            <a:r>
              <a:rPr lang="en-US" i="1" dirty="0"/>
              <a:t> r)			-- max3?</a:t>
            </a:r>
          </a:p>
          <a:p>
            <a:pPr marL="0" indent="0" defTabSz="182880">
              <a:buNone/>
            </a:pPr>
            <a:r>
              <a:rPr lang="en-US" i="1" dirty="0" err="1"/>
              <a:t>searchTree</a:t>
            </a:r>
            <a:r>
              <a:rPr lang="en-US" i="1" dirty="0"/>
              <a:t>	</a:t>
            </a:r>
            <a:r>
              <a:rPr lang="en-US" dirty="0"/>
              <a:t>									::			</a:t>
            </a:r>
            <a:r>
              <a:rPr lang="en-US" i="1" dirty="0"/>
              <a:t>Tree </a:t>
            </a:r>
            <a:r>
              <a:rPr lang="en-US" dirty="0"/>
              <a:t>--&gt; </a:t>
            </a:r>
            <a:r>
              <a:rPr lang="en-US" i="1" dirty="0"/>
              <a:t>Bool</a:t>
            </a:r>
          </a:p>
          <a:p>
            <a:pPr marL="0" indent="0" defTabSz="182880">
              <a:spcBef>
                <a:spcPts val="0"/>
              </a:spcBef>
              <a:buNone/>
            </a:pPr>
            <a:r>
              <a:rPr lang="en-US" i="1" dirty="0" err="1"/>
              <a:t>searchTree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/>
              <a:t>Leaf n</a:t>
            </a:r>
            <a:r>
              <a:rPr lang="en-US" dirty="0"/>
              <a:t>)				=			</a:t>
            </a:r>
            <a:r>
              <a:rPr lang="en-US" i="1" dirty="0"/>
              <a:t>True</a:t>
            </a:r>
            <a:endParaRPr lang="en-US" dirty="0"/>
          </a:p>
          <a:p>
            <a:pPr marL="0" indent="0" defTabSz="18288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i="1" dirty="0" err="1"/>
              <a:t>searchTree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/>
              <a:t>Node l n r</a:t>
            </a:r>
            <a:r>
              <a:rPr lang="en-US" dirty="0"/>
              <a:t>) 	= 		</a:t>
            </a:r>
          </a:p>
          <a:p>
            <a:pPr marL="0" indent="0" defTabSz="182880">
              <a:spcBef>
                <a:spcPts val="0"/>
              </a:spcBef>
              <a:buNone/>
            </a:pPr>
            <a:r>
              <a:rPr lang="en-US" i="1" dirty="0"/>
              <a:t>			</a:t>
            </a:r>
            <a:r>
              <a:rPr lang="en-US" dirty="0"/>
              <a:t>(</a:t>
            </a:r>
            <a:r>
              <a:rPr lang="en-US" i="1" dirty="0" err="1"/>
              <a:t>searchTree</a:t>
            </a:r>
            <a:r>
              <a:rPr lang="en-US" i="1" dirty="0"/>
              <a:t> l</a:t>
            </a:r>
            <a:r>
              <a:rPr lang="en-US" dirty="0"/>
              <a:t>) /\ (</a:t>
            </a:r>
            <a:r>
              <a:rPr lang="en-US" dirty="0" err="1"/>
              <a:t>s</a:t>
            </a:r>
            <a:r>
              <a:rPr lang="en-US" i="1" dirty="0" err="1"/>
              <a:t>earchTree</a:t>
            </a:r>
            <a:r>
              <a:rPr lang="en-US" i="1" dirty="0"/>
              <a:t> r</a:t>
            </a:r>
            <a:r>
              <a:rPr lang="en-US" dirty="0"/>
              <a:t>) /\ ((</a:t>
            </a:r>
            <a:r>
              <a:rPr lang="en-US" i="1" dirty="0" err="1"/>
              <a:t>maxVal</a:t>
            </a:r>
            <a:r>
              <a:rPr lang="en-US" i="1" dirty="0"/>
              <a:t> l</a:t>
            </a:r>
            <a:r>
              <a:rPr lang="en-US" dirty="0"/>
              <a:t>) &lt;=</a:t>
            </a:r>
            <a:r>
              <a:rPr lang="en-US" i="1" dirty="0"/>
              <a:t> n</a:t>
            </a:r>
            <a:r>
              <a:rPr lang="en-US" dirty="0"/>
              <a:t>) /\ ((</a:t>
            </a:r>
            <a:r>
              <a:rPr lang="en-US" i="1" dirty="0" err="1"/>
              <a:t>maxVal</a:t>
            </a:r>
            <a:r>
              <a:rPr lang="en-US" i="1" dirty="0"/>
              <a:t> r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&gt;=</a:t>
            </a:r>
            <a:r>
              <a:rPr lang="en-US" i="1" dirty="0"/>
              <a:t> n</a:t>
            </a:r>
            <a:r>
              <a:rPr lang="en-US" dirty="0"/>
              <a:t>)</a:t>
            </a:r>
          </a:p>
          <a:p>
            <a:pPr marL="0" indent="0" defTabSz="182880">
              <a:spcBef>
                <a:spcPts val="0"/>
              </a:spcBef>
              <a:buNone/>
            </a:pPr>
            <a:endParaRPr lang="en-US" i="1" dirty="0"/>
          </a:p>
          <a:p>
            <a:pPr marL="0" indent="0" defTabSz="182880">
              <a:spcBef>
                <a:spcPts val="0"/>
              </a:spcBef>
              <a:buNone/>
            </a:pPr>
            <a:endParaRPr lang="en-US" dirty="0"/>
          </a:p>
          <a:p>
            <a:pPr marL="0" indent="0" defTabSz="182880">
              <a:spcAft>
                <a:spcPts val="600"/>
              </a:spcAft>
              <a:buNone/>
            </a:pPr>
            <a:endParaRPr lang="en-US" dirty="0"/>
          </a:p>
          <a:p>
            <a:pPr marL="0" indent="0" defTabSz="182880">
              <a:spcAft>
                <a:spcPts val="600"/>
              </a:spcAft>
              <a:buNone/>
            </a:pPr>
            <a:endParaRPr lang="en-US" b="1" i="1" dirty="0"/>
          </a:p>
          <a:p>
            <a:pPr marL="0" indent="0" defTabSz="182880"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Part5, Haskell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836B-F515-4007-A62B-5B396990610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6525"/>
            <a:ext cx="7119551" cy="4565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RecursiveTypes</a:t>
            </a:r>
            <a:r>
              <a:rPr lang="en-US" dirty="0"/>
              <a:t> :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000622"/>
            <a:ext cx="10515601" cy="5355728"/>
          </a:xfrm>
        </p:spPr>
        <p:txBody>
          <a:bodyPr>
            <a:normAutofit fontScale="77500" lnSpcReduction="20000"/>
          </a:bodyPr>
          <a:lstStyle/>
          <a:p>
            <a:pPr marL="0" indent="0" defTabSz="182880">
              <a:buNone/>
            </a:pPr>
            <a:r>
              <a:rPr lang="en-US" b="1" dirty="0"/>
              <a:t>data  </a:t>
            </a:r>
            <a:r>
              <a:rPr lang="en-US" dirty="0"/>
              <a:t>[ </a:t>
            </a:r>
            <a:r>
              <a:rPr lang="en-US" i="1" dirty="0"/>
              <a:t>a</a:t>
            </a:r>
            <a:r>
              <a:rPr lang="en-US" dirty="0"/>
              <a:t> ]			=		[ ] | </a:t>
            </a:r>
            <a:r>
              <a:rPr lang="en-US" i="1" dirty="0"/>
              <a:t>a </a:t>
            </a:r>
            <a:r>
              <a:rPr lang="en-US" dirty="0"/>
              <a:t>: [ </a:t>
            </a:r>
            <a:r>
              <a:rPr lang="en-US" i="1" dirty="0"/>
              <a:t>a </a:t>
            </a:r>
            <a:r>
              <a:rPr lang="en-US" dirty="0"/>
              <a:t>]</a:t>
            </a:r>
          </a:p>
          <a:p>
            <a:pPr marL="0" indent="0" defTabSz="182880">
              <a:spcBef>
                <a:spcPts val="0"/>
              </a:spcBef>
              <a:buNone/>
            </a:pPr>
            <a:r>
              <a:rPr lang="en-US" i="1" dirty="0"/>
              <a:t>null						</a:t>
            </a:r>
            <a:r>
              <a:rPr lang="en-US" dirty="0"/>
              <a:t>::</a:t>
            </a:r>
            <a:r>
              <a:rPr lang="en-US" i="1" dirty="0"/>
              <a:t>		</a:t>
            </a:r>
            <a:r>
              <a:rPr lang="en-US" dirty="0"/>
              <a:t>[ </a:t>
            </a:r>
            <a:r>
              <a:rPr lang="en-US" i="1" dirty="0"/>
              <a:t>a</a:t>
            </a:r>
            <a:r>
              <a:rPr lang="en-US" dirty="0"/>
              <a:t> ] </a:t>
            </a:r>
            <a:r>
              <a:rPr lang="en-US" dirty="0">
                <a:sym typeface="Wingdings" panose="05000000000000000000" pitchFamily="2" charset="2"/>
              </a:rPr>
              <a:t>--&gt; </a:t>
            </a:r>
            <a:r>
              <a:rPr lang="en-US" i="1" dirty="0">
                <a:sym typeface="Wingdings" panose="05000000000000000000" pitchFamily="2" charset="2"/>
              </a:rPr>
              <a:t>Bool</a:t>
            </a:r>
          </a:p>
          <a:p>
            <a:pPr marL="0" indent="0" defTabSz="182880">
              <a:spcBef>
                <a:spcPts val="0"/>
              </a:spcBef>
              <a:buNone/>
            </a:pPr>
            <a:r>
              <a:rPr lang="en-US" i="1" dirty="0">
                <a:sym typeface="Wingdings" panose="05000000000000000000" pitchFamily="2" charset="2"/>
              </a:rPr>
              <a:t>null </a:t>
            </a:r>
            <a:r>
              <a:rPr lang="en-US" dirty="0">
                <a:sym typeface="Wingdings" panose="05000000000000000000" pitchFamily="2" charset="2"/>
              </a:rPr>
              <a:t>[ ]					=		</a:t>
            </a:r>
            <a:r>
              <a:rPr lang="en-US" i="1" dirty="0">
                <a:sym typeface="Wingdings" panose="05000000000000000000" pitchFamily="2" charset="2"/>
              </a:rPr>
              <a:t>True</a:t>
            </a:r>
          </a:p>
          <a:p>
            <a:pPr marL="0" indent="0" defTabSz="182880">
              <a:spcBef>
                <a:spcPts val="0"/>
              </a:spcBef>
              <a:buNone/>
            </a:pPr>
            <a:r>
              <a:rPr lang="en-US" i="1" dirty="0">
                <a:sym typeface="Wingdings" panose="05000000000000000000" pitchFamily="2" charset="2"/>
              </a:rPr>
              <a:t>null </a:t>
            </a:r>
            <a:r>
              <a:rPr lang="en-US" dirty="0">
                <a:sym typeface="Wingdings" panose="05000000000000000000" pitchFamily="2" charset="2"/>
              </a:rPr>
              <a:t>(__:__)		=		</a:t>
            </a:r>
            <a:r>
              <a:rPr lang="en-US" i="1" dirty="0">
                <a:sym typeface="Wingdings" panose="05000000000000000000" pitchFamily="2" charset="2"/>
              </a:rPr>
              <a:t>False</a:t>
            </a:r>
            <a:endParaRPr lang="en-US" dirty="0"/>
          </a:p>
          <a:p>
            <a:pPr marL="0" indent="0" defTabSz="182880">
              <a:buNone/>
            </a:pPr>
            <a:r>
              <a:rPr lang="en-US" i="1" dirty="0"/>
              <a:t>zip</a:t>
            </a:r>
            <a:r>
              <a:rPr lang="en-US" dirty="0"/>
              <a:t>							::		[ </a:t>
            </a:r>
            <a:r>
              <a:rPr lang="en-US" i="1" dirty="0"/>
              <a:t>a </a:t>
            </a:r>
            <a:r>
              <a:rPr lang="en-US" dirty="0"/>
              <a:t>] --&gt; [ </a:t>
            </a:r>
            <a:r>
              <a:rPr lang="en-US" i="1" dirty="0"/>
              <a:t>b </a:t>
            </a:r>
            <a:r>
              <a:rPr lang="en-US" dirty="0"/>
              <a:t>] --&gt; [ (</a:t>
            </a:r>
            <a:r>
              <a:rPr lang="en-US" i="1" dirty="0"/>
              <a:t>a , b</a:t>
            </a:r>
            <a:r>
              <a:rPr lang="en-US" dirty="0"/>
              <a:t>)]</a:t>
            </a:r>
          </a:p>
          <a:p>
            <a:pPr marL="0" indent="0" defTabSz="182880">
              <a:buNone/>
            </a:pPr>
            <a:r>
              <a:rPr lang="en-US" i="1" dirty="0"/>
              <a:t>zip  </a:t>
            </a:r>
            <a:r>
              <a:rPr lang="en-US" dirty="0"/>
              <a:t>__ [ ] 			==	[ ]</a:t>
            </a:r>
          </a:p>
          <a:p>
            <a:pPr marL="0" indent="0" defTabSz="182880">
              <a:buNone/>
            </a:pPr>
            <a:r>
              <a:rPr lang="en-US" i="1" dirty="0"/>
              <a:t>zip </a:t>
            </a:r>
            <a:r>
              <a:rPr lang="en-US" dirty="0"/>
              <a:t>[ ] __ 			==	[ ]</a:t>
            </a:r>
          </a:p>
          <a:p>
            <a:pPr marL="0" indent="0" defTabSz="182880">
              <a:buNone/>
            </a:pPr>
            <a:r>
              <a:rPr lang="en-US" i="1" dirty="0"/>
              <a:t>zip </a:t>
            </a:r>
            <a:r>
              <a:rPr lang="en-US" dirty="0"/>
              <a:t>(</a:t>
            </a:r>
            <a:r>
              <a:rPr lang="en-US" i="1" dirty="0"/>
              <a:t>x </a:t>
            </a:r>
            <a:r>
              <a:rPr lang="en-US" dirty="0"/>
              <a:t>: </a:t>
            </a:r>
            <a:r>
              <a:rPr lang="en-US" i="1" dirty="0" err="1"/>
              <a:t>xs</a:t>
            </a:r>
            <a:r>
              <a:rPr lang="en-US" dirty="0"/>
              <a:t>) (</a:t>
            </a:r>
            <a:r>
              <a:rPr lang="en-US" i="1" dirty="0"/>
              <a:t>y </a:t>
            </a:r>
            <a:r>
              <a:rPr lang="en-US" dirty="0"/>
              <a:t>: </a:t>
            </a:r>
            <a:r>
              <a:rPr lang="en-US" i="1" dirty="0" err="1"/>
              <a:t>ys</a:t>
            </a:r>
            <a:r>
              <a:rPr lang="en-US" i="1" dirty="0"/>
              <a:t> </a:t>
            </a:r>
            <a:r>
              <a:rPr lang="en-US" dirty="0"/>
              <a:t>)		==	(</a:t>
            </a:r>
            <a:r>
              <a:rPr lang="en-US" i="1" dirty="0"/>
              <a:t> 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dirty="0"/>
              <a:t>) : </a:t>
            </a:r>
            <a:r>
              <a:rPr lang="en-US" i="1" dirty="0"/>
              <a:t>zip </a:t>
            </a:r>
            <a:r>
              <a:rPr lang="en-US" i="1" dirty="0" err="1"/>
              <a:t>xs</a:t>
            </a:r>
            <a:r>
              <a:rPr lang="en-US" i="1" dirty="0"/>
              <a:t> </a:t>
            </a:r>
            <a:r>
              <a:rPr lang="en-US" i="1" dirty="0" err="1"/>
              <a:t>ys</a:t>
            </a:r>
            <a:endParaRPr lang="en-US" dirty="0"/>
          </a:p>
          <a:p>
            <a:pPr marL="0" indent="0" defTabSz="182880">
              <a:buNone/>
            </a:pPr>
            <a:endParaRPr lang="en-US" dirty="0"/>
          </a:p>
          <a:p>
            <a:pPr marL="0" indent="0" defTabSz="182880">
              <a:buNone/>
            </a:pPr>
            <a:r>
              <a:rPr lang="en-US" i="1" dirty="0" err="1"/>
              <a:t>takeWhile</a:t>
            </a:r>
            <a:r>
              <a:rPr lang="en-US" i="1" dirty="0"/>
              <a:t>							</a:t>
            </a:r>
            <a:r>
              <a:rPr lang="en-US" dirty="0"/>
              <a:t>::</a:t>
            </a:r>
            <a:r>
              <a:rPr lang="en-US" i="1" dirty="0"/>
              <a:t>		</a:t>
            </a:r>
            <a:r>
              <a:rPr lang="en-US" dirty="0"/>
              <a:t>(</a:t>
            </a:r>
            <a:r>
              <a:rPr lang="en-US" i="1" dirty="0"/>
              <a:t>a --&gt; Bool</a:t>
            </a:r>
            <a:r>
              <a:rPr lang="en-US" dirty="0"/>
              <a:t>) --&gt; [</a:t>
            </a:r>
            <a:r>
              <a:rPr lang="en-US" i="1" dirty="0"/>
              <a:t>a</a:t>
            </a:r>
            <a:r>
              <a:rPr lang="en-US" dirty="0"/>
              <a:t>] --&gt; [</a:t>
            </a:r>
            <a:r>
              <a:rPr lang="en-US" i="1" dirty="0"/>
              <a:t>a</a:t>
            </a:r>
            <a:r>
              <a:rPr lang="en-US" dirty="0"/>
              <a:t>]</a:t>
            </a:r>
          </a:p>
          <a:p>
            <a:pPr marL="0" indent="0" defTabSz="182880">
              <a:buNone/>
            </a:pPr>
            <a:r>
              <a:rPr lang="en-US" i="1" dirty="0" err="1"/>
              <a:t>takeWhile</a:t>
            </a:r>
            <a:r>
              <a:rPr lang="en-US" i="1" dirty="0"/>
              <a:t>  </a:t>
            </a:r>
            <a:r>
              <a:rPr lang="en-US" dirty="0"/>
              <a:t>__ [ ]			= 	[ ]</a:t>
            </a:r>
          </a:p>
          <a:p>
            <a:pPr marL="0" indent="0" defTabSz="182880">
              <a:buNone/>
            </a:pPr>
            <a:r>
              <a:rPr lang="en-US" i="1" dirty="0" err="1"/>
              <a:t>takeWhile</a:t>
            </a:r>
            <a:r>
              <a:rPr lang="en-US" i="1" dirty="0"/>
              <a:t> p </a:t>
            </a:r>
            <a:r>
              <a:rPr lang="en-US" dirty="0"/>
              <a:t>(</a:t>
            </a:r>
            <a:r>
              <a:rPr lang="en-US" i="1" dirty="0"/>
              <a:t>x::</a:t>
            </a:r>
            <a:r>
              <a:rPr lang="en-US" i="1" dirty="0" err="1"/>
              <a:t>xs</a:t>
            </a:r>
            <a:r>
              <a:rPr lang="en-US" dirty="0"/>
              <a:t>)		= </a:t>
            </a:r>
          </a:p>
          <a:p>
            <a:pPr marL="0" indent="0" defTabSz="182880">
              <a:buNone/>
            </a:pPr>
            <a:r>
              <a:rPr lang="en-US" b="1" dirty="0"/>
              <a:t>		</a:t>
            </a:r>
            <a:r>
              <a:rPr lang="en-US" dirty="0"/>
              <a:t>| </a:t>
            </a:r>
            <a:r>
              <a:rPr lang="en-US" i="1" dirty="0"/>
              <a:t>p x									=		x	: </a:t>
            </a:r>
            <a:r>
              <a:rPr lang="en-US" i="1" dirty="0" err="1"/>
              <a:t>takeWhile</a:t>
            </a:r>
            <a:r>
              <a:rPr lang="en-US" i="1" dirty="0"/>
              <a:t> p </a:t>
            </a:r>
            <a:r>
              <a:rPr lang="en-US" i="1" dirty="0" err="1"/>
              <a:t>xs</a:t>
            </a:r>
            <a:endParaRPr lang="en-US" i="1" dirty="0"/>
          </a:p>
          <a:p>
            <a:pPr marL="0" indent="0" defTabSz="182880">
              <a:buNone/>
            </a:pPr>
            <a:r>
              <a:rPr lang="en-US" b="1" i="1" dirty="0"/>
              <a:t>		</a:t>
            </a:r>
            <a:r>
              <a:rPr lang="en-US" dirty="0"/>
              <a:t>I</a:t>
            </a:r>
            <a:r>
              <a:rPr lang="en-US" b="1" i="1" dirty="0"/>
              <a:t>	</a:t>
            </a:r>
            <a:r>
              <a:rPr lang="en-US" i="1" dirty="0"/>
              <a:t>otherwise				=		</a:t>
            </a:r>
            <a:r>
              <a:rPr lang="en-US" dirty="0"/>
              <a:t>[ ]</a:t>
            </a:r>
          </a:p>
          <a:p>
            <a:pPr marL="0" indent="0" defTabSz="182880">
              <a:spcAft>
                <a:spcPts val="600"/>
              </a:spcAft>
              <a:buNone/>
            </a:pPr>
            <a:r>
              <a:rPr lang="en-US" i="1" dirty="0"/>
              <a:t>And *many* other functions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Part5, Haskell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836B-F515-4007-A62B-5B396990610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3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Sieve </a:t>
            </a:r>
            <a:r>
              <a:rPr lang="en-US"/>
              <a:t>of Eratosthenes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83240" cy="4351338"/>
          </a:xfrm>
        </p:spPr>
        <p:txBody>
          <a:bodyPr/>
          <a:lstStyle/>
          <a:p>
            <a:pPr defTabSz="182880"/>
            <a:r>
              <a:rPr lang="en-US" dirty="0"/>
              <a:t>primes		::	[Int]</a:t>
            </a:r>
            <a:br>
              <a:rPr lang="en-US" dirty="0"/>
            </a:br>
            <a:r>
              <a:rPr lang="en-US" dirty="0"/>
              <a:t>primes		=		sieve [2..]			-- [2 ..] is an </a:t>
            </a:r>
            <a:r>
              <a:rPr lang="en-US" i="1" dirty="0"/>
              <a:t>infinite </a:t>
            </a:r>
            <a:r>
              <a:rPr lang="en-US" dirty="0"/>
              <a:t>list! ... but generated </a:t>
            </a:r>
            <a:r>
              <a:rPr lang="en-US" i="1" dirty="0"/>
              <a:t>lazily</a:t>
            </a:r>
          </a:p>
          <a:p>
            <a:pPr marL="0" indent="0" defTabSz="182880">
              <a:buNone/>
            </a:pPr>
            <a:r>
              <a:rPr lang="en-US" dirty="0"/>
              <a:t>	sieve			::	[Int]	-&gt;	[Int]</a:t>
            </a:r>
            <a:br>
              <a:rPr lang="en-US" dirty="0"/>
            </a:br>
            <a:r>
              <a:rPr lang="en-US" dirty="0"/>
              <a:t>	sieve (</a:t>
            </a:r>
            <a:r>
              <a:rPr lang="en-US" dirty="0" err="1"/>
              <a:t>p:xs</a:t>
            </a:r>
            <a:r>
              <a:rPr lang="en-US" dirty="0"/>
              <a:t>)	=		p : sieve [x | x &lt;- </a:t>
            </a:r>
            <a:r>
              <a:rPr lang="en-US" dirty="0" err="1"/>
              <a:t>xs</a:t>
            </a:r>
            <a:r>
              <a:rPr lang="en-US" dirty="0"/>
              <a:t>, x `mod` p /= 0]</a:t>
            </a:r>
          </a:p>
          <a:p>
            <a:pPr defTabSz="182880"/>
            <a:r>
              <a:rPr lang="en-US" dirty="0"/>
              <a:t>&gt; primes</a:t>
            </a:r>
            <a:br>
              <a:rPr lang="en-US" dirty="0"/>
            </a:br>
            <a:r>
              <a:rPr lang="en-US" dirty="0"/>
              <a:t>[2,3,5,7,11,13,17,...    - - keeps going till you stop it</a:t>
            </a:r>
          </a:p>
          <a:p>
            <a:pPr defTabSz="182880"/>
            <a:r>
              <a:rPr lang="en-US" dirty="0" err="1"/>
              <a:t>takeWhile</a:t>
            </a:r>
            <a:r>
              <a:rPr lang="en-US" dirty="0"/>
              <a:t> (&lt; 10) primes	-- take	While	::	(Int -&gt; Bool) -&gt; [a]		--&gt; [a]</a:t>
            </a:r>
            <a:br>
              <a:rPr lang="en-US" dirty="0"/>
            </a:br>
            <a:r>
              <a:rPr lang="en-US" dirty="0"/>
              <a:t>[2,3,5,7]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Part5, Haskell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836B-F515-4007-A62B-5B396990610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5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6525"/>
            <a:ext cx="7119551" cy="4565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Last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790232"/>
            <a:ext cx="10515601" cy="5566117"/>
          </a:xfrm>
        </p:spPr>
        <p:txBody>
          <a:bodyPr>
            <a:normAutofit/>
          </a:bodyPr>
          <a:lstStyle/>
          <a:p>
            <a:pPr marL="0" indent="0" defTabSz="182880">
              <a:spcBef>
                <a:spcPts val="0"/>
              </a:spcBef>
              <a:buNone/>
            </a:pPr>
            <a:r>
              <a:rPr lang="en-US" dirty="0"/>
              <a:t>Did we get this far? :-)</a:t>
            </a:r>
          </a:p>
          <a:p>
            <a:pPr marL="0" indent="0" defTabSz="182880">
              <a:spcBef>
                <a:spcPts val="0"/>
              </a:spcBef>
              <a:buNone/>
            </a:pPr>
            <a:endParaRPr lang="en-US" dirty="0"/>
          </a:p>
          <a:p>
            <a:pPr marL="0" indent="0" defTabSz="182880">
              <a:spcBef>
                <a:spcPts val="0"/>
              </a:spcBef>
              <a:buNone/>
            </a:pPr>
            <a:r>
              <a:rPr lang="en-US" dirty="0"/>
              <a:t>Thanks for a really interesting and fun class!</a:t>
            </a:r>
          </a:p>
          <a:p>
            <a:pPr marL="0" indent="0" defTabSz="182880">
              <a:spcBef>
                <a:spcPts val="0"/>
              </a:spcBef>
              <a:buNone/>
            </a:pPr>
            <a:endParaRPr lang="en-US" dirty="0"/>
          </a:p>
          <a:p>
            <a:pPr marL="0" indent="0" defTabSz="182880">
              <a:spcBef>
                <a:spcPts val="0"/>
              </a:spcBef>
              <a:buNone/>
            </a:pPr>
            <a:r>
              <a:rPr lang="en-US" dirty="0"/>
              <a:t>Later today, I will post details about the finals. </a:t>
            </a:r>
            <a:br>
              <a:rPr lang="en-US" dirty="0"/>
            </a:br>
            <a:endParaRPr lang="en-US" dirty="0"/>
          </a:p>
          <a:p>
            <a:pPr marL="0" indent="0" defTabSz="182880">
              <a:spcBef>
                <a:spcPts val="0"/>
              </a:spcBef>
              <a:buNone/>
            </a:pPr>
            <a:r>
              <a:rPr lang="en-US" dirty="0"/>
              <a:t>I will also post a review either later today or sometime tomorrow.</a:t>
            </a:r>
          </a:p>
          <a:p>
            <a:pPr marL="0" indent="0" defTabSz="182880">
              <a:spcBef>
                <a:spcPts val="0"/>
              </a:spcBef>
              <a:buNone/>
            </a:pPr>
            <a:endParaRPr lang="en-US" dirty="0"/>
          </a:p>
          <a:p>
            <a:pPr marL="0" indent="0" defTabSz="182880">
              <a:spcBef>
                <a:spcPts val="0"/>
              </a:spcBef>
              <a:buNone/>
            </a:pPr>
            <a:r>
              <a:rPr lang="en-US" dirty="0"/>
              <a:t>Remember to complete the SEIs</a:t>
            </a:r>
          </a:p>
          <a:p>
            <a:pPr marL="0" indent="0" defTabSz="182880">
              <a:spcBef>
                <a:spcPts val="0"/>
              </a:spcBef>
              <a:buNone/>
            </a:pPr>
            <a:endParaRPr lang="en-US" dirty="0"/>
          </a:p>
          <a:p>
            <a:pPr marL="0" indent="0" defTabSz="182880">
              <a:spcBef>
                <a:spcPts val="0"/>
              </a:spcBef>
              <a:buNone/>
            </a:pPr>
            <a:r>
              <a:rPr lang="en-US" dirty="0"/>
              <a:t>Stay safe and “see” you all on Tuesday!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Part5, Haskell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836B-F515-4007-A62B-5B396990610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8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94624" y="6304755"/>
            <a:ext cx="1997060" cy="468313"/>
          </a:xfrm>
        </p:spPr>
        <p:txBody>
          <a:bodyPr/>
          <a:lstStyle/>
          <a:p>
            <a:pPr>
              <a:defRPr/>
            </a:pPr>
            <a:r>
              <a:rPr lang="en-US" dirty="0"/>
              <a:t>Part5, Haskell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952A64-8A05-497F-B5EC-44B5B1B8710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548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07440" y="1185311"/>
            <a:ext cx="9946360" cy="4739518"/>
          </a:xfrm>
          <a:noFill/>
        </p:spPr>
        <p:txBody>
          <a:bodyPr/>
          <a:lstStyle/>
          <a:p>
            <a:pPr defTabSz="346075">
              <a:spcAft>
                <a:spcPts val="1200"/>
              </a:spcAft>
            </a:pPr>
            <a:r>
              <a:rPr lang="en-US" altLang="en-US" sz="2400" b="1" dirty="0"/>
              <a:t>Haskell</a:t>
            </a:r>
            <a:r>
              <a:rPr lang="en-US" altLang="en-US" sz="2400" dirty="0"/>
              <a:t> is a </a:t>
            </a:r>
            <a:r>
              <a:rPr lang="en-US" altLang="en-US" sz="2400" i="1" dirty="0"/>
              <a:t>pure </a:t>
            </a:r>
            <a:r>
              <a:rPr lang="en-US" altLang="en-US" sz="2400" dirty="0"/>
              <a:t>functional language</a:t>
            </a:r>
            <a:br>
              <a:rPr lang="en-US" altLang="en-US" sz="2400" dirty="0"/>
            </a:br>
            <a:r>
              <a:rPr lang="en-US" altLang="en-US" sz="2400" dirty="0"/>
              <a:t>(unlike Scheme/Lisp which include i/o “commands” that change the “state”. So how does Haskell handle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/o? </a:t>
            </a:r>
            <a:br>
              <a:rPr lang="en-US" altLang="en-US" sz="2400" dirty="0"/>
            </a:br>
            <a:r>
              <a:rPr lang="en-US" altLang="en-US" sz="2400" dirty="0"/>
              <a:t>We will try to get to that but may not have the time.)</a:t>
            </a:r>
          </a:p>
          <a:p>
            <a:pPr defTabSz="346075">
              <a:spcAft>
                <a:spcPts val="1200"/>
              </a:spcAft>
            </a:pPr>
            <a:r>
              <a:rPr lang="en-US" altLang="en-US" sz="2400" dirty="0"/>
              <a:t>Haskell has an </a:t>
            </a:r>
            <a:r>
              <a:rPr lang="en-US" altLang="en-US" sz="2400" i="1" dirty="0"/>
              <a:t>extremely </a:t>
            </a:r>
            <a:r>
              <a:rPr lang="en-US" altLang="en-US" sz="2400" dirty="0"/>
              <a:t>rich </a:t>
            </a:r>
            <a:r>
              <a:rPr lang="en-US" altLang="en-US" sz="2400" i="1" dirty="0"/>
              <a:t>typing </a:t>
            </a:r>
            <a:r>
              <a:rPr lang="en-US" altLang="en-US" sz="2400" dirty="0"/>
              <a:t>system. It also includes things like </a:t>
            </a:r>
            <a:r>
              <a:rPr lang="en-US" altLang="en-US" sz="2400" i="1" dirty="0"/>
              <a:t>closures</a:t>
            </a:r>
            <a:r>
              <a:rPr lang="en-US" altLang="en-US" sz="2400" dirty="0"/>
              <a:t>.</a:t>
            </a:r>
          </a:p>
          <a:p>
            <a:pPr defTabSz="346075">
              <a:spcAft>
                <a:spcPts val="1200"/>
              </a:spcAft>
            </a:pPr>
            <a:r>
              <a:rPr lang="en-US" altLang="en-US" sz="2400" dirty="0"/>
              <a:t>Haskell also includes something called “type inferencing” which allows the compiler to deduce the types of most variables without the programmer having to provide that information.</a:t>
            </a:r>
          </a:p>
          <a:p>
            <a:pPr defTabSz="346075">
              <a:spcAft>
                <a:spcPts val="1200"/>
              </a:spcAft>
            </a:pPr>
            <a:r>
              <a:rPr lang="en-US" altLang="en-US" sz="2400" dirty="0"/>
              <a:t>That means, although lot of typing information may </a:t>
            </a:r>
            <a:r>
              <a:rPr lang="en-US" altLang="en-US" sz="2400" i="1" dirty="0"/>
              <a:t>seem </a:t>
            </a:r>
            <a:r>
              <a:rPr lang="en-US" altLang="en-US" sz="2400" dirty="0"/>
              <a:t>missing, the </a:t>
            </a:r>
            <a:r>
              <a:rPr lang="en-US" altLang="en-US" sz="2400" i="1" dirty="0"/>
              <a:t>context </a:t>
            </a:r>
            <a:r>
              <a:rPr lang="en-US" altLang="en-US" sz="2400" dirty="0"/>
              <a:t> allows the compiler to deduce it</a:t>
            </a:r>
            <a:endParaRPr lang="en-US" altLang="en-US" sz="2400" i="1" dirty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title"/>
          </p:nvPr>
        </p:nvSpPr>
        <p:spPr>
          <a:xfrm>
            <a:off x="3017542" y="-36693"/>
            <a:ext cx="6948285" cy="883316"/>
          </a:xfrm>
        </p:spPr>
        <p:txBody>
          <a:bodyPr/>
          <a:lstStyle/>
          <a:p>
            <a:pPr eaLnBrk="1" hangingPunct="1"/>
            <a:r>
              <a:rPr lang="en-US" altLang="en-US" dirty="0"/>
              <a:t>Key Aspects of Haskell</a:t>
            </a:r>
          </a:p>
        </p:txBody>
      </p:sp>
    </p:spTree>
    <p:extLst>
      <p:ext uri="{BB962C8B-B14F-4D97-AF65-F5344CB8AC3E}">
        <p14:creationId xmlns:p14="http://schemas.microsoft.com/office/powerpoint/2010/main" val="109142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6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31763"/>
            <a:ext cx="8267700" cy="777875"/>
          </a:xfrm>
        </p:spPr>
        <p:txBody>
          <a:bodyPr/>
          <a:lstStyle/>
          <a:p>
            <a:pPr algn="ctr"/>
            <a:r>
              <a:rPr lang="en-US" dirty="0"/>
              <a:t>Key Aspects of Haskell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819"/>
            <a:ext cx="10515600" cy="5133181"/>
          </a:xfrm>
        </p:spPr>
        <p:txBody>
          <a:bodyPr/>
          <a:lstStyle/>
          <a:p>
            <a:r>
              <a:rPr lang="en-US" dirty="0"/>
              <a:t>A small but powerful collection of generic types (Lists &amp; Tuples)</a:t>
            </a:r>
          </a:p>
          <a:p>
            <a:r>
              <a:rPr lang="en-US" altLang="en-US" dirty="0"/>
              <a:t>Haskell is </a:t>
            </a:r>
            <a:r>
              <a:rPr lang="en-US" altLang="en-US" b="1" dirty="0"/>
              <a:t>not</a:t>
            </a:r>
            <a:r>
              <a:rPr lang="en-US" altLang="en-US" dirty="0"/>
              <a:t> an object-oriented language. Despite that, it turns out, because of its rich typing system and its collection classes, to be very effective.</a:t>
            </a:r>
            <a:endParaRPr lang="en-US" b="1" dirty="0"/>
          </a:p>
          <a:p>
            <a:r>
              <a:rPr lang="en-US" b="1" dirty="0"/>
              <a:t>Key Point: </a:t>
            </a:r>
            <a:r>
              <a:rPr lang="en-US" dirty="0"/>
              <a:t>As in many functional languages: functions are values; </a:t>
            </a:r>
            <a:br>
              <a:rPr lang="en-US" dirty="0"/>
            </a:br>
            <a:r>
              <a:rPr lang="en-US" dirty="0"/>
              <a:t>and so are types, etc. Indeed, almost </a:t>
            </a:r>
            <a:r>
              <a:rPr lang="en-US" i="1" dirty="0"/>
              <a:t>anything</a:t>
            </a:r>
            <a:r>
              <a:rPr lang="en-US" dirty="0"/>
              <a:t> can be a value. </a:t>
            </a:r>
            <a:br>
              <a:rPr lang="en-US" dirty="0"/>
            </a:br>
            <a:r>
              <a:rPr lang="en-US" dirty="0"/>
              <a:t>So we can write functions that are extremely powerful </a:t>
            </a:r>
            <a:r>
              <a:rPr lang="en-US" i="1" dirty="0"/>
              <a:t>and </a:t>
            </a:r>
            <a:r>
              <a:rPr lang="en-US" dirty="0"/>
              <a:t>flexible</a:t>
            </a:r>
          </a:p>
          <a:p>
            <a:r>
              <a:rPr lang="en-US" dirty="0"/>
              <a:t>Lazy evaluation; i.e., a function’s argument is not evaluated until the </a:t>
            </a:r>
            <a:br>
              <a:rPr lang="en-US" dirty="0"/>
            </a:br>
            <a:r>
              <a:rPr lang="en-US" dirty="0"/>
              <a:t>	value is actually </a:t>
            </a:r>
            <a:r>
              <a:rPr lang="en-US" i="1" dirty="0"/>
              <a:t>needed</a:t>
            </a:r>
            <a:endParaRPr lang="en-US" dirty="0"/>
          </a:p>
          <a:p>
            <a:r>
              <a:rPr lang="en-US" dirty="0"/>
              <a:t>Rather unusual syntax for function application but which results in extremely compact and readable –once you get used to it– code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52850" y="6350000"/>
            <a:ext cx="4114800" cy="365125"/>
          </a:xfrm>
        </p:spPr>
        <p:txBody>
          <a:bodyPr/>
          <a:lstStyle/>
          <a:p>
            <a:r>
              <a:rPr lang="en-US" dirty="0"/>
              <a:t>Part5, Haskell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836B-F515-4007-A62B-5B39699061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1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387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Basic Types, Lists, Tuples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4374"/>
            <a:ext cx="10515600" cy="4839475"/>
          </a:xfrm>
        </p:spPr>
        <p:txBody>
          <a:bodyPr/>
          <a:lstStyle/>
          <a:p>
            <a:r>
              <a:rPr lang="en-US" dirty="0"/>
              <a:t>Basic types: Bool, Char, String, </a:t>
            </a:r>
            <a:r>
              <a:rPr lang="en-US" dirty="0" err="1"/>
              <a:t>Int</a:t>
            </a:r>
            <a:r>
              <a:rPr lang="en-US" dirty="0"/>
              <a:t>, Integer, Float, Double</a:t>
            </a:r>
          </a:p>
          <a:p>
            <a:r>
              <a:rPr lang="en-US" dirty="0"/>
              <a:t>Lists: [T] is the type of all lists whose elements are all of type T</a:t>
            </a:r>
          </a:p>
          <a:p>
            <a:pPr lvl="1"/>
            <a:r>
              <a:rPr lang="en-US" dirty="0"/>
              <a:t>[False, True, False] :: [Bool]</a:t>
            </a:r>
          </a:p>
          <a:p>
            <a:pPr lvl="1"/>
            <a:r>
              <a:rPr lang="en-US" dirty="0"/>
              <a:t>[False, True] :: [Bool]</a:t>
            </a:r>
          </a:p>
          <a:p>
            <a:pPr lvl="1"/>
            <a:r>
              <a:rPr lang="en-US" dirty="0"/>
              <a:t>[2, 3, 4, 5] :: [</a:t>
            </a:r>
            <a:r>
              <a:rPr lang="en-US" dirty="0" err="1"/>
              <a:t>Int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[[], [2 , 3], [5, 4, 3]] :: [[</a:t>
            </a:r>
            <a:r>
              <a:rPr lang="en-US" dirty="0" err="1"/>
              <a:t>Int</a:t>
            </a:r>
            <a:r>
              <a:rPr lang="en-US" dirty="0"/>
              <a:t>]]</a:t>
            </a:r>
          </a:p>
          <a:p>
            <a:pPr lvl="1"/>
            <a:r>
              <a:rPr lang="en-US" dirty="0"/>
              <a:t>[[], 2, [3, 4, 5]] :: illegal	-- mixing Int’s and lists in a list</a:t>
            </a:r>
          </a:p>
          <a:p>
            <a:r>
              <a:rPr lang="en-US" dirty="0"/>
              <a:t>Tuples: A </a:t>
            </a:r>
            <a:r>
              <a:rPr lang="en-US" i="1" dirty="0"/>
              <a:t>tuple </a:t>
            </a:r>
            <a:r>
              <a:rPr lang="en-US" dirty="0"/>
              <a:t>is a </a:t>
            </a:r>
            <a:r>
              <a:rPr lang="en-US" i="1" dirty="0"/>
              <a:t>finite</a:t>
            </a:r>
            <a:r>
              <a:rPr lang="en-US" dirty="0"/>
              <a:t> seq. of a </a:t>
            </a:r>
            <a:r>
              <a:rPr lang="en-US" i="1" dirty="0"/>
              <a:t>specific number </a:t>
            </a:r>
            <a:r>
              <a:rPr lang="en-US" dirty="0"/>
              <a:t>of elements of possibly different types</a:t>
            </a:r>
          </a:p>
          <a:p>
            <a:pPr lvl="1"/>
            <a:r>
              <a:rPr lang="en-US" dirty="0"/>
              <a:t>(False, 42)  :: (Bool, 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(False, [42], 42)  :: (Bool, [</a:t>
            </a:r>
            <a:r>
              <a:rPr lang="en-US" dirty="0" err="1"/>
              <a:t>Int</a:t>
            </a:r>
            <a:r>
              <a:rPr lang="en-US" dirty="0"/>
              <a:t>], 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Part5, Haskell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836B-F515-4007-A62B-5B39699061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8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821" y="50236"/>
            <a:ext cx="10231829" cy="881587"/>
          </a:xfrm>
        </p:spPr>
        <p:txBody>
          <a:bodyPr/>
          <a:lstStyle/>
          <a:p>
            <a:pPr algn="ctr"/>
            <a:r>
              <a:rPr lang="en-US" dirty="0"/>
              <a:t>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821" y="903526"/>
            <a:ext cx="10426139" cy="5407104"/>
          </a:xfrm>
        </p:spPr>
        <p:txBody>
          <a:bodyPr>
            <a:normAutofit fontScale="92500" lnSpcReduction="10000"/>
          </a:bodyPr>
          <a:lstStyle/>
          <a:p>
            <a:pPr defTabSz="18288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“[ … ]” indicates </a:t>
            </a:r>
            <a:r>
              <a:rPr lang="en-US" i="1" dirty="0"/>
              <a:t>list</a:t>
            </a:r>
          </a:p>
          <a:p>
            <a:pPr defTabSz="18288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“( … )” indicates </a:t>
            </a:r>
            <a:r>
              <a:rPr lang="en-US" i="1" dirty="0"/>
              <a:t>tuple</a:t>
            </a:r>
          </a:p>
          <a:p>
            <a:pPr defTabSz="18288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“ </a:t>
            </a:r>
            <a:r>
              <a:rPr lang="en-US" i="1" dirty="0" err="1"/>
              <a:t>xyz</a:t>
            </a:r>
            <a:r>
              <a:rPr lang="en-US" dirty="0"/>
              <a:t> :: </a:t>
            </a:r>
            <a:r>
              <a:rPr lang="en-US" i="1" dirty="0" err="1"/>
              <a:t>abc</a:t>
            </a:r>
            <a:r>
              <a:rPr lang="en-US" dirty="0"/>
              <a:t>“ means “</a:t>
            </a:r>
            <a:r>
              <a:rPr lang="en-US" i="1" dirty="0" err="1"/>
              <a:t>xyz</a:t>
            </a:r>
            <a:r>
              <a:rPr lang="en-US" dirty="0"/>
              <a:t> is of type </a:t>
            </a:r>
            <a:r>
              <a:rPr lang="en-US" i="1" dirty="0" err="1"/>
              <a:t>abc</a:t>
            </a:r>
            <a:r>
              <a:rPr lang="en-US" dirty="0"/>
              <a:t>”</a:t>
            </a:r>
          </a:p>
          <a:p>
            <a:pPr defTabSz="18288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“ -&gt; “ means “maps to”</a:t>
            </a:r>
            <a:br>
              <a:rPr lang="en-US" dirty="0"/>
            </a:br>
            <a:r>
              <a:rPr lang="en-US" dirty="0"/>
              <a:t>	f ::  [Int] -&gt; (Bool, String) means “the function f maps 	a list of Int’s to a 	pair whose first component is a Bool and second is a String”</a:t>
            </a:r>
          </a:p>
          <a:p>
            <a:pPr defTabSz="18288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Function application is indicated by whitespace</a:t>
            </a:r>
            <a:br>
              <a:rPr lang="en-US" dirty="0"/>
            </a:br>
            <a:r>
              <a:rPr lang="en-US" dirty="0"/>
              <a:t>If f is a function with two Int parameters, </a:t>
            </a:r>
            <a:br>
              <a:rPr lang="en-US" dirty="0"/>
            </a:br>
            <a:r>
              <a:rPr lang="en-US" dirty="0"/>
              <a:t>	f 5 6  -- evaluates to the result of applying f to 5 and 6 </a:t>
            </a:r>
          </a:p>
          <a:p>
            <a:pPr defTabSz="18288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Binary operators such as “+” can be written as follows:</a:t>
            </a:r>
            <a:br>
              <a:rPr lang="en-US" dirty="0"/>
            </a:br>
            <a:r>
              <a:rPr lang="en-US" dirty="0"/>
              <a:t>	(+) 5 6		-- same 	5 + 6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Part5, Haskell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836B-F515-4007-A62B-5B39699061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1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821" y="50236"/>
            <a:ext cx="10231829" cy="881587"/>
          </a:xfrm>
        </p:spPr>
        <p:txBody>
          <a:bodyPr/>
          <a:lstStyle/>
          <a:p>
            <a:pPr algn="ctr"/>
            <a:r>
              <a:rPr lang="en-US" dirty="0"/>
              <a:t>Notation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821" y="949246"/>
            <a:ext cx="10426139" cy="5407104"/>
          </a:xfrm>
        </p:spPr>
        <p:txBody>
          <a:bodyPr>
            <a:normAutofit/>
          </a:bodyPr>
          <a:lstStyle/>
          <a:p>
            <a:pPr defTabSz="18288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Type names and class names start with uppercase letter</a:t>
            </a:r>
            <a:br>
              <a:rPr lang="en-US" dirty="0"/>
            </a:br>
            <a:r>
              <a:rPr lang="en-US" dirty="0"/>
              <a:t>Others start with lowercase letter</a:t>
            </a:r>
          </a:p>
          <a:p>
            <a:pPr defTabSz="18288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Single, lowercase letters –from near the start of the alphabet-- are used as </a:t>
            </a:r>
            <a:r>
              <a:rPr lang="en-US" i="1" dirty="0"/>
              <a:t>variables </a:t>
            </a:r>
            <a:r>
              <a:rPr lang="en-US" dirty="0"/>
              <a:t>over types</a:t>
            </a:r>
          </a:p>
          <a:p>
            <a:pPr defTabSz="18288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length :: [a] -&gt; Int 	-- says length maps a list of </a:t>
            </a:r>
            <a:r>
              <a:rPr lang="en-US" i="1" dirty="0"/>
              <a:t> any </a:t>
            </a:r>
            <a:r>
              <a:rPr lang="en-US" dirty="0"/>
              <a:t>type to Int</a:t>
            </a:r>
            <a:br>
              <a:rPr lang="en-US" dirty="0"/>
            </a:br>
            <a:r>
              <a:rPr lang="en-US" dirty="0"/>
              <a:t>Lists have many other useful functions defined on them; we will see some in the examples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Part5, Haskell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836B-F515-4007-A62B-5B39699061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821" y="50236"/>
            <a:ext cx="10231829" cy="881587"/>
          </a:xfrm>
        </p:spPr>
        <p:txBody>
          <a:bodyPr/>
          <a:lstStyle/>
          <a:p>
            <a:pPr algn="ctr"/>
            <a:r>
              <a:rPr lang="en-US" dirty="0"/>
              <a:t>Currying &amp; Function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821" y="949246"/>
            <a:ext cx="10426139" cy="5407104"/>
          </a:xfrm>
        </p:spPr>
        <p:txBody>
          <a:bodyPr>
            <a:normAutofit/>
          </a:bodyPr>
          <a:lstStyle/>
          <a:p>
            <a:pPr defTabSz="18288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“Currying” is the idea of treating a function that takes more than one parameter as a function that takes just the first parameter and returns another function that takes the remaining parameters which, in turn, … Currying is the default</a:t>
            </a:r>
          </a:p>
          <a:p>
            <a:pPr defTabSz="18288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Function application associates to the left:</a:t>
            </a:r>
            <a:br>
              <a:rPr lang="en-US" dirty="0"/>
            </a:br>
            <a:r>
              <a:rPr lang="en-US" i="1" dirty="0"/>
              <a:t>f  x y z </a:t>
            </a:r>
            <a:r>
              <a:rPr lang="en-US" dirty="0"/>
              <a:t>means  ( ( (</a:t>
            </a:r>
            <a:r>
              <a:rPr lang="en-US" i="1" dirty="0"/>
              <a:t>f  x</a:t>
            </a:r>
            <a:r>
              <a:rPr lang="en-US" dirty="0"/>
              <a:t>)  </a:t>
            </a:r>
            <a:r>
              <a:rPr lang="en-US" i="1" dirty="0"/>
              <a:t>y</a:t>
            </a:r>
            <a:r>
              <a:rPr lang="en-US" dirty="0"/>
              <a:t>)  </a:t>
            </a:r>
            <a:r>
              <a:rPr lang="en-US" i="1" dirty="0"/>
              <a:t>z</a:t>
            </a:r>
            <a:r>
              <a:rPr lang="en-US" dirty="0"/>
              <a:t>)</a:t>
            </a:r>
          </a:p>
          <a:p>
            <a:pPr defTabSz="18288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The “arrow” in specifications of function types associates to right:</a:t>
            </a:r>
            <a:br>
              <a:rPr lang="en-US" dirty="0"/>
            </a:br>
            <a:r>
              <a:rPr lang="en-US" dirty="0"/>
              <a:t>f : T1 -&gt; T2 -&gt; T3  -&gt; T4 means f : T1 -&gt; (T2 -&gt; (T3 -&gt; T4))</a:t>
            </a:r>
            <a:br>
              <a:rPr lang="en-US" dirty="0"/>
            </a:br>
            <a:r>
              <a:rPr lang="en-US" dirty="0"/>
              <a:t>So, in the above application, </a:t>
            </a:r>
            <a:r>
              <a:rPr lang="en-US" i="1" dirty="0"/>
              <a:t>x </a:t>
            </a:r>
            <a:r>
              <a:rPr lang="en-US" dirty="0"/>
              <a:t>is of type </a:t>
            </a:r>
            <a:r>
              <a:rPr lang="en-US" i="1" dirty="0"/>
              <a:t>T1, y </a:t>
            </a:r>
            <a:r>
              <a:rPr lang="en-US" dirty="0"/>
              <a:t>is of type </a:t>
            </a:r>
            <a:r>
              <a:rPr lang="en-US" i="1" dirty="0"/>
              <a:t>T2 </a:t>
            </a:r>
            <a:r>
              <a:rPr lang="en-US" dirty="0"/>
              <a:t>and </a:t>
            </a:r>
            <a:br>
              <a:rPr lang="en-US" dirty="0"/>
            </a:br>
            <a:r>
              <a:rPr lang="en-US" i="1" dirty="0"/>
              <a:t>z </a:t>
            </a:r>
            <a:r>
              <a:rPr lang="en-US" dirty="0"/>
              <a:t>of type </a:t>
            </a:r>
            <a:r>
              <a:rPr lang="en-US" i="1" dirty="0"/>
              <a:t>T3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Part5, Haskell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836B-F515-4007-A62B-5B39699061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9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821" y="50236"/>
            <a:ext cx="10231829" cy="881587"/>
          </a:xfrm>
        </p:spPr>
        <p:txBody>
          <a:bodyPr/>
          <a:lstStyle/>
          <a:p>
            <a:pPr algn="ctr"/>
            <a:r>
              <a:rPr lang="en-US" dirty="0"/>
              <a:t>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821" y="949246"/>
            <a:ext cx="10231829" cy="5407104"/>
          </a:xfrm>
        </p:spPr>
        <p:txBody>
          <a:bodyPr>
            <a:normAutofit fontScale="92500"/>
          </a:bodyPr>
          <a:lstStyle/>
          <a:p>
            <a:pPr defTabSz="182880">
              <a:spcBef>
                <a:spcPts val="600"/>
              </a:spcBef>
            </a:pPr>
            <a:r>
              <a:rPr lang="en-US" dirty="0"/>
              <a:t>Although Haskell is not object-oriented, it has the notion of </a:t>
            </a:r>
            <a:r>
              <a:rPr lang="en-US" i="1" dirty="0"/>
              <a:t>class </a:t>
            </a:r>
            <a:r>
              <a:rPr lang="en-US" dirty="0"/>
              <a:t>which is similar to a Java interface </a:t>
            </a:r>
          </a:p>
          <a:p>
            <a:pPr defTabSz="182880">
              <a:spcBef>
                <a:spcPts val="600"/>
              </a:spcBef>
            </a:pPr>
            <a:r>
              <a:rPr lang="en-US" i="1" dirty="0"/>
              <a:t>Classes </a:t>
            </a:r>
            <a:r>
              <a:rPr lang="en-US" dirty="0"/>
              <a:t>are unions of related types each of which provides specified </a:t>
            </a:r>
            <a:br>
              <a:rPr lang="en-US" dirty="0"/>
            </a:br>
            <a:r>
              <a:rPr lang="en-US" dirty="0"/>
              <a:t>	operations:</a:t>
            </a:r>
          </a:p>
          <a:p>
            <a:pPr defTabSz="182880"/>
            <a:r>
              <a:rPr lang="en-US" i="1" dirty="0"/>
              <a:t>Num </a:t>
            </a:r>
            <a:r>
              <a:rPr lang="en-US" dirty="0"/>
              <a:t>is the class of all numerical types (Int, Integer, Float, ...)</a:t>
            </a:r>
            <a:br>
              <a:rPr lang="en-US" dirty="0"/>
            </a:br>
            <a:r>
              <a:rPr lang="en-US" dirty="0"/>
              <a:t>(+)	::		</a:t>
            </a:r>
            <a:r>
              <a:rPr lang="en-US" i="1" dirty="0"/>
              <a:t>Num a =&gt; a -&gt; a -&gt; a	 	</a:t>
            </a:r>
            <a:r>
              <a:rPr lang="en-US" dirty="0"/>
              <a:t>-- The “()” denote this is an </a:t>
            </a:r>
            <a:r>
              <a:rPr lang="en-US" i="1" dirty="0"/>
              <a:t>infix </a:t>
            </a:r>
            <a:r>
              <a:rPr lang="en-US" dirty="0"/>
              <a:t>operator </a:t>
            </a:r>
            <a:br>
              <a:rPr lang="en-US" i="1" dirty="0"/>
            </a:br>
            <a:r>
              <a:rPr lang="en-US" dirty="0"/>
              <a:t>(-)		::		</a:t>
            </a:r>
            <a:r>
              <a:rPr lang="en-US" i="1" dirty="0"/>
              <a:t>Num a =&gt; a -&gt; a -&gt; a	 	</a:t>
            </a:r>
            <a:r>
              <a:rPr lang="en-US" dirty="0"/>
              <a:t>-- “+” applies to any type </a:t>
            </a:r>
            <a:r>
              <a:rPr lang="en-US" i="1" dirty="0"/>
              <a:t>a </a:t>
            </a:r>
            <a:r>
              <a:rPr lang="en-US" dirty="0"/>
              <a:t>that is in </a:t>
            </a:r>
            <a:r>
              <a:rPr lang="en-US" i="1" dirty="0"/>
              <a:t>Num</a:t>
            </a:r>
            <a:br>
              <a:rPr lang="en-US" dirty="0"/>
            </a:br>
            <a:r>
              <a:rPr lang="en-US" dirty="0"/>
              <a:t>abs	::</a:t>
            </a:r>
            <a:r>
              <a:rPr lang="en-US" i="1" dirty="0"/>
              <a:t>		Num a =&gt; a -&gt; a					</a:t>
            </a:r>
            <a:r>
              <a:rPr lang="en-US" dirty="0"/>
              <a:t>-- returns absolute value</a:t>
            </a:r>
            <a:br>
              <a:rPr lang="en-US" dirty="0"/>
            </a:br>
            <a:r>
              <a:rPr lang="en-US" dirty="0"/>
              <a:t>3		::</a:t>
            </a:r>
            <a:r>
              <a:rPr lang="en-US" i="1" dirty="0"/>
              <a:t>		Num a =&gt; a								-- </a:t>
            </a:r>
            <a:r>
              <a:rPr lang="en-US" dirty="0"/>
              <a:t>3 is of type </a:t>
            </a:r>
            <a:r>
              <a:rPr lang="en-US" i="1" dirty="0"/>
              <a:t>a </a:t>
            </a:r>
            <a:r>
              <a:rPr lang="en-US" dirty="0"/>
              <a:t>for any </a:t>
            </a:r>
            <a:r>
              <a:rPr lang="en-US" i="1" dirty="0"/>
              <a:t>a </a:t>
            </a:r>
            <a:r>
              <a:rPr lang="en-US" dirty="0"/>
              <a:t>in </a:t>
            </a:r>
            <a:r>
              <a:rPr lang="en-US" i="1" dirty="0"/>
              <a:t>Num</a:t>
            </a:r>
            <a:endParaRPr lang="en-US" dirty="0"/>
          </a:p>
          <a:p>
            <a:pPr defTabSz="182880"/>
            <a:r>
              <a:rPr lang="en-US" i="1" dirty="0" err="1"/>
              <a:t>Eq</a:t>
            </a:r>
            <a:r>
              <a:rPr lang="en-US" i="1" dirty="0"/>
              <a:t> </a:t>
            </a:r>
            <a:r>
              <a:rPr lang="en-US" dirty="0"/>
              <a:t>contains types that have the following methods:</a:t>
            </a:r>
            <a:br>
              <a:rPr lang="en-US" dirty="0"/>
            </a:br>
            <a:r>
              <a:rPr lang="en-US" i="1" dirty="0"/>
              <a:t>(==)	::	a -&gt; a -&gt; Bool			(≠)	::	a -&gt; a -&gt; Bool</a:t>
            </a:r>
          </a:p>
          <a:p>
            <a:pPr defTabSz="182880"/>
            <a:r>
              <a:rPr lang="en-US" i="1" dirty="0"/>
              <a:t>Ord </a:t>
            </a:r>
            <a:r>
              <a:rPr lang="en-US" dirty="0"/>
              <a:t>contains types that are in </a:t>
            </a:r>
            <a:r>
              <a:rPr lang="en-US" i="1" dirty="0"/>
              <a:t>Eq </a:t>
            </a:r>
            <a:r>
              <a:rPr lang="en-US" dirty="0"/>
              <a:t>and also have (&lt;), (≤) etc. </a:t>
            </a:r>
          </a:p>
          <a:p>
            <a:pPr defTabSz="182880"/>
            <a:r>
              <a:rPr lang="en-US" dirty="0"/>
              <a:t>A value must be of a </a:t>
            </a:r>
            <a:r>
              <a:rPr lang="en-US" i="1" dirty="0"/>
              <a:t>specific type. </a:t>
            </a:r>
            <a:r>
              <a:rPr lang="en-US" dirty="0"/>
              <a:t>It cannot be of just a class.</a:t>
            </a:r>
          </a:p>
          <a:p>
            <a:pPr defTabSz="182880"/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Part5, Haskell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836B-F515-4007-A62B-5B39699061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0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619"/>
          </a:xfrm>
        </p:spPr>
        <p:txBody>
          <a:bodyPr/>
          <a:lstStyle/>
          <a:p>
            <a:pPr algn="ctr"/>
            <a:r>
              <a:rPr lang="en-US" dirty="0"/>
              <a:t>A Simple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9269"/>
            <a:ext cx="10971019" cy="5233606"/>
          </a:xfrm>
        </p:spPr>
        <p:txBody>
          <a:bodyPr>
            <a:normAutofit lnSpcReduction="10000"/>
          </a:bodyPr>
          <a:lstStyle/>
          <a:p>
            <a:pPr defTabSz="182880"/>
            <a:r>
              <a:rPr lang="en-US" i="1" dirty="0"/>
              <a:t>sum </a:t>
            </a:r>
            <a:r>
              <a:rPr lang="en-US" dirty="0"/>
              <a:t>:: (</a:t>
            </a:r>
            <a:r>
              <a:rPr lang="en-US" i="1" dirty="0"/>
              <a:t>Num a</a:t>
            </a:r>
            <a:r>
              <a:rPr lang="en-US" dirty="0"/>
              <a:t>) =&gt; [</a:t>
            </a:r>
            <a:r>
              <a:rPr lang="en-US" i="1" dirty="0"/>
              <a:t>a</a:t>
            </a:r>
            <a:r>
              <a:rPr lang="en-US" dirty="0"/>
              <a:t>] -&gt;</a:t>
            </a:r>
            <a:r>
              <a:rPr lang="en-US" i="1" dirty="0"/>
              <a:t> a</a:t>
            </a:r>
            <a:br>
              <a:rPr lang="en-US" i="1" dirty="0"/>
            </a:br>
            <a:r>
              <a:rPr lang="en-US" i="1" dirty="0"/>
              <a:t>											-- sum </a:t>
            </a:r>
            <a:r>
              <a:rPr lang="en-US" dirty="0"/>
              <a:t>takes a list of </a:t>
            </a:r>
            <a:r>
              <a:rPr lang="en-US" i="1" dirty="0"/>
              <a:t>a’</a:t>
            </a:r>
            <a:r>
              <a:rPr lang="en-US" dirty="0"/>
              <a:t>s and returns an </a:t>
            </a:r>
            <a:r>
              <a:rPr lang="en-US" i="1" dirty="0"/>
              <a:t>a; </a:t>
            </a:r>
            <a:br>
              <a:rPr lang="en-US" i="1" dirty="0"/>
            </a:br>
            <a:r>
              <a:rPr lang="en-US" i="1" dirty="0"/>
              <a:t>											-- a </a:t>
            </a:r>
            <a:r>
              <a:rPr lang="en-US" dirty="0"/>
              <a:t>is a type in </a:t>
            </a:r>
            <a:r>
              <a:rPr lang="en-US" i="1" dirty="0"/>
              <a:t>Num </a:t>
            </a:r>
            <a:r>
              <a:rPr lang="en-US" dirty="0"/>
              <a:t>which includes all numerical types</a:t>
            </a:r>
          </a:p>
          <a:p>
            <a:pPr defTabSz="182880"/>
            <a:r>
              <a:rPr lang="en-US" i="1" dirty="0"/>
              <a:t>sum </a:t>
            </a:r>
            <a:r>
              <a:rPr lang="en-US" dirty="0"/>
              <a:t>[]	=		0			-- sum of empty list is 0</a:t>
            </a:r>
            <a:br>
              <a:rPr lang="en-US" dirty="0"/>
            </a:br>
            <a:r>
              <a:rPr lang="en-US" i="1" dirty="0"/>
              <a:t>sum</a:t>
            </a:r>
            <a:r>
              <a:rPr lang="en-US" dirty="0"/>
              <a:t> (</a:t>
            </a:r>
            <a:r>
              <a:rPr lang="en-US" i="1" dirty="0" err="1"/>
              <a:t>n:ns</a:t>
            </a:r>
            <a:r>
              <a:rPr lang="en-US" dirty="0"/>
              <a:t>)	=	 </a:t>
            </a:r>
            <a:r>
              <a:rPr lang="en-US" i="1" dirty="0"/>
              <a:t>n </a:t>
            </a:r>
            <a:r>
              <a:rPr lang="en-US" dirty="0"/>
              <a:t>+</a:t>
            </a:r>
            <a:r>
              <a:rPr lang="en-US" i="1" dirty="0"/>
              <a:t> sum ns	</a:t>
            </a:r>
            <a:br>
              <a:rPr lang="en-US" i="1" dirty="0"/>
            </a:br>
            <a:r>
              <a:rPr lang="en-US" i="1" dirty="0"/>
              <a:t>											-- </a:t>
            </a:r>
            <a:r>
              <a:rPr lang="en-US" dirty="0"/>
              <a:t>of non-empty list is first element plus sum of rest</a:t>
            </a:r>
            <a:br>
              <a:rPr lang="en-US" dirty="0"/>
            </a:br>
            <a:r>
              <a:rPr lang="en-US" dirty="0"/>
              <a:t>											-- “:” is also called the “cons” operator</a:t>
            </a:r>
            <a:br>
              <a:rPr lang="en-US" dirty="0"/>
            </a:br>
            <a:r>
              <a:rPr lang="en-US" dirty="0"/>
              <a:t>											-- The parentheses are used to avoid precedence problems</a:t>
            </a:r>
            <a:br>
              <a:rPr lang="en-US" dirty="0"/>
            </a:br>
            <a:endParaRPr lang="en-US" dirty="0"/>
          </a:p>
          <a:p>
            <a:pPr marL="0" indent="0" defTabSz="182880">
              <a:buNone/>
            </a:pPr>
            <a:r>
              <a:rPr lang="en-US" dirty="0"/>
              <a:t>In other words, </a:t>
            </a:r>
            <a:r>
              <a:rPr lang="en-US" i="1" dirty="0"/>
              <a:t>sum </a:t>
            </a:r>
            <a:r>
              <a:rPr lang="en-US" dirty="0"/>
              <a:t>takes an arg. of type [Int] or [Double], etc., and returns a value of type Int or Double, etc.</a:t>
            </a:r>
          </a:p>
          <a:p>
            <a:pPr marL="0" indent="0" defTabSz="182880">
              <a:buNone/>
            </a:pPr>
            <a:r>
              <a:rPr lang="en-US" dirty="0"/>
              <a:t>This is a common way to define functions on lists – by cases, one for the null list and one for the non-null list.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Part5, Haskell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836B-F515-4007-A62B-5B39699061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4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18312</TotalTime>
  <Words>2635</Words>
  <Application>Microsoft Office PowerPoint</Application>
  <PresentationFormat>Widescreen</PresentationFormat>
  <Paragraphs>177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Tahoma</vt:lpstr>
      <vt:lpstr>Times New Roman</vt:lpstr>
      <vt:lpstr>Office Theme</vt:lpstr>
      <vt:lpstr>Haskell References</vt:lpstr>
      <vt:lpstr>Key Aspects of Haskell</vt:lpstr>
      <vt:lpstr>Key Aspects of Haskell (contd.)</vt:lpstr>
      <vt:lpstr>Basic Types, Lists, Tuples</vt:lpstr>
      <vt:lpstr>Notation</vt:lpstr>
      <vt:lpstr>Notation (contd.)</vt:lpstr>
      <vt:lpstr>Currying &amp; Function application</vt:lpstr>
      <vt:lpstr>Classes</vt:lpstr>
      <vt:lpstr>A Simple Example</vt:lpstr>
      <vt:lpstr>Haskell library</vt:lpstr>
      <vt:lpstr>Example : Sorting</vt:lpstr>
      <vt:lpstr>Classes (contd)</vt:lpstr>
      <vt:lpstr>Defining New Types</vt:lpstr>
      <vt:lpstr>New Types (contd)</vt:lpstr>
      <vt:lpstr>RecursiveTypes : Binary Trees</vt:lpstr>
      <vt:lpstr>RecursiveTypes : Lists</vt:lpstr>
      <vt:lpstr>Sieve of Eratosthenes</vt:lpstr>
      <vt:lpstr>Last Slide</vt:lpstr>
    </vt:vector>
  </TitlesOfParts>
  <Company>The Ohio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Put the “Fun” in Functional Programming?</dc:title>
  <dc:creator>Soundarajan, Neelam</dc:creator>
  <cp:lastModifiedBy>maitreyee soundarajan</cp:lastModifiedBy>
  <cp:revision>92</cp:revision>
  <cp:lastPrinted>2020-01-25T21:37:39Z</cp:lastPrinted>
  <dcterms:created xsi:type="dcterms:W3CDTF">2019-09-15T17:06:55Z</dcterms:created>
  <dcterms:modified xsi:type="dcterms:W3CDTF">2020-04-24T16:32:04Z</dcterms:modified>
</cp:coreProperties>
</file>