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0" r:id="rId1"/>
  </p:sldMasterIdLst>
  <p:notesMasterIdLst>
    <p:notesMasterId r:id="rId19"/>
  </p:notesMasterIdLst>
  <p:handoutMasterIdLst>
    <p:handoutMasterId r:id="rId20"/>
  </p:handoutMasterIdLst>
  <p:sldIdLst>
    <p:sldId id="291" r:id="rId2"/>
    <p:sldId id="314" r:id="rId3"/>
    <p:sldId id="402" r:id="rId4"/>
    <p:sldId id="357" r:id="rId5"/>
    <p:sldId id="361" r:id="rId6"/>
    <p:sldId id="388" r:id="rId7"/>
    <p:sldId id="390" r:id="rId8"/>
    <p:sldId id="391" r:id="rId9"/>
    <p:sldId id="392" r:id="rId10"/>
    <p:sldId id="393" r:id="rId11"/>
    <p:sldId id="394" r:id="rId12"/>
    <p:sldId id="398" r:id="rId13"/>
    <p:sldId id="395" r:id="rId14"/>
    <p:sldId id="397" r:id="rId15"/>
    <p:sldId id="399" r:id="rId16"/>
    <p:sldId id="400" r:id="rId17"/>
    <p:sldId id="401" r:id="rId18"/>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64" autoAdjust="0"/>
    <p:restoredTop sz="94616" autoAdjust="0"/>
  </p:normalViewPr>
  <p:slideViewPr>
    <p:cSldViewPr>
      <p:cViewPr varScale="1">
        <p:scale>
          <a:sx n="54" d="100"/>
          <a:sy n="54" d="100"/>
        </p:scale>
        <p:origin x="60" y="48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794"/>
    </p:cViewPr>
  </p:sorterViewPr>
  <p:notesViewPr>
    <p:cSldViewPr>
      <p:cViewPr varScale="1">
        <p:scale>
          <a:sx n="59" d="100"/>
          <a:sy n="59" d="100"/>
        </p:scale>
        <p:origin x="-1500" y="-72"/>
      </p:cViewPr>
      <p:guideLst>
        <p:guide orient="horz" pos="3024"/>
        <p:guide pos="230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663" y="0"/>
            <a:ext cx="3170475" cy="481046"/>
          </a:xfrm>
          <a:prstGeom prst="rect">
            <a:avLst/>
          </a:prstGeom>
          <a:noFill/>
          <a:ln w="9525">
            <a:noFill/>
            <a:miter lim="800000"/>
            <a:headEnd/>
            <a:tailEnd/>
          </a:ln>
          <a:effectLst/>
        </p:spPr>
        <p:txBody>
          <a:bodyPr vert="horz" wrap="square" lIns="19777" tIns="0" rIns="19777" bIns="0" numCol="1" anchor="t" anchorCtr="0" compatLnSpc="1">
            <a:prstTxWarp prst="textNoShape">
              <a:avLst/>
            </a:prstTxWarp>
          </a:bodyPr>
          <a:lstStyle>
            <a:lvl1pPr defTabSz="987108">
              <a:defRPr sz="1000" i="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4144726" y="0"/>
            <a:ext cx="3170474" cy="481046"/>
          </a:xfrm>
          <a:prstGeom prst="rect">
            <a:avLst/>
          </a:prstGeom>
          <a:noFill/>
          <a:ln w="9525">
            <a:noFill/>
            <a:miter lim="800000"/>
            <a:headEnd/>
            <a:tailEnd/>
          </a:ln>
          <a:effectLst/>
        </p:spPr>
        <p:txBody>
          <a:bodyPr vert="horz" wrap="square" lIns="19777" tIns="0" rIns="19777" bIns="0" numCol="1" anchor="t" anchorCtr="0" compatLnSpc="1">
            <a:prstTxWarp prst="textNoShape">
              <a:avLst/>
            </a:prstTxWarp>
          </a:bodyPr>
          <a:lstStyle>
            <a:lvl1pPr algn="r" defTabSz="987108">
              <a:defRPr sz="1000" i="1">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1663" y="9120156"/>
            <a:ext cx="3170475" cy="481045"/>
          </a:xfrm>
          <a:prstGeom prst="rect">
            <a:avLst/>
          </a:prstGeom>
          <a:noFill/>
          <a:ln w="9525">
            <a:noFill/>
            <a:miter lim="800000"/>
            <a:headEnd/>
            <a:tailEnd/>
          </a:ln>
          <a:effectLst/>
        </p:spPr>
        <p:txBody>
          <a:bodyPr vert="horz" wrap="square" lIns="19777" tIns="0" rIns="19777" bIns="0" numCol="1" anchor="b" anchorCtr="0" compatLnSpc="1">
            <a:prstTxWarp prst="textNoShape">
              <a:avLst/>
            </a:prstTxWarp>
          </a:bodyPr>
          <a:lstStyle>
            <a:lvl1pPr defTabSz="987108">
              <a:defRPr sz="1000" i="1">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4144726" y="9120156"/>
            <a:ext cx="3170474" cy="481045"/>
          </a:xfrm>
          <a:prstGeom prst="rect">
            <a:avLst/>
          </a:prstGeom>
          <a:noFill/>
          <a:ln w="9525">
            <a:noFill/>
            <a:miter lim="800000"/>
            <a:headEnd/>
            <a:tailEnd/>
          </a:ln>
          <a:effectLst/>
        </p:spPr>
        <p:txBody>
          <a:bodyPr vert="horz" wrap="square" lIns="19777" tIns="0" rIns="19777" bIns="0" numCol="1" anchor="b" anchorCtr="0" compatLnSpc="1">
            <a:prstTxWarp prst="textNoShape">
              <a:avLst/>
            </a:prstTxWarp>
          </a:bodyPr>
          <a:lstStyle>
            <a:lvl1pPr algn="r" defTabSz="987108">
              <a:defRPr sz="1000" i="1">
                <a:latin typeface="Times New Roman" panose="02020603050405020304" pitchFamily="18" charset="0"/>
              </a:defRPr>
            </a:lvl1pPr>
          </a:lstStyle>
          <a:p>
            <a:pPr>
              <a:defRPr/>
            </a:pPr>
            <a:fld id="{31EFC45F-052D-4BEA-888F-EC04438486FD}" type="slidenum">
              <a:rPr lang="en-US" altLang="en-US"/>
              <a:pPr>
                <a:defRPr/>
              </a:pPr>
              <a:t>‹#›</a:t>
            </a:fld>
            <a:endParaRPr lang="en-US" altLang="en-US"/>
          </a:p>
        </p:txBody>
      </p:sp>
    </p:spTree>
    <p:extLst>
      <p:ext uri="{BB962C8B-B14F-4D97-AF65-F5344CB8AC3E}">
        <p14:creationId xmlns:p14="http://schemas.microsoft.com/office/powerpoint/2010/main" val="3831457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663" y="0"/>
            <a:ext cx="3170475" cy="481046"/>
          </a:xfrm>
          <a:prstGeom prst="rect">
            <a:avLst/>
          </a:prstGeom>
          <a:noFill/>
          <a:ln w="9525">
            <a:noFill/>
            <a:miter lim="800000"/>
            <a:headEnd/>
            <a:tailEnd/>
          </a:ln>
          <a:effectLst/>
        </p:spPr>
        <p:txBody>
          <a:bodyPr vert="horz" wrap="square" lIns="19777" tIns="0" rIns="19777" bIns="0" numCol="1" anchor="t" anchorCtr="0" compatLnSpc="1">
            <a:prstTxWarp prst="textNoShape">
              <a:avLst/>
            </a:prstTxWarp>
          </a:bodyPr>
          <a:lstStyle>
            <a:lvl1pPr defTabSz="987108">
              <a:defRPr sz="100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4144726" y="0"/>
            <a:ext cx="3170474" cy="481046"/>
          </a:xfrm>
          <a:prstGeom prst="rect">
            <a:avLst/>
          </a:prstGeom>
          <a:noFill/>
          <a:ln w="9525">
            <a:noFill/>
            <a:miter lim="800000"/>
            <a:headEnd/>
            <a:tailEnd/>
          </a:ln>
          <a:effectLst/>
        </p:spPr>
        <p:txBody>
          <a:bodyPr vert="horz" wrap="square" lIns="19777" tIns="0" rIns="19777" bIns="0" numCol="1" anchor="t" anchorCtr="0" compatLnSpc="1">
            <a:prstTxWarp prst="textNoShape">
              <a:avLst/>
            </a:prstTxWarp>
          </a:bodyPr>
          <a:lstStyle>
            <a:lvl1pPr algn="r" defTabSz="987108">
              <a:defRPr sz="100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1663" y="9120156"/>
            <a:ext cx="3170475" cy="481045"/>
          </a:xfrm>
          <a:prstGeom prst="rect">
            <a:avLst/>
          </a:prstGeom>
          <a:noFill/>
          <a:ln w="9525">
            <a:noFill/>
            <a:miter lim="800000"/>
            <a:headEnd/>
            <a:tailEnd/>
          </a:ln>
          <a:effectLst/>
        </p:spPr>
        <p:txBody>
          <a:bodyPr vert="horz" wrap="square" lIns="19777" tIns="0" rIns="19777" bIns="0" numCol="1" anchor="b" anchorCtr="0" compatLnSpc="1">
            <a:prstTxWarp prst="textNoShape">
              <a:avLst/>
            </a:prstTxWarp>
          </a:bodyPr>
          <a:lstStyle>
            <a:lvl1pPr defTabSz="987108">
              <a:defRPr sz="100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4144726" y="9120156"/>
            <a:ext cx="3170474" cy="481045"/>
          </a:xfrm>
          <a:prstGeom prst="rect">
            <a:avLst/>
          </a:prstGeom>
          <a:noFill/>
          <a:ln w="9525">
            <a:noFill/>
            <a:miter lim="800000"/>
            <a:headEnd/>
            <a:tailEnd/>
          </a:ln>
          <a:effectLst/>
        </p:spPr>
        <p:txBody>
          <a:bodyPr vert="horz" wrap="square" lIns="19777" tIns="0" rIns="19777" bIns="0" numCol="1" anchor="b" anchorCtr="0" compatLnSpc="1">
            <a:prstTxWarp prst="textNoShape">
              <a:avLst/>
            </a:prstTxWarp>
          </a:bodyPr>
          <a:lstStyle>
            <a:lvl1pPr algn="r" defTabSz="987108">
              <a:defRPr sz="1000" i="1">
                <a:latin typeface="Times New Roman" panose="02020603050405020304" pitchFamily="18" charset="0"/>
              </a:defRPr>
            </a:lvl1pPr>
          </a:lstStyle>
          <a:p>
            <a:pPr>
              <a:defRPr/>
            </a:pPr>
            <a:fld id="{57CF3D54-847A-4E24-9A1A-2CD44F7D096A}" type="slidenum">
              <a:rPr lang="en-US" altLang="en-US"/>
              <a:pPr>
                <a:defRPr/>
              </a:pPr>
              <a:t>‹#›</a:t>
            </a:fld>
            <a:endParaRPr lang="en-US" altLang="en-US"/>
          </a:p>
        </p:txBody>
      </p:sp>
      <p:sp>
        <p:nvSpPr>
          <p:cNvPr id="3078" name="Rectangle 6"/>
          <p:cNvSpPr>
            <a:spLocks noGrp="1" noRot="1" noChangeAspect="1" noChangeArrowheads="1" noTextEdit="1"/>
          </p:cNvSpPr>
          <p:nvPr>
            <p:ph type="sldImg" idx="2"/>
          </p:nvPr>
        </p:nvSpPr>
        <p:spPr bwMode="auto">
          <a:xfrm>
            <a:off x="1265238" y="725488"/>
            <a:ext cx="4783137" cy="3587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5" name="Rectangle 7"/>
          <p:cNvSpPr>
            <a:spLocks noGrp="1" noChangeArrowheads="1"/>
          </p:cNvSpPr>
          <p:nvPr>
            <p:ph type="body" sz="quarter" idx="3"/>
          </p:nvPr>
        </p:nvSpPr>
        <p:spPr bwMode="auto">
          <a:xfrm>
            <a:off x="974252" y="4560898"/>
            <a:ext cx="5365035" cy="4321197"/>
          </a:xfrm>
          <a:prstGeom prst="rect">
            <a:avLst/>
          </a:prstGeom>
          <a:noFill/>
          <a:ln w="9525">
            <a:noFill/>
            <a:miter lim="800000"/>
            <a:headEnd/>
            <a:tailEnd/>
          </a:ln>
          <a:effectLst/>
        </p:spPr>
        <p:txBody>
          <a:bodyPr vert="horz" wrap="square" lIns="97235" tIns="49441" rIns="97235" bIns="49441"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590005751"/>
      </p:ext>
    </p:extLst>
  </p:cSld>
  <p:clrMap bg1="lt1" tx1="dk1" bg2="lt2" tx2="dk2" accent1="accent1" accent2="accent2" accent3="accent3" accent4="accent4" accent5="accent5" accent6="accent6" hlink="hlink" folHlink="folHlink"/>
  <p:notesStyle>
    <a:lvl1pPr algn="l" defTabSz="9525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6725" algn="l" defTabSz="9525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3450" algn="l" defTabSz="9525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98588" algn="l" defTabSz="9525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5313" algn="l" defTabSz="9525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B6C7C379-E9FC-4995-B68D-291982B858A7}" type="slidenum">
              <a:rPr lang="en-US" altLang="en-US" smtClean="0">
                <a:latin typeface="Times New Roman" panose="02020603050405020304" pitchFamily="18" charset="0"/>
              </a:rPr>
              <a:pPr/>
              <a:t>1</a:t>
            </a:fld>
            <a:endParaRPr lang="en-US" altLang="en-US" smtClean="0">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ln cap="flat"/>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67265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88F22728-708E-4B7A-9C55-446ECA50F99F}" type="slidenum">
              <a:rPr lang="en-US" altLang="en-US" smtClean="0">
                <a:latin typeface="Times New Roman" panose="02020603050405020304" pitchFamily="18" charset="0"/>
              </a:rPr>
              <a:pPr/>
              <a:t>10</a:t>
            </a:fld>
            <a:endParaRPr lang="en-US" altLang="en-US" smtClean="0">
              <a:latin typeface="Times New Roman" panose="02020603050405020304"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73772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908AB123-09F9-44EC-98A6-FB47B08846A3}" type="slidenum">
              <a:rPr lang="en-US" altLang="en-US" smtClean="0">
                <a:latin typeface="Times New Roman" panose="02020603050405020304" pitchFamily="18" charset="0"/>
              </a:rPr>
              <a:pPr/>
              <a:t>11</a:t>
            </a:fld>
            <a:endParaRPr lang="en-US" altLang="en-US" smtClean="0">
              <a:latin typeface="Times New Roman" panose="02020603050405020304"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28419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7B568BE1-F538-45EB-A848-FFFE12B6FFAE}" type="slidenum">
              <a:rPr lang="en-US" altLang="en-US" smtClean="0">
                <a:latin typeface="Times New Roman" panose="02020603050405020304" pitchFamily="18" charset="0"/>
              </a:rPr>
              <a:pPr/>
              <a:t>12</a:t>
            </a:fld>
            <a:endParaRPr lang="en-US" altLang="en-US" smtClean="0">
              <a:latin typeface="Times New Roman" panose="02020603050405020304"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87736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2670F020-93BC-4397-807F-949A55034D40}" type="slidenum">
              <a:rPr lang="en-US" altLang="en-US" smtClean="0">
                <a:latin typeface="Times New Roman" panose="02020603050405020304" pitchFamily="18" charset="0"/>
              </a:rPr>
              <a:pPr/>
              <a:t>13</a:t>
            </a:fld>
            <a:endParaRPr lang="en-US" altLang="en-US" smtClean="0">
              <a:latin typeface="Times New Roman" panose="02020603050405020304"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612490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2FD49004-A1AD-4990-AEBB-716DC82AAAFC}" type="slidenum">
              <a:rPr lang="en-US" altLang="en-US" smtClean="0">
                <a:latin typeface="Times New Roman" panose="02020603050405020304" pitchFamily="18" charset="0"/>
              </a:rPr>
              <a:pPr/>
              <a:t>14</a:t>
            </a:fld>
            <a:endParaRPr lang="en-US" altLang="en-US" smtClean="0">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Slide 13 notes</a:t>
            </a:r>
          </a:p>
          <a:p>
            <a:pPr eaLnBrk="1" hangingPunct="1"/>
            <a:r>
              <a:rPr lang="en-US" altLang="en-US" smtClean="0"/>
              <a:t>Do the same for X + Y + Z: This amb. is okay.</a:t>
            </a:r>
          </a:p>
        </p:txBody>
      </p:sp>
    </p:spTree>
    <p:extLst>
      <p:ext uri="{BB962C8B-B14F-4D97-AF65-F5344CB8AC3E}">
        <p14:creationId xmlns:p14="http://schemas.microsoft.com/office/powerpoint/2010/main" val="26342664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FAED11A6-E91B-40B9-98EA-EE6C98209E75}" type="slidenum">
              <a:rPr lang="en-US" altLang="en-US" smtClean="0">
                <a:latin typeface="Times New Roman" panose="02020603050405020304" pitchFamily="18" charset="0"/>
              </a:rPr>
              <a:pPr/>
              <a:t>15</a:t>
            </a:fld>
            <a:endParaRPr lang="en-US" altLang="en-US" smtClean="0">
              <a:latin typeface="Times New Roman" panose="02020603050405020304"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389896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B23745C3-61CB-42B8-8096-F7DF13EF7105}" type="slidenum">
              <a:rPr lang="en-US" altLang="en-US" smtClean="0">
                <a:latin typeface="Times New Roman" panose="02020603050405020304" pitchFamily="18" charset="0"/>
              </a:rPr>
              <a:pPr/>
              <a:t>16</a:t>
            </a:fld>
            <a:endParaRPr lang="en-US" altLang="en-US" smtClean="0">
              <a:latin typeface="Times New Roman" panose="02020603050405020304"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376245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CCCA7A67-ADC7-4D84-8221-35B03144AFB1}" type="slidenum">
              <a:rPr lang="en-US" altLang="en-US" smtClean="0">
                <a:latin typeface="Times New Roman" panose="02020603050405020304" pitchFamily="18" charset="0"/>
              </a:rPr>
              <a:pPr/>
              <a:t>17</a:t>
            </a:fld>
            <a:endParaRPr lang="en-US" altLang="en-US" smtClean="0">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Slide 16 notes</a:t>
            </a:r>
          </a:p>
          <a:p>
            <a:pPr eaLnBrk="1" hangingPunct="1"/>
            <a:r>
              <a:rPr lang="en-US" altLang="en-US" smtClean="0"/>
              <a:t>How to do this in pure BNF? Using </a:t>
            </a:r>
            <a:r>
              <a:rPr lang="el-GR" altLang="en-US" smtClean="0">
                <a:cs typeface="Times New Roman" panose="02020603050405020304" pitchFamily="18" charset="0"/>
              </a:rPr>
              <a:t>ε</a:t>
            </a:r>
            <a:r>
              <a:rPr lang="en-US" altLang="en-US" smtClean="0">
                <a:cs typeface="Times New Roman" panose="02020603050405020304" pitchFamily="18" charset="0"/>
              </a:rPr>
              <a:t> it is easy. </a:t>
            </a:r>
          </a:p>
          <a:p>
            <a:pPr eaLnBrk="1" hangingPunct="1"/>
            <a:r>
              <a:rPr lang="en-US" altLang="en-US" smtClean="0">
                <a:cs typeface="Times New Roman" panose="02020603050405020304" pitchFamily="18" charset="0"/>
              </a:rPr>
              <a:t>Without it, the number of productions increases quite a bit.</a:t>
            </a:r>
          </a:p>
          <a:p>
            <a:pPr eaLnBrk="1" hangingPunct="1"/>
            <a:r>
              <a:rPr lang="en-US" altLang="en-US" smtClean="0">
                <a:cs typeface="Times New Roman" panose="02020603050405020304" pitchFamily="18" charset="0"/>
              </a:rPr>
              <a:t>But using </a:t>
            </a:r>
            <a:r>
              <a:rPr lang="el-GR" altLang="en-US" smtClean="0">
                <a:cs typeface="Times New Roman" panose="02020603050405020304" pitchFamily="18" charset="0"/>
              </a:rPr>
              <a:t>ε</a:t>
            </a:r>
            <a:r>
              <a:rPr lang="en-US" altLang="en-US" smtClean="0">
                <a:cs typeface="Times New Roman" panose="02020603050405020304" pitchFamily="18" charset="0"/>
              </a:rPr>
              <a:t> can cause problems for compilers. In homeworks, exams, etc. you may use it unless I say otherwise.</a:t>
            </a:r>
          </a:p>
          <a:p>
            <a:pPr eaLnBrk="1" hangingPunct="1"/>
            <a:endParaRPr lang="en-US" altLang="en-US" smtClean="0">
              <a:cs typeface="Times New Roman" panose="02020603050405020304" pitchFamily="18" charset="0"/>
            </a:endParaRPr>
          </a:p>
          <a:p>
            <a:pPr eaLnBrk="1" hangingPunct="1"/>
            <a:endParaRPr lang="en-US" altLang="en-US" smtClean="0">
              <a:cs typeface="Times New Roman" panose="02020603050405020304" pitchFamily="18" charset="0"/>
            </a:endParaRPr>
          </a:p>
          <a:p>
            <a:pPr eaLnBrk="1" hangingPunct="1"/>
            <a:r>
              <a:rPr lang="en-US" altLang="en-US" smtClean="0">
                <a:cs typeface="Times New Roman" panose="02020603050405020304" pitchFamily="18" charset="0"/>
              </a:rPr>
              <a:t>Relation to book: So far, mostly chapter 1; and 3.1., 3.2, 3.3; rest of chapter 3 not inclded. </a:t>
            </a:r>
          </a:p>
          <a:p>
            <a:pPr eaLnBrk="1" hangingPunct="1"/>
            <a:r>
              <a:rPr lang="en-US" altLang="en-US" smtClean="0">
                <a:cs typeface="Times New Roman" panose="02020603050405020304" pitchFamily="18" charset="0"/>
              </a:rPr>
              <a:t>We will move to chapter 4; that will lead us to the project.</a:t>
            </a:r>
          </a:p>
          <a:p>
            <a:pPr eaLnBrk="1" hangingPunct="1"/>
            <a:endParaRPr lang="en-US" altLang="en-US" smtClean="0">
              <a:cs typeface="Times New Roman" panose="02020603050405020304" pitchFamily="18" charset="0"/>
            </a:endParaRPr>
          </a:p>
          <a:p>
            <a:pPr eaLnBrk="1" hangingPunct="1"/>
            <a:r>
              <a:rPr lang="en-US" altLang="en-US" smtClean="0">
                <a:cs typeface="Times New Roman" panose="02020603050405020304" pitchFamily="18" charset="0"/>
              </a:rPr>
              <a:t>A lot of this should be familiar from 321 and 625. But going over it again should make it easier to see how it relates to PLs and lang. implementations. The project also has some relation to 560.</a:t>
            </a:r>
            <a:endParaRPr lang="el-GR" altLang="en-US" smtClean="0">
              <a:cs typeface="Times New Roman" panose="02020603050405020304" pitchFamily="18" charset="0"/>
            </a:endParaRPr>
          </a:p>
        </p:txBody>
      </p:sp>
    </p:spTree>
    <p:extLst>
      <p:ext uri="{BB962C8B-B14F-4D97-AF65-F5344CB8AC3E}">
        <p14:creationId xmlns:p14="http://schemas.microsoft.com/office/powerpoint/2010/main" val="1992627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AD8F381F-2CE1-4EC0-8419-566B14567D68}" type="slidenum">
              <a:rPr lang="en-US" altLang="en-US" smtClean="0">
                <a:latin typeface="Times New Roman" panose="02020603050405020304" pitchFamily="18" charset="0"/>
              </a:rPr>
              <a:pPr/>
              <a:t>2</a:t>
            </a:fld>
            <a:endParaRPr lang="en-US" altLang="en-US" smtClean="0">
              <a:latin typeface="Times New Roman" panose="02020603050405020304" pitchFamily="18"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Slides 2 notes</a:t>
            </a:r>
          </a:p>
          <a:p>
            <a:pPr eaLnBrk="1" hangingPunct="1"/>
            <a:r>
              <a:rPr lang="en-US" altLang="en-US" smtClean="0"/>
              <a:t>Some of my opinions are unusual: I like FORTRAN, for example.</a:t>
            </a:r>
          </a:p>
          <a:p>
            <a:pPr eaLnBrk="1" hangingPunct="1"/>
            <a:r>
              <a:rPr lang="en-US" altLang="en-US" smtClean="0"/>
              <a:t>You don’t have to have the same opinions but you must have opinions </a:t>
            </a:r>
            <a:r>
              <a:rPr lang="en-US" altLang="en-US" b="1" smtClean="0"/>
              <a:t>and be able to defend them.</a:t>
            </a:r>
            <a:endParaRPr lang="en-US" altLang="en-US" smtClean="0"/>
          </a:p>
          <a:p>
            <a:pPr eaLnBrk="1" hangingPunct="1"/>
            <a:r>
              <a:rPr lang="en-US" altLang="en-US" smtClean="0"/>
              <a:t>Another unusual idea: PLs are not important! Prog. methodologies are.</a:t>
            </a:r>
          </a:p>
          <a:p>
            <a:pPr eaLnBrk="1" hangingPunct="1"/>
            <a:endParaRPr lang="en-US" altLang="en-US" smtClean="0"/>
          </a:p>
          <a:p>
            <a:pPr eaLnBrk="1" hangingPunct="1"/>
            <a:r>
              <a:rPr lang="en-US" altLang="en-US" smtClean="0"/>
              <a:t>Example: You can use procedures in a language that doesn’t support them directly.</a:t>
            </a:r>
          </a:p>
          <a:p>
            <a:pPr eaLnBrk="1" hangingPunct="1"/>
            <a:r>
              <a:rPr lang="en-US" altLang="en-US" smtClean="0"/>
              <a:t>You can do OO in assembly language.</a:t>
            </a:r>
          </a:p>
        </p:txBody>
      </p:sp>
    </p:spTree>
    <p:extLst>
      <p:ext uri="{BB962C8B-B14F-4D97-AF65-F5344CB8AC3E}">
        <p14:creationId xmlns:p14="http://schemas.microsoft.com/office/powerpoint/2010/main" val="3716798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A8F1E256-2C05-489A-BE98-2CD01FE55AE2}" type="slidenum">
              <a:rPr lang="en-US" altLang="en-US" smtClean="0">
                <a:latin typeface="Times New Roman" panose="02020603050405020304" pitchFamily="18" charset="0"/>
              </a:rPr>
              <a:pPr/>
              <a:t>3</a:t>
            </a:fld>
            <a:endParaRPr lang="en-US" altLang="en-US" smtClean="0">
              <a:latin typeface="Times New Roman" panose="02020603050405020304" pitchFamily="18"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Slides 2 notes</a:t>
            </a:r>
          </a:p>
          <a:p>
            <a:pPr eaLnBrk="1" hangingPunct="1"/>
            <a:r>
              <a:rPr lang="en-US" altLang="en-US" smtClean="0"/>
              <a:t>Some of my opinions are unusual: I like FORTRAN, for example.</a:t>
            </a:r>
          </a:p>
          <a:p>
            <a:pPr eaLnBrk="1" hangingPunct="1"/>
            <a:r>
              <a:rPr lang="en-US" altLang="en-US" smtClean="0"/>
              <a:t>You don’t have to have the same opinions but you must have opinions </a:t>
            </a:r>
            <a:r>
              <a:rPr lang="en-US" altLang="en-US" b="1" smtClean="0"/>
              <a:t>and be able to defend them.</a:t>
            </a:r>
            <a:endParaRPr lang="en-US" altLang="en-US" smtClean="0"/>
          </a:p>
          <a:p>
            <a:pPr eaLnBrk="1" hangingPunct="1"/>
            <a:r>
              <a:rPr lang="en-US" altLang="en-US" smtClean="0"/>
              <a:t>Another unusual idea: PLs are not important! Prog. methodologies are.</a:t>
            </a:r>
          </a:p>
          <a:p>
            <a:pPr eaLnBrk="1" hangingPunct="1"/>
            <a:endParaRPr lang="en-US" altLang="en-US" smtClean="0"/>
          </a:p>
          <a:p>
            <a:pPr eaLnBrk="1" hangingPunct="1"/>
            <a:r>
              <a:rPr lang="en-US" altLang="en-US" smtClean="0"/>
              <a:t>Example: You can use procedures in a language that doesn’t support them directly.</a:t>
            </a:r>
          </a:p>
          <a:p>
            <a:pPr eaLnBrk="1" hangingPunct="1"/>
            <a:r>
              <a:rPr lang="en-US" altLang="en-US" smtClean="0"/>
              <a:t>You can do OO in assembly language.</a:t>
            </a:r>
          </a:p>
        </p:txBody>
      </p:sp>
    </p:spTree>
    <p:extLst>
      <p:ext uri="{BB962C8B-B14F-4D97-AF65-F5344CB8AC3E}">
        <p14:creationId xmlns:p14="http://schemas.microsoft.com/office/powerpoint/2010/main" val="1562016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C8B0F59A-BA94-4C25-B46A-63898BFA8A8A}" type="slidenum">
              <a:rPr lang="en-US" altLang="en-US" smtClean="0">
                <a:latin typeface="Times New Roman" panose="02020603050405020304" pitchFamily="18" charset="0"/>
              </a:rPr>
              <a:pPr/>
              <a:t>4</a:t>
            </a:fld>
            <a:endParaRPr lang="en-US" altLang="en-US" smtClean="0">
              <a:latin typeface="Times New Roman" panose="02020603050405020304" pitchFamily="18"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Slides 3 notes</a:t>
            </a:r>
          </a:p>
          <a:p>
            <a:pPr eaLnBrk="1" hangingPunct="1"/>
            <a:r>
              <a:rPr lang="en-US" altLang="en-US" smtClean="0"/>
              <a:t>A computer only executes m.l. programs.</a:t>
            </a:r>
          </a:p>
          <a:p>
            <a:pPr eaLnBrk="1" hangingPunct="1"/>
            <a:r>
              <a:rPr lang="en-US" altLang="en-US" smtClean="0"/>
              <a:t>How do we execute programs written in a high-level language L?</a:t>
            </a:r>
          </a:p>
          <a:p>
            <a:pPr eaLnBrk="1" hangingPunct="1"/>
            <a:endParaRPr lang="en-US" altLang="en-US" smtClean="0"/>
          </a:p>
          <a:p>
            <a:pPr eaLnBrk="1" hangingPunct="1"/>
            <a:r>
              <a:rPr lang="en-US" altLang="en-US" smtClean="0"/>
              <a:t>Two approaches: Compilers vs. interpreters.</a:t>
            </a:r>
          </a:p>
          <a:p>
            <a:pPr eaLnBrk="1" hangingPunct="1"/>
            <a:endParaRPr lang="en-US" altLang="en-US" smtClean="0"/>
          </a:p>
        </p:txBody>
      </p:sp>
    </p:spTree>
    <p:extLst>
      <p:ext uri="{BB962C8B-B14F-4D97-AF65-F5344CB8AC3E}">
        <p14:creationId xmlns:p14="http://schemas.microsoft.com/office/powerpoint/2010/main" val="986834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F71402ED-97F0-4529-8A4F-4C8D55A0200C}" type="slidenum">
              <a:rPr lang="en-US" altLang="en-US" smtClean="0">
                <a:latin typeface="Times New Roman" panose="02020603050405020304" pitchFamily="18" charset="0"/>
              </a:rPr>
              <a:pPr/>
              <a:t>5</a:t>
            </a:fld>
            <a:endParaRPr lang="en-US" altLang="en-US" smtClean="0">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Slide 4 notes</a:t>
            </a:r>
          </a:p>
          <a:p>
            <a:pPr eaLnBrk="1" hangingPunct="1"/>
            <a:r>
              <a:rPr lang="en-US" altLang="en-US" smtClean="0"/>
              <a:t>Suppose we have C^M_L-&gt;M and want to implement L’.</a:t>
            </a:r>
          </a:p>
          <a:p>
            <a:pPr eaLnBrk="1" hangingPunct="1"/>
            <a:r>
              <a:rPr lang="en-US" altLang="en-US" smtClean="0"/>
              <a:t>We can start from scratch ... or ...</a:t>
            </a:r>
          </a:p>
          <a:p>
            <a:pPr eaLnBrk="1" hangingPunct="1"/>
            <a:endParaRPr lang="en-US" altLang="en-US" b="1" smtClean="0"/>
          </a:p>
        </p:txBody>
      </p:sp>
    </p:spTree>
    <p:extLst>
      <p:ext uri="{BB962C8B-B14F-4D97-AF65-F5344CB8AC3E}">
        <p14:creationId xmlns:p14="http://schemas.microsoft.com/office/powerpoint/2010/main" val="1217955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E69689D6-0905-44A8-ADFA-64D05E3F901B}" type="slidenum">
              <a:rPr lang="en-US" altLang="en-US" smtClean="0">
                <a:latin typeface="Times New Roman" panose="02020603050405020304" pitchFamily="18" charset="0"/>
              </a:rPr>
              <a:pPr/>
              <a:t>6</a:t>
            </a:fld>
            <a:endParaRPr lang="en-US" altLang="en-US" smtClean="0">
              <a:latin typeface="Times New Roman" panose="02020603050405020304"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Slide 5 notes</a:t>
            </a:r>
          </a:p>
          <a:p>
            <a:pPr eaLnBrk="1" hangingPunct="1"/>
            <a:endParaRPr lang="en-US" altLang="en-US" smtClean="0"/>
          </a:p>
        </p:txBody>
      </p:sp>
    </p:spTree>
    <p:extLst>
      <p:ext uri="{BB962C8B-B14F-4D97-AF65-F5344CB8AC3E}">
        <p14:creationId xmlns:p14="http://schemas.microsoft.com/office/powerpoint/2010/main" val="1532837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BF0D7C08-6009-4FC2-9865-5B169965EE06}" type="slidenum">
              <a:rPr lang="en-US" altLang="en-US" smtClean="0">
                <a:latin typeface="Times New Roman" panose="02020603050405020304" pitchFamily="18" charset="0"/>
              </a:rPr>
              <a:pPr/>
              <a:t>7</a:t>
            </a:fld>
            <a:endParaRPr lang="en-US" altLang="en-US" smtClean="0">
              <a:latin typeface="Times New Roman" panose="02020603050405020304"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00592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7DA0C050-A60F-4FE0-BCEE-BE1E01293173}" type="slidenum">
              <a:rPr lang="en-US" altLang="en-US" smtClean="0">
                <a:latin typeface="Times New Roman" panose="02020603050405020304" pitchFamily="18" charset="0"/>
              </a:rPr>
              <a:pPr/>
              <a:t>8</a:t>
            </a:fld>
            <a:endParaRPr lang="en-US" altLang="en-US" smtClean="0">
              <a:latin typeface="Times New Roman" panose="02020603050405020304"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b="1" smtClean="0"/>
          </a:p>
        </p:txBody>
      </p:sp>
    </p:spTree>
    <p:extLst>
      <p:ext uri="{BB962C8B-B14F-4D97-AF65-F5344CB8AC3E}">
        <p14:creationId xmlns:p14="http://schemas.microsoft.com/office/powerpoint/2010/main" val="3233005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7108">
              <a:defRPr>
                <a:solidFill>
                  <a:schemeClr val="tx1"/>
                </a:solidFill>
                <a:latin typeface="Arial" panose="020B0604020202020204" pitchFamily="34" charset="0"/>
              </a:defRPr>
            </a:lvl1pPr>
            <a:lvl2pPr marL="772519" indent="-297123" defTabSz="987108">
              <a:defRPr>
                <a:solidFill>
                  <a:schemeClr val="tx1"/>
                </a:solidFill>
                <a:latin typeface="Arial" panose="020B0604020202020204" pitchFamily="34" charset="0"/>
              </a:defRPr>
            </a:lvl2pPr>
            <a:lvl3pPr marL="1188491" indent="-237698" defTabSz="987108">
              <a:defRPr>
                <a:solidFill>
                  <a:schemeClr val="tx1"/>
                </a:solidFill>
                <a:latin typeface="Arial" panose="020B0604020202020204" pitchFamily="34" charset="0"/>
              </a:defRPr>
            </a:lvl3pPr>
            <a:lvl4pPr marL="1663888" indent="-237698" defTabSz="987108">
              <a:defRPr>
                <a:solidFill>
                  <a:schemeClr val="tx1"/>
                </a:solidFill>
                <a:latin typeface="Arial" panose="020B0604020202020204" pitchFamily="34" charset="0"/>
              </a:defRPr>
            </a:lvl4pPr>
            <a:lvl5pPr marL="2139285" indent="-237698" defTabSz="987108">
              <a:defRPr>
                <a:solidFill>
                  <a:schemeClr val="tx1"/>
                </a:solidFill>
                <a:latin typeface="Arial" panose="020B0604020202020204" pitchFamily="34" charset="0"/>
              </a:defRPr>
            </a:lvl5pPr>
            <a:lvl6pPr marL="2614681" indent="-237698" defTabSz="987108" eaLnBrk="0" fontAlgn="base" hangingPunct="0">
              <a:spcBef>
                <a:spcPct val="0"/>
              </a:spcBef>
              <a:spcAft>
                <a:spcPct val="0"/>
              </a:spcAft>
              <a:defRPr>
                <a:solidFill>
                  <a:schemeClr val="tx1"/>
                </a:solidFill>
                <a:latin typeface="Arial" panose="020B0604020202020204" pitchFamily="34" charset="0"/>
              </a:defRPr>
            </a:lvl6pPr>
            <a:lvl7pPr marL="3090078" indent="-237698" defTabSz="987108" eaLnBrk="0" fontAlgn="base" hangingPunct="0">
              <a:spcBef>
                <a:spcPct val="0"/>
              </a:spcBef>
              <a:spcAft>
                <a:spcPct val="0"/>
              </a:spcAft>
              <a:defRPr>
                <a:solidFill>
                  <a:schemeClr val="tx1"/>
                </a:solidFill>
                <a:latin typeface="Arial" panose="020B0604020202020204" pitchFamily="34" charset="0"/>
              </a:defRPr>
            </a:lvl7pPr>
            <a:lvl8pPr marL="3565474" indent="-237698" defTabSz="987108" eaLnBrk="0" fontAlgn="base" hangingPunct="0">
              <a:spcBef>
                <a:spcPct val="0"/>
              </a:spcBef>
              <a:spcAft>
                <a:spcPct val="0"/>
              </a:spcAft>
              <a:defRPr>
                <a:solidFill>
                  <a:schemeClr val="tx1"/>
                </a:solidFill>
                <a:latin typeface="Arial" panose="020B0604020202020204" pitchFamily="34" charset="0"/>
              </a:defRPr>
            </a:lvl8pPr>
            <a:lvl9pPr marL="4040871" indent="-237698" defTabSz="987108" eaLnBrk="0" fontAlgn="base" hangingPunct="0">
              <a:spcBef>
                <a:spcPct val="0"/>
              </a:spcBef>
              <a:spcAft>
                <a:spcPct val="0"/>
              </a:spcAft>
              <a:defRPr>
                <a:solidFill>
                  <a:schemeClr val="tx1"/>
                </a:solidFill>
                <a:latin typeface="Arial" panose="020B0604020202020204" pitchFamily="34" charset="0"/>
              </a:defRPr>
            </a:lvl9pPr>
          </a:lstStyle>
          <a:p>
            <a:fld id="{21FF1883-F46B-4C14-A3BA-673CDC6E8EB5}" type="slidenum">
              <a:rPr lang="en-US" altLang="en-US" smtClean="0">
                <a:latin typeface="Times New Roman" panose="02020603050405020304" pitchFamily="18" charset="0"/>
              </a:rPr>
              <a:pPr/>
              <a:t>9</a:t>
            </a:fld>
            <a:endParaRPr lang="en-US" altLang="en-US" smtClean="0">
              <a:latin typeface="Times New Roman" panose="02020603050405020304"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Slide 8 notes</a:t>
            </a:r>
          </a:p>
          <a:p>
            <a:pPr eaLnBrk="1" hangingPunct="1"/>
            <a:r>
              <a:rPr lang="en-US" altLang="en-US" smtClean="0"/>
              <a:t>Relation to book:</a:t>
            </a:r>
          </a:p>
          <a:p>
            <a:pPr eaLnBrk="1" hangingPunct="1"/>
            <a:r>
              <a:rPr lang="en-US" altLang="en-US" smtClean="0"/>
              <a:t>Basically stuff from chapter 1;</a:t>
            </a:r>
          </a:p>
          <a:p>
            <a:pPr eaLnBrk="1" hangingPunct="1"/>
            <a:r>
              <a:rPr lang="en-US" altLang="en-US" smtClean="0"/>
              <a:t>Chapter 2: History, worth reading</a:t>
            </a:r>
          </a:p>
          <a:p>
            <a:pPr eaLnBrk="1" hangingPunct="1"/>
            <a:endParaRPr lang="en-US" altLang="en-US" smtClean="0"/>
          </a:p>
          <a:p>
            <a:pPr eaLnBrk="1" hangingPunct="1"/>
            <a:r>
              <a:rPr lang="en-US" altLang="en-US" smtClean="0"/>
              <a:t>Chapter 3: Syntax</a:t>
            </a:r>
          </a:p>
          <a:p>
            <a:pPr eaLnBrk="1" hangingPunct="1"/>
            <a:endParaRPr lang="en-US" altLang="en-US" smtClean="0"/>
          </a:p>
          <a:p>
            <a:pPr eaLnBrk="1" hangingPunct="1"/>
            <a:r>
              <a:rPr lang="en-US" altLang="en-US" smtClean="0"/>
              <a:t>Recall: What is a language? A collection of strings.</a:t>
            </a:r>
          </a:p>
          <a:p>
            <a:pPr eaLnBrk="1" hangingPunct="1"/>
            <a:endParaRPr lang="en-US" altLang="en-US" smtClean="0"/>
          </a:p>
          <a:p>
            <a:pPr eaLnBrk="1" hangingPunct="1"/>
            <a:r>
              <a:rPr lang="en-US" altLang="en-US" smtClean="0"/>
              <a:t>Syntax: Specifies which strings are in the language and which are not.</a:t>
            </a:r>
          </a:p>
          <a:p>
            <a:pPr eaLnBrk="1" hangingPunct="1"/>
            <a:endParaRPr lang="en-US" altLang="en-US" smtClean="0"/>
          </a:p>
          <a:p>
            <a:pPr eaLnBrk="1" hangingPunct="1"/>
            <a:r>
              <a:rPr lang="en-US" altLang="en-US" smtClean="0"/>
              <a:t>No meaning is specified. That is semantics (specified by compiler or interpreter).</a:t>
            </a:r>
          </a:p>
        </p:txBody>
      </p:sp>
    </p:spTree>
    <p:extLst>
      <p:ext uri="{BB962C8B-B14F-4D97-AF65-F5344CB8AC3E}">
        <p14:creationId xmlns:p14="http://schemas.microsoft.com/office/powerpoint/2010/main" val="851952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smtClean="0"/>
            </a:p>
          </p:txBody>
        </p:sp>
      </p:grpSp>
      <p:sp>
        <p:nvSpPr>
          <p:cNvPr id="14" name="Rectangle 17"/>
          <p:cNvSpPr>
            <a:spLocks noChangeArrowheads="1"/>
          </p:cNvSpPr>
          <p:nvPr userDrawn="1"/>
        </p:nvSpPr>
        <p:spPr bwMode="white">
          <a:xfrm>
            <a:off x="528638" y="201613"/>
            <a:ext cx="8397875" cy="646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US" altLang="en-US" sz="2400" smtClean="0">
              <a:solidFill>
                <a:schemeClr val="bg1"/>
              </a:solidFill>
              <a:latin typeface="Times New Roman" pitchFamily="18" charset="0"/>
            </a:endParaRPr>
          </a:p>
        </p:txBody>
      </p:sp>
      <p:sp>
        <p:nvSpPr>
          <p:cNvPr id="19150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9150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6"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a:t>CSE 3341/655; Part 1</a:t>
            </a:r>
          </a:p>
        </p:txBody>
      </p:sp>
      <p:sp>
        <p:nvSpPr>
          <p:cNvPr id="17"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8CCE501-0995-4B60-8494-7166659A18F9}" type="slidenum">
              <a:rPr lang="en-US" altLang="en-US"/>
              <a:pPr>
                <a:defRPr/>
              </a:pPr>
              <a:t>‹#›</a:t>
            </a:fld>
            <a:endParaRPr lang="en-US" altLang="en-US"/>
          </a:p>
        </p:txBody>
      </p:sp>
    </p:spTree>
    <p:extLst>
      <p:ext uri="{BB962C8B-B14F-4D97-AF65-F5344CB8AC3E}">
        <p14:creationId xmlns:p14="http://schemas.microsoft.com/office/powerpoint/2010/main" val="330569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CSE 3341/655; Part 1</a:t>
            </a:r>
          </a:p>
        </p:txBody>
      </p:sp>
      <p:sp>
        <p:nvSpPr>
          <p:cNvPr id="6" name="Rectangle 13"/>
          <p:cNvSpPr>
            <a:spLocks noGrp="1" noChangeArrowheads="1"/>
          </p:cNvSpPr>
          <p:nvPr>
            <p:ph type="sldNum" sz="quarter" idx="12"/>
          </p:nvPr>
        </p:nvSpPr>
        <p:spPr>
          <a:ln/>
        </p:spPr>
        <p:txBody>
          <a:bodyPr/>
          <a:lstStyle>
            <a:lvl1pPr>
              <a:defRPr/>
            </a:lvl1pPr>
          </a:lstStyle>
          <a:p>
            <a:pPr>
              <a:defRPr/>
            </a:pPr>
            <a:fld id="{A5B78564-16D2-4564-96FE-0868F9C652EB}" type="slidenum">
              <a:rPr lang="en-US" altLang="en-US"/>
              <a:pPr>
                <a:defRPr/>
              </a:pPr>
              <a:t>‹#›</a:t>
            </a:fld>
            <a:endParaRPr lang="en-US" altLang="en-US"/>
          </a:p>
        </p:txBody>
      </p:sp>
    </p:spTree>
    <p:extLst>
      <p:ext uri="{BB962C8B-B14F-4D97-AF65-F5344CB8AC3E}">
        <p14:creationId xmlns:p14="http://schemas.microsoft.com/office/powerpoint/2010/main" val="226335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21500" y="125413"/>
            <a:ext cx="1952625" cy="6030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2038" y="125413"/>
            <a:ext cx="5707062" cy="6030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CSE 3341/655; Part 1</a:t>
            </a:r>
          </a:p>
        </p:txBody>
      </p:sp>
      <p:sp>
        <p:nvSpPr>
          <p:cNvPr id="6" name="Rectangle 13"/>
          <p:cNvSpPr>
            <a:spLocks noGrp="1" noChangeArrowheads="1"/>
          </p:cNvSpPr>
          <p:nvPr>
            <p:ph type="sldNum" sz="quarter" idx="12"/>
          </p:nvPr>
        </p:nvSpPr>
        <p:spPr>
          <a:ln/>
        </p:spPr>
        <p:txBody>
          <a:bodyPr/>
          <a:lstStyle>
            <a:lvl1pPr>
              <a:defRPr/>
            </a:lvl1pPr>
          </a:lstStyle>
          <a:p>
            <a:pPr>
              <a:defRPr/>
            </a:pPr>
            <a:fld id="{F97BABCD-E8E8-427E-8457-0A195DE26FB9}" type="slidenum">
              <a:rPr lang="en-US" altLang="en-US"/>
              <a:pPr>
                <a:defRPr/>
              </a:pPr>
              <a:t>‹#›</a:t>
            </a:fld>
            <a:endParaRPr lang="en-US" altLang="en-US"/>
          </a:p>
        </p:txBody>
      </p:sp>
    </p:spTree>
    <p:extLst>
      <p:ext uri="{BB962C8B-B14F-4D97-AF65-F5344CB8AC3E}">
        <p14:creationId xmlns:p14="http://schemas.microsoft.com/office/powerpoint/2010/main" val="352298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CSE 3341/655; Part 1</a:t>
            </a:r>
          </a:p>
        </p:txBody>
      </p:sp>
      <p:sp>
        <p:nvSpPr>
          <p:cNvPr id="6" name="Rectangle 13"/>
          <p:cNvSpPr>
            <a:spLocks noGrp="1" noChangeArrowheads="1"/>
          </p:cNvSpPr>
          <p:nvPr>
            <p:ph type="sldNum" sz="quarter" idx="12"/>
          </p:nvPr>
        </p:nvSpPr>
        <p:spPr>
          <a:ln/>
        </p:spPr>
        <p:txBody>
          <a:bodyPr/>
          <a:lstStyle>
            <a:lvl1pPr>
              <a:defRPr/>
            </a:lvl1pPr>
          </a:lstStyle>
          <a:p>
            <a:pPr>
              <a:defRPr/>
            </a:pPr>
            <a:fld id="{7C3E39B1-E4EE-43CD-96C7-204289252839}" type="slidenum">
              <a:rPr lang="en-US" altLang="en-US"/>
              <a:pPr>
                <a:defRPr/>
              </a:pPr>
              <a:t>‹#›</a:t>
            </a:fld>
            <a:endParaRPr lang="en-US" altLang="en-US"/>
          </a:p>
        </p:txBody>
      </p:sp>
    </p:spTree>
    <p:extLst>
      <p:ext uri="{BB962C8B-B14F-4D97-AF65-F5344CB8AC3E}">
        <p14:creationId xmlns:p14="http://schemas.microsoft.com/office/powerpoint/2010/main" val="3046328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CSE 3341/655; Part 1</a:t>
            </a:r>
          </a:p>
        </p:txBody>
      </p:sp>
      <p:sp>
        <p:nvSpPr>
          <p:cNvPr id="6" name="Rectangle 13"/>
          <p:cNvSpPr>
            <a:spLocks noGrp="1" noChangeArrowheads="1"/>
          </p:cNvSpPr>
          <p:nvPr>
            <p:ph type="sldNum" sz="quarter" idx="12"/>
          </p:nvPr>
        </p:nvSpPr>
        <p:spPr>
          <a:ln/>
        </p:spPr>
        <p:txBody>
          <a:bodyPr/>
          <a:lstStyle>
            <a:lvl1pPr>
              <a:defRPr/>
            </a:lvl1pPr>
          </a:lstStyle>
          <a:p>
            <a:pPr>
              <a:defRPr/>
            </a:pPr>
            <a:fld id="{E7D4EB05-98F8-4BCD-A39A-BA792F0C9A7B}" type="slidenum">
              <a:rPr lang="en-US" altLang="en-US"/>
              <a:pPr>
                <a:defRPr/>
              </a:pPr>
              <a:t>‹#›</a:t>
            </a:fld>
            <a:endParaRPr lang="en-US" altLang="en-US"/>
          </a:p>
        </p:txBody>
      </p:sp>
    </p:spTree>
    <p:extLst>
      <p:ext uri="{BB962C8B-B14F-4D97-AF65-F5344CB8AC3E}">
        <p14:creationId xmlns:p14="http://schemas.microsoft.com/office/powerpoint/2010/main" val="954094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2038" y="1033463"/>
            <a:ext cx="3829050" cy="5122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033463"/>
            <a:ext cx="3830637" cy="5122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CSE 3341/655; Part 1</a:t>
            </a:r>
          </a:p>
        </p:txBody>
      </p:sp>
      <p:sp>
        <p:nvSpPr>
          <p:cNvPr id="7" name="Rectangle 13"/>
          <p:cNvSpPr>
            <a:spLocks noGrp="1" noChangeArrowheads="1"/>
          </p:cNvSpPr>
          <p:nvPr>
            <p:ph type="sldNum" sz="quarter" idx="12"/>
          </p:nvPr>
        </p:nvSpPr>
        <p:spPr>
          <a:ln/>
        </p:spPr>
        <p:txBody>
          <a:bodyPr/>
          <a:lstStyle>
            <a:lvl1pPr>
              <a:defRPr/>
            </a:lvl1pPr>
          </a:lstStyle>
          <a:p>
            <a:pPr>
              <a:defRPr/>
            </a:pPr>
            <a:fld id="{C524ADAC-D40E-477F-8C7A-9A2F6B4F32DD}" type="slidenum">
              <a:rPr lang="en-US" altLang="en-US"/>
              <a:pPr>
                <a:defRPr/>
              </a:pPr>
              <a:t>‹#›</a:t>
            </a:fld>
            <a:endParaRPr lang="en-US" altLang="en-US"/>
          </a:p>
        </p:txBody>
      </p:sp>
    </p:spTree>
    <p:extLst>
      <p:ext uri="{BB962C8B-B14F-4D97-AF65-F5344CB8AC3E}">
        <p14:creationId xmlns:p14="http://schemas.microsoft.com/office/powerpoint/2010/main" val="3881777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CSE 3341/655; Part 1</a:t>
            </a:r>
          </a:p>
        </p:txBody>
      </p:sp>
      <p:sp>
        <p:nvSpPr>
          <p:cNvPr id="9" name="Rectangle 13"/>
          <p:cNvSpPr>
            <a:spLocks noGrp="1" noChangeArrowheads="1"/>
          </p:cNvSpPr>
          <p:nvPr>
            <p:ph type="sldNum" sz="quarter" idx="12"/>
          </p:nvPr>
        </p:nvSpPr>
        <p:spPr>
          <a:ln/>
        </p:spPr>
        <p:txBody>
          <a:bodyPr/>
          <a:lstStyle>
            <a:lvl1pPr>
              <a:defRPr/>
            </a:lvl1pPr>
          </a:lstStyle>
          <a:p>
            <a:pPr>
              <a:defRPr/>
            </a:pPr>
            <a:fld id="{393148DE-0E83-4673-9A1A-D60961311C57}" type="slidenum">
              <a:rPr lang="en-US" altLang="en-US"/>
              <a:pPr>
                <a:defRPr/>
              </a:pPr>
              <a:t>‹#›</a:t>
            </a:fld>
            <a:endParaRPr lang="en-US" altLang="en-US"/>
          </a:p>
        </p:txBody>
      </p:sp>
    </p:spTree>
    <p:extLst>
      <p:ext uri="{BB962C8B-B14F-4D97-AF65-F5344CB8AC3E}">
        <p14:creationId xmlns:p14="http://schemas.microsoft.com/office/powerpoint/2010/main" val="390223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CSE 3341/655; Part 1</a:t>
            </a:r>
          </a:p>
        </p:txBody>
      </p:sp>
      <p:sp>
        <p:nvSpPr>
          <p:cNvPr id="5" name="Rectangle 13"/>
          <p:cNvSpPr>
            <a:spLocks noGrp="1" noChangeArrowheads="1"/>
          </p:cNvSpPr>
          <p:nvPr>
            <p:ph type="sldNum" sz="quarter" idx="12"/>
          </p:nvPr>
        </p:nvSpPr>
        <p:spPr>
          <a:ln/>
        </p:spPr>
        <p:txBody>
          <a:bodyPr/>
          <a:lstStyle>
            <a:lvl1pPr>
              <a:defRPr/>
            </a:lvl1pPr>
          </a:lstStyle>
          <a:p>
            <a:pPr>
              <a:defRPr/>
            </a:pPr>
            <a:fld id="{676AC897-5757-43F7-A18C-0A2998734593}" type="slidenum">
              <a:rPr lang="en-US" altLang="en-US"/>
              <a:pPr>
                <a:defRPr/>
              </a:pPr>
              <a:t>‹#›</a:t>
            </a:fld>
            <a:endParaRPr lang="en-US" altLang="en-US"/>
          </a:p>
        </p:txBody>
      </p:sp>
    </p:spTree>
    <p:extLst>
      <p:ext uri="{BB962C8B-B14F-4D97-AF65-F5344CB8AC3E}">
        <p14:creationId xmlns:p14="http://schemas.microsoft.com/office/powerpoint/2010/main" val="1934885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CSE 3341/655; Part 1</a:t>
            </a:r>
          </a:p>
        </p:txBody>
      </p:sp>
      <p:sp>
        <p:nvSpPr>
          <p:cNvPr id="4" name="Rectangle 13"/>
          <p:cNvSpPr>
            <a:spLocks noGrp="1" noChangeArrowheads="1"/>
          </p:cNvSpPr>
          <p:nvPr>
            <p:ph type="sldNum" sz="quarter" idx="12"/>
          </p:nvPr>
        </p:nvSpPr>
        <p:spPr>
          <a:ln/>
        </p:spPr>
        <p:txBody>
          <a:bodyPr/>
          <a:lstStyle>
            <a:lvl1pPr>
              <a:defRPr/>
            </a:lvl1pPr>
          </a:lstStyle>
          <a:p>
            <a:pPr>
              <a:defRPr/>
            </a:pPr>
            <a:fld id="{4FC745B1-5DEA-4394-95D7-5B401A3207EF}" type="slidenum">
              <a:rPr lang="en-US" altLang="en-US"/>
              <a:pPr>
                <a:defRPr/>
              </a:pPr>
              <a:t>‹#›</a:t>
            </a:fld>
            <a:endParaRPr lang="en-US" altLang="en-US"/>
          </a:p>
        </p:txBody>
      </p:sp>
    </p:spTree>
    <p:extLst>
      <p:ext uri="{BB962C8B-B14F-4D97-AF65-F5344CB8AC3E}">
        <p14:creationId xmlns:p14="http://schemas.microsoft.com/office/powerpoint/2010/main" val="2809645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CSE 3341/655; Part 1</a:t>
            </a:r>
          </a:p>
        </p:txBody>
      </p:sp>
      <p:sp>
        <p:nvSpPr>
          <p:cNvPr id="7" name="Rectangle 13"/>
          <p:cNvSpPr>
            <a:spLocks noGrp="1" noChangeArrowheads="1"/>
          </p:cNvSpPr>
          <p:nvPr>
            <p:ph type="sldNum" sz="quarter" idx="12"/>
          </p:nvPr>
        </p:nvSpPr>
        <p:spPr>
          <a:ln/>
        </p:spPr>
        <p:txBody>
          <a:bodyPr/>
          <a:lstStyle>
            <a:lvl1pPr>
              <a:defRPr/>
            </a:lvl1pPr>
          </a:lstStyle>
          <a:p>
            <a:pPr>
              <a:defRPr/>
            </a:pPr>
            <a:fld id="{98C962E9-AE0E-445E-BF10-CB8977A45114}" type="slidenum">
              <a:rPr lang="en-US" altLang="en-US"/>
              <a:pPr>
                <a:defRPr/>
              </a:pPr>
              <a:t>‹#›</a:t>
            </a:fld>
            <a:endParaRPr lang="en-US" altLang="en-US"/>
          </a:p>
        </p:txBody>
      </p:sp>
    </p:spTree>
    <p:extLst>
      <p:ext uri="{BB962C8B-B14F-4D97-AF65-F5344CB8AC3E}">
        <p14:creationId xmlns:p14="http://schemas.microsoft.com/office/powerpoint/2010/main" val="2192457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CSE 3341/655; Part 1</a:t>
            </a:r>
          </a:p>
        </p:txBody>
      </p:sp>
      <p:sp>
        <p:nvSpPr>
          <p:cNvPr id="7" name="Rectangle 13"/>
          <p:cNvSpPr>
            <a:spLocks noGrp="1" noChangeArrowheads="1"/>
          </p:cNvSpPr>
          <p:nvPr>
            <p:ph type="sldNum" sz="quarter" idx="12"/>
          </p:nvPr>
        </p:nvSpPr>
        <p:spPr>
          <a:ln/>
        </p:spPr>
        <p:txBody>
          <a:bodyPr/>
          <a:lstStyle>
            <a:lvl1pPr>
              <a:defRPr/>
            </a:lvl1pPr>
          </a:lstStyle>
          <a:p>
            <a:pPr>
              <a:defRPr/>
            </a:pPr>
            <a:fld id="{3F3523A4-8BB0-46DC-AB49-193CA3EECD41}" type="slidenum">
              <a:rPr lang="en-US" altLang="en-US"/>
              <a:pPr>
                <a:defRPr/>
              </a:pPr>
              <a:t>‹#›</a:t>
            </a:fld>
            <a:endParaRPr lang="en-US" altLang="en-US"/>
          </a:p>
        </p:txBody>
      </p:sp>
    </p:spTree>
    <p:extLst>
      <p:ext uri="{BB962C8B-B14F-4D97-AF65-F5344CB8AC3E}">
        <p14:creationId xmlns:p14="http://schemas.microsoft.com/office/powerpoint/2010/main" val="2389131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5"/>
          <p:cNvGrpSpPr>
            <a:grpSpLocks/>
          </p:cNvGrpSpPr>
          <p:nvPr userDrawn="1"/>
        </p:nvGrpSpPr>
        <p:grpSpPr bwMode="auto">
          <a:xfrm>
            <a:off x="127000" y="165100"/>
            <a:ext cx="8542338" cy="1052513"/>
            <a:chOff x="80" y="624"/>
            <a:chExt cx="5381" cy="663"/>
          </a:xfrm>
        </p:grpSpPr>
        <p:sp>
          <p:nvSpPr>
            <p:cNvPr id="1033" name="Rectangle 2"/>
            <p:cNvSpPr>
              <a:spLocks noChangeArrowheads="1"/>
            </p:cNvSpPr>
            <p:nvPr/>
          </p:nvSpPr>
          <p:spPr bwMode="ltGray">
            <a:xfrm>
              <a:off x="263" y="692"/>
              <a:ext cx="276" cy="2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US" altLang="en-US" sz="2400" smtClean="0">
                <a:latin typeface="Tahoma" pitchFamily="34" charset="0"/>
              </a:endParaRPr>
            </a:p>
          </p:txBody>
        </p:sp>
        <p:sp>
          <p:nvSpPr>
            <p:cNvPr id="1034" name="Rectangle 3"/>
            <p:cNvSpPr>
              <a:spLocks noChangeArrowheads="1"/>
            </p:cNvSpPr>
            <p:nvPr/>
          </p:nvSpPr>
          <p:spPr bwMode="ltGray">
            <a:xfrm>
              <a:off x="504" y="692"/>
              <a:ext cx="207" cy="299"/>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US" altLang="en-US" sz="2400" smtClean="0">
                <a:latin typeface="Tahoma" pitchFamily="34" charset="0"/>
              </a:endParaRPr>
            </a:p>
          </p:txBody>
        </p:sp>
        <p:sp>
          <p:nvSpPr>
            <p:cNvPr id="1035" name="Rectangle 4"/>
            <p:cNvSpPr>
              <a:spLocks noChangeArrowheads="1"/>
            </p:cNvSpPr>
            <p:nvPr/>
          </p:nvSpPr>
          <p:spPr bwMode="ltGray">
            <a:xfrm>
              <a:off x="341" y="958"/>
              <a:ext cx="266" cy="2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US" altLang="en-US" sz="2400" smtClean="0">
                <a:latin typeface="Tahoma" pitchFamily="34" charset="0"/>
              </a:endParaRPr>
            </a:p>
          </p:txBody>
        </p:sp>
        <p:sp>
          <p:nvSpPr>
            <p:cNvPr id="1036" name="Rectangle 5"/>
            <p:cNvSpPr>
              <a:spLocks noChangeArrowheads="1"/>
            </p:cNvSpPr>
            <p:nvPr/>
          </p:nvSpPr>
          <p:spPr bwMode="ltGray">
            <a:xfrm>
              <a:off x="574" y="958"/>
              <a:ext cx="232" cy="299"/>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US" altLang="en-US" sz="2400" smtClean="0">
                <a:latin typeface="Tahoma" pitchFamily="34" charset="0"/>
              </a:endParaRPr>
            </a:p>
          </p:txBody>
        </p:sp>
        <p:sp>
          <p:nvSpPr>
            <p:cNvPr id="1037" name="Rectangle 6"/>
            <p:cNvSpPr>
              <a:spLocks noChangeArrowheads="1"/>
            </p:cNvSpPr>
            <p:nvPr/>
          </p:nvSpPr>
          <p:spPr bwMode="ltGray">
            <a:xfrm>
              <a:off x="80" y="912"/>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US" altLang="en-US" sz="2400" smtClean="0">
                <a:latin typeface="Tahoma" pitchFamily="34" charset="0"/>
              </a:endParaRPr>
            </a:p>
          </p:txBody>
        </p:sp>
        <p:sp>
          <p:nvSpPr>
            <p:cNvPr id="1038" name="Rectangle 7"/>
            <p:cNvSpPr>
              <a:spLocks noChangeArrowheads="1"/>
            </p:cNvSpPr>
            <p:nvPr/>
          </p:nvSpPr>
          <p:spPr bwMode="gray">
            <a:xfrm>
              <a:off x="480" y="624"/>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US" altLang="en-US" sz="2400" smtClean="0">
                <a:latin typeface="Tahoma" pitchFamily="34" charset="0"/>
              </a:endParaRPr>
            </a:p>
          </p:txBody>
        </p:sp>
        <p:sp>
          <p:nvSpPr>
            <p:cNvPr id="1039" name="Rectangle 8"/>
            <p:cNvSpPr>
              <a:spLocks noChangeArrowheads="1"/>
            </p:cNvSpPr>
            <p:nvPr/>
          </p:nvSpPr>
          <p:spPr bwMode="gray">
            <a:xfrm>
              <a:off x="279" y="1122"/>
              <a:ext cx="5182" cy="2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US" altLang="en-US" sz="2400" smtClean="0">
                <a:latin typeface="Tahoma" pitchFamily="34" charset="0"/>
              </a:endParaRPr>
            </a:p>
          </p:txBody>
        </p:sp>
      </p:grpSp>
      <p:sp>
        <p:nvSpPr>
          <p:cNvPr id="1027" name="Rectangle 9"/>
          <p:cNvSpPr>
            <a:spLocks noGrp="1" noChangeArrowheads="1"/>
          </p:cNvSpPr>
          <p:nvPr>
            <p:ph type="title"/>
          </p:nvPr>
        </p:nvSpPr>
        <p:spPr bwMode="auto">
          <a:xfrm>
            <a:off x="1150938" y="125413"/>
            <a:ext cx="76454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0"/>
          <p:cNvSpPr>
            <a:spLocks noGrp="1" noChangeArrowheads="1"/>
          </p:cNvSpPr>
          <p:nvPr>
            <p:ph type="body" idx="1"/>
          </p:nvPr>
        </p:nvSpPr>
        <p:spPr bwMode="auto">
          <a:xfrm>
            <a:off x="1062038" y="1033463"/>
            <a:ext cx="7812087" cy="512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90475" name="Rectangle 11"/>
          <p:cNvSpPr>
            <a:spLocks noGrp="1" noChangeArrowheads="1"/>
          </p:cNvSpPr>
          <p:nvPr>
            <p:ph type="dt" sz="half" idx="2"/>
          </p:nvPr>
        </p:nvSpPr>
        <p:spPr bwMode="auto">
          <a:xfrm>
            <a:off x="193675"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pitchFamily="34" charset="0"/>
              </a:defRPr>
            </a:lvl1pPr>
          </a:lstStyle>
          <a:p>
            <a:pPr>
              <a:defRPr/>
            </a:pPr>
            <a:endParaRPr lang="en-US"/>
          </a:p>
        </p:txBody>
      </p:sp>
      <p:sp>
        <p:nvSpPr>
          <p:cNvPr id="190476" name="Rectangle 12"/>
          <p:cNvSpPr>
            <a:spLocks noGrp="1" noChangeArrowheads="1"/>
          </p:cNvSpPr>
          <p:nvPr>
            <p:ph type="ftr" sz="quarter" idx="3"/>
          </p:nvPr>
        </p:nvSpPr>
        <p:spPr bwMode="auto">
          <a:xfrm>
            <a:off x="2266950" y="6232525"/>
            <a:ext cx="5146675" cy="468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pPr>
              <a:defRPr/>
            </a:pPr>
            <a:r>
              <a:rPr lang="en-US"/>
              <a:t>CSE 3341/655; Part 1</a:t>
            </a:r>
          </a:p>
        </p:txBody>
      </p:sp>
      <p:sp>
        <p:nvSpPr>
          <p:cNvPr id="19047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Tahoma" panose="020B0604030504040204" pitchFamily="34" charset="0"/>
              </a:defRPr>
            </a:lvl1pPr>
          </a:lstStyle>
          <a:p>
            <a:pPr>
              <a:defRPr/>
            </a:pPr>
            <a:fld id="{D78F11B2-E7C1-46D4-A94C-89959871CB3D}" type="slidenum">
              <a:rPr lang="en-US" altLang="en-US"/>
              <a:pPr>
                <a:defRPr/>
              </a:pPr>
              <a:t>‹#›</a:t>
            </a:fld>
            <a:endParaRPr lang="en-US" altLang="en-US"/>
          </a:p>
        </p:txBody>
      </p:sp>
      <p:sp>
        <p:nvSpPr>
          <p:cNvPr id="1032" name="Rectangle 14"/>
          <p:cNvSpPr>
            <a:spLocks noChangeArrowheads="1"/>
          </p:cNvSpPr>
          <p:nvPr userDrawn="1"/>
        </p:nvSpPr>
        <p:spPr bwMode="white">
          <a:xfrm>
            <a:off x="528638" y="201613"/>
            <a:ext cx="8397875" cy="646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kumimoji="1" lang="en-US" altLang="en-US" sz="2400" smtClean="0">
              <a:solidFill>
                <a:schemeClr val="bg1"/>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813"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hf hd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defRPr>
      </a:lvl2pPr>
      <a:lvl3pPr algn="l" rtl="0" eaLnBrk="0" fontAlgn="base" hangingPunct="0">
        <a:spcBef>
          <a:spcPct val="0"/>
        </a:spcBef>
        <a:spcAft>
          <a:spcPct val="0"/>
        </a:spcAft>
        <a:defRPr sz="3600">
          <a:solidFill>
            <a:schemeClr val="tx2"/>
          </a:solidFill>
          <a:latin typeface="Tahoma" pitchFamily="34" charset="0"/>
        </a:defRPr>
      </a:lvl3pPr>
      <a:lvl4pPr algn="l" rtl="0" eaLnBrk="0" fontAlgn="base" hangingPunct="0">
        <a:spcBef>
          <a:spcPct val="0"/>
        </a:spcBef>
        <a:spcAft>
          <a:spcPct val="0"/>
        </a:spcAft>
        <a:defRPr sz="3600">
          <a:solidFill>
            <a:schemeClr val="tx2"/>
          </a:solidFill>
          <a:latin typeface="Tahoma" pitchFamily="34" charset="0"/>
        </a:defRPr>
      </a:lvl4pPr>
      <a:lvl5pPr algn="l" rtl="0" eaLnBrk="0" fontAlgn="base" hangingPunct="0">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062038" y="1171575"/>
            <a:ext cx="7772400" cy="1719263"/>
          </a:xfrm>
          <a:noFill/>
        </p:spPr>
        <p:txBody>
          <a:bodyPr lIns="92075" tIns="46038" rIns="92075" bIns="46038" anchor="ctr"/>
          <a:lstStyle/>
          <a:p>
            <a:pPr algn="ctr" eaLnBrk="1" hangingPunct="1"/>
            <a:r>
              <a:rPr lang="en-US" altLang="en-US" sz="3200" smtClean="0"/>
              <a:t/>
            </a:r>
            <a:br>
              <a:rPr lang="en-US" altLang="en-US" sz="3200" smtClean="0"/>
            </a:br>
            <a:r>
              <a:rPr lang="en-US" altLang="en-US" sz="3200" smtClean="0"/>
              <a:t>CSE 3341</a:t>
            </a:r>
            <a:br>
              <a:rPr lang="en-US" altLang="en-US" sz="3200" smtClean="0"/>
            </a:br>
            <a:r>
              <a:rPr lang="en-US" altLang="en-US" sz="3200" smtClean="0"/>
              <a:t>Principles of Programming Languages</a:t>
            </a:r>
            <a:br>
              <a:rPr lang="en-US" altLang="en-US" sz="3200" smtClean="0"/>
            </a:br>
            <a:endParaRPr lang="en-US" altLang="en-US" sz="3200" smtClean="0"/>
          </a:p>
        </p:txBody>
      </p:sp>
      <p:sp>
        <p:nvSpPr>
          <p:cNvPr id="5123" name="Rectangle 3"/>
          <p:cNvSpPr>
            <a:spLocks noGrp="1" noChangeArrowheads="1"/>
          </p:cNvSpPr>
          <p:nvPr>
            <p:ph type="subTitle" idx="1"/>
          </p:nvPr>
        </p:nvSpPr>
        <p:spPr>
          <a:xfrm>
            <a:off x="1076325" y="3519488"/>
            <a:ext cx="7451725" cy="1906587"/>
          </a:xfrm>
          <a:noFill/>
        </p:spPr>
        <p:txBody>
          <a:bodyPr lIns="92075" tIns="46038" rIns="92075" bIns="46038"/>
          <a:lstStyle/>
          <a:p>
            <a:pPr marL="342900" indent="-342900" eaLnBrk="1" hangingPunct="1"/>
            <a:r>
              <a:rPr lang="en-US" altLang="en-US" sz="2800" smtClean="0"/>
              <a:t>Neelam Soundarajan </a:t>
            </a:r>
          </a:p>
          <a:p>
            <a:pPr marL="342900" indent="-342900" eaLnBrk="1" hangingPunct="1"/>
            <a:r>
              <a:rPr lang="en-US" altLang="en-US" sz="2800" smtClean="0"/>
              <a:t>Computer Sc. &amp; Eng.</a:t>
            </a:r>
          </a:p>
          <a:p>
            <a:pPr marL="342900" indent="-342900" eaLnBrk="1" hangingPunct="1"/>
            <a:r>
              <a:rPr lang="en-US" altLang="en-US" sz="2800" smtClean="0"/>
              <a:t>Dreese Labs 579</a:t>
            </a:r>
          </a:p>
          <a:p>
            <a:pPr marL="342900" indent="-342900" eaLnBrk="1" hangingPunct="1"/>
            <a:r>
              <a:rPr lang="en-US" altLang="en-US" sz="2800" smtClean="0"/>
              <a:t>e-mail: neelam@cse</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CSE 3341/655; Part 1</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BC520D39-5EE9-4DD7-8742-232A1DCFF58E}" type="slidenum">
              <a:rPr lang="en-US" altLang="en-US" sz="1400" smtClean="0"/>
              <a:pPr>
                <a:spcBef>
                  <a:spcPct val="0"/>
                </a:spcBef>
                <a:buClrTx/>
                <a:buSzTx/>
                <a:buFontTx/>
                <a:buNone/>
              </a:pPr>
              <a:t>10</a:t>
            </a:fld>
            <a:endParaRPr lang="en-US" altLang="en-US" sz="1400" smtClean="0"/>
          </a:p>
        </p:txBody>
      </p:sp>
      <p:sp>
        <p:nvSpPr>
          <p:cNvPr id="468994" name="Rectangle 2"/>
          <p:cNvSpPr>
            <a:spLocks noGrp="1" noChangeArrowheads="1"/>
          </p:cNvSpPr>
          <p:nvPr>
            <p:ph type="body" idx="1"/>
          </p:nvPr>
        </p:nvSpPr>
        <p:spPr>
          <a:xfrm>
            <a:off x="423863" y="1009650"/>
            <a:ext cx="8218487" cy="5414963"/>
          </a:xfrm>
          <a:noFill/>
        </p:spPr>
        <p:txBody>
          <a:bodyPr/>
          <a:lstStyle/>
          <a:p>
            <a:pPr marL="400050" indent="-400050" defTabSz="339725" eaLnBrk="1" hangingPunct="1"/>
            <a:r>
              <a:rPr lang="en-US" altLang="en-US" sz="2400" b="1" smtClean="0">
                <a:latin typeface="Arial" panose="020B0604020202020204" pitchFamily="34" charset="0"/>
              </a:rPr>
              <a:t>BNF</a:t>
            </a:r>
            <a:r>
              <a:rPr lang="en-US" altLang="en-US" sz="2400" smtClean="0">
                <a:latin typeface="Arial" panose="020B0604020202020204" pitchFamily="34" charset="0"/>
              </a:rPr>
              <a:t> (“Backus Normal Form”): Notation for describing syntax of languages precisely.</a:t>
            </a:r>
          </a:p>
          <a:p>
            <a:pPr marL="400050" indent="-400050" defTabSz="339725" eaLnBrk="1" hangingPunct="1"/>
            <a:r>
              <a:rPr lang="en-US" altLang="en-US" sz="2400" b="1" smtClean="0">
                <a:latin typeface="Arial" panose="020B0604020202020204" pitchFamily="34" charset="0"/>
              </a:rPr>
              <a:t>Example:</a:t>
            </a:r>
            <a:r>
              <a:rPr lang="en-US" altLang="en-US" sz="2400" smtClean="0">
                <a:latin typeface="Arial" panose="020B0604020202020204" pitchFamily="34" charset="0"/>
              </a:rPr>
              <a:t> Set of all non-negative integers:</a:t>
            </a:r>
            <a:br>
              <a:rPr lang="en-US" altLang="en-US" sz="2400" smtClean="0">
                <a:latin typeface="Arial" panose="020B0604020202020204" pitchFamily="34" charset="0"/>
              </a:rPr>
            </a:br>
            <a:r>
              <a:rPr lang="en-US" altLang="en-US" sz="2400" smtClean="0">
                <a:latin typeface="Arial" panose="020B0604020202020204" pitchFamily="34" charset="0"/>
              </a:rPr>
              <a:t>	&lt;no&gt;	::= &lt;digit&gt; | &lt;digit&gt; &lt;no&gt;</a:t>
            </a:r>
            <a:br>
              <a:rPr lang="en-US" altLang="en-US" sz="2400" smtClean="0">
                <a:latin typeface="Arial" panose="020B0604020202020204" pitchFamily="34" charset="0"/>
              </a:rPr>
            </a:br>
            <a:r>
              <a:rPr lang="en-US" altLang="en-US" sz="2400" smtClean="0">
                <a:latin typeface="Arial" panose="020B0604020202020204" pitchFamily="34" charset="0"/>
              </a:rPr>
              <a:t>	&lt;digit&gt;	::= 0 | 1 | 2 | 3 | 4 | 5 | 6 |7 | 8 | 9</a:t>
            </a:r>
            <a:endParaRPr lang="en-US" altLang="en-US" sz="2400" b="1" smtClean="0">
              <a:latin typeface="Arial" panose="020B0604020202020204" pitchFamily="34" charset="0"/>
            </a:endParaRPr>
          </a:p>
          <a:p>
            <a:pPr marL="400050" indent="-400050" defTabSz="339725" eaLnBrk="1" hangingPunct="1"/>
            <a:r>
              <a:rPr lang="en-US" altLang="en-US" sz="2400" smtClean="0">
                <a:latin typeface="Arial" panose="020B0604020202020204" pitchFamily="34" charset="0"/>
              </a:rPr>
              <a:t>Set of all non-neg. nos. not starting with 0:</a:t>
            </a:r>
            <a:br>
              <a:rPr lang="en-US" altLang="en-US" sz="2400" smtClean="0">
                <a:latin typeface="Arial" panose="020B0604020202020204" pitchFamily="34" charset="0"/>
              </a:rPr>
            </a:br>
            <a:r>
              <a:rPr lang="en-US" altLang="en-US" sz="2400" smtClean="0">
                <a:latin typeface="Arial" panose="020B0604020202020204" pitchFamily="34" charset="0"/>
              </a:rPr>
              <a:t>&lt;nlzno&gt;	::= &lt;nlzdigit&gt; | &lt;nlzdigit&gt; &lt;nlzno&gt;</a:t>
            </a:r>
            <a:br>
              <a:rPr lang="en-US" altLang="en-US" sz="2400" smtClean="0">
                <a:latin typeface="Arial" panose="020B0604020202020204" pitchFamily="34" charset="0"/>
              </a:rPr>
            </a:br>
            <a:r>
              <a:rPr lang="en-US" altLang="en-US" sz="2400" smtClean="0">
                <a:latin typeface="Arial" panose="020B0604020202020204" pitchFamily="34" charset="0"/>
              </a:rPr>
              <a:t>&lt;nlzdigit&gt;::= 1 | 2 | 3 | 4 | 5 | 6 |7 | 8 | 9		??</a:t>
            </a:r>
          </a:p>
          <a:p>
            <a:pPr marL="400050" indent="-400050" defTabSz="339725" eaLnBrk="1" hangingPunct="1"/>
            <a:r>
              <a:rPr lang="en-US" altLang="en-US" sz="2400" smtClean="0">
                <a:latin typeface="Arial" panose="020B0604020202020204" pitchFamily="34" charset="0"/>
              </a:rPr>
              <a:t>&lt;, &gt;, ::=, | are reserved (“meta”) symbols;</a:t>
            </a:r>
            <a:br>
              <a:rPr lang="en-US" altLang="en-US" sz="2400" smtClean="0">
                <a:latin typeface="Arial" panose="020B0604020202020204" pitchFamily="34" charset="0"/>
              </a:rPr>
            </a:br>
            <a:r>
              <a:rPr lang="en-US" altLang="en-US" sz="2400" smtClean="0">
                <a:latin typeface="Arial" panose="020B0604020202020204" pitchFamily="34" charset="0"/>
              </a:rPr>
              <a:t>&lt;digit&gt;, &lt;no&gt; : </a:t>
            </a:r>
            <a:r>
              <a:rPr lang="en-US" altLang="en-US" sz="2400" b="1" smtClean="0">
                <a:latin typeface="Arial" panose="020B0604020202020204" pitchFamily="34" charset="0"/>
              </a:rPr>
              <a:t>Non-terminals</a:t>
            </a:r>
            <a:r>
              <a:rPr lang="en-US" altLang="en-US" sz="2400" smtClean="0">
                <a:latin typeface="Arial" panose="020B0604020202020204" pitchFamily="34" charset="0"/>
              </a:rPr>
              <a:t>; </a:t>
            </a:r>
            <a:br>
              <a:rPr lang="en-US" altLang="en-US" sz="2400" smtClean="0">
                <a:latin typeface="Arial" panose="020B0604020202020204" pitchFamily="34" charset="0"/>
              </a:rPr>
            </a:br>
            <a:r>
              <a:rPr lang="en-US" altLang="en-US" sz="2400" smtClean="0">
                <a:latin typeface="Arial" panose="020B0604020202020204" pitchFamily="34" charset="0"/>
              </a:rPr>
              <a:t>0, 1, 2, ...: </a:t>
            </a:r>
            <a:r>
              <a:rPr lang="en-US" altLang="en-US" sz="2400" b="1" smtClean="0">
                <a:latin typeface="Arial" panose="020B0604020202020204" pitchFamily="34" charset="0"/>
              </a:rPr>
              <a:t>Terminals</a:t>
            </a:r>
          </a:p>
          <a:p>
            <a:pPr marL="400050" indent="-400050" defTabSz="339725" eaLnBrk="1" hangingPunct="1"/>
            <a:r>
              <a:rPr lang="en-US" altLang="en-US" sz="2400" smtClean="0">
                <a:latin typeface="Arial" panose="020B0604020202020204" pitchFamily="34" charset="0"/>
              </a:rPr>
              <a:t>To define a BNF grammar: </a:t>
            </a:r>
            <a:br>
              <a:rPr lang="en-US" altLang="en-US" sz="2400" smtClean="0">
                <a:latin typeface="Arial" panose="020B0604020202020204" pitchFamily="34" charset="0"/>
              </a:rPr>
            </a:br>
            <a:r>
              <a:rPr lang="en-US" altLang="en-US" sz="2400" smtClean="0">
                <a:latin typeface="Arial" panose="020B0604020202020204" pitchFamily="34" charset="0"/>
              </a:rPr>
              <a:t>	Specify terminal and non-termnial symbols;</a:t>
            </a:r>
            <a:br>
              <a:rPr lang="en-US" altLang="en-US" sz="2400" smtClean="0">
                <a:latin typeface="Arial" panose="020B0604020202020204" pitchFamily="34" charset="0"/>
              </a:rPr>
            </a:br>
            <a:r>
              <a:rPr lang="en-US" altLang="en-US" sz="2400" smtClean="0">
                <a:latin typeface="Arial" panose="020B0604020202020204" pitchFamily="34" charset="0"/>
              </a:rPr>
              <a:t>	Define the production for each non-terminal.</a:t>
            </a:r>
          </a:p>
        </p:txBody>
      </p:sp>
      <p:sp>
        <p:nvSpPr>
          <p:cNvPr id="23557" name="Rectangle 3"/>
          <p:cNvSpPr>
            <a:spLocks noGrp="1" noChangeArrowheads="1"/>
          </p:cNvSpPr>
          <p:nvPr>
            <p:ph type="title"/>
          </p:nvPr>
        </p:nvSpPr>
        <p:spPr>
          <a:xfrm>
            <a:off x="1308100" y="125413"/>
            <a:ext cx="7219950" cy="768350"/>
          </a:xfrm>
        </p:spPr>
        <p:txBody>
          <a:bodyPr/>
          <a:lstStyle/>
          <a:p>
            <a:pPr eaLnBrk="1" hangingPunct="1"/>
            <a:r>
              <a:rPr lang="en-US" altLang="en-US" smtClean="0"/>
              <a:t>Syntax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899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899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899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899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89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4"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pPr>
              <a:defRPr/>
            </a:pPr>
            <a:r>
              <a:rPr lang="en-US"/>
              <a:t>CSE 3341/655; Part 1</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3B83CDA-A99C-4FD4-B0F4-19F20A03FCA5}" type="slidenum">
              <a:rPr lang="en-US" altLang="en-US" sz="1400" smtClean="0"/>
              <a:pPr>
                <a:spcBef>
                  <a:spcPct val="0"/>
                </a:spcBef>
                <a:buClrTx/>
                <a:buSzTx/>
                <a:buFontTx/>
                <a:buNone/>
              </a:pPr>
              <a:t>11</a:t>
            </a:fld>
            <a:endParaRPr lang="en-US" altLang="en-US" sz="1400" smtClean="0"/>
          </a:p>
        </p:txBody>
      </p:sp>
      <p:sp>
        <p:nvSpPr>
          <p:cNvPr id="25604" name="Rectangle 3"/>
          <p:cNvSpPr>
            <a:spLocks noGrp="1" noChangeArrowheads="1"/>
          </p:cNvSpPr>
          <p:nvPr>
            <p:ph type="title"/>
          </p:nvPr>
        </p:nvSpPr>
        <p:spPr>
          <a:xfrm>
            <a:off x="1308100" y="125413"/>
            <a:ext cx="7219950" cy="768350"/>
          </a:xfrm>
        </p:spPr>
        <p:txBody>
          <a:bodyPr/>
          <a:lstStyle/>
          <a:p>
            <a:pPr eaLnBrk="1" hangingPunct="1"/>
            <a:r>
              <a:rPr lang="en-US" altLang="en-US" smtClean="0"/>
              <a:t>Derivation trees/Parse trees</a:t>
            </a:r>
          </a:p>
        </p:txBody>
      </p:sp>
      <p:sp>
        <p:nvSpPr>
          <p:cNvPr id="473094" name="Text Box 6"/>
          <p:cNvSpPr txBox="1">
            <a:spLocks noChangeArrowheads="1"/>
          </p:cNvSpPr>
          <p:nvPr/>
        </p:nvSpPr>
        <p:spPr bwMode="auto">
          <a:xfrm>
            <a:off x="1230313" y="1085850"/>
            <a:ext cx="6413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2400">
                <a:latin typeface="Arial" panose="020B0604020202020204" pitchFamily="34" charset="0"/>
              </a:rPr>
              <a:t>How do you derive “655” from this grammar?</a:t>
            </a:r>
          </a:p>
        </p:txBody>
      </p:sp>
      <p:sp>
        <p:nvSpPr>
          <p:cNvPr id="473093" name="Text Box 5"/>
          <p:cNvSpPr txBox="1">
            <a:spLocks noChangeArrowheads="1"/>
          </p:cNvSpPr>
          <p:nvPr/>
        </p:nvSpPr>
        <p:spPr bwMode="auto">
          <a:xfrm>
            <a:off x="3151188" y="1719263"/>
            <a:ext cx="844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&lt;no&gt;</a:t>
            </a:r>
          </a:p>
        </p:txBody>
      </p:sp>
      <p:grpSp>
        <p:nvGrpSpPr>
          <p:cNvPr id="2" name="Group 31"/>
          <p:cNvGrpSpPr>
            <a:grpSpLocks/>
          </p:cNvGrpSpPr>
          <p:nvPr/>
        </p:nvGrpSpPr>
        <p:grpSpPr bwMode="auto">
          <a:xfrm>
            <a:off x="1692275" y="2046288"/>
            <a:ext cx="4108450" cy="866775"/>
            <a:chOff x="1066" y="1289"/>
            <a:chExt cx="2588" cy="546"/>
          </a:xfrm>
        </p:grpSpPr>
        <p:sp>
          <p:nvSpPr>
            <p:cNvPr id="25626" name="Line 7"/>
            <p:cNvSpPr>
              <a:spLocks noChangeShapeType="1"/>
            </p:cNvSpPr>
            <p:nvPr/>
          </p:nvSpPr>
          <p:spPr bwMode="auto">
            <a:xfrm>
              <a:off x="2203" y="1289"/>
              <a:ext cx="0" cy="17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27" name="Line 8"/>
            <p:cNvSpPr>
              <a:spLocks noChangeShapeType="1"/>
            </p:cNvSpPr>
            <p:nvPr/>
          </p:nvSpPr>
          <p:spPr bwMode="auto">
            <a:xfrm>
              <a:off x="1332" y="1459"/>
              <a:ext cx="200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28" name="Line 9"/>
            <p:cNvSpPr>
              <a:spLocks noChangeShapeType="1"/>
            </p:cNvSpPr>
            <p:nvPr/>
          </p:nvSpPr>
          <p:spPr bwMode="auto">
            <a:xfrm>
              <a:off x="1332" y="1459"/>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29" name="Line 11"/>
            <p:cNvSpPr>
              <a:spLocks noChangeShapeType="1"/>
            </p:cNvSpPr>
            <p:nvPr/>
          </p:nvSpPr>
          <p:spPr bwMode="auto">
            <a:xfrm>
              <a:off x="3340" y="1459"/>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30" name="Text Box 12"/>
            <p:cNvSpPr txBox="1">
              <a:spLocks noChangeArrowheads="1"/>
            </p:cNvSpPr>
            <p:nvPr/>
          </p:nvSpPr>
          <p:spPr bwMode="auto">
            <a:xfrm>
              <a:off x="3122" y="1591"/>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&lt;no&gt;</a:t>
              </a:r>
            </a:p>
          </p:txBody>
        </p:sp>
        <p:sp>
          <p:nvSpPr>
            <p:cNvPr id="25631" name="Text Box 13"/>
            <p:cNvSpPr txBox="1">
              <a:spLocks noChangeArrowheads="1"/>
            </p:cNvSpPr>
            <p:nvPr/>
          </p:nvSpPr>
          <p:spPr bwMode="auto">
            <a:xfrm>
              <a:off x="1066" y="1604"/>
              <a:ext cx="6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&lt;digit&gt;</a:t>
              </a:r>
            </a:p>
          </p:txBody>
        </p:sp>
      </p:grpSp>
      <p:grpSp>
        <p:nvGrpSpPr>
          <p:cNvPr id="3" name="Group 33"/>
          <p:cNvGrpSpPr>
            <a:grpSpLocks/>
          </p:cNvGrpSpPr>
          <p:nvPr/>
        </p:nvGrpSpPr>
        <p:grpSpPr bwMode="auto">
          <a:xfrm>
            <a:off x="3535363" y="2852738"/>
            <a:ext cx="3533775" cy="884237"/>
            <a:chOff x="2227" y="1797"/>
            <a:chExt cx="2226" cy="557"/>
          </a:xfrm>
        </p:grpSpPr>
        <p:sp>
          <p:nvSpPr>
            <p:cNvPr id="25620" name="Line 16"/>
            <p:cNvSpPr>
              <a:spLocks noChangeShapeType="1"/>
            </p:cNvSpPr>
            <p:nvPr/>
          </p:nvSpPr>
          <p:spPr bwMode="auto">
            <a:xfrm>
              <a:off x="3364" y="1797"/>
              <a:ext cx="0" cy="17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21" name="Line 18"/>
            <p:cNvSpPr>
              <a:spLocks noChangeShapeType="1"/>
            </p:cNvSpPr>
            <p:nvPr/>
          </p:nvSpPr>
          <p:spPr bwMode="auto">
            <a:xfrm>
              <a:off x="2517" y="1967"/>
              <a:ext cx="1621"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22" name="Line 19"/>
            <p:cNvSpPr>
              <a:spLocks noChangeShapeType="1"/>
            </p:cNvSpPr>
            <p:nvPr/>
          </p:nvSpPr>
          <p:spPr bwMode="auto">
            <a:xfrm>
              <a:off x="2517" y="1967"/>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23" name="Line 20"/>
            <p:cNvSpPr>
              <a:spLocks noChangeShapeType="1"/>
            </p:cNvSpPr>
            <p:nvPr/>
          </p:nvSpPr>
          <p:spPr bwMode="auto">
            <a:xfrm>
              <a:off x="4138" y="1967"/>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24" name="Text Box 21"/>
            <p:cNvSpPr txBox="1">
              <a:spLocks noChangeArrowheads="1"/>
            </p:cNvSpPr>
            <p:nvPr/>
          </p:nvSpPr>
          <p:spPr bwMode="auto">
            <a:xfrm>
              <a:off x="2227" y="2123"/>
              <a:ext cx="6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&lt;digit&gt;</a:t>
              </a:r>
            </a:p>
          </p:txBody>
        </p:sp>
        <p:sp>
          <p:nvSpPr>
            <p:cNvPr id="25625" name="Text Box 22"/>
            <p:cNvSpPr txBox="1">
              <a:spLocks noChangeArrowheads="1"/>
            </p:cNvSpPr>
            <p:nvPr/>
          </p:nvSpPr>
          <p:spPr bwMode="auto">
            <a:xfrm>
              <a:off x="3921" y="2099"/>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&lt;no&gt;</a:t>
              </a:r>
            </a:p>
          </p:txBody>
        </p:sp>
      </p:grpSp>
      <p:grpSp>
        <p:nvGrpSpPr>
          <p:cNvPr id="4" name="Group 32"/>
          <p:cNvGrpSpPr>
            <a:grpSpLocks/>
          </p:cNvGrpSpPr>
          <p:nvPr/>
        </p:nvGrpSpPr>
        <p:grpSpPr bwMode="auto">
          <a:xfrm>
            <a:off x="1998663" y="2892425"/>
            <a:ext cx="344487" cy="673100"/>
            <a:chOff x="1259" y="1822"/>
            <a:chExt cx="217" cy="424"/>
          </a:xfrm>
        </p:grpSpPr>
        <p:sp>
          <p:nvSpPr>
            <p:cNvPr id="25618" name="Line 15"/>
            <p:cNvSpPr>
              <a:spLocks noChangeShapeType="1"/>
            </p:cNvSpPr>
            <p:nvPr/>
          </p:nvSpPr>
          <p:spPr bwMode="auto">
            <a:xfrm>
              <a:off x="1332" y="1822"/>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19" name="Text Box 25"/>
            <p:cNvSpPr txBox="1">
              <a:spLocks noChangeArrowheads="1"/>
            </p:cNvSpPr>
            <p:nvPr/>
          </p:nvSpPr>
          <p:spPr bwMode="auto">
            <a:xfrm>
              <a:off x="1259" y="2015"/>
              <a:ext cx="2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6</a:t>
              </a:r>
            </a:p>
          </p:txBody>
        </p:sp>
      </p:grpSp>
      <p:grpSp>
        <p:nvGrpSpPr>
          <p:cNvPr id="5" name="Group 34"/>
          <p:cNvGrpSpPr>
            <a:grpSpLocks/>
          </p:cNvGrpSpPr>
          <p:nvPr/>
        </p:nvGrpSpPr>
        <p:grpSpPr bwMode="auto">
          <a:xfrm>
            <a:off x="3803650" y="3698875"/>
            <a:ext cx="344488" cy="652463"/>
            <a:chOff x="2396" y="2330"/>
            <a:chExt cx="217" cy="411"/>
          </a:xfrm>
        </p:grpSpPr>
        <p:sp>
          <p:nvSpPr>
            <p:cNvPr id="25616" name="Line 23"/>
            <p:cNvSpPr>
              <a:spLocks noChangeShapeType="1"/>
            </p:cNvSpPr>
            <p:nvPr/>
          </p:nvSpPr>
          <p:spPr bwMode="auto">
            <a:xfrm>
              <a:off x="2493" y="2330"/>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17" name="Text Box 26"/>
            <p:cNvSpPr txBox="1">
              <a:spLocks noChangeArrowheads="1"/>
            </p:cNvSpPr>
            <p:nvPr/>
          </p:nvSpPr>
          <p:spPr bwMode="auto">
            <a:xfrm>
              <a:off x="2396" y="2510"/>
              <a:ext cx="2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5</a:t>
              </a:r>
            </a:p>
          </p:txBody>
        </p:sp>
      </p:grpSp>
      <p:grpSp>
        <p:nvGrpSpPr>
          <p:cNvPr id="6" name="Group 35"/>
          <p:cNvGrpSpPr>
            <a:grpSpLocks/>
          </p:cNvGrpSpPr>
          <p:nvPr/>
        </p:nvGrpSpPr>
        <p:grpSpPr bwMode="auto">
          <a:xfrm>
            <a:off x="6416675" y="3660775"/>
            <a:ext cx="344488" cy="635000"/>
            <a:chOff x="4042" y="2306"/>
            <a:chExt cx="217" cy="400"/>
          </a:xfrm>
        </p:grpSpPr>
        <p:sp>
          <p:nvSpPr>
            <p:cNvPr id="25614" name="Line 24"/>
            <p:cNvSpPr>
              <a:spLocks noChangeShapeType="1"/>
            </p:cNvSpPr>
            <p:nvPr/>
          </p:nvSpPr>
          <p:spPr bwMode="auto">
            <a:xfrm>
              <a:off x="4138" y="2306"/>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5615" name="Text Box 27"/>
            <p:cNvSpPr txBox="1">
              <a:spLocks noChangeArrowheads="1"/>
            </p:cNvSpPr>
            <p:nvPr/>
          </p:nvSpPr>
          <p:spPr bwMode="auto">
            <a:xfrm>
              <a:off x="4042" y="2475"/>
              <a:ext cx="21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5</a:t>
              </a:r>
            </a:p>
          </p:txBody>
        </p:sp>
      </p:grpSp>
      <p:sp>
        <p:nvSpPr>
          <p:cNvPr id="473117" name="Text Box 29"/>
          <p:cNvSpPr txBox="1">
            <a:spLocks noChangeArrowheads="1"/>
          </p:cNvSpPr>
          <p:nvPr/>
        </p:nvSpPr>
        <p:spPr bwMode="auto">
          <a:xfrm>
            <a:off x="2036763" y="4503738"/>
            <a:ext cx="4840287" cy="460375"/>
          </a:xfrm>
          <a:prstGeom prst="rect">
            <a:avLst/>
          </a:prstGeom>
          <a:noFill/>
          <a:ln w="3175"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2400">
                <a:latin typeface="Arial" panose="020B0604020202020204" pitchFamily="34" charset="0"/>
              </a:rPr>
              <a:t>(There is a bug in this tree!)</a:t>
            </a:r>
          </a:p>
        </p:txBody>
      </p:sp>
      <p:sp>
        <p:nvSpPr>
          <p:cNvPr id="473118" name="Text Box 30"/>
          <p:cNvSpPr txBox="1">
            <a:spLocks noChangeArrowheads="1"/>
          </p:cNvSpPr>
          <p:nvPr/>
        </p:nvSpPr>
        <p:spPr bwMode="auto">
          <a:xfrm>
            <a:off x="501650" y="5233988"/>
            <a:ext cx="745013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defTabSz="4572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defTabSz="45720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defTabSz="4572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defTabSz="4572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defTabSz="4572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defTabSz="4572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defTabSz="4572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defTabSz="4572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defTabSz="4572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2400">
                <a:latin typeface="Arial" panose="020B0604020202020204" pitchFamily="34" charset="0"/>
              </a:rPr>
              <a:t>The string derived (or parsed) by the tree: </a:t>
            </a:r>
          </a:p>
          <a:p>
            <a:pPr>
              <a:lnSpc>
                <a:spcPts val="1500"/>
              </a:lnSpc>
              <a:spcBef>
                <a:spcPct val="50000"/>
              </a:spcBef>
              <a:buClrTx/>
              <a:buSzTx/>
              <a:buFontTx/>
              <a:buNone/>
            </a:pPr>
            <a:r>
              <a:rPr lang="en-US" altLang="en-US" sz="2400">
                <a:latin typeface="Arial" panose="020B0604020202020204" pitchFamily="34" charset="0"/>
              </a:rPr>
              <a:t>	Append together the labels at the leaves in left-to-</a:t>
            </a:r>
          </a:p>
          <a:p>
            <a:pPr>
              <a:lnSpc>
                <a:spcPts val="1500"/>
              </a:lnSpc>
              <a:spcBef>
                <a:spcPct val="50000"/>
              </a:spcBef>
              <a:buClrTx/>
              <a:buSzTx/>
              <a:buFontTx/>
              <a:buNone/>
            </a:pPr>
            <a:r>
              <a:rPr lang="en-US" altLang="en-US" sz="2400">
                <a:latin typeface="Arial" panose="020B0604020202020204" pitchFamily="34" charset="0"/>
              </a:rPr>
              <a:t>	right order.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30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309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7311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73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3094" grpId="0"/>
      <p:bldP spid="473093" grpId="0"/>
      <p:bldP spid="473117" grpId="0" animBg="1"/>
      <p:bldP spid="47311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pPr>
              <a:defRPr/>
            </a:pPr>
            <a:r>
              <a:rPr lang="en-US"/>
              <a:t>CSE 3341/655; Part 1</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A8FB087-D246-4122-A267-E4FF2B998639}" type="slidenum">
              <a:rPr lang="en-US" altLang="en-US" sz="1400" smtClean="0"/>
              <a:pPr>
                <a:spcBef>
                  <a:spcPct val="0"/>
                </a:spcBef>
                <a:buClrTx/>
                <a:buSzTx/>
                <a:buFontTx/>
                <a:buNone/>
              </a:pPr>
              <a:t>12</a:t>
            </a:fld>
            <a:endParaRPr lang="en-US" altLang="en-US" sz="1400" smtClean="0"/>
          </a:p>
        </p:txBody>
      </p:sp>
      <p:sp>
        <p:nvSpPr>
          <p:cNvPr id="27652" name="Rectangle 2"/>
          <p:cNvSpPr>
            <a:spLocks noGrp="1" noChangeArrowheads="1"/>
          </p:cNvSpPr>
          <p:nvPr>
            <p:ph type="title"/>
          </p:nvPr>
        </p:nvSpPr>
        <p:spPr>
          <a:xfrm>
            <a:off x="1308100" y="125413"/>
            <a:ext cx="7219950" cy="768350"/>
          </a:xfrm>
        </p:spPr>
        <p:txBody>
          <a:bodyPr/>
          <a:lstStyle/>
          <a:p>
            <a:pPr eaLnBrk="1" hangingPunct="1"/>
            <a:r>
              <a:rPr lang="en-US" altLang="en-US" smtClean="0"/>
              <a:t>Example: Grammar of expressions</a:t>
            </a:r>
          </a:p>
        </p:txBody>
      </p:sp>
      <p:sp>
        <p:nvSpPr>
          <p:cNvPr id="481283" name="Text Box 3"/>
          <p:cNvSpPr txBox="1">
            <a:spLocks noChangeArrowheads="1"/>
          </p:cNvSpPr>
          <p:nvPr/>
        </p:nvSpPr>
        <p:spPr bwMode="auto">
          <a:xfrm>
            <a:off x="1230313" y="1204913"/>
            <a:ext cx="6413500"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defTabSz="85725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defTabSz="8572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defTabSz="85725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defTabSz="85725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defTabSz="85725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defTabSz="85725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defTabSz="85725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defTabSz="85725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defTabSz="85725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2400">
                <a:latin typeface="Arial" panose="020B0604020202020204" pitchFamily="34" charset="0"/>
              </a:rPr>
              <a:t>&lt;exp&gt;	::= &lt;no&gt; | &lt;id&gt; </a:t>
            </a:r>
          </a:p>
          <a:p>
            <a:pPr>
              <a:lnSpc>
                <a:spcPts val="1500"/>
              </a:lnSpc>
              <a:spcBef>
                <a:spcPct val="50000"/>
              </a:spcBef>
              <a:buClrTx/>
              <a:buSzTx/>
              <a:buFontTx/>
              <a:buNone/>
            </a:pPr>
            <a:r>
              <a:rPr lang="en-US" altLang="en-US" sz="2400">
                <a:latin typeface="Arial" panose="020B0604020202020204" pitchFamily="34" charset="0"/>
              </a:rPr>
              <a:t>	| &lt;exp&gt; + &lt;exp&gt; | &lt;exp&gt; * &lt;exp&gt;</a:t>
            </a:r>
          </a:p>
          <a:p>
            <a:pPr>
              <a:lnSpc>
                <a:spcPts val="1500"/>
              </a:lnSpc>
              <a:spcBef>
                <a:spcPct val="50000"/>
              </a:spcBef>
              <a:buClrTx/>
              <a:buSzTx/>
              <a:buFontTx/>
              <a:buNone/>
            </a:pPr>
            <a:r>
              <a:rPr lang="en-US" altLang="en-US" sz="2400">
                <a:latin typeface="Arial" panose="020B0604020202020204" pitchFamily="34" charset="0"/>
              </a:rPr>
              <a:t>&lt;id&gt;	::=  X | Y | Z</a:t>
            </a:r>
          </a:p>
        </p:txBody>
      </p:sp>
      <p:sp>
        <p:nvSpPr>
          <p:cNvPr id="481293" name="Text Box 13"/>
          <p:cNvSpPr txBox="1">
            <a:spLocks noChangeArrowheads="1"/>
          </p:cNvSpPr>
          <p:nvPr/>
        </p:nvSpPr>
        <p:spPr bwMode="auto">
          <a:xfrm>
            <a:off x="461963" y="2698750"/>
            <a:ext cx="4032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2400">
                <a:latin typeface="Arial" panose="020B0604020202020204" pitchFamily="34" charset="0"/>
              </a:rPr>
              <a:t>Parse tree for X + Y :</a:t>
            </a:r>
          </a:p>
        </p:txBody>
      </p:sp>
      <p:grpSp>
        <p:nvGrpSpPr>
          <p:cNvPr id="2" name="Group 23"/>
          <p:cNvGrpSpPr>
            <a:grpSpLocks/>
          </p:cNvGrpSpPr>
          <p:nvPr/>
        </p:nvGrpSpPr>
        <p:grpSpPr bwMode="auto">
          <a:xfrm>
            <a:off x="1692275" y="3332163"/>
            <a:ext cx="4184650" cy="2401887"/>
            <a:chOff x="1066" y="2099"/>
            <a:chExt cx="2636" cy="1513"/>
          </a:xfrm>
        </p:grpSpPr>
        <p:sp>
          <p:nvSpPr>
            <p:cNvPr id="27656" name="Text Box 5"/>
            <p:cNvSpPr txBox="1">
              <a:spLocks noChangeArrowheads="1"/>
            </p:cNvSpPr>
            <p:nvPr/>
          </p:nvSpPr>
          <p:spPr bwMode="auto">
            <a:xfrm>
              <a:off x="1985" y="2099"/>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&lt;exp&gt;</a:t>
              </a:r>
            </a:p>
          </p:txBody>
        </p:sp>
        <p:sp>
          <p:nvSpPr>
            <p:cNvPr id="27657" name="Line 6"/>
            <p:cNvSpPr>
              <a:spLocks noChangeShapeType="1"/>
            </p:cNvSpPr>
            <p:nvPr/>
          </p:nvSpPr>
          <p:spPr bwMode="auto">
            <a:xfrm>
              <a:off x="2203" y="2305"/>
              <a:ext cx="0" cy="17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7658" name="Line 7"/>
            <p:cNvSpPr>
              <a:spLocks noChangeShapeType="1"/>
            </p:cNvSpPr>
            <p:nvPr/>
          </p:nvSpPr>
          <p:spPr bwMode="auto">
            <a:xfrm>
              <a:off x="1332" y="2475"/>
              <a:ext cx="200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7659" name="Line 8"/>
            <p:cNvSpPr>
              <a:spLocks noChangeShapeType="1"/>
            </p:cNvSpPr>
            <p:nvPr/>
          </p:nvSpPr>
          <p:spPr bwMode="auto">
            <a:xfrm>
              <a:off x="1332" y="2475"/>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7660" name="Line 9"/>
            <p:cNvSpPr>
              <a:spLocks noChangeShapeType="1"/>
            </p:cNvSpPr>
            <p:nvPr/>
          </p:nvSpPr>
          <p:spPr bwMode="auto">
            <a:xfrm>
              <a:off x="3340" y="2475"/>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7661" name="Text Box 10"/>
            <p:cNvSpPr txBox="1">
              <a:spLocks noChangeArrowheads="1"/>
            </p:cNvSpPr>
            <p:nvPr/>
          </p:nvSpPr>
          <p:spPr bwMode="auto">
            <a:xfrm>
              <a:off x="3122" y="2607"/>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&lt;exp&gt;</a:t>
              </a:r>
            </a:p>
          </p:txBody>
        </p:sp>
        <p:sp>
          <p:nvSpPr>
            <p:cNvPr id="27662" name="Text Box 11"/>
            <p:cNvSpPr txBox="1">
              <a:spLocks noChangeArrowheads="1"/>
            </p:cNvSpPr>
            <p:nvPr/>
          </p:nvSpPr>
          <p:spPr bwMode="auto">
            <a:xfrm>
              <a:off x="1066" y="2620"/>
              <a:ext cx="6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&lt;exp&gt;</a:t>
              </a:r>
            </a:p>
          </p:txBody>
        </p:sp>
        <p:sp>
          <p:nvSpPr>
            <p:cNvPr id="27663" name="Line 12"/>
            <p:cNvSpPr>
              <a:spLocks noChangeShapeType="1"/>
            </p:cNvSpPr>
            <p:nvPr/>
          </p:nvSpPr>
          <p:spPr bwMode="auto">
            <a:xfrm>
              <a:off x="1332" y="2838"/>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7664" name="Text Box 14"/>
            <p:cNvSpPr txBox="1">
              <a:spLocks noChangeArrowheads="1"/>
            </p:cNvSpPr>
            <p:nvPr/>
          </p:nvSpPr>
          <p:spPr bwMode="auto">
            <a:xfrm>
              <a:off x="3170" y="2958"/>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&lt;id&gt;</a:t>
              </a:r>
            </a:p>
          </p:txBody>
        </p:sp>
        <p:sp>
          <p:nvSpPr>
            <p:cNvPr id="27665" name="Text Box 15"/>
            <p:cNvSpPr txBox="1">
              <a:spLocks noChangeArrowheads="1"/>
            </p:cNvSpPr>
            <p:nvPr/>
          </p:nvSpPr>
          <p:spPr bwMode="auto">
            <a:xfrm>
              <a:off x="1138" y="2983"/>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&lt;id&gt;</a:t>
              </a:r>
            </a:p>
          </p:txBody>
        </p:sp>
        <p:sp>
          <p:nvSpPr>
            <p:cNvPr id="27666" name="Line 16"/>
            <p:cNvSpPr>
              <a:spLocks noChangeShapeType="1"/>
            </p:cNvSpPr>
            <p:nvPr/>
          </p:nvSpPr>
          <p:spPr bwMode="auto">
            <a:xfrm>
              <a:off x="3364" y="2813"/>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7667" name="Line 17"/>
            <p:cNvSpPr>
              <a:spLocks noChangeShapeType="1"/>
            </p:cNvSpPr>
            <p:nvPr/>
          </p:nvSpPr>
          <p:spPr bwMode="auto">
            <a:xfrm>
              <a:off x="1332" y="3201"/>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7668" name="Text Box 18"/>
            <p:cNvSpPr txBox="1">
              <a:spLocks noChangeArrowheads="1"/>
            </p:cNvSpPr>
            <p:nvPr/>
          </p:nvSpPr>
          <p:spPr bwMode="auto">
            <a:xfrm>
              <a:off x="1235" y="3381"/>
              <a:ext cx="3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X</a:t>
              </a:r>
            </a:p>
          </p:txBody>
        </p:sp>
        <p:sp>
          <p:nvSpPr>
            <p:cNvPr id="27669" name="Line 19"/>
            <p:cNvSpPr>
              <a:spLocks noChangeShapeType="1"/>
            </p:cNvSpPr>
            <p:nvPr/>
          </p:nvSpPr>
          <p:spPr bwMode="auto">
            <a:xfrm>
              <a:off x="3364" y="3152"/>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7670" name="Text Box 20"/>
            <p:cNvSpPr txBox="1">
              <a:spLocks noChangeArrowheads="1"/>
            </p:cNvSpPr>
            <p:nvPr/>
          </p:nvSpPr>
          <p:spPr bwMode="auto">
            <a:xfrm>
              <a:off x="3267" y="3345"/>
              <a:ext cx="3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Y</a:t>
              </a:r>
            </a:p>
          </p:txBody>
        </p:sp>
        <p:sp>
          <p:nvSpPr>
            <p:cNvPr id="27671" name="Line 21"/>
            <p:cNvSpPr>
              <a:spLocks noChangeShapeType="1"/>
            </p:cNvSpPr>
            <p:nvPr/>
          </p:nvSpPr>
          <p:spPr bwMode="auto">
            <a:xfrm>
              <a:off x="2275" y="2475"/>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7672" name="Text Box 22"/>
            <p:cNvSpPr txBox="1">
              <a:spLocks noChangeArrowheads="1"/>
            </p:cNvSpPr>
            <p:nvPr/>
          </p:nvSpPr>
          <p:spPr bwMode="auto">
            <a:xfrm>
              <a:off x="2178" y="2620"/>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2400">
                  <a:latin typeface="Arial" panose="020B0604020202020204"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812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29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3" grpId="0"/>
      <p:bldP spid="48129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2" name="Footer Placeholder 4"/>
          <p:cNvSpPr>
            <a:spLocks noGrp="1"/>
          </p:cNvSpPr>
          <p:nvPr>
            <p:ph type="ftr" sz="quarter" idx="11"/>
          </p:nvPr>
        </p:nvSpPr>
        <p:spPr/>
        <p:txBody>
          <a:bodyPr/>
          <a:lstStyle/>
          <a:p>
            <a:pPr>
              <a:defRPr/>
            </a:pPr>
            <a:r>
              <a:rPr lang="en-US"/>
              <a:t>CSE 3341/655; Part 1</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A4C0AEFE-CFFA-4205-899F-041DD4398338}" type="slidenum">
              <a:rPr lang="en-US" altLang="en-US" sz="1400" smtClean="0"/>
              <a:pPr>
                <a:spcBef>
                  <a:spcPct val="0"/>
                </a:spcBef>
                <a:buClrTx/>
                <a:buSzTx/>
                <a:buFontTx/>
                <a:buNone/>
              </a:pPr>
              <a:t>13</a:t>
            </a:fld>
            <a:endParaRPr lang="en-US" altLang="en-US" sz="1400" smtClean="0"/>
          </a:p>
        </p:txBody>
      </p:sp>
      <p:sp>
        <p:nvSpPr>
          <p:cNvPr id="29700" name="Rectangle 2"/>
          <p:cNvSpPr>
            <a:spLocks noGrp="1" noChangeArrowheads="1"/>
          </p:cNvSpPr>
          <p:nvPr>
            <p:ph type="title"/>
          </p:nvPr>
        </p:nvSpPr>
        <p:spPr>
          <a:xfrm>
            <a:off x="1308100" y="125413"/>
            <a:ext cx="7219950" cy="768350"/>
          </a:xfrm>
        </p:spPr>
        <p:txBody>
          <a:bodyPr/>
          <a:lstStyle/>
          <a:p>
            <a:pPr eaLnBrk="1" hangingPunct="1"/>
            <a:r>
              <a:rPr lang="en-US" altLang="en-US" smtClean="0"/>
              <a:t>Grammar of expressions (contd.)</a:t>
            </a:r>
          </a:p>
        </p:txBody>
      </p:sp>
      <p:sp>
        <p:nvSpPr>
          <p:cNvPr id="475162" name="Text Box 26"/>
          <p:cNvSpPr txBox="1">
            <a:spLocks noChangeArrowheads="1"/>
          </p:cNvSpPr>
          <p:nvPr/>
        </p:nvSpPr>
        <p:spPr bwMode="auto">
          <a:xfrm>
            <a:off x="463550" y="1239838"/>
            <a:ext cx="4032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2400">
                <a:latin typeface="Arial" panose="020B0604020202020204" pitchFamily="34" charset="0"/>
              </a:rPr>
              <a:t>Parse tree for X + Y * Z:</a:t>
            </a:r>
          </a:p>
        </p:txBody>
      </p:sp>
      <p:sp>
        <p:nvSpPr>
          <p:cNvPr id="475141" name="Text Box 5"/>
          <p:cNvSpPr txBox="1">
            <a:spLocks noChangeArrowheads="1"/>
          </p:cNvSpPr>
          <p:nvPr/>
        </p:nvSpPr>
        <p:spPr bwMode="auto">
          <a:xfrm>
            <a:off x="3151188" y="1868488"/>
            <a:ext cx="844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&lt;exp&gt;</a:t>
            </a:r>
          </a:p>
        </p:txBody>
      </p:sp>
      <p:grpSp>
        <p:nvGrpSpPr>
          <p:cNvPr id="2" name="Group 48"/>
          <p:cNvGrpSpPr>
            <a:grpSpLocks/>
          </p:cNvGrpSpPr>
          <p:nvPr/>
        </p:nvGrpSpPr>
        <p:grpSpPr bwMode="auto">
          <a:xfrm>
            <a:off x="1806575" y="3041650"/>
            <a:ext cx="844550" cy="1228725"/>
            <a:chOff x="1138" y="1916"/>
            <a:chExt cx="532" cy="774"/>
          </a:xfrm>
        </p:grpSpPr>
        <p:sp>
          <p:nvSpPr>
            <p:cNvPr id="29736" name="Line 12"/>
            <p:cNvSpPr>
              <a:spLocks noChangeShapeType="1"/>
            </p:cNvSpPr>
            <p:nvPr/>
          </p:nvSpPr>
          <p:spPr bwMode="auto">
            <a:xfrm>
              <a:off x="1332" y="1916"/>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9737" name="Text Box 30"/>
            <p:cNvSpPr txBox="1">
              <a:spLocks noChangeArrowheads="1"/>
            </p:cNvSpPr>
            <p:nvPr/>
          </p:nvSpPr>
          <p:spPr bwMode="auto">
            <a:xfrm>
              <a:off x="1138" y="2061"/>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&lt;id&gt;</a:t>
              </a:r>
            </a:p>
          </p:txBody>
        </p:sp>
        <p:sp>
          <p:nvSpPr>
            <p:cNvPr id="29738" name="Line 32"/>
            <p:cNvSpPr>
              <a:spLocks noChangeShapeType="1"/>
            </p:cNvSpPr>
            <p:nvPr/>
          </p:nvSpPr>
          <p:spPr bwMode="auto">
            <a:xfrm>
              <a:off x="1332" y="2279"/>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9739" name="Text Box 33"/>
            <p:cNvSpPr txBox="1">
              <a:spLocks noChangeArrowheads="1"/>
            </p:cNvSpPr>
            <p:nvPr/>
          </p:nvSpPr>
          <p:spPr bwMode="auto">
            <a:xfrm>
              <a:off x="1235" y="2459"/>
              <a:ext cx="3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X</a:t>
              </a:r>
            </a:p>
          </p:txBody>
        </p:sp>
      </p:grpSp>
      <p:grpSp>
        <p:nvGrpSpPr>
          <p:cNvPr id="3" name="Group 62"/>
          <p:cNvGrpSpPr>
            <a:grpSpLocks/>
          </p:cNvGrpSpPr>
          <p:nvPr/>
        </p:nvGrpSpPr>
        <p:grpSpPr bwMode="auto">
          <a:xfrm>
            <a:off x="1692275" y="2195513"/>
            <a:ext cx="4108450" cy="957262"/>
            <a:chOff x="1066" y="1383"/>
            <a:chExt cx="2588" cy="603"/>
          </a:xfrm>
        </p:grpSpPr>
        <p:grpSp>
          <p:nvGrpSpPr>
            <p:cNvPr id="29726" name="Group 60"/>
            <p:cNvGrpSpPr>
              <a:grpSpLocks/>
            </p:cNvGrpSpPr>
            <p:nvPr/>
          </p:nvGrpSpPr>
          <p:grpSpPr bwMode="auto">
            <a:xfrm>
              <a:off x="1066" y="1383"/>
              <a:ext cx="2588" cy="546"/>
              <a:chOff x="1066" y="1383"/>
              <a:chExt cx="2588" cy="546"/>
            </a:xfrm>
          </p:grpSpPr>
          <p:sp>
            <p:nvSpPr>
              <p:cNvPr id="29728" name="Line 6"/>
              <p:cNvSpPr>
                <a:spLocks noChangeShapeType="1"/>
              </p:cNvSpPr>
              <p:nvPr/>
            </p:nvSpPr>
            <p:spPr bwMode="auto">
              <a:xfrm>
                <a:off x="2203" y="1383"/>
                <a:ext cx="0" cy="17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nvGrpSpPr>
              <p:cNvPr id="29729" name="Group 39"/>
              <p:cNvGrpSpPr>
                <a:grpSpLocks/>
              </p:cNvGrpSpPr>
              <p:nvPr/>
            </p:nvGrpSpPr>
            <p:grpSpPr bwMode="auto">
              <a:xfrm>
                <a:off x="1066" y="1553"/>
                <a:ext cx="2588" cy="376"/>
                <a:chOff x="1066" y="1553"/>
                <a:chExt cx="2588" cy="376"/>
              </a:xfrm>
            </p:grpSpPr>
            <p:sp>
              <p:nvSpPr>
                <p:cNvPr id="29730" name="Line 7"/>
                <p:cNvSpPr>
                  <a:spLocks noChangeShapeType="1"/>
                </p:cNvSpPr>
                <p:nvPr/>
              </p:nvSpPr>
              <p:spPr bwMode="auto">
                <a:xfrm>
                  <a:off x="1332" y="1553"/>
                  <a:ext cx="200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9731" name="Line 8"/>
                <p:cNvSpPr>
                  <a:spLocks noChangeShapeType="1"/>
                </p:cNvSpPr>
                <p:nvPr/>
              </p:nvSpPr>
              <p:spPr bwMode="auto">
                <a:xfrm>
                  <a:off x="1332" y="1553"/>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9732" name="Line 9"/>
                <p:cNvSpPr>
                  <a:spLocks noChangeShapeType="1"/>
                </p:cNvSpPr>
                <p:nvPr/>
              </p:nvSpPr>
              <p:spPr bwMode="auto">
                <a:xfrm>
                  <a:off x="3340" y="1553"/>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9733" name="Text Box 10"/>
                <p:cNvSpPr txBox="1">
                  <a:spLocks noChangeArrowheads="1"/>
                </p:cNvSpPr>
                <p:nvPr/>
              </p:nvSpPr>
              <p:spPr bwMode="auto">
                <a:xfrm>
                  <a:off x="3122" y="1685"/>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&lt;exp&gt;</a:t>
                  </a:r>
                </a:p>
              </p:txBody>
            </p:sp>
            <p:sp>
              <p:nvSpPr>
                <p:cNvPr id="29734" name="Text Box 11"/>
                <p:cNvSpPr txBox="1">
                  <a:spLocks noChangeArrowheads="1"/>
                </p:cNvSpPr>
                <p:nvPr/>
              </p:nvSpPr>
              <p:spPr bwMode="auto">
                <a:xfrm>
                  <a:off x="1066" y="1698"/>
                  <a:ext cx="6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&lt;exp&gt;</a:t>
                  </a:r>
                </a:p>
              </p:txBody>
            </p:sp>
            <p:sp>
              <p:nvSpPr>
                <p:cNvPr id="29735" name="Line 36"/>
                <p:cNvSpPr>
                  <a:spLocks noChangeShapeType="1"/>
                </p:cNvSpPr>
                <p:nvPr/>
              </p:nvSpPr>
              <p:spPr bwMode="auto">
                <a:xfrm>
                  <a:off x="2275" y="1553"/>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grpSp>
        <p:sp>
          <p:nvSpPr>
            <p:cNvPr id="29727" name="Text Box 37"/>
            <p:cNvSpPr txBox="1">
              <a:spLocks noChangeArrowheads="1"/>
            </p:cNvSpPr>
            <p:nvPr/>
          </p:nvSpPr>
          <p:spPr bwMode="auto">
            <a:xfrm>
              <a:off x="2178" y="1698"/>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2400">
                  <a:latin typeface="Arial" panose="020B0604020202020204" pitchFamily="34" charset="0"/>
                </a:rPr>
                <a:t>+</a:t>
              </a:r>
            </a:p>
          </p:txBody>
        </p:sp>
      </p:grpSp>
      <p:grpSp>
        <p:nvGrpSpPr>
          <p:cNvPr id="6" name="Group 63"/>
          <p:cNvGrpSpPr>
            <a:grpSpLocks/>
          </p:cNvGrpSpPr>
          <p:nvPr/>
        </p:nvGrpSpPr>
        <p:grpSpPr bwMode="auto">
          <a:xfrm>
            <a:off x="3421063" y="3001963"/>
            <a:ext cx="4146550" cy="2116137"/>
            <a:chOff x="2155" y="1891"/>
            <a:chExt cx="2612" cy="1333"/>
          </a:xfrm>
        </p:grpSpPr>
        <p:sp>
          <p:nvSpPr>
            <p:cNvPr id="29706" name="Text Box 47"/>
            <p:cNvSpPr txBox="1">
              <a:spLocks noChangeArrowheads="1"/>
            </p:cNvSpPr>
            <p:nvPr/>
          </p:nvSpPr>
          <p:spPr bwMode="auto">
            <a:xfrm>
              <a:off x="3267" y="223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2400">
                  <a:latin typeface="Arial" panose="020B0604020202020204" pitchFamily="34" charset="0"/>
                </a:rPr>
                <a:t>*</a:t>
              </a:r>
            </a:p>
          </p:txBody>
        </p:sp>
        <p:grpSp>
          <p:nvGrpSpPr>
            <p:cNvPr id="29707" name="Group 61"/>
            <p:cNvGrpSpPr>
              <a:grpSpLocks/>
            </p:cNvGrpSpPr>
            <p:nvPr/>
          </p:nvGrpSpPr>
          <p:grpSpPr bwMode="auto">
            <a:xfrm>
              <a:off x="2155" y="1891"/>
              <a:ext cx="2612" cy="1333"/>
              <a:chOff x="2155" y="1891"/>
              <a:chExt cx="2612" cy="1333"/>
            </a:xfrm>
          </p:grpSpPr>
          <p:grpSp>
            <p:nvGrpSpPr>
              <p:cNvPr id="29708" name="Group 40"/>
              <p:cNvGrpSpPr>
                <a:grpSpLocks/>
              </p:cNvGrpSpPr>
              <p:nvPr/>
            </p:nvGrpSpPr>
            <p:grpSpPr bwMode="auto">
              <a:xfrm>
                <a:off x="2155" y="2087"/>
                <a:ext cx="2588" cy="376"/>
                <a:chOff x="1066" y="1553"/>
                <a:chExt cx="2588" cy="376"/>
              </a:xfrm>
            </p:grpSpPr>
            <p:sp>
              <p:nvSpPr>
                <p:cNvPr id="29720" name="Line 41"/>
                <p:cNvSpPr>
                  <a:spLocks noChangeShapeType="1"/>
                </p:cNvSpPr>
                <p:nvPr/>
              </p:nvSpPr>
              <p:spPr bwMode="auto">
                <a:xfrm>
                  <a:off x="1332" y="1553"/>
                  <a:ext cx="200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9721" name="Line 42"/>
                <p:cNvSpPr>
                  <a:spLocks noChangeShapeType="1"/>
                </p:cNvSpPr>
                <p:nvPr/>
              </p:nvSpPr>
              <p:spPr bwMode="auto">
                <a:xfrm>
                  <a:off x="1332" y="1553"/>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9722" name="Line 43"/>
                <p:cNvSpPr>
                  <a:spLocks noChangeShapeType="1"/>
                </p:cNvSpPr>
                <p:nvPr/>
              </p:nvSpPr>
              <p:spPr bwMode="auto">
                <a:xfrm>
                  <a:off x="3340" y="1553"/>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9723" name="Text Box 44"/>
                <p:cNvSpPr txBox="1">
                  <a:spLocks noChangeArrowheads="1"/>
                </p:cNvSpPr>
                <p:nvPr/>
              </p:nvSpPr>
              <p:spPr bwMode="auto">
                <a:xfrm>
                  <a:off x="3122" y="1685"/>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&lt;exp&gt;</a:t>
                  </a:r>
                </a:p>
              </p:txBody>
            </p:sp>
            <p:sp>
              <p:nvSpPr>
                <p:cNvPr id="29724" name="Text Box 45"/>
                <p:cNvSpPr txBox="1">
                  <a:spLocks noChangeArrowheads="1"/>
                </p:cNvSpPr>
                <p:nvPr/>
              </p:nvSpPr>
              <p:spPr bwMode="auto">
                <a:xfrm>
                  <a:off x="1066" y="1698"/>
                  <a:ext cx="6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&lt;exp&gt;</a:t>
                  </a:r>
                </a:p>
              </p:txBody>
            </p:sp>
            <p:sp>
              <p:nvSpPr>
                <p:cNvPr id="29725" name="Line 46"/>
                <p:cNvSpPr>
                  <a:spLocks noChangeShapeType="1"/>
                </p:cNvSpPr>
                <p:nvPr/>
              </p:nvSpPr>
              <p:spPr bwMode="auto">
                <a:xfrm>
                  <a:off x="2275" y="1553"/>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29709" name="Line 31"/>
              <p:cNvSpPr>
                <a:spLocks noChangeShapeType="1"/>
              </p:cNvSpPr>
              <p:nvPr/>
            </p:nvSpPr>
            <p:spPr bwMode="auto">
              <a:xfrm>
                <a:off x="3364" y="1891"/>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nvGrpSpPr>
              <p:cNvPr id="29710" name="Group 49"/>
              <p:cNvGrpSpPr>
                <a:grpSpLocks/>
              </p:cNvGrpSpPr>
              <p:nvPr/>
            </p:nvGrpSpPr>
            <p:grpSpPr bwMode="auto">
              <a:xfrm>
                <a:off x="2251" y="2450"/>
                <a:ext cx="532" cy="774"/>
                <a:chOff x="1138" y="1916"/>
                <a:chExt cx="532" cy="774"/>
              </a:xfrm>
            </p:grpSpPr>
            <p:sp>
              <p:nvSpPr>
                <p:cNvPr id="29716" name="Line 50"/>
                <p:cNvSpPr>
                  <a:spLocks noChangeShapeType="1"/>
                </p:cNvSpPr>
                <p:nvPr/>
              </p:nvSpPr>
              <p:spPr bwMode="auto">
                <a:xfrm>
                  <a:off x="1332" y="1916"/>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9717" name="Text Box 51"/>
                <p:cNvSpPr txBox="1">
                  <a:spLocks noChangeArrowheads="1"/>
                </p:cNvSpPr>
                <p:nvPr/>
              </p:nvSpPr>
              <p:spPr bwMode="auto">
                <a:xfrm>
                  <a:off x="1138" y="2061"/>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&lt;id&gt;</a:t>
                  </a:r>
                </a:p>
              </p:txBody>
            </p:sp>
            <p:sp>
              <p:nvSpPr>
                <p:cNvPr id="29718" name="Line 52"/>
                <p:cNvSpPr>
                  <a:spLocks noChangeShapeType="1"/>
                </p:cNvSpPr>
                <p:nvPr/>
              </p:nvSpPr>
              <p:spPr bwMode="auto">
                <a:xfrm>
                  <a:off x="1332" y="2279"/>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9719" name="Text Box 53"/>
                <p:cNvSpPr txBox="1">
                  <a:spLocks noChangeArrowheads="1"/>
                </p:cNvSpPr>
                <p:nvPr/>
              </p:nvSpPr>
              <p:spPr bwMode="auto">
                <a:xfrm>
                  <a:off x="1235" y="2459"/>
                  <a:ext cx="3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Y</a:t>
                  </a:r>
                </a:p>
              </p:txBody>
            </p:sp>
          </p:grpSp>
          <p:grpSp>
            <p:nvGrpSpPr>
              <p:cNvPr id="29711" name="Group 54"/>
              <p:cNvGrpSpPr>
                <a:grpSpLocks/>
              </p:cNvGrpSpPr>
              <p:nvPr/>
            </p:nvGrpSpPr>
            <p:grpSpPr bwMode="auto">
              <a:xfrm>
                <a:off x="4235" y="2426"/>
                <a:ext cx="532" cy="774"/>
                <a:chOff x="1138" y="1916"/>
                <a:chExt cx="532" cy="774"/>
              </a:xfrm>
            </p:grpSpPr>
            <p:sp>
              <p:nvSpPr>
                <p:cNvPr id="29712" name="Line 55"/>
                <p:cNvSpPr>
                  <a:spLocks noChangeShapeType="1"/>
                </p:cNvSpPr>
                <p:nvPr/>
              </p:nvSpPr>
              <p:spPr bwMode="auto">
                <a:xfrm>
                  <a:off x="1332" y="1916"/>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9713" name="Text Box 56"/>
                <p:cNvSpPr txBox="1">
                  <a:spLocks noChangeArrowheads="1"/>
                </p:cNvSpPr>
                <p:nvPr/>
              </p:nvSpPr>
              <p:spPr bwMode="auto">
                <a:xfrm>
                  <a:off x="1138" y="2061"/>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&lt;id&gt;</a:t>
                  </a:r>
                </a:p>
              </p:txBody>
            </p:sp>
            <p:sp>
              <p:nvSpPr>
                <p:cNvPr id="29714" name="Line 57"/>
                <p:cNvSpPr>
                  <a:spLocks noChangeShapeType="1"/>
                </p:cNvSpPr>
                <p:nvPr/>
              </p:nvSpPr>
              <p:spPr bwMode="auto">
                <a:xfrm>
                  <a:off x="1332" y="2279"/>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29715" name="Text Box 58"/>
                <p:cNvSpPr txBox="1">
                  <a:spLocks noChangeArrowheads="1"/>
                </p:cNvSpPr>
                <p:nvPr/>
              </p:nvSpPr>
              <p:spPr bwMode="auto">
                <a:xfrm>
                  <a:off x="1235" y="2459"/>
                  <a:ext cx="3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Z</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751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51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62" grpId="0"/>
      <p:bldP spid="47514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 name="Footer Placeholder 4"/>
          <p:cNvSpPr>
            <a:spLocks noGrp="1"/>
          </p:cNvSpPr>
          <p:nvPr>
            <p:ph type="ftr" sz="quarter" idx="11"/>
          </p:nvPr>
        </p:nvSpPr>
        <p:spPr/>
        <p:txBody>
          <a:bodyPr/>
          <a:lstStyle/>
          <a:p>
            <a:pPr>
              <a:defRPr/>
            </a:pPr>
            <a:r>
              <a:rPr lang="en-US"/>
              <a:t>CSE 3341/655; Part 1</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3783BEB-DC17-40E8-9EF7-9F66224A89BA}" type="slidenum">
              <a:rPr lang="en-US" altLang="en-US" sz="1400" smtClean="0"/>
              <a:pPr>
                <a:spcBef>
                  <a:spcPct val="0"/>
                </a:spcBef>
                <a:buClrTx/>
                <a:buSzTx/>
                <a:buFontTx/>
                <a:buNone/>
              </a:pPr>
              <a:t>14</a:t>
            </a:fld>
            <a:endParaRPr lang="en-US" altLang="en-US" sz="1400" smtClean="0"/>
          </a:p>
        </p:txBody>
      </p:sp>
      <p:sp>
        <p:nvSpPr>
          <p:cNvPr id="31748" name="Rectangle 2"/>
          <p:cNvSpPr>
            <a:spLocks noGrp="1" noChangeArrowheads="1"/>
          </p:cNvSpPr>
          <p:nvPr>
            <p:ph type="title"/>
          </p:nvPr>
        </p:nvSpPr>
        <p:spPr>
          <a:xfrm>
            <a:off x="1308100" y="125413"/>
            <a:ext cx="7219950" cy="768350"/>
          </a:xfrm>
        </p:spPr>
        <p:txBody>
          <a:bodyPr/>
          <a:lstStyle/>
          <a:p>
            <a:pPr eaLnBrk="1" hangingPunct="1"/>
            <a:r>
              <a:rPr lang="en-US" altLang="en-US" smtClean="0"/>
              <a:t>Grammar of expressions (contd.)</a:t>
            </a:r>
          </a:p>
        </p:txBody>
      </p:sp>
      <p:sp>
        <p:nvSpPr>
          <p:cNvPr id="31749" name="Text Box 5"/>
          <p:cNvSpPr txBox="1">
            <a:spLocks noChangeArrowheads="1"/>
          </p:cNvSpPr>
          <p:nvPr/>
        </p:nvSpPr>
        <p:spPr bwMode="auto">
          <a:xfrm>
            <a:off x="463550" y="1239838"/>
            <a:ext cx="4032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2400">
                <a:latin typeface="Arial" panose="020B0604020202020204" pitchFamily="34" charset="0"/>
              </a:rPr>
              <a:t>Another tree for X + Y * Z:</a:t>
            </a:r>
          </a:p>
        </p:txBody>
      </p:sp>
      <p:grpSp>
        <p:nvGrpSpPr>
          <p:cNvPr id="31750" name="Group 40"/>
          <p:cNvGrpSpPr>
            <a:grpSpLocks/>
          </p:cNvGrpSpPr>
          <p:nvPr/>
        </p:nvGrpSpPr>
        <p:grpSpPr bwMode="auto">
          <a:xfrm>
            <a:off x="963613" y="1868488"/>
            <a:ext cx="5567362" cy="3289300"/>
            <a:chOff x="195" y="1177"/>
            <a:chExt cx="3507" cy="2072"/>
          </a:xfrm>
        </p:grpSpPr>
        <p:sp>
          <p:nvSpPr>
            <p:cNvPr id="31752" name="Text Box 3"/>
            <p:cNvSpPr txBox="1">
              <a:spLocks noChangeArrowheads="1"/>
            </p:cNvSpPr>
            <p:nvPr/>
          </p:nvSpPr>
          <p:spPr bwMode="auto">
            <a:xfrm>
              <a:off x="1985" y="1177"/>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&lt;exp&gt;</a:t>
              </a:r>
            </a:p>
          </p:txBody>
        </p:sp>
        <p:sp>
          <p:nvSpPr>
            <p:cNvPr id="31753" name="Line 4"/>
            <p:cNvSpPr>
              <a:spLocks noChangeShapeType="1"/>
            </p:cNvSpPr>
            <p:nvPr/>
          </p:nvSpPr>
          <p:spPr bwMode="auto">
            <a:xfrm>
              <a:off x="2203" y="1383"/>
              <a:ext cx="0" cy="17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754" name="Line 6"/>
            <p:cNvSpPr>
              <a:spLocks noChangeShapeType="1"/>
            </p:cNvSpPr>
            <p:nvPr/>
          </p:nvSpPr>
          <p:spPr bwMode="auto">
            <a:xfrm>
              <a:off x="3364" y="1891"/>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755" name="Line 8"/>
            <p:cNvSpPr>
              <a:spLocks noChangeShapeType="1"/>
            </p:cNvSpPr>
            <p:nvPr/>
          </p:nvSpPr>
          <p:spPr bwMode="auto">
            <a:xfrm>
              <a:off x="1332" y="1916"/>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nvGrpSpPr>
            <p:cNvPr id="31756" name="Group 38"/>
            <p:cNvGrpSpPr>
              <a:grpSpLocks/>
            </p:cNvGrpSpPr>
            <p:nvPr/>
          </p:nvGrpSpPr>
          <p:grpSpPr bwMode="auto">
            <a:xfrm>
              <a:off x="3170" y="2039"/>
              <a:ext cx="532" cy="629"/>
              <a:chOff x="1138" y="2061"/>
              <a:chExt cx="532" cy="629"/>
            </a:xfrm>
          </p:grpSpPr>
          <p:sp>
            <p:nvSpPr>
              <p:cNvPr id="31784" name="Text Box 9"/>
              <p:cNvSpPr txBox="1">
                <a:spLocks noChangeArrowheads="1"/>
              </p:cNvSpPr>
              <p:nvPr/>
            </p:nvSpPr>
            <p:spPr bwMode="auto">
              <a:xfrm>
                <a:off x="1138" y="2061"/>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&lt;id&gt;</a:t>
                </a:r>
              </a:p>
            </p:txBody>
          </p:sp>
          <p:sp>
            <p:nvSpPr>
              <p:cNvPr id="31785" name="Line 10"/>
              <p:cNvSpPr>
                <a:spLocks noChangeShapeType="1"/>
              </p:cNvSpPr>
              <p:nvPr/>
            </p:nvSpPr>
            <p:spPr bwMode="auto">
              <a:xfrm>
                <a:off x="1332" y="2279"/>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786" name="Text Box 11"/>
              <p:cNvSpPr txBox="1">
                <a:spLocks noChangeArrowheads="1"/>
              </p:cNvSpPr>
              <p:nvPr/>
            </p:nvSpPr>
            <p:spPr bwMode="auto">
              <a:xfrm>
                <a:off x="1235" y="2459"/>
                <a:ext cx="3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Z</a:t>
                </a:r>
              </a:p>
            </p:txBody>
          </p:sp>
        </p:grpSp>
        <p:grpSp>
          <p:nvGrpSpPr>
            <p:cNvPr id="31757" name="Group 12"/>
            <p:cNvGrpSpPr>
              <a:grpSpLocks/>
            </p:cNvGrpSpPr>
            <p:nvPr/>
          </p:nvGrpSpPr>
          <p:grpSpPr bwMode="auto">
            <a:xfrm>
              <a:off x="1066" y="1553"/>
              <a:ext cx="2588" cy="376"/>
              <a:chOff x="1066" y="1553"/>
              <a:chExt cx="2588" cy="376"/>
            </a:xfrm>
          </p:grpSpPr>
          <p:sp>
            <p:nvSpPr>
              <p:cNvPr id="31778" name="Line 13"/>
              <p:cNvSpPr>
                <a:spLocks noChangeShapeType="1"/>
              </p:cNvSpPr>
              <p:nvPr/>
            </p:nvSpPr>
            <p:spPr bwMode="auto">
              <a:xfrm>
                <a:off x="1332" y="1553"/>
                <a:ext cx="200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779" name="Line 14"/>
              <p:cNvSpPr>
                <a:spLocks noChangeShapeType="1"/>
              </p:cNvSpPr>
              <p:nvPr/>
            </p:nvSpPr>
            <p:spPr bwMode="auto">
              <a:xfrm>
                <a:off x="1332" y="1553"/>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780" name="Line 15"/>
              <p:cNvSpPr>
                <a:spLocks noChangeShapeType="1"/>
              </p:cNvSpPr>
              <p:nvPr/>
            </p:nvSpPr>
            <p:spPr bwMode="auto">
              <a:xfrm>
                <a:off x="3340" y="1553"/>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781" name="Text Box 16"/>
              <p:cNvSpPr txBox="1">
                <a:spLocks noChangeArrowheads="1"/>
              </p:cNvSpPr>
              <p:nvPr/>
            </p:nvSpPr>
            <p:spPr bwMode="auto">
              <a:xfrm>
                <a:off x="3122" y="1685"/>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&lt;exp&gt;</a:t>
                </a:r>
              </a:p>
            </p:txBody>
          </p:sp>
          <p:sp>
            <p:nvSpPr>
              <p:cNvPr id="31782" name="Text Box 17"/>
              <p:cNvSpPr txBox="1">
                <a:spLocks noChangeArrowheads="1"/>
              </p:cNvSpPr>
              <p:nvPr/>
            </p:nvSpPr>
            <p:spPr bwMode="auto">
              <a:xfrm>
                <a:off x="1066" y="1698"/>
                <a:ext cx="6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&lt;exp&gt;</a:t>
                </a:r>
              </a:p>
            </p:txBody>
          </p:sp>
          <p:sp>
            <p:nvSpPr>
              <p:cNvPr id="31783" name="Line 18"/>
              <p:cNvSpPr>
                <a:spLocks noChangeShapeType="1"/>
              </p:cNvSpPr>
              <p:nvPr/>
            </p:nvSpPr>
            <p:spPr bwMode="auto">
              <a:xfrm>
                <a:off x="2275" y="1553"/>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1758" name="Text Box 19"/>
            <p:cNvSpPr txBox="1">
              <a:spLocks noChangeArrowheads="1"/>
            </p:cNvSpPr>
            <p:nvPr/>
          </p:nvSpPr>
          <p:spPr bwMode="auto">
            <a:xfrm>
              <a:off x="2178" y="1698"/>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2400">
                  <a:latin typeface="Arial" panose="020B0604020202020204" pitchFamily="34" charset="0"/>
                </a:rPr>
                <a:t>*</a:t>
              </a:r>
            </a:p>
          </p:txBody>
        </p:sp>
        <p:grpSp>
          <p:nvGrpSpPr>
            <p:cNvPr id="31759" name="Group 39"/>
            <p:cNvGrpSpPr>
              <a:grpSpLocks/>
            </p:cNvGrpSpPr>
            <p:nvPr/>
          </p:nvGrpSpPr>
          <p:grpSpPr bwMode="auto">
            <a:xfrm>
              <a:off x="195" y="2112"/>
              <a:ext cx="2612" cy="1137"/>
              <a:chOff x="2155" y="2087"/>
              <a:chExt cx="2612" cy="1137"/>
            </a:xfrm>
          </p:grpSpPr>
          <p:grpSp>
            <p:nvGrpSpPr>
              <p:cNvPr id="31760" name="Group 20"/>
              <p:cNvGrpSpPr>
                <a:grpSpLocks/>
              </p:cNvGrpSpPr>
              <p:nvPr/>
            </p:nvGrpSpPr>
            <p:grpSpPr bwMode="auto">
              <a:xfrm>
                <a:off x="2155" y="2087"/>
                <a:ext cx="2588" cy="376"/>
                <a:chOff x="1066" y="1553"/>
                <a:chExt cx="2588" cy="376"/>
              </a:xfrm>
            </p:grpSpPr>
            <p:sp>
              <p:nvSpPr>
                <p:cNvPr id="31772" name="Line 21"/>
                <p:cNvSpPr>
                  <a:spLocks noChangeShapeType="1"/>
                </p:cNvSpPr>
                <p:nvPr/>
              </p:nvSpPr>
              <p:spPr bwMode="auto">
                <a:xfrm>
                  <a:off x="1332" y="1553"/>
                  <a:ext cx="2008"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773" name="Line 22"/>
                <p:cNvSpPr>
                  <a:spLocks noChangeShapeType="1"/>
                </p:cNvSpPr>
                <p:nvPr/>
              </p:nvSpPr>
              <p:spPr bwMode="auto">
                <a:xfrm>
                  <a:off x="1332" y="1553"/>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774" name="Line 23"/>
                <p:cNvSpPr>
                  <a:spLocks noChangeShapeType="1"/>
                </p:cNvSpPr>
                <p:nvPr/>
              </p:nvSpPr>
              <p:spPr bwMode="auto">
                <a:xfrm>
                  <a:off x="3340" y="1553"/>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775" name="Text Box 24"/>
                <p:cNvSpPr txBox="1">
                  <a:spLocks noChangeArrowheads="1"/>
                </p:cNvSpPr>
                <p:nvPr/>
              </p:nvSpPr>
              <p:spPr bwMode="auto">
                <a:xfrm>
                  <a:off x="3122" y="1685"/>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&lt;exp&gt;</a:t>
                  </a:r>
                </a:p>
              </p:txBody>
            </p:sp>
            <p:sp>
              <p:nvSpPr>
                <p:cNvPr id="31776" name="Text Box 25"/>
                <p:cNvSpPr txBox="1">
                  <a:spLocks noChangeArrowheads="1"/>
                </p:cNvSpPr>
                <p:nvPr/>
              </p:nvSpPr>
              <p:spPr bwMode="auto">
                <a:xfrm>
                  <a:off x="1066" y="1698"/>
                  <a:ext cx="62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&lt;exp&gt;</a:t>
                  </a:r>
                </a:p>
              </p:txBody>
            </p:sp>
            <p:sp>
              <p:nvSpPr>
                <p:cNvPr id="31777" name="Line 26"/>
                <p:cNvSpPr>
                  <a:spLocks noChangeShapeType="1"/>
                </p:cNvSpPr>
                <p:nvPr/>
              </p:nvSpPr>
              <p:spPr bwMode="auto">
                <a:xfrm>
                  <a:off x="2275" y="1553"/>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sp>
            <p:nvSpPr>
              <p:cNvPr id="31761" name="Text Box 27"/>
              <p:cNvSpPr txBox="1">
                <a:spLocks noChangeArrowheads="1"/>
              </p:cNvSpPr>
              <p:nvPr/>
            </p:nvSpPr>
            <p:spPr bwMode="auto">
              <a:xfrm>
                <a:off x="3267" y="2235"/>
                <a:ext cx="38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2400">
                    <a:latin typeface="Arial" panose="020B0604020202020204" pitchFamily="34" charset="0"/>
                  </a:rPr>
                  <a:t>+</a:t>
                </a:r>
              </a:p>
            </p:txBody>
          </p:sp>
          <p:grpSp>
            <p:nvGrpSpPr>
              <p:cNvPr id="31762" name="Group 28"/>
              <p:cNvGrpSpPr>
                <a:grpSpLocks/>
              </p:cNvGrpSpPr>
              <p:nvPr/>
            </p:nvGrpSpPr>
            <p:grpSpPr bwMode="auto">
              <a:xfrm>
                <a:off x="2251" y="2450"/>
                <a:ext cx="532" cy="774"/>
                <a:chOff x="1138" y="1916"/>
                <a:chExt cx="532" cy="774"/>
              </a:xfrm>
            </p:grpSpPr>
            <p:sp>
              <p:nvSpPr>
                <p:cNvPr id="31768" name="Line 29"/>
                <p:cNvSpPr>
                  <a:spLocks noChangeShapeType="1"/>
                </p:cNvSpPr>
                <p:nvPr/>
              </p:nvSpPr>
              <p:spPr bwMode="auto">
                <a:xfrm>
                  <a:off x="1332" y="1916"/>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769" name="Text Box 30"/>
                <p:cNvSpPr txBox="1">
                  <a:spLocks noChangeArrowheads="1"/>
                </p:cNvSpPr>
                <p:nvPr/>
              </p:nvSpPr>
              <p:spPr bwMode="auto">
                <a:xfrm>
                  <a:off x="1138" y="2061"/>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&lt;id&gt;</a:t>
                  </a:r>
                </a:p>
              </p:txBody>
            </p:sp>
            <p:sp>
              <p:nvSpPr>
                <p:cNvPr id="31770" name="Line 31"/>
                <p:cNvSpPr>
                  <a:spLocks noChangeShapeType="1"/>
                </p:cNvSpPr>
                <p:nvPr/>
              </p:nvSpPr>
              <p:spPr bwMode="auto">
                <a:xfrm>
                  <a:off x="1332" y="2279"/>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771" name="Text Box 32"/>
                <p:cNvSpPr txBox="1">
                  <a:spLocks noChangeArrowheads="1"/>
                </p:cNvSpPr>
                <p:nvPr/>
              </p:nvSpPr>
              <p:spPr bwMode="auto">
                <a:xfrm>
                  <a:off x="1235" y="2459"/>
                  <a:ext cx="3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X</a:t>
                  </a:r>
                </a:p>
              </p:txBody>
            </p:sp>
          </p:grpSp>
          <p:grpSp>
            <p:nvGrpSpPr>
              <p:cNvPr id="31763" name="Group 33"/>
              <p:cNvGrpSpPr>
                <a:grpSpLocks/>
              </p:cNvGrpSpPr>
              <p:nvPr/>
            </p:nvGrpSpPr>
            <p:grpSpPr bwMode="auto">
              <a:xfrm>
                <a:off x="4235" y="2426"/>
                <a:ext cx="532" cy="774"/>
                <a:chOff x="1138" y="1916"/>
                <a:chExt cx="532" cy="774"/>
              </a:xfrm>
            </p:grpSpPr>
            <p:sp>
              <p:nvSpPr>
                <p:cNvPr id="31764" name="Line 34"/>
                <p:cNvSpPr>
                  <a:spLocks noChangeShapeType="1"/>
                </p:cNvSpPr>
                <p:nvPr/>
              </p:nvSpPr>
              <p:spPr bwMode="auto">
                <a:xfrm>
                  <a:off x="1332" y="1916"/>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765" name="Text Box 35"/>
                <p:cNvSpPr txBox="1">
                  <a:spLocks noChangeArrowheads="1"/>
                </p:cNvSpPr>
                <p:nvPr/>
              </p:nvSpPr>
              <p:spPr bwMode="auto">
                <a:xfrm>
                  <a:off x="1138" y="2061"/>
                  <a:ext cx="5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&lt;id&gt;</a:t>
                  </a:r>
                </a:p>
              </p:txBody>
            </p:sp>
            <p:sp>
              <p:nvSpPr>
                <p:cNvPr id="31766" name="Line 36"/>
                <p:cNvSpPr>
                  <a:spLocks noChangeShapeType="1"/>
                </p:cNvSpPr>
                <p:nvPr/>
              </p:nvSpPr>
              <p:spPr bwMode="auto">
                <a:xfrm>
                  <a:off x="1332" y="2279"/>
                  <a:ext cx="0" cy="193"/>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31767" name="Text Box 37"/>
                <p:cNvSpPr txBox="1">
                  <a:spLocks noChangeArrowheads="1"/>
                </p:cNvSpPr>
                <p:nvPr/>
              </p:nvSpPr>
              <p:spPr bwMode="auto">
                <a:xfrm>
                  <a:off x="1235" y="2459"/>
                  <a:ext cx="3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Y</a:t>
                  </a:r>
                </a:p>
              </p:txBody>
            </p:sp>
          </p:grpSp>
        </p:grpSp>
      </p:grpSp>
      <p:sp>
        <p:nvSpPr>
          <p:cNvPr id="31751" name="Text Box 41"/>
          <p:cNvSpPr txBox="1">
            <a:spLocks noChangeArrowheads="1"/>
          </p:cNvSpPr>
          <p:nvPr/>
        </p:nvSpPr>
        <p:spPr bwMode="auto">
          <a:xfrm>
            <a:off x="654050" y="5502275"/>
            <a:ext cx="70675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2400">
                <a:latin typeface="Arial" panose="020B0604020202020204" pitchFamily="34" charset="0"/>
              </a:rPr>
              <a:t>Which is the </a:t>
            </a:r>
            <a:r>
              <a:rPr lang="en-US" altLang="en-US" sz="2400" i="1">
                <a:latin typeface="Arial" panose="020B0604020202020204" pitchFamily="34" charset="0"/>
              </a:rPr>
              <a:t>right</a:t>
            </a:r>
            <a:r>
              <a:rPr lang="en-US" altLang="en-US" sz="2400">
                <a:latin typeface="Arial" panose="020B0604020202020204" pitchFamily="34" charset="0"/>
              </a:rPr>
              <a:t>  tree?</a:t>
            </a:r>
          </a:p>
          <a:p>
            <a:pPr>
              <a:lnSpc>
                <a:spcPts val="1500"/>
              </a:lnSpc>
              <a:spcBef>
                <a:spcPct val="50000"/>
              </a:spcBef>
              <a:buClrTx/>
              <a:buSzTx/>
              <a:buFontTx/>
              <a:buNone/>
            </a:pPr>
            <a:r>
              <a:rPr lang="en-US" altLang="en-US" sz="2400">
                <a:latin typeface="Arial" panose="020B0604020202020204" pitchFamily="34" charset="0"/>
              </a:rPr>
              <a:t>The grammar is </a:t>
            </a:r>
            <a:r>
              <a:rPr lang="en-US" altLang="en-US" sz="2400" i="1">
                <a:latin typeface="Arial" panose="020B0604020202020204" pitchFamily="34" charset="0"/>
              </a:rPr>
              <a:t>ambiguous.</a:t>
            </a:r>
            <a:endParaRPr lang="en-US" altLang="en-US" sz="2400">
              <a:latin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CSE 3341/655; Part 1</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036F0A4-FB2E-4EEC-BE4F-57D3550C2A06}" type="slidenum">
              <a:rPr lang="en-US" altLang="en-US" sz="1400" smtClean="0"/>
              <a:pPr>
                <a:spcBef>
                  <a:spcPct val="0"/>
                </a:spcBef>
                <a:buClrTx/>
                <a:buSzTx/>
                <a:buFontTx/>
                <a:buNone/>
              </a:pPr>
              <a:t>15</a:t>
            </a:fld>
            <a:endParaRPr lang="en-US" altLang="en-US" sz="1400" smtClean="0"/>
          </a:p>
        </p:txBody>
      </p:sp>
      <p:sp>
        <p:nvSpPr>
          <p:cNvPr id="483330" name="Rectangle 2"/>
          <p:cNvSpPr>
            <a:spLocks noGrp="1" noChangeArrowheads="1"/>
          </p:cNvSpPr>
          <p:nvPr>
            <p:ph type="body" idx="1"/>
          </p:nvPr>
        </p:nvSpPr>
        <p:spPr>
          <a:xfrm>
            <a:off x="423863" y="1471613"/>
            <a:ext cx="7758112" cy="4030662"/>
          </a:xfrm>
          <a:noFill/>
        </p:spPr>
        <p:txBody>
          <a:bodyPr/>
          <a:lstStyle/>
          <a:p>
            <a:pPr defTabSz="282575" eaLnBrk="1" hangingPunct="1"/>
            <a:r>
              <a:rPr lang="en-US" altLang="en-US" sz="2400" smtClean="0"/>
              <a:t>&lt;exp&gt;	::= &lt;fac&gt; | &lt;fac&gt; + &lt;exp&gt;</a:t>
            </a:r>
            <a:br>
              <a:rPr lang="en-US" altLang="en-US" sz="2400" smtClean="0"/>
            </a:br>
            <a:r>
              <a:rPr lang="en-US" altLang="en-US" sz="2400" smtClean="0"/>
              <a:t>&lt;fac&gt;	::= &lt;no&gt; | &lt;id&gt; </a:t>
            </a:r>
            <a:br>
              <a:rPr lang="en-US" altLang="en-US" sz="2400" smtClean="0"/>
            </a:br>
            <a:r>
              <a:rPr lang="en-US" altLang="en-US" sz="2400" smtClean="0"/>
              <a:t>					| &lt;no&gt; * &lt;fac&gt; | &lt;id&gt; * &lt;fac&gt;</a:t>
            </a:r>
            <a:br>
              <a:rPr lang="en-US" altLang="en-US" sz="2400" smtClean="0"/>
            </a:br>
            <a:endParaRPr lang="en-US" altLang="en-US" sz="2400" smtClean="0"/>
          </a:p>
          <a:p>
            <a:pPr defTabSz="282575" eaLnBrk="1" hangingPunct="1"/>
            <a:r>
              <a:rPr lang="en-US" altLang="en-US" sz="2400" smtClean="0">
                <a:latin typeface="Arial" panose="020B0604020202020204" pitchFamily="34" charset="0"/>
              </a:rPr>
              <a:t>This grammar is </a:t>
            </a:r>
            <a:r>
              <a:rPr lang="en-US" altLang="en-US" sz="2400" i="1" smtClean="0">
                <a:latin typeface="Arial" panose="020B0604020202020204" pitchFamily="34" charset="0"/>
              </a:rPr>
              <a:t>not</a:t>
            </a:r>
            <a:r>
              <a:rPr lang="en-US" altLang="en-US" sz="2400" smtClean="0">
                <a:latin typeface="Arial" panose="020B0604020202020204" pitchFamily="34" charset="0"/>
              </a:rPr>
              <a:t> ambiguous</a:t>
            </a:r>
            <a:br>
              <a:rPr lang="en-US" altLang="en-US" sz="2400" smtClean="0">
                <a:latin typeface="Arial" panose="020B0604020202020204" pitchFamily="34" charset="0"/>
              </a:rPr>
            </a:br>
            <a:endParaRPr lang="en-US" altLang="en-US" sz="2400" smtClean="0">
              <a:latin typeface="Arial" panose="020B0604020202020204" pitchFamily="34" charset="0"/>
            </a:endParaRPr>
          </a:p>
          <a:p>
            <a:pPr defTabSz="282575" eaLnBrk="1" hangingPunct="1"/>
            <a:r>
              <a:rPr lang="en-US" altLang="en-US" sz="2400" smtClean="0"/>
              <a:t>Reintroduce ambiguity among +’s and *’s </a:t>
            </a:r>
            <a:br>
              <a:rPr lang="en-US" altLang="en-US" sz="2400" smtClean="0"/>
            </a:br>
            <a:r>
              <a:rPr lang="en-US" altLang="en-US" sz="2400" smtClean="0"/>
              <a:t>	(but not 	between + and *)</a:t>
            </a:r>
            <a:br>
              <a:rPr lang="en-US" altLang="en-US" sz="2400" smtClean="0"/>
            </a:br>
            <a:endParaRPr lang="en-US" altLang="en-US" sz="2400" smtClean="0"/>
          </a:p>
          <a:p>
            <a:pPr defTabSz="282575" eaLnBrk="1" hangingPunct="1"/>
            <a:r>
              <a:rPr lang="en-US" altLang="en-US" sz="2400" smtClean="0"/>
              <a:t>Parenthesized expressions?</a:t>
            </a:r>
          </a:p>
        </p:txBody>
      </p:sp>
      <p:sp>
        <p:nvSpPr>
          <p:cNvPr id="33797" name="Rectangle 3"/>
          <p:cNvSpPr>
            <a:spLocks noGrp="1" noChangeArrowheads="1"/>
          </p:cNvSpPr>
          <p:nvPr>
            <p:ph type="title"/>
          </p:nvPr>
        </p:nvSpPr>
        <p:spPr>
          <a:xfrm>
            <a:off x="1308100" y="125413"/>
            <a:ext cx="7219950" cy="768350"/>
          </a:xfrm>
        </p:spPr>
        <p:txBody>
          <a:bodyPr/>
          <a:lstStyle/>
          <a:p>
            <a:pPr eaLnBrk="1" hangingPunct="1"/>
            <a:r>
              <a:rPr lang="en-US" altLang="en-US" smtClean="0"/>
              <a:t>Another grammar for expressions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8333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333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333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333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0"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CSE 3341/655; Part 1</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7E1625DF-0188-41C2-9BC8-CAC9BE259FA9}" type="slidenum">
              <a:rPr lang="en-US" altLang="en-US" sz="1400" smtClean="0"/>
              <a:pPr>
                <a:spcBef>
                  <a:spcPct val="0"/>
                </a:spcBef>
                <a:buClrTx/>
                <a:buSzTx/>
                <a:buFontTx/>
                <a:buNone/>
              </a:pPr>
              <a:t>16</a:t>
            </a:fld>
            <a:endParaRPr lang="en-US" altLang="en-US" sz="1400" smtClean="0"/>
          </a:p>
        </p:txBody>
      </p:sp>
      <p:sp>
        <p:nvSpPr>
          <p:cNvPr id="485378" name="Rectangle 2"/>
          <p:cNvSpPr>
            <a:spLocks noGrp="1" noChangeArrowheads="1"/>
          </p:cNvSpPr>
          <p:nvPr>
            <p:ph type="body" idx="1"/>
          </p:nvPr>
        </p:nvSpPr>
        <p:spPr>
          <a:xfrm>
            <a:off x="423863" y="1471613"/>
            <a:ext cx="7758112" cy="4030662"/>
          </a:xfrm>
          <a:noFill/>
        </p:spPr>
        <p:txBody>
          <a:bodyPr/>
          <a:lstStyle/>
          <a:p>
            <a:pPr defTabSz="282575" eaLnBrk="1" hangingPunct="1"/>
            <a:r>
              <a:rPr lang="en-US" altLang="en-US" sz="2400" smtClean="0"/>
              <a:t>Exercise: </a:t>
            </a:r>
            <a:br>
              <a:rPr lang="en-US" altLang="en-US" sz="2400" smtClean="0"/>
            </a:br>
            <a:r>
              <a:rPr lang="en-US" altLang="en-US" sz="2400" smtClean="0"/>
              <a:t>	Make precedence left to right or right to left</a:t>
            </a:r>
            <a:br>
              <a:rPr lang="en-US" altLang="en-US" sz="2400" smtClean="0"/>
            </a:br>
            <a:endParaRPr lang="en-US" altLang="en-US" sz="2400" smtClean="0"/>
          </a:p>
          <a:p>
            <a:pPr defTabSz="282575" eaLnBrk="1" hangingPunct="1"/>
            <a:r>
              <a:rPr lang="en-US" altLang="en-US" sz="2400" smtClean="0">
                <a:latin typeface="Arial" panose="020B0604020202020204" pitchFamily="34" charset="0"/>
              </a:rPr>
              <a:t>Ambiguous grammar for numbers:</a:t>
            </a:r>
            <a:br>
              <a:rPr lang="en-US" altLang="en-US" sz="2400" smtClean="0">
                <a:latin typeface="Arial" panose="020B0604020202020204" pitchFamily="34" charset="0"/>
              </a:rPr>
            </a:br>
            <a:r>
              <a:rPr lang="en-US" altLang="en-US" sz="2400" smtClean="0">
                <a:latin typeface="Arial" panose="020B0604020202020204" pitchFamily="34" charset="0"/>
              </a:rPr>
              <a:t>	&lt;no&gt; ::= &lt;digit&gt; | &lt;no&gt; &lt;no&gt;</a:t>
            </a:r>
            <a:br>
              <a:rPr lang="en-US" altLang="en-US" sz="2400" smtClean="0">
                <a:latin typeface="Arial" panose="020B0604020202020204" pitchFamily="34" charset="0"/>
              </a:rPr>
            </a:br>
            <a:endParaRPr lang="en-US" altLang="en-US" sz="2400" smtClean="0">
              <a:latin typeface="Arial" panose="020B0604020202020204" pitchFamily="34" charset="0"/>
            </a:endParaRPr>
          </a:p>
          <a:p>
            <a:pPr defTabSz="282575" eaLnBrk="1" hangingPunct="1"/>
            <a:r>
              <a:rPr lang="en-US" altLang="en-US" sz="2400" smtClean="0">
                <a:latin typeface="Arial" panose="020B0604020202020204" pitchFamily="34" charset="0"/>
              </a:rPr>
              <a:t>Even the following is not a good grammar: </a:t>
            </a:r>
            <a:br>
              <a:rPr lang="en-US" altLang="en-US" sz="2400" smtClean="0">
                <a:latin typeface="Arial" panose="020B0604020202020204" pitchFamily="34" charset="0"/>
              </a:rPr>
            </a:br>
            <a:r>
              <a:rPr lang="en-US" altLang="en-US" sz="2400" smtClean="0">
                <a:latin typeface="Arial" panose="020B0604020202020204" pitchFamily="34" charset="0"/>
              </a:rPr>
              <a:t>	&lt;no&gt; ::= &lt;digit&gt; | &lt;digit&gt; &lt;no&gt;</a:t>
            </a:r>
            <a:br>
              <a:rPr lang="en-US" altLang="en-US" sz="2400" smtClean="0">
                <a:latin typeface="Arial" panose="020B0604020202020204" pitchFamily="34" charset="0"/>
              </a:rPr>
            </a:br>
            <a:r>
              <a:rPr lang="en-US" altLang="en-US" sz="2400" smtClean="0">
                <a:latin typeface="Arial" panose="020B0604020202020204" pitchFamily="34" charset="0"/>
              </a:rPr>
              <a:t>Problem: Wrong semantics.</a:t>
            </a:r>
            <a:br>
              <a:rPr lang="en-US" altLang="en-US" sz="2400" smtClean="0">
                <a:latin typeface="Arial" panose="020B0604020202020204" pitchFamily="34" charset="0"/>
              </a:rPr>
            </a:br>
            <a:r>
              <a:rPr lang="en-US" altLang="en-US" sz="2400" smtClean="0">
                <a:latin typeface="Arial" panose="020B0604020202020204" pitchFamily="34" charset="0"/>
              </a:rPr>
              <a:t>Q: Can you fix it?</a:t>
            </a:r>
          </a:p>
        </p:txBody>
      </p:sp>
      <p:sp>
        <p:nvSpPr>
          <p:cNvPr id="35845" name="Rectangle 3"/>
          <p:cNvSpPr>
            <a:spLocks noGrp="1" noChangeArrowheads="1"/>
          </p:cNvSpPr>
          <p:nvPr>
            <p:ph type="title"/>
          </p:nvPr>
        </p:nvSpPr>
        <p:spPr>
          <a:xfrm>
            <a:off x="1308100" y="125413"/>
            <a:ext cx="7219950" cy="768350"/>
          </a:xfrm>
        </p:spPr>
        <p:txBody>
          <a:bodyPr/>
          <a:lstStyle/>
          <a:p>
            <a:pPr eaLnBrk="1" hangingPunct="1"/>
            <a:r>
              <a:rPr lang="en-US" altLang="en-US" smtClean="0"/>
              <a:t>Grammars (contd.)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8537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537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537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CSE 3341/655; Part 1</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FF2A0B52-C9C0-47F4-ADB3-4AC6D1FA02A2}" type="slidenum">
              <a:rPr lang="en-US" altLang="en-US" sz="1400" smtClean="0"/>
              <a:pPr>
                <a:spcBef>
                  <a:spcPct val="0"/>
                </a:spcBef>
                <a:buClrTx/>
                <a:buSzTx/>
                <a:buFontTx/>
                <a:buNone/>
              </a:pPr>
              <a:t>17</a:t>
            </a:fld>
            <a:endParaRPr lang="en-US" altLang="en-US" sz="1400" smtClean="0"/>
          </a:p>
        </p:txBody>
      </p:sp>
      <mc:AlternateContent xmlns:mc="http://schemas.openxmlformats.org/markup-compatibility/2006" xmlns:a14="http://schemas.microsoft.com/office/drawing/2010/main">
        <mc:Choice Requires="a14">
          <p:sp>
            <p:nvSpPr>
              <p:cNvPr id="487426" name="Rectangle 2"/>
              <p:cNvSpPr>
                <a:spLocks noGrp="1" noChangeArrowheads="1"/>
              </p:cNvSpPr>
              <p:nvPr>
                <p:ph type="body" idx="1"/>
              </p:nvPr>
            </p:nvSpPr>
            <p:spPr>
              <a:xfrm>
                <a:off x="423863" y="894270"/>
                <a:ext cx="8104187" cy="5607130"/>
              </a:xfrm>
              <a:noFill/>
            </p:spPr>
            <p:txBody>
              <a:bodyPr/>
              <a:lstStyle/>
              <a:p>
                <a:pPr defTabSz="282575" eaLnBrk="1" hangingPunct="1"/>
                <a:r>
                  <a:rPr lang="en-US" altLang="en-US" sz="2400" smtClean="0">
                    <a:latin typeface="Arial" panose="020B0604020202020204" pitchFamily="34" charset="0"/>
                  </a:rPr>
                  <a:t>Much simpler, less powerful way to specify grammars</a:t>
                </a:r>
              </a:p>
              <a:p>
                <a:pPr defTabSz="282575" eaLnBrk="1" hangingPunct="1"/>
                <a:r>
                  <a:rPr lang="en-US" altLang="en-US" sz="2400" smtClean="0">
                    <a:latin typeface="Arial" panose="020B0604020202020204" pitchFamily="34" charset="0"/>
                  </a:rPr>
                  <a:t>Given alphabet </a:t>
                </a:r>
                <a14:m>
                  <m:oMath xmlns:m="http://schemas.openxmlformats.org/officeDocument/2006/math">
                    <m:r>
                      <a:rPr lang="en-US" sz="2000" b="0" i="1" smtClean="0">
                        <a:latin typeface="Cambria Math" panose="02040503050406030204" pitchFamily="18" charset="0"/>
                        <a:ea typeface="Cambria Math" panose="02040503050406030204" pitchFamily="18" charset="0"/>
                      </a:rPr>
                      <m:t>∑</m:t>
                    </m:r>
                  </m:oMath>
                </a14:m>
                <a:r>
                  <a:rPr lang="en-US" altLang="en-US" sz="2000" smtClean="0">
                    <a:latin typeface="Arial" panose="020B0604020202020204" pitchFamily="34" charset="0"/>
                  </a:rPr>
                  <a:t>, </a:t>
                </a:r>
                <a:r>
                  <a:rPr lang="en-US" altLang="en-US" sz="2400" smtClean="0">
                    <a:latin typeface="Arial" panose="020B0604020202020204" pitchFamily="34" charset="0"/>
                  </a:rPr>
                  <a:t>a reg. exp. over the alphabet is:</a:t>
                </a:r>
              </a:p>
              <a:p>
                <a:pPr lvl="1" defTabSz="282575" eaLnBrk="1" hangingPunct="1"/>
                <a14:m>
                  <m:oMath xmlns:m="http://schemas.openxmlformats.org/officeDocument/2006/math">
                    <m:r>
                      <a:rPr lang="en-US" sz="2400" b="0" i="1" smtClean="0">
                        <a:latin typeface="Cambria Math" panose="02040503050406030204" pitchFamily="18" charset="0"/>
                        <a:ea typeface="Cambria Math" panose="02040503050406030204" pitchFamily="18" charset="0"/>
                      </a:rPr>
                      <m:t>𝜙</m:t>
                    </m:r>
                  </m:oMath>
                </a14:m>
                <a:r>
                  <a:rPr lang="en-US" altLang="en-US" sz="2400" b="1" smtClean="0">
                    <a:latin typeface="Arial" panose="020B0604020202020204" pitchFamily="34" charset="0"/>
                  </a:rPr>
                  <a:t>, the empty set</a:t>
                </a:r>
                <a:endParaRPr lang="en-US" sz="2400" b="0" i="1" smtClean="0">
                  <a:latin typeface="Cambria Math" panose="02040503050406030204" pitchFamily="18" charset="0"/>
                  <a:ea typeface="Cambria Math" panose="02040503050406030204" pitchFamily="18" charset="0"/>
                </a:endParaRPr>
              </a:p>
              <a:p>
                <a:pPr lvl="1" defTabSz="282575" eaLnBrk="1" hangingPunct="1"/>
                <a14:m>
                  <m:oMath xmlns:m="http://schemas.openxmlformats.org/officeDocument/2006/math">
                    <m:r>
                      <a:rPr lang="en-US" sz="2400" b="0" i="1" smtClean="0">
                        <a:latin typeface="Cambria Math" panose="02040503050406030204" pitchFamily="18" charset="0"/>
                        <a:ea typeface="Cambria Math" panose="02040503050406030204" pitchFamily="18" charset="0"/>
                      </a:rPr>
                      <m:t>𝜀</m:t>
                    </m:r>
                  </m:oMath>
                </a14:m>
                <a:r>
                  <a:rPr lang="en-US" altLang="en-US" sz="2400" smtClean="0">
                    <a:latin typeface="Arial" panose="020B0604020202020204" pitchFamily="34" charset="0"/>
                  </a:rPr>
                  <a:t>, the empty string</a:t>
                </a:r>
              </a:p>
              <a:p>
                <a:pPr lvl="1" defTabSz="282575" eaLnBrk="1" hangingPunct="1"/>
                <a:r>
                  <a:rPr lang="en-US" altLang="en-US" sz="2400" smtClean="0">
                    <a:latin typeface="Arial" panose="020B0604020202020204" pitchFamily="34" charset="0"/>
                  </a:rPr>
                  <a:t>If R, S are two reg. exps over </a:t>
                </a:r>
                <a14:m>
                  <m:oMath xmlns:m="http://schemas.openxmlformats.org/officeDocument/2006/math">
                    <m:r>
                      <a:rPr lang="en-US" sz="2000" b="0" i="1" smtClean="0">
                        <a:latin typeface="Cambria Math" panose="02040503050406030204" pitchFamily="18" charset="0"/>
                        <a:ea typeface="Cambria Math" panose="02040503050406030204" pitchFamily="18" charset="0"/>
                      </a:rPr>
                      <m:t>∑</m:t>
                    </m:r>
                  </m:oMath>
                </a14:m>
                <a:r>
                  <a:rPr lang="en-US" altLang="en-US" sz="2000" smtClean="0">
                    <a:latin typeface="Arial" panose="020B0604020202020204" pitchFamily="34" charset="0"/>
                  </a:rPr>
                  <a:t>, </a:t>
                </a:r>
                <a:r>
                  <a:rPr lang="en-US" altLang="en-US" sz="2400" smtClean="0">
                    <a:latin typeface="Arial" panose="020B0604020202020204" pitchFamily="34" charset="0"/>
                  </a:rPr>
                  <a:t>so is RS:</a:t>
                </a:r>
                <a:r>
                  <a:rPr lang="en-US" altLang="en-US" sz="2000">
                    <a:latin typeface="Arial" panose="020B0604020202020204" pitchFamily="34" charset="0"/>
                  </a:rPr>
                  <a:t/>
                </a:r>
                <a:br>
                  <a:rPr lang="en-US" altLang="en-US" sz="2000">
                    <a:latin typeface="Arial" panose="020B0604020202020204" pitchFamily="34" charset="0"/>
                  </a:rPr>
                </a:br>
                <a:r>
                  <a:rPr lang="en-US" altLang="en-US" sz="2000" smtClean="0">
                    <a:latin typeface="Arial" panose="020B0604020202020204" pitchFamily="34" charset="0"/>
                  </a:rPr>
                  <a:t>		</a:t>
                </a:r>
                <a:r>
                  <a:rPr lang="en-US" altLang="en-US" sz="2400" smtClean="0">
                    <a:latin typeface="Arial" panose="020B0604020202020204" pitchFamily="34" charset="0"/>
                  </a:rPr>
                  <a:t>RS = {  r.s | r </a:t>
                </a:r>
                <a14:m>
                  <m:oMath xmlns:m="http://schemas.openxmlformats.org/officeDocument/2006/math">
                    <m:r>
                      <a:rPr lang="en-US" sz="2400" b="0" i="1" smtClean="0">
                        <a:latin typeface="Cambria Math" panose="02040503050406030204" pitchFamily="18" charset="0"/>
                        <a:ea typeface="Cambria Math" panose="02040503050406030204" pitchFamily="18" charset="0"/>
                      </a:rPr>
                      <m:t>∈</m:t>
                    </m:r>
                  </m:oMath>
                </a14:m>
                <a:r>
                  <a:rPr lang="en-US" altLang="en-US" sz="2400" smtClean="0">
                    <a:latin typeface="Arial" panose="020B0604020202020204" pitchFamily="34" charset="0"/>
                  </a:rPr>
                  <a:t> R </a:t>
                </a:r>
                <a14:m>
                  <m:oMath xmlns:m="http://schemas.openxmlformats.org/officeDocument/2006/math">
                    <m:r>
                      <a:rPr lang="en-US" sz="2400" b="0" i="1" smtClean="0">
                        <a:latin typeface="Cambria Math" panose="02040503050406030204" pitchFamily="18" charset="0"/>
                        <a:ea typeface="Cambria Math" panose="02040503050406030204" pitchFamily="18" charset="0"/>
                      </a:rPr>
                      <m:t>∧</m:t>
                    </m:r>
                  </m:oMath>
                </a14:m>
                <a:r>
                  <a:rPr lang="en-US" altLang="en-US" sz="2400" smtClean="0">
                    <a:latin typeface="Arial" panose="020B0604020202020204" pitchFamily="34" charset="0"/>
                  </a:rPr>
                  <a:t> s </a:t>
                </a:r>
                <a14:m>
                  <m:oMath xmlns:m="http://schemas.openxmlformats.org/officeDocument/2006/math">
                    <m:r>
                      <a:rPr lang="en-US" sz="2400" b="0" i="1" smtClean="0">
                        <a:latin typeface="Cambria Math" panose="02040503050406030204" pitchFamily="18" charset="0"/>
                        <a:ea typeface="Cambria Math" panose="02040503050406030204" pitchFamily="18" charset="0"/>
                      </a:rPr>
                      <m:t>∈</m:t>
                    </m:r>
                  </m:oMath>
                </a14:m>
                <a:r>
                  <a:rPr lang="en-US" altLang="en-US" sz="2400" smtClean="0">
                    <a:latin typeface="Arial" panose="020B0604020202020204" pitchFamily="34" charset="0"/>
                  </a:rPr>
                  <a:t> S }</a:t>
                </a:r>
                <a:br>
                  <a:rPr lang="en-US" altLang="en-US" sz="2400" smtClean="0">
                    <a:latin typeface="Arial" panose="020B0604020202020204" pitchFamily="34" charset="0"/>
                  </a:rPr>
                </a:br>
                <a:r>
                  <a:rPr lang="en-US" altLang="en-US" sz="2400" smtClean="0">
                    <a:latin typeface="Arial" panose="020B0604020202020204" pitchFamily="34" charset="0"/>
                  </a:rPr>
                  <a:t>i.e., RS is the set of all strings that can be obtained by concatenating an element of R &amp; an element of S</a:t>
                </a:r>
              </a:p>
              <a:p>
                <a:pPr lvl="1" defTabSz="282575" eaLnBrk="1" hangingPunct="1"/>
                <a:r>
                  <a:rPr lang="en-US" altLang="en-US" sz="2400" smtClean="0">
                    <a:latin typeface="Arial" panose="020B0604020202020204" pitchFamily="34" charset="0"/>
                  </a:rPr>
                  <a:t>If R, S are two reg. exps over </a:t>
                </a:r>
                <a14:m>
                  <m:oMath xmlns:m="http://schemas.openxmlformats.org/officeDocument/2006/math">
                    <m:r>
                      <a:rPr lang="en-US" sz="2000" b="0" i="1" smtClean="0">
                        <a:latin typeface="Cambria Math" panose="02040503050406030204" pitchFamily="18" charset="0"/>
                        <a:ea typeface="Cambria Math" panose="02040503050406030204" pitchFamily="18" charset="0"/>
                      </a:rPr>
                      <m:t>∑</m:t>
                    </m:r>
                  </m:oMath>
                </a14:m>
                <a:r>
                  <a:rPr lang="en-US" altLang="en-US" sz="2000" smtClean="0">
                    <a:latin typeface="Arial" panose="020B0604020202020204" pitchFamily="34" charset="0"/>
                  </a:rPr>
                  <a:t>, </a:t>
                </a:r>
                <a:r>
                  <a:rPr lang="en-US" altLang="en-US" sz="2400" smtClean="0">
                    <a:latin typeface="Arial" panose="020B0604020202020204" pitchFamily="34" charset="0"/>
                  </a:rPr>
                  <a:t>so is R </a:t>
                </a:r>
                <a14:m>
                  <m:oMath xmlns:m="http://schemas.openxmlformats.org/officeDocument/2006/math">
                    <m:r>
                      <a:rPr lang="en-US" sz="2400" b="0" i="1" smtClean="0">
                        <a:latin typeface="Cambria Math" panose="02040503050406030204" pitchFamily="18" charset="0"/>
                        <a:ea typeface="Cambria Math" panose="02040503050406030204" pitchFamily="18" charset="0"/>
                      </a:rPr>
                      <m:t>∪ </m:t>
                    </m:r>
                  </m:oMath>
                </a14:m>
                <a:r>
                  <a:rPr lang="en-US" altLang="en-US" sz="2400" smtClean="0">
                    <a:latin typeface="Arial" panose="020B0604020202020204" pitchFamily="34" charset="0"/>
                  </a:rPr>
                  <a:t>S</a:t>
                </a:r>
                <a:r>
                  <a:rPr lang="en-US" altLang="en-US" sz="2400">
                    <a:latin typeface="Arial" panose="020B0604020202020204" pitchFamily="34" charset="0"/>
                  </a:rPr>
                  <a:t> </a:t>
                </a:r>
                <a:r>
                  <a:rPr lang="en-US" altLang="en-US" sz="2400" smtClean="0">
                    <a:latin typeface="Arial" panose="020B0604020202020204" pitchFamily="34" charset="0"/>
                  </a:rPr>
                  <a:t>(usually written as R | S </a:t>
                </a:r>
              </a:p>
              <a:p>
                <a:pPr lvl="1" defTabSz="282575" eaLnBrk="1" hangingPunct="1"/>
                <a:r>
                  <a:rPr lang="en-US" altLang="en-US" sz="2400" smtClean="0">
                    <a:latin typeface="Arial" panose="020B0604020202020204" pitchFamily="34" charset="0"/>
                  </a:rPr>
                  <a:t>If R is a reg. exp. over </a:t>
                </a:r>
                <a14:m>
                  <m:oMath xmlns:m="http://schemas.openxmlformats.org/officeDocument/2006/math">
                    <m:r>
                      <a:rPr lang="en-US" sz="2000" b="0" i="1" smtClean="0">
                        <a:latin typeface="Cambria Math" panose="02040503050406030204" pitchFamily="18" charset="0"/>
                        <a:ea typeface="Cambria Math" panose="02040503050406030204" pitchFamily="18" charset="0"/>
                      </a:rPr>
                      <m:t>∑</m:t>
                    </m:r>
                  </m:oMath>
                </a14:m>
                <a:r>
                  <a:rPr lang="en-US" altLang="en-US" sz="2000" smtClean="0">
                    <a:latin typeface="Arial" panose="020B0604020202020204" pitchFamily="34" charset="0"/>
                  </a:rPr>
                  <a:t>, </a:t>
                </a:r>
                <a:r>
                  <a:rPr lang="en-US" altLang="en-US" sz="2400" smtClean="0">
                    <a:latin typeface="Arial" panose="020B0604020202020204" pitchFamily="34" charset="0"/>
                  </a:rPr>
                  <a:t>so is R*</a:t>
                </a:r>
              </a:p>
              <a:p>
                <a:pPr defTabSz="282575" eaLnBrk="1" hangingPunct="1"/>
                <a:r>
                  <a:rPr lang="en-US" altLang="en-US" sz="2400" smtClean="0">
                    <a:latin typeface="Arial" panose="020B0604020202020204" pitchFamily="34" charset="0"/>
                  </a:rPr>
                  <a:t>What is {“ab”, “c”}* ?</a:t>
                </a:r>
              </a:p>
              <a:p>
                <a:pPr defTabSz="282575" eaLnBrk="1" hangingPunct="1"/>
                <a:r>
                  <a:rPr lang="en-US" altLang="en-US" sz="2400" smtClean="0">
                    <a:latin typeface="Arial" panose="020B0604020202020204" pitchFamily="34" charset="0"/>
                  </a:rPr>
                  <a:t>a|b*	(a|b)*		ab*( c | </a:t>
                </a:r>
                <a14:m>
                  <m:oMath xmlns:m="http://schemas.openxmlformats.org/officeDocument/2006/math">
                    <m:r>
                      <a:rPr lang="en-US" sz="2400" i="1">
                        <a:latin typeface="Cambria Math" panose="02040503050406030204" pitchFamily="18" charset="0"/>
                        <a:ea typeface="Cambria Math" panose="02040503050406030204" pitchFamily="18" charset="0"/>
                      </a:rPr>
                      <m:t>𝜀</m:t>
                    </m:r>
                  </m:oMath>
                </a14:m>
                <a:r>
                  <a:rPr lang="en-US" altLang="en-US" sz="2400" smtClean="0">
                    <a:latin typeface="Arial" panose="020B0604020202020204" pitchFamily="34" charset="0"/>
                  </a:rPr>
                  <a:t> )</a:t>
                </a:r>
              </a:p>
            </p:txBody>
          </p:sp>
        </mc:Choice>
        <mc:Fallback xmlns="">
          <p:sp>
            <p:nvSpPr>
              <p:cNvPr id="487426" name="Rectangle 2"/>
              <p:cNvSpPr>
                <a:spLocks noGrp="1" noRot="1" noChangeAspect="1" noMove="1" noResize="1" noEditPoints="1" noAdjustHandles="1" noChangeArrowheads="1" noChangeShapeType="1" noTextEdit="1"/>
              </p:cNvSpPr>
              <p:nvPr>
                <p:ph type="body" idx="1"/>
              </p:nvPr>
            </p:nvSpPr>
            <p:spPr>
              <a:xfrm>
                <a:off x="423863" y="894270"/>
                <a:ext cx="8104187" cy="5607130"/>
              </a:xfrm>
              <a:blipFill rotWithShape="0">
                <a:blip r:embed="rId3"/>
                <a:stretch>
                  <a:fillRect l="-150" t="-761"/>
                </a:stretch>
              </a:blipFill>
            </p:spPr>
            <p:txBody>
              <a:bodyPr/>
              <a:lstStyle/>
              <a:p>
                <a:r>
                  <a:rPr lang="en-US">
                    <a:noFill/>
                  </a:rPr>
                  <a:t> </a:t>
                </a:r>
              </a:p>
            </p:txBody>
          </p:sp>
        </mc:Fallback>
      </mc:AlternateContent>
      <p:sp>
        <p:nvSpPr>
          <p:cNvPr id="37893" name="Rectangle 3"/>
          <p:cNvSpPr>
            <a:spLocks noGrp="1" noChangeArrowheads="1"/>
          </p:cNvSpPr>
          <p:nvPr>
            <p:ph type="title"/>
          </p:nvPr>
        </p:nvSpPr>
        <p:spPr>
          <a:xfrm>
            <a:off x="1308100" y="125413"/>
            <a:ext cx="7219950" cy="768350"/>
          </a:xfrm>
        </p:spPr>
        <p:txBody>
          <a:bodyPr/>
          <a:lstStyle/>
          <a:p>
            <a:pPr eaLnBrk="1" hangingPunct="1"/>
            <a:r>
              <a:rPr lang="en-US" altLang="en-US" smtClean="0"/>
              <a:t>Regular Expressions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874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742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742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742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742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8742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8742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8742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8742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42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CSE 3341/655; Part 1</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6D26FEC-702C-4F00-9E0E-AFEB243F7BAE}" type="slidenum">
              <a:rPr lang="en-US" altLang="en-US" sz="1400" smtClean="0"/>
              <a:pPr>
                <a:spcBef>
                  <a:spcPct val="0"/>
                </a:spcBef>
                <a:buClrTx/>
                <a:buSzTx/>
                <a:buFontTx/>
                <a:buNone/>
              </a:pPr>
              <a:t>2</a:t>
            </a:fld>
            <a:endParaRPr lang="en-US" altLang="en-US" sz="1400" smtClean="0"/>
          </a:p>
        </p:txBody>
      </p:sp>
      <p:sp>
        <p:nvSpPr>
          <p:cNvPr id="7172" name="Rectangle 2"/>
          <p:cNvSpPr>
            <a:spLocks noGrp="1" noChangeArrowheads="1"/>
          </p:cNvSpPr>
          <p:nvPr>
            <p:ph type="title"/>
          </p:nvPr>
        </p:nvSpPr>
        <p:spPr>
          <a:xfrm>
            <a:off x="1308100" y="125413"/>
            <a:ext cx="6532563" cy="730250"/>
          </a:xfrm>
        </p:spPr>
        <p:txBody>
          <a:bodyPr/>
          <a:lstStyle/>
          <a:p>
            <a:pPr eaLnBrk="1" hangingPunct="1"/>
            <a:r>
              <a:rPr lang="en-US" altLang="en-US" smtClean="0"/>
              <a:t>Goals of the Course</a:t>
            </a:r>
          </a:p>
        </p:txBody>
      </p:sp>
      <p:sp>
        <p:nvSpPr>
          <p:cNvPr id="7173" name="Rectangle 3"/>
          <p:cNvSpPr>
            <a:spLocks noGrp="1" noChangeArrowheads="1"/>
          </p:cNvSpPr>
          <p:nvPr>
            <p:ph type="body" idx="1"/>
          </p:nvPr>
        </p:nvSpPr>
        <p:spPr>
          <a:xfrm>
            <a:off x="423863" y="1431925"/>
            <a:ext cx="8526462" cy="4570413"/>
          </a:xfrm>
        </p:spPr>
        <p:txBody>
          <a:bodyPr/>
          <a:lstStyle/>
          <a:p>
            <a:pPr defTabSz="282575" eaLnBrk="1" hangingPunct="1"/>
            <a:r>
              <a:rPr lang="en-US" altLang="en-US" sz="2400" b="1" smtClean="0">
                <a:latin typeface="Arial" panose="020B0604020202020204" pitchFamily="34" charset="0"/>
              </a:rPr>
              <a:t>Main Goal:</a:t>
            </a:r>
            <a:endParaRPr lang="en-US" altLang="en-US" sz="2400" smtClean="0">
              <a:latin typeface="Arial" panose="020B0604020202020204" pitchFamily="34" charset="0"/>
            </a:endParaRPr>
          </a:p>
          <a:p>
            <a:pPr lvl="1" defTabSz="282575" eaLnBrk="1" hangingPunct="1"/>
            <a:r>
              <a:rPr lang="en-US" altLang="en-US" sz="2000" smtClean="0">
                <a:latin typeface="Arial" panose="020B0604020202020204" pitchFamily="34" charset="0"/>
              </a:rPr>
              <a:t>Discuss key concepts underlying PLs</a:t>
            </a:r>
            <a:br>
              <a:rPr lang="en-US" altLang="en-US" sz="2000" smtClean="0">
                <a:latin typeface="Arial" panose="020B0604020202020204" pitchFamily="34" charset="0"/>
              </a:rPr>
            </a:br>
            <a:endParaRPr lang="en-US" altLang="en-US" sz="2000" smtClean="0">
              <a:latin typeface="Arial" panose="020B0604020202020204" pitchFamily="34" charset="0"/>
            </a:endParaRPr>
          </a:p>
          <a:p>
            <a:pPr defTabSz="282575" eaLnBrk="1" hangingPunct="1"/>
            <a:r>
              <a:rPr lang="en-US" altLang="en-US" sz="2400" smtClean="0">
                <a:latin typeface="Arial" panose="020B0604020202020204" pitchFamily="34" charset="0"/>
              </a:rPr>
              <a:t>Sub-Goals:</a:t>
            </a:r>
          </a:p>
          <a:p>
            <a:pPr lvl="1" defTabSz="282575" eaLnBrk="1" hangingPunct="1"/>
            <a:r>
              <a:rPr lang="en-US" altLang="en-US" sz="2000" smtClean="0">
                <a:latin typeface="Arial" panose="020B0604020202020204" pitchFamily="34" charset="0"/>
              </a:rPr>
              <a:t>Alternative programming paradigms</a:t>
            </a:r>
          </a:p>
          <a:p>
            <a:pPr lvl="1" defTabSz="282575" eaLnBrk="1" hangingPunct="1"/>
            <a:r>
              <a:rPr lang="en-US" altLang="en-US" sz="2000" smtClean="0">
                <a:latin typeface="Arial" panose="020B0604020202020204" pitchFamily="34" charset="0"/>
              </a:rPr>
              <a:t>Implementation issues</a:t>
            </a:r>
            <a:br>
              <a:rPr lang="en-US" altLang="en-US" sz="2000" smtClean="0">
                <a:latin typeface="Arial" panose="020B0604020202020204" pitchFamily="34" charset="0"/>
              </a:rPr>
            </a:br>
            <a:endParaRPr lang="en-US" altLang="en-US" sz="2000" smtClean="0">
              <a:latin typeface="Arial" panose="020B0604020202020204" pitchFamily="34" charset="0"/>
            </a:endParaRPr>
          </a:p>
          <a:p>
            <a:pPr defTabSz="282575" eaLnBrk="1" hangingPunct="1"/>
            <a:r>
              <a:rPr lang="en-US" altLang="en-US" sz="2400" smtClean="0">
                <a:latin typeface="Arial" panose="020B0604020202020204" pitchFamily="34" charset="0"/>
              </a:rPr>
              <a:t>At end of course: </a:t>
            </a:r>
            <a:br>
              <a:rPr lang="en-US" altLang="en-US" sz="2400" smtClean="0">
                <a:latin typeface="Arial" panose="020B0604020202020204" pitchFamily="34" charset="0"/>
              </a:rPr>
            </a:br>
            <a:r>
              <a:rPr lang="en-US" altLang="en-US" sz="2400" smtClean="0">
                <a:latin typeface="Arial" panose="020B0604020202020204" pitchFamily="34" charset="0"/>
              </a:rPr>
              <a:t>	Given a feature, you should be able to:</a:t>
            </a:r>
          </a:p>
          <a:p>
            <a:pPr lvl="1" defTabSz="282575" eaLnBrk="1" hangingPunct="1"/>
            <a:r>
              <a:rPr lang="en-US" altLang="en-US" sz="2000" smtClean="0">
                <a:latin typeface="Arial" panose="020B0604020202020204" pitchFamily="34" charset="0"/>
              </a:rPr>
              <a:t>Decide whether you like it or not, and </a:t>
            </a:r>
            <a:r>
              <a:rPr lang="en-US" altLang="en-US" sz="2000" i="1" smtClean="0">
                <a:latin typeface="Arial" panose="020B0604020202020204" pitchFamily="34" charset="0"/>
              </a:rPr>
              <a:t>why</a:t>
            </a:r>
          </a:p>
          <a:p>
            <a:pPr lvl="1" defTabSz="282575" eaLnBrk="1" hangingPunct="1"/>
            <a:r>
              <a:rPr lang="en-US" altLang="en-US" sz="2000" smtClean="0">
                <a:latin typeface="Arial" panose="020B0604020202020204" pitchFamily="34" charset="0"/>
              </a:rPr>
              <a:t>Have an idea how to implement it</a:t>
            </a:r>
          </a:p>
          <a:p>
            <a:pPr lvl="1" defTabSz="282575" eaLnBrk="1" hangingPunct="1"/>
            <a:r>
              <a:rPr lang="en-US" altLang="en-US" sz="2000" smtClean="0">
                <a:latin typeface="Arial" panose="020B0604020202020204" pitchFamily="34" charset="0"/>
              </a:rPr>
              <a:t>Decide what kinds of problems it is suited for.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CSE 3341/655; Part 1</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F577F7EA-7DA0-4CCD-A9D5-3FB7CFE6AC17}" type="slidenum">
              <a:rPr lang="en-US" altLang="en-US" sz="1400" smtClean="0"/>
              <a:pPr>
                <a:spcBef>
                  <a:spcPct val="0"/>
                </a:spcBef>
                <a:buClrTx/>
                <a:buSzTx/>
                <a:buFontTx/>
                <a:buNone/>
              </a:pPr>
              <a:t>3</a:t>
            </a:fld>
            <a:endParaRPr lang="en-US" altLang="en-US" sz="1400" smtClean="0"/>
          </a:p>
        </p:txBody>
      </p:sp>
      <p:sp>
        <p:nvSpPr>
          <p:cNvPr id="9220" name="Rectangle 2"/>
          <p:cNvSpPr>
            <a:spLocks noGrp="1" noChangeArrowheads="1"/>
          </p:cNvSpPr>
          <p:nvPr>
            <p:ph type="title"/>
          </p:nvPr>
        </p:nvSpPr>
        <p:spPr>
          <a:xfrm>
            <a:off x="1308100" y="125413"/>
            <a:ext cx="6532563" cy="730250"/>
          </a:xfrm>
        </p:spPr>
        <p:txBody>
          <a:bodyPr/>
          <a:lstStyle/>
          <a:p>
            <a:pPr eaLnBrk="1" hangingPunct="1"/>
            <a:r>
              <a:rPr lang="en-US" altLang="en-US" smtClean="0"/>
              <a:t>Important Points</a:t>
            </a:r>
          </a:p>
        </p:txBody>
      </p:sp>
      <p:sp>
        <p:nvSpPr>
          <p:cNvPr id="9221" name="Rectangle 3"/>
          <p:cNvSpPr>
            <a:spLocks noGrp="1" noChangeArrowheads="1"/>
          </p:cNvSpPr>
          <p:nvPr>
            <p:ph type="body" idx="1"/>
          </p:nvPr>
        </p:nvSpPr>
        <p:spPr>
          <a:xfrm>
            <a:off x="423863" y="1009485"/>
            <a:ext cx="8523287" cy="4876800"/>
          </a:xfrm>
        </p:spPr>
        <p:txBody>
          <a:bodyPr/>
          <a:lstStyle/>
          <a:p>
            <a:pPr defTabSz="282575" eaLnBrk="1" hangingPunct="1"/>
            <a:r>
              <a:rPr lang="en-US" altLang="en-US" sz="2400" b="1" dirty="0" smtClean="0">
                <a:latin typeface="Arial" panose="020B0604020202020204" pitchFamily="34" charset="0"/>
              </a:rPr>
              <a:t>Text: </a:t>
            </a:r>
            <a:r>
              <a:rPr lang="en-US" altLang="en-US" sz="2400" dirty="0" smtClean="0">
                <a:latin typeface="Arial" panose="020B0604020202020204" pitchFamily="34" charset="0"/>
              </a:rPr>
              <a:t>The Scott book is very good but is also hard to read and contains *far* too much material. So:</a:t>
            </a:r>
          </a:p>
          <a:p>
            <a:pPr lvl="1" defTabSz="282575" eaLnBrk="1" hangingPunct="1"/>
            <a:r>
              <a:rPr lang="en-US" altLang="en-US" sz="2000" dirty="0" smtClean="0">
                <a:latin typeface="Arial" panose="020B0604020202020204" pitchFamily="34" charset="0"/>
              </a:rPr>
              <a:t>Use it as a reference</a:t>
            </a:r>
          </a:p>
          <a:p>
            <a:pPr lvl="1" defTabSz="282575" eaLnBrk="1" hangingPunct="1"/>
            <a:r>
              <a:rPr lang="en-US" altLang="en-US" sz="2000" dirty="0" smtClean="0">
                <a:latin typeface="Arial" panose="020B0604020202020204" pitchFamily="34" charset="0"/>
              </a:rPr>
              <a:t>Do NOT miss classes</a:t>
            </a:r>
          </a:p>
          <a:p>
            <a:pPr defTabSz="282575" eaLnBrk="1" hangingPunct="1"/>
            <a:r>
              <a:rPr lang="en-US" altLang="en-US" sz="2400" b="1" dirty="0" smtClean="0">
                <a:latin typeface="Arial" panose="020B0604020202020204" pitchFamily="34" charset="0"/>
              </a:rPr>
              <a:t>Notes:</a:t>
            </a:r>
          </a:p>
          <a:p>
            <a:pPr lvl="1" defTabSz="282575" eaLnBrk="1" hangingPunct="1"/>
            <a:r>
              <a:rPr lang="en-US" altLang="en-US" sz="2000" dirty="0" smtClean="0">
                <a:latin typeface="Arial" panose="020B0604020202020204" pitchFamily="34" charset="0"/>
              </a:rPr>
              <a:t>*You* are responsible for creating your own class notes</a:t>
            </a:r>
          </a:p>
          <a:p>
            <a:pPr lvl="1" defTabSz="282575" eaLnBrk="1" hangingPunct="1"/>
            <a:r>
              <a:rPr lang="en-US" altLang="en-US" sz="2000" dirty="0" smtClean="0">
                <a:latin typeface="Arial" panose="020B0604020202020204" pitchFamily="34" charset="0"/>
              </a:rPr>
              <a:t>The slides simply (usually) just list the bullet points to guide the class discussion. But you have to create your own </a:t>
            </a:r>
            <a:r>
              <a:rPr lang="en-US" altLang="en-US" sz="2000" dirty="0" smtClean="0">
                <a:latin typeface="Arial" panose="020B0604020202020204" pitchFamily="34" charset="0"/>
              </a:rPr>
              <a:t>notes</a:t>
            </a:r>
          </a:p>
          <a:p>
            <a:pPr lvl="1" defTabSz="282575" eaLnBrk="1" hangingPunct="1"/>
            <a:r>
              <a:rPr lang="en-US" altLang="en-US" sz="2000" dirty="0" smtClean="0">
                <a:latin typeface="Arial" panose="020B0604020202020204" pitchFamily="34" charset="0"/>
              </a:rPr>
              <a:t>Repeat: Slides are NOT class “notes</a:t>
            </a:r>
            <a:r>
              <a:rPr lang="en-US" altLang="en-US" sz="2000" smtClean="0">
                <a:latin typeface="Arial" panose="020B0604020202020204" pitchFamily="34" charset="0"/>
              </a:rPr>
              <a:t>” </a:t>
            </a:r>
            <a:endParaRPr lang="en-US" altLang="en-US" sz="2000" dirty="0" smtClean="0">
              <a:latin typeface="Arial" panose="020B0604020202020204" pitchFamily="34" charset="0"/>
            </a:endParaRPr>
          </a:p>
          <a:p>
            <a:pPr lvl="1" defTabSz="282575" eaLnBrk="1" hangingPunct="1"/>
            <a:r>
              <a:rPr lang="en-US" altLang="en-US" sz="2000" dirty="0" smtClean="0">
                <a:latin typeface="Arial" panose="020B0604020202020204" pitchFamily="34" charset="0"/>
              </a:rPr>
              <a:t>What we say in class overrides what you may find online; so when you do your homework assignments and answer questions in the exam etc., they should be based on the class discussion and the text, not what you may have seen elsewhere</a:t>
            </a:r>
          </a:p>
          <a:p>
            <a:pPr defTabSz="282575" eaLnBrk="1" hangingPunct="1"/>
            <a:r>
              <a:rPr lang="en-US" altLang="en-US" sz="2400" b="1" dirty="0" smtClean="0">
                <a:latin typeface="Arial" panose="020B0604020202020204" pitchFamily="34" charset="0"/>
              </a:rPr>
              <a:t>Do NOT miss classes</a:t>
            </a:r>
            <a:endParaRPr lang="en-US" altLang="en-US" sz="2000" b="1"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CSE 3341/655; Part 1</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ACFD6EF4-B71C-4232-AAC5-DE7E8F31DE4D}" type="slidenum">
              <a:rPr lang="en-US" altLang="en-US" sz="1400" smtClean="0"/>
              <a:pPr>
                <a:spcBef>
                  <a:spcPct val="0"/>
                </a:spcBef>
                <a:buClrTx/>
                <a:buSzTx/>
                <a:buFontTx/>
                <a:buNone/>
              </a:pPr>
              <a:t>4</a:t>
            </a:fld>
            <a:endParaRPr lang="en-US" altLang="en-US" sz="1400" smtClean="0"/>
          </a:p>
        </p:txBody>
      </p:sp>
      <p:sp>
        <p:nvSpPr>
          <p:cNvPr id="11268" name="Rectangle 2"/>
          <p:cNvSpPr>
            <a:spLocks noGrp="1" noChangeArrowheads="1"/>
          </p:cNvSpPr>
          <p:nvPr>
            <p:ph type="title"/>
          </p:nvPr>
        </p:nvSpPr>
        <p:spPr>
          <a:xfrm>
            <a:off x="1308100" y="125413"/>
            <a:ext cx="6532563" cy="730250"/>
          </a:xfrm>
        </p:spPr>
        <p:txBody>
          <a:bodyPr/>
          <a:lstStyle/>
          <a:p>
            <a:pPr eaLnBrk="1" hangingPunct="1"/>
            <a:r>
              <a:rPr lang="en-US" altLang="en-US" smtClean="0"/>
              <a:t>How do we study a language?</a:t>
            </a:r>
          </a:p>
        </p:txBody>
      </p:sp>
      <p:sp>
        <p:nvSpPr>
          <p:cNvPr id="5125" name="Rectangle 3"/>
          <p:cNvSpPr>
            <a:spLocks noGrp="1" noChangeArrowheads="1"/>
          </p:cNvSpPr>
          <p:nvPr>
            <p:ph type="body" idx="1"/>
          </p:nvPr>
        </p:nvSpPr>
        <p:spPr>
          <a:xfrm>
            <a:off x="423863" y="1471613"/>
            <a:ext cx="8488362" cy="4262437"/>
          </a:xfrm>
        </p:spPr>
        <p:txBody>
          <a:bodyPr/>
          <a:lstStyle/>
          <a:p>
            <a:pPr defTabSz="282575" eaLnBrk="1" hangingPunct="1"/>
            <a:r>
              <a:rPr lang="en-US" altLang="en-US" sz="2400" b="1" smtClean="0">
                <a:latin typeface="Arial" panose="020B0604020202020204" pitchFamily="34" charset="0"/>
              </a:rPr>
              <a:t>Syntax:</a:t>
            </a:r>
            <a:r>
              <a:rPr lang="en-US" altLang="en-US" sz="2400" smtClean="0">
                <a:latin typeface="Arial" panose="020B0604020202020204" pitchFamily="34" charset="0"/>
              </a:rPr>
              <a:t> </a:t>
            </a:r>
            <a:br>
              <a:rPr lang="en-US" altLang="en-US" sz="2400" smtClean="0">
                <a:latin typeface="Arial" panose="020B0604020202020204" pitchFamily="34" charset="0"/>
              </a:rPr>
            </a:br>
            <a:r>
              <a:rPr lang="en-US" altLang="en-US" sz="2400" smtClean="0">
                <a:latin typeface="Arial" panose="020B0604020202020204" pitchFamily="34" charset="0"/>
              </a:rPr>
              <a:t>	What do legal programs in </a:t>
            </a:r>
            <a:r>
              <a:rPr lang="en-US" altLang="en-US" sz="2400" b="1" smtClean="0">
                <a:latin typeface="Arial" panose="020B0604020202020204" pitchFamily="34" charset="0"/>
              </a:rPr>
              <a:t>L</a:t>
            </a:r>
            <a:r>
              <a:rPr lang="en-US" altLang="en-US" sz="2400" smtClean="0">
                <a:latin typeface="Arial" panose="020B0604020202020204" pitchFamily="34" charset="0"/>
              </a:rPr>
              <a:t> </a:t>
            </a:r>
            <a:r>
              <a:rPr lang="en-US" altLang="en-US" sz="2400" i="1" smtClean="0">
                <a:latin typeface="Arial" panose="020B0604020202020204" pitchFamily="34" charset="0"/>
              </a:rPr>
              <a:t>look</a:t>
            </a:r>
            <a:r>
              <a:rPr lang="en-US" altLang="en-US" sz="2400" smtClean="0">
                <a:latin typeface="Arial" panose="020B0604020202020204" pitchFamily="34" charset="0"/>
              </a:rPr>
              <a:t> like?</a:t>
            </a:r>
            <a:br>
              <a:rPr lang="en-US" altLang="en-US" sz="2400" smtClean="0">
                <a:latin typeface="Arial" panose="020B0604020202020204" pitchFamily="34" charset="0"/>
              </a:rPr>
            </a:br>
            <a:endParaRPr lang="en-US" altLang="en-US" sz="2400" smtClean="0">
              <a:latin typeface="Arial" panose="020B0604020202020204" pitchFamily="34" charset="0"/>
            </a:endParaRPr>
          </a:p>
          <a:p>
            <a:pPr defTabSz="282575" eaLnBrk="1" hangingPunct="1"/>
            <a:r>
              <a:rPr lang="en-US" altLang="en-US" sz="2400" b="1" smtClean="0">
                <a:latin typeface="Arial" panose="020B0604020202020204" pitchFamily="34" charset="0"/>
              </a:rPr>
              <a:t>Semantics:</a:t>
            </a:r>
            <a:br>
              <a:rPr lang="en-US" altLang="en-US" sz="2400" b="1" smtClean="0">
                <a:latin typeface="Arial" panose="020B0604020202020204" pitchFamily="34" charset="0"/>
              </a:rPr>
            </a:br>
            <a:r>
              <a:rPr lang="en-US" altLang="en-US" sz="2400" b="1" smtClean="0">
                <a:latin typeface="Arial" panose="020B0604020202020204" pitchFamily="34" charset="0"/>
              </a:rPr>
              <a:t>	</a:t>
            </a:r>
            <a:r>
              <a:rPr lang="en-US" altLang="en-US" sz="2400" smtClean="0">
                <a:latin typeface="Arial" panose="020B0604020202020204" pitchFamily="34" charset="0"/>
              </a:rPr>
              <a:t>What do the various instructions of </a:t>
            </a:r>
            <a:r>
              <a:rPr lang="en-US" altLang="en-US" sz="2400" b="1" smtClean="0">
                <a:latin typeface="Arial" panose="020B0604020202020204" pitchFamily="34" charset="0"/>
              </a:rPr>
              <a:t>L</a:t>
            </a:r>
            <a:r>
              <a:rPr lang="en-US" altLang="en-US" sz="2400" smtClean="0">
                <a:latin typeface="Arial" panose="020B0604020202020204" pitchFamily="34" charset="0"/>
              </a:rPr>
              <a:t> </a:t>
            </a:r>
            <a:r>
              <a:rPr lang="en-US" altLang="en-US" sz="2400" i="1" smtClean="0">
                <a:latin typeface="Arial" panose="020B0604020202020204" pitchFamily="34" charset="0"/>
              </a:rPr>
              <a:t>do </a:t>
            </a:r>
            <a:r>
              <a:rPr lang="en-US" altLang="en-US" sz="2400" smtClean="0">
                <a:latin typeface="Arial" panose="020B0604020202020204" pitchFamily="34" charset="0"/>
              </a:rPr>
              <a:t>(when exec.)?</a:t>
            </a:r>
            <a:br>
              <a:rPr lang="en-US" altLang="en-US" sz="2400" smtClean="0">
                <a:latin typeface="Arial" panose="020B0604020202020204" pitchFamily="34" charset="0"/>
              </a:rPr>
            </a:br>
            <a:endParaRPr lang="en-US" altLang="en-US" sz="2400" smtClean="0">
              <a:latin typeface="Arial" panose="020B0604020202020204" pitchFamily="34" charset="0"/>
            </a:endParaRPr>
          </a:p>
          <a:p>
            <a:pPr defTabSz="282575" eaLnBrk="1" hangingPunct="1"/>
            <a:r>
              <a:rPr lang="en-US" altLang="en-US" sz="2400" b="1" smtClean="0">
                <a:latin typeface="Arial" panose="020B0604020202020204" pitchFamily="34" charset="0"/>
              </a:rPr>
              <a:t>Programming Methodology:</a:t>
            </a:r>
            <a:r>
              <a:rPr lang="en-US" altLang="en-US" sz="2400" smtClean="0">
                <a:latin typeface="Arial" panose="020B0604020202020204" pitchFamily="34" charset="0"/>
              </a:rPr>
              <a:t/>
            </a:r>
            <a:br>
              <a:rPr lang="en-US" altLang="en-US" sz="2400" smtClean="0">
                <a:latin typeface="Arial" panose="020B0604020202020204" pitchFamily="34" charset="0"/>
              </a:rPr>
            </a:br>
            <a:r>
              <a:rPr lang="en-US" altLang="en-US" sz="2400" smtClean="0">
                <a:latin typeface="Arial" panose="020B0604020202020204" pitchFamily="34" charset="0"/>
              </a:rPr>
              <a:t>	How are you supposed to use the features of </a:t>
            </a:r>
            <a:r>
              <a:rPr lang="en-US" altLang="en-US" sz="2400" b="1" smtClean="0">
                <a:latin typeface="Arial" panose="020B0604020202020204" pitchFamily="34" charset="0"/>
              </a:rPr>
              <a:t>L</a:t>
            </a:r>
            <a:r>
              <a:rPr lang="en-US" altLang="en-US" sz="2400" smtClean="0">
                <a:latin typeface="Arial" panose="020B0604020202020204" pitchFamily="34" charset="0"/>
              </a:rPr>
              <a:t>?</a:t>
            </a:r>
            <a:br>
              <a:rPr lang="en-US" altLang="en-US" sz="2400" smtClean="0">
                <a:latin typeface="Arial" panose="020B0604020202020204" pitchFamily="34" charset="0"/>
              </a:rPr>
            </a:br>
            <a:r>
              <a:rPr lang="en-US" altLang="en-US" sz="2400" smtClean="0">
                <a:latin typeface="Arial" panose="020B0604020202020204" pitchFamily="34" charset="0"/>
              </a:rPr>
              <a:t>	For solving what kinds of problems?</a:t>
            </a:r>
            <a:endParaRPr lang="en-US" altLang="en-US" sz="2400" b="1" smtClean="0">
              <a:latin typeface="Arial" panose="020B0604020202020204" pitchFamily="34" charset="0"/>
            </a:endParaRPr>
          </a:p>
          <a:p>
            <a:pPr defTabSz="282575" eaLnBrk="1" hangingPunct="1">
              <a:buFont typeface="Wingdings" panose="05000000000000000000" pitchFamily="2" charset="2"/>
              <a:buNone/>
            </a:pPr>
            <a:endParaRPr lang="en-US" altLang="en-US" sz="2400" b="1" smtClean="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 name="Footer Placeholder 4"/>
          <p:cNvSpPr>
            <a:spLocks noGrp="1"/>
          </p:cNvSpPr>
          <p:nvPr>
            <p:ph type="ftr" sz="quarter" idx="11"/>
          </p:nvPr>
        </p:nvSpPr>
        <p:spPr/>
        <p:txBody>
          <a:bodyPr/>
          <a:lstStyle/>
          <a:p>
            <a:pPr>
              <a:defRPr/>
            </a:pPr>
            <a:r>
              <a:rPr lang="en-US"/>
              <a:t>CSE 3341/655; Part 1</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D6364DFD-FEDC-42E0-BD1F-5518A52A1D53}" type="slidenum">
              <a:rPr lang="en-US" altLang="en-US" sz="1400" smtClean="0"/>
              <a:pPr>
                <a:spcBef>
                  <a:spcPct val="0"/>
                </a:spcBef>
                <a:buClrTx/>
                <a:buSzTx/>
                <a:buFontTx/>
                <a:buNone/>
              </a:pPr>
              <a:t>5</a:t>
            </a:fld>
            <a:endParaRPr lang="en-US" altLang="en-US" sz="1400" smtClean="0"/>
          </a:p>
        </p:txBody>
      </p:sp>
      <p:sp>
        <p:nvSpPr>
          <p:cNvPr id="13316" name="Rectangle 2"/>
          <p:cNvSpPr>
            <a:spLocks noGrp="1" noChangeArrowheads="1"/>
          </p:cNvSpPr>
          <p:nvPr>
            <p:ph type="title"/>
          </p:nvPr>
        </p:nvSpPr>
        <p:spPr>
          <a:xfrm>
            <a:off x="1308100" y="125413"/>
            <a:ext cx="6532563" cy="730250"/>
          </a:xfrm>
        </p:spPr>
        <p:txBody>
          <a:bodyPr/>
          <a:lstStyle/>
          <a:p>
            <a:pPr eaLnBrk="1" hangingPunct="1"/>
            <a:r>
              <a:rPr lang="en-US" altLang="en-US" smtClean="0"/>
              <a:t>Compilers</a:t>
            </a:r>
          </a:p>
        </p:txBody>
      </p:sp>
      <p:grpSp>
        <p:nvGrpSpPr>
          <p:cNvPr id="2" name="Group 44"/>
          <p:cNvGrpSpPr>
            <a:grpSpLocks/>
          </p:cNvGrpSpPr>
          <p:nvPr/>
        </p:nvGrpSpPr>
        <p:grpSpPr bwMode="auto">
          <a:xfrm>
            <a:off x="1076325" y="1435100"/>
            <a:ext cx="5032375" cy="1379538"/>
            <a:chOff x="678" y="684"/>
            <a:chExt cx="3170" cy="869"/>
          </a:xfrm>
        </p:grpSpPr>
        <p:grpSp>
          <p:nvGrpSpPr>
            <p:cNvPr id="13332" name="Group 20"/>
            <p:cNvGrpSpPr>
              <a:grpSpLocks/>
            </p:cNvGrpSpPr>
            <p:nvPr/>
          </p:nvGrpSpPr>
          <p:grpSpPr bwMode="auto">
            <a:xfrm>
              <a:off x="1743" y="684"/>
              <a:ext cx="895" cy="613"/>
              <a:chOff x="2517" y="1362"/>
              <a:chExt cx="895" cy="613"/>
            </a:xfrm>
          </p:grpSpPr>
          <p:grpSp>
            <p:nvGrpSpPr>
              <p:cNvPr id="13339" name="Group 18"/>
              <p:cNvGrpSpPr>
                <a:grpSpLocks/>
              </p:cNvGrpSpPr>
              <p:nvPr/>
            </p:nvGrpSpPr>
            <p:grpSpPr bwMode="auto">
              <a:xfrm>
                <a:off x="2565" y="1410"/>
                <a:ext cx="847" cy="565"/>
                <a:chOff x="2565" y="1861"/>
                <a:chExt cx="847" cy="565"/>
              </a:xfrm>
            </p:grpSpPr>
            <p:sp>
              <p:nvSpPr>
                <p:cNvPr id="13341" name="Text Box 12"/>
                <p:cNvSpPr txBox="1">
                  <a:spLocks noChangeArrowheads="1"/>
                </p:cNvSpPr>
                <p:nvPr/>
              </p:nvSpPr>
              <p:spPr bwMode="auto">
                <a:xfrm>
                  <a:off x="2565" y="1861"/>
                  <a:ext cx="822"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Compiler</a:t>
                  </a:r>
                </a:p>
              </p:txBody>
            </p:sp>
            <p:grpSp>
              <p:nvGrpSpPr>
                <p:cNvPr id="13342" name="Group 17"/>
                <p:cNvGrpSpPr>
                  <a:grpSpLocks/>
                </p:cNvGrpSpPr>
                <p:nvPr/>
              </p:nvGrpSpPr>
              <p:grpSpPr bwMode="auto">
                <a:xfrm>
                  <a:off x="2734" y="2063"/>
                  <a:ext cx="678" cy="363"/>
                  <a:chOff x="1767" y="2063"/>
                  <a:chExt cx="678" cy="363"/>
                </a:xfrm>
              </p:grpSpPr>
              <p:sp>
                <p:nvSpPr>
                  <p:cNvPr id="13343" name="Text Box 13"/>
                  <p:cNvSpPr txBox="1">
                    <a:spLocks noChangeArrowheads="1"/>
                  </p:cNvSpPr>
                  <p:nvPr/>
                </p:nvSpPr>
                <p:spPr bwMode="auto">
                  <a:xfrm>
                    <a:off x="1889" y="2063"/>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M</a:t>
                    </a:r>
                  </a:p>
                </p:txBody>
              </p:sp>
              <p:grpSp>
                <p:nvGrpSpPr>
                  <p:cNvPr id="13344" name="Group 16"/>
                  <p:cNvGrpSpPr>
                    <a:grpSpLocks/>
                  </p:cNvGrpSpPr>
                  <p:nvPr/>
                </p:nvGrpSpPr>
                <p:grpSpPr bwMode="auto">
                  <a:xfrm>
                    <a:off x="1767" y="2175"/>
                    <a:ext cx="678" cy="251"/>
                    <a:chOff x="1767" y="2151"/>
                    <a:chExt cx="678" cy="251"/>
                  </a:xfrm>
                </p:grpSpPr>
                <p:sp>
                  <p:nvSpPr>
                    <p:cNvPr id="13345" name="Text Box 14"/>
                    <p:cNvSpPr txBox="1">
                      <a:spLocks noChangeArrowheads="1"/>
                    </p:cNvSpPr>
                    <p:nvPr/>
                  </p:nvSpPr>
                  <p:spPr bwMode="auto">
                    <a:xfrm>
                      <a:off x="1864" y="2190"/>
                      <a:ext cx="58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M</a:t>
                      </a:r>
                      <a:endParaRPr lang="en-US" altLang="en-US" sz="1600">
                        <a:latin typeface="Arial" panose="020B0604020202020204" pitchFamily="34" charset="0"/>
                        <a:cs typeface="Arial" panose="020B0604020202020204" pitchFamily="34" charset="0"/>
                      </a:endParaRPr>
                    </a:p>
                  </p:txBody>
                </p:sp>
                <p:sp>
                  <p:nvSpPr>
                    <p:cNvPr id="13346" name="Text Box 15"/>
                    <p:cNvSpPr txBox="1">
                      <a:spLocks noChangeArrowheads="1"/>
                    </p:cNvSpPr>
                    <p:nvPr/>
                  </p:nvSpPr>
                  <p:spPr bwMode="auto">
                    <a:xfrm>
                      <a:off x="1767" y="215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grpSp>
          </p:grpSp>
          <p:sp>
            <p:nvSpPr>
              <p:cNvPr id="13340" name="Rectangle 19"/>
              <p:cNvSpPr>
                <a:spLocks noChangeArrowheads="1"/>
              </p:cNvSpPr>
              <p:nvPr/>
            </p:nvSpPr>
            <p:spPr bwMode="auto">
              <a:xfrm>
                <a:off x="2517" y="1362"/>
                <a:ext cx="871" cy="60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latin typeface="Arial" panose="020B0604020202020204" pitchFamily="34" charset="0"/>
                </a:endParaRPr>
              </a:p>
            </p:txBody>
          </p:sp>
        </p:grpSp>
        <p:sp>
          <p:nvSpPr>
            <p:cNvPr id="13333" name="Text Box 34"/>
            <p:cNvSpPr txBox="1">
              <a:spLocks noChangeArrowheads="1"/>
            </p:cNvSpPr>
            <p:nvPr/>
          </p:nvSpPr>
          <p:spPr bwMode="auto">
            <a:xfrm>
              <a:off x="678" y="1120"/>
              <a:ext cx="653" cy="409"/>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2200"/>
                </a:lnSpc>
                <a:spcBef>
                  <a:spcPct val="50000"/>
                </a:spcBef>
                <a:buClrTx/>
                <a:buSzTx/>
                <a:buFontTx/>
                <a:buNone/>
              </a:pPr>
              <a:r>
                <a:rPr lang="en-US" altLang="en-US" sz="1800" b="1">
                  <a:latin typeface="Arial" panose="020B0604020202020204" pitchFamily="34" charset="0"/>
                </a:rPr>
                <a:t>P</a:t>
              </a:r>
              <a:r>
                <a:rPr lang="en-US" altLang="en-US" sz="1800" b="1" baseline="40000">
                  <a:latin typeface="Arial" panose="020B0604020202020204" pitchFamily="34" charset="0"/>
                </a:rPr>
                <a:t>L</a:t>
              </a:r>
            </a:p>
            <a:p>
              <a:pPr>
                <a:lnSpc>
                  <a:spcPts val="1000"/>
                </a:lnSpc>
                <a:spcBef>
                  <a:spcPct val="50000"/>
                </a:spcBef>
                <a:buClrTx/>
                <a:buSzTx/>
                <a:buFontTx/>
                <a:buNone/>
              </a:pPr>
              <a:r>
                <a:rPr lang="en-US" altLang="en-US" sz="1800" b="1">
                  <a:latin typeface="Arial" panose="020B0604020202020204" pitchFamily="34" charset="0"/>
                </a:rPr>
                <a:t>(in L)</a:t>
              </a:r>
            </a:p>
          </p:txBody>
        </p:sp>
        <p:sp>
          <p:nvSpPr>
            <p:cNvPr id="13334" name="Text Box 37"/>
            <p:cNvSpPr txBox="1">
              <a:spLocks noChangeArrowheads="1"/>
            </p:cNvSpPr>
            <p:nvPr/>
          </p:nvSpPr>
          <p:spPr bwMode="auto">
            <a:xfrm>
              <a:off x="3195" y="1144"/>
              <a:ext cx="653" cy="409"/>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2200"/>
                </a:lnSpc>
                <a:spcBef>
                  <a:spcPct val="50000"/>
                </a:spcBef>
                <a:buClrTx/>
                <a:buSzTx/>
                <a:buFontTx/>
                <a:buNone/>
              </a:pPr>
              <a:r>
                <a:rPr lang="en-US" altLang="en-US" sz="1800" b="1">
                  <a:latin typeface="Arial" panose="020B0604020202020204" pitchFamily="34" charset="0"/>
                </a:rPr>
                <a:t>P</a:t>
              </a:r>
              <a:r>
                <a:rPr lang="en-US" altLang="en-US" sz="1800" b="1" baseline="40000">
                  <a:latin typeface="Arial" panose="020B0604020202020204" pitchFamily="34" charset="0"/>
                </a:rPr>
                <a:t>M</a:t>
              </a:r>
            </a:p>
            <a:p>
              <a:pPr>
                <a:lnSpc>
                  <a:spcPts val="1000"/>
                </a:lnSpc>
                <a:spcBef>
                  <a:spcPct val="50000"/>
                </a:spcBef>
                <a:buClrTx/>
                <a:buSzTx/>
                <a:buFontTx/>
                <a:buNone/>
              </a:pPr>
              <a:endParaRPr lang="en-US" altLang="en-US" sz="1800" b="1">
                <a:latin typeface="Arial" panose="020B0604020202020204" pitchFamily="34" charset="0"/>
              </a:endParaRPr>
            </a:p>
          </p:txBody>
        </p:sp>
        <p:sp>
          <p:nvSpPr>
            <p:cNvPr id="13335" name="Line 39"/>
            <p:cNvSpPr>
              <a:spLocks noChangeShapeType="1"/>
            </p:cNvSpPr>
            <p:nvPr/>
          </p:nvSpPr>
          <p:spPr bwMode="auto">
            <a:xfrm flipV="1">
              <a:off x="993" y="926"/>
              <a:ext cx="0" cy="194"/>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36" name="Line 40"/>
            <p:cNvSpPr>
              <a:spLocks noChangeShapeType="1"/>
            </p:cNvSpPr>
            <p:nvPr/>
          </p:nvSpPr>
          <p:spPr bwMode="auto">
            <a:xfrm>
              <a:off x="993" y="926"/>
              <a:ext cx="75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37" name="Line 42"/>
            <p:cNvSpPr>
              <a:spLocks noChangeShapeType="1"/>
            </p:cNvSpPr>
            <p:nvPr/>
          </p:nvSpPr>
          <p:spPr bwMode="auto">
            <a:xfrm>
              <a:off x="2614" y="902"/>
              <a:ext cx="774"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38" name="Line 43"/>
            <p:cNvSpPr>
              <a:spLocks noChangeShapeType="1"/>
            </p:cNvSpPr>
            <p:nvPr/>
          </p:nvSpPr>
          <p:spPr bwMode="auto">
            <a:xfrm>
              <a:off x="3388" y="902"/>
              <a:ext cx="0" cy="242"/>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7" name="Group 65"/>
          <p:cNvGrpSpPr>
            <a:grpSpLocks/>
          </p:cNvGrpSpPr>
          <p:nvPr/>
        </p:nvGrpSpPr>
        <p:grpSpPr bwMode="auto">
          <a:xfrm>
            <a:off x="1076325" y="3621088"/>
            <a:ext cx="5070475" cy="1152525"/>
            <a:chOff x="678" y="2281"/>
            <a:chExt cx="3194" cy="726"/>
          </a:xfrm>
        </p:grpSpPr>
        <p:sp>
          <p:nvSpPr>
            <p:cNvPr id="13326" name="Text Box 55"/>
            <p:cNvSpPr txBox="1">
              <a:spLocks noChangeArrowheads="1"/>
            </p:cNvSpPr>
            <p:nvPr/>
          </p:nvSpPr>
          <p:spPr bwMode="auto">
            <a:xfrm>
              <a:off x="678" y="2598"/>
              <a:ext cx="653" cy="409"/>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2200"/>
                </a:lnSpc>
                <a:spcBef>
                  <a:spcPct val="50000"/>
                </a:spcBef>
                <a:buClrTx/>
                <a:buSzTx/>
                <a:buFontTx/>
                <a:buNone/>
              </a:pPr>
              <a:r>
                <a:rPr lang="en-US" altLang="en-US" sz="1800" b="1">
                  <a:latin typeface="Arial" panose="020B0604020202020204" pitchFamily="34" charset="0"/>
                </a:rPr>
                <a:t>Input</a:t>
              </a:r>
              <a:endParaRPr lang="en-US" altLang="en-US" sz="1800" b="1" baseline="40000">
                <a:latin typeface="Arial" panose="020B0604020202020204" pitchFamily="34" charset="0"/>
              </a:endParaRPr>
            </a:p>
            <a:p>
              <a:pPr>
                <a:lnSpc>
                  <a:spcPts val="1000"/>
                </a:lnSpc>
                <a:spcBef>
                  <a:spcPct val="50000"/>
                </a:spcBef>
                <a:buClrTx/>
                <a:buSzTx/>
                <a:buFontTx/>
                <a:buNone/>
              </a:pPr>
              <a:r>
                <a:rPr lang="en-US" altLang="en-US" sz="1800" b="1">
                  <a:latin typeface="Arial" panose="020B0604020202020204" pitchFamily="34" charset="0"/>
                </a:rPr>
                <a:t>For P</a:t>
              </a:r>
            </a:p>
          </p:txBody>
        </p:sp>
        <p:sp>
          <p:nvSpPr>
            <p:cNvPr id="13327" name="Text Box 56"/>
            <p:cNvSpPr txBox="1">
              <a:spLocks noChangeArrowheads="1"/>
            </p:cNvSpPr>
            <p:nvPr/>
          </p:nvSpPr>
          <p:spPr bwMode="auto">
            <a:xfrm>
              <a:off x="1743" y="2281"/>
              <a:ext cx="653" cy="242"/>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2200"/>
                </a:lnSpc>
                <a:spcBef>
                  <a:spcPct val="50000"/>
                </a:spcBef>
                <a:buClrTx/>
                <a:buSzTx/>
                <a:buFontTx/>
                <a:buNone/>
              </a:pPr>
              <a:r>
                <a:rPr lang="en-US" altLang="en-US" sz="1800" b="1">
                  <a:latin typeface="Arial" panose="020B0604020202020204" pitchFamily="34" charset="0"/>
                </a:rPr>
                <a:t>P</a:t>
              </a:r>
              <a:r>
                <a:rPr lang="en-US" altLang="en-US" sz="1800" b="1" baseline="40000">
                  <a:latin typeface="Arial" panose="020B0604020202020204" pitchFamily="34" charset="0"/>
                </a:rPr>
                <a:t>M</a:t>
              </a:r>
              <a:endParaRPr lang="en-US" altLang="en-US" sz="1800" b="1">
                <a:latin typeface="Arial" panose="020B0604020202020204" pitchFamily="34" charset="0"/>
              </a:endParaRPr>
            </a:p>
          </p:txBody>
        </p:sp>
        <p:sp>
          <p:nvSpPr>
            <p:cNvPr id="13328" name="Line 57"/>
            <p:cNvSpPr>
              <a:spLocks noChangeShapeType="1"/>
            </p:cNvSpPr>
            <p:nvPr/>
          </p:nvSpPr>
          <p:spPr bwMode="auto">
            <a:xfrm flipV="1">
              <a:off x="993" y="2404"/>
              <a:ext cx="0" cy="194"/>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3329" name="Line 58"/>
            <p:cNvSpPr>
              <a:spLocks noChangeShapeType="1"/>
            </p:cNvSpPr>
            <p:nvPr/>
          </p:nvSpPr>
          <p:spPr bwMode="auto">
            <a:xfrm>
              <a:off x="993" y="2404"/>
              <a:ext cx="75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30" name="Line 62"/>
            <p:cNvSpPr>
              <a:spLocks noChangeShapeType="1"/>
            </p:cNvSpPr>
            <p:nvPr/>
          </p:nvSpPr>
          <p:spPr bwMode="auto">
            <a:xfrm>
              <a:off x="2396" y="2402"/>
              <a:ext cx="605"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331" name="Text Box 63"/>
            <p:cNvSpPr txBox="1">
              <a:spLocks noChangeArrowheads="1"/>
            </p:cNvSpPr>
            <p:nvPr/>
          </p:nvSpPr>
          <p:spPr bwMode="auto">
            <a:xfrm>
              <a:off x="3001" y="2281"/>
              <a:ext cx="87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Output</a:t>
              </a:r>
            </a:p>
          </p:txBody>
        </p:sp>
      </p:grpSp>
      <p:grpSp>
        <p:nvGrpSpPr>
          <p:cNvPr id="8" name="Group 66"/>
          <p:cNvGrpSpPr>
            <a:grpSpLocks/>
          </p:cNvGrpSpPr>
          <p:nvPr/>
        </p:nvGrpSpPr>
        <p:grpSpPr bwMode="auto">
          <a:xfrm>
            <a:off x="1116013" y="5118100"/>
            <a:ext cx="6069012" cy="576263"/>
            <a:chOff x="703" y="3224"/>
            <a:chExt cx="3823" cy="363"/>
          </a:xfrm>
        </p:grpSpPr>
        <p:grpSp>
          <p:nvGrpSpPr>
            <p:cNvPr id="13320" name="Group 26"/>
            <p:cNvGrpSpPr>
              <a:grpSpLocks/>
            </p:cNvGrpSpPr>
            <p:nvPr/>
          </p:nvGrpSpPr>
          <p:grpSpPr bwMode="auto">
            <a:xfrm>
              <a:off x="703" y="3224"/>
              <a:ext cx="678" cy="363"/>
              <a:chOff x="1767" y="2063"/>
              <a:chExt cx="678" cy="363"/>
            </a:xfrm>
          </p:grpSpPr>
          <p:sp>
            <p:nvSpPr>
              <p:cNvPr id="13322" name="Text Box 27"/>
              <p:cNvSpPr txBox="1">
                <a:spLocks noChangeArrowheads="1"/>
              </p:cNvSpPr>
              <p:nvPr/>
            </p:nvSpPr>
            <p:spPr bwMode="auto">
              <a:xfrm>
                <a:off x="1889" y="2063"/>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M</a:t>
                </a:r>
              </a:p>
            </p:txBody>
          </p:sp>
          <p:grpSp>
            <p:nvGrpSpPr>
              <p:cNvPr id="13323" name="Group 28"/>
              <p:cNvGrpSpPr>
                <a:grpSpLocks/>
              </p:cNvGrpSpPr>
              <p:nvPr/>
            </p:nvGrpSpPr>
            <p:grpSpPr bwMode="auto">
              <a:xfrm>
                <a:off x="1767" y="2175"/>
                <a:ext cx="678" cy="251"/>
                <a:chOff x="1767" y="2151"/>
                <a:chExt cx="678" cy="251"/>
              </a:xfrm>
            </p:grpSpPr>
            <p:sp>
              <p:nvSpPr>
                <p:cNvPr id="13324" name="Text Box 29"/>
                <p:cNvSpPr txBox="1">
                  <a:spLocks noChangeArrowheads="1"/>
                </p:cNvSpPr>
                <p:nvPr/>
              </p:nvSpPr>
              <p:spPr bwMode="auto">
                <a:xfrm>
                  <a:off x="1864" y="2190"/>
                  <a:ext cx="58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M</a:t>
                  </a:r>
                  <a:endParaRPr lang="en-US" altLang="en-US" sz="1600">
                    <a:latin typeface="Arial" panose="020B0604020202020204" pitchFamily="34" charset="0"/>
                    <a:cs typeface="Arial" panose="020B0604020202020204" pitchFamily="34" charset="0"/>
                  </a:endParaRPr>
                </a:p>
              </p:txBody>
            </p:sp>
            <p:sp>
              <p:nvSpPr>
                <p:cNvPr id="13325" name="Text Box 30"/>
                <p:cNvSpPr txBox="1">
                  <a:spLocks noChangeArrowheads="1"/>
                </p:cNvSpPr>
                <p:nvPr/>
              </p:nvSpPr>
              <p:spPr bwMode="auto">
                <a:xfrm>
                  <a:off x="1767" y="215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grpSp>
        <p:sp>
          <p:nvSpPr>
            <p:cNvPr id="13321" name="Text Box 64"/>
            <p:cNvSpPr txBox="1">
              <a:spLocks noChangeArrowheads="1"/>
            </p:cNvSpPr>
            <p:nvPr/>
          </p:nvSpPr>
          <p:spPr bwMode="auto">
            <a:xfrm>
              <a:off x="1187" y="3273"/>
              <a:ext cx="333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   Compiler, in M, for translating from L to 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8" name="Footer Placeholder 4"/>
          <p:cNvSpPr>
            <a:spLocks noGrp="1"/>
          </p:cNvSpPr>
          <p:nvPr>
            <p:ph type="ftr" sz="quarter" idx="11"/>
          </p:nvPr>
        </p:nvSpPr>
        <p:spPr/>
        <p:txBody>
          <a:bodyPr/>
          <a:lstStyle/>
          <a:p>
            <a:pPr>
              <a:defRPr/>
            </a:pPr>
            <a:r>
              <a:rPr lang="en-US"/>
              <a:t>CSE 3341/655; Part 1</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DEE6CC74-53A8-439D-8BAA-B039AE7A6A22}" type="slidenum">
              <a:rPr lang="en-US" altLang="en-US" sz="1400" smtClean="0"/>
              <a:pPr>
                <a:spcBef>
                  <a:spcPct val="0"/>
                </a:spcBef>
                <a:buClrTx/>
                <a:buSzTx/>
                <a:buFontTx/>
                <a:buNone/>
              </a:pPr>
              <a:t>6</a:t>
            </a:fld>
            <a:endParaRPr lang="en-US" altLang="en-US" sz="1400" smtClean="0"/>
          </a:p>
        </p:txBody>
      </p:sp>
      <p:sp>
        <p:nvSpPr>
          <p:cNvPr id="15364" name="Rectangle 2"/>
          <p:cNvSpPr>
            <a:spLocks noGrp="1" noChangeArrowheads="1"/>
          </p:cNvSpPr>
          <p:nvPr>
            <p:ph type="title"/>
          </p:nvPr>
        </p:nvSpPr>
        <p:spPr>
          <a:xfrm>
            <a:off x="1308100" y="125413"/>
            <a:ext cx="6532563" cy="730250"/>
          </a:xfrm>
        </p:spPr>
        <p:txBody>
          <a:bodyPr/>
          <a:lstStyle/>
          <a:p>
            <a:pPr eaLnBrk="1" hangingPunct="1"/>
            <a:r>
              <a:rPr lang="en-US" altLang="en-US" smtClean="0"/>
              <a:t>Compilers (contd.)</a:t>
            </a:r>
          </a:p>
        </p:txBody>
      </p:sp>
      <p:grpSp>
        <p:nvGrpSpPr>
          <p:cNvPr id="2" name="Group 67"/>
          <p:cNvGrpSpPr>
            <a:grpSpLocks/>
          </p:cNvGrpSpPr>
          <p:nvPr/>
        </p:nvGrpSpPr>
        <p:grpSpPr bwMode="auto">
          <a:xfrm>
            <a:off x="1038225" y="1085850"/>
            <a:ext cx="5414963" cy="1074738"/>
            <a:chOff x="654" y="854"/>
            <a:chExt cx="3411" cy="677"/>
          </a:xfrm>
        </p:grpSpPr>
        <p:grpSp>
          <p:nvGrpSpPr>
            <p:cNvPr id="15428" name="Group 43"/>
            <p:cNvGrpSpPr>
              <a:grpSpLocks/>
            </p:cNvGrpSpPr>
            <p:nvPr/>
          </p:nvGrpSpPr>
          <p:grpSpPr bwMode="auto">
            <a:xfrm>
              <a:off x="2009" y="854"/>
              <a:ext cx="750" cy="363"/>
              <a:chOff x="2299" y="1845"/>
              <a:chExt cx="750" cy="363"/>
            </a:xfrm>
          </p:grpSpPr>
          <p:sp>
            <p:nvSpPr>
              <p:cNvPr id="15445" name="Text Box 37"/>
              <p:cNvSpPr txBox="1">
                <a:spLocks noChangeArrowheads="1"/>
              </p:cNvSpPr>
              <p:nvPr/>
            </p:nvSpPr>
            <p:spPr bwMode="auto">
              <a:xfrm>
                <a:off x="2493" y="1845"/>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M</a:t>
                </a:r>
              </a:p>
            </p:txBody>
          </p:sp>
          <p:grpSp>
            <p:nvGrpSpPr>
              <p:cNvPr id="15446" name="Group 38"/>
              <p:cNvGrpSpPr>
                <a:grpSpLocks/>
              </p:cNvGrpSpPr>
              <p:nvPr/>
            </p:nvGrpSpPr>
            <p:grpSpPr bwMode="auto">
              <a:xfrm>
                <a:off x="2371" y="1957"/>
                <a:ext cx="678" cy="251"/>
                <a:chOff x="1767" y="2151"/>
                <a:chExt cx="678" cy="251"/>
              </a:xfrm>
            </p:grpSpPr>
            <p:sp>
              <p:nvSpPr>
                <p:cNvPr id="15448" name="Text Box 39"/>
                <p:cNvSpPr txBox="1">
                  <a:spLocks noChangeArrowheads="1"/>
                </p:cNvSpPr>
                <p:nvPr/>
              </p:nvSpPr>
              <p:spPr bwMode="auto">
                <a:xfrm>
                  <a:off x="1864" y="2190"/>
                  <a:ext cx="58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M</a:t>
                  </a:r>
                  <a:endParaRPr lang="en-US" altLang="en-US" sz="1600">
                    <a:latin typeface="Arial" panose="020B0604020202020204" pitchFamily="34" charset="0"/>
                    <a:cs typeface="Arial" panose="020B0604020202020204" pitchFamily="34" charset="0"/>
                  </a:endParaRPr>
                </a:p>
              </p:txBody>
            </p:sp>
            <p:sp>
              <p:nvSpPr>
                <p:cNvPr id="15449" name="Text Box 40"/>
                <p:cNvSpPr txBox="1">
                  <a:spLocks noChangeArrowheads="1"/>
                </p:cNvSpPr>
                <p:nvPr/>
              </p:nvSpPr>
              <p:spPr bwMode="auto">
                <a:xfrm>
                  <a:off x="1767" y="215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sp>
            <p:nvSpPr>
              <p:cNvPr id="15447" name="Rectangle 42"/>
              <p:cNvSpPr>
                <a:spLocks noChangeArrowheads="1"/>
              </p:cNvSpPr>
              <p:nvPr/>
            </p:nvSpPr>
            <p:spPr bwMode="auto">
              <a:xfrm>
                <a:off x="2299" y="1845"/>
                <a:ext cx="629" cy="363"/>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latin typeface="Arial" panose="020B0604020202020204" pitchFamily="34" charset="0"/>
                </a:endParaRPr>
              </a:p>
            </p:txBody>
          </p:sp>
        </p:grpSp>
        <p:grpSp>
          <p:nvGrpSpPr>
            <p:cNvPr id="15429" name="Group 50"/>
            <p:cNvGrpSpPr>
              <a:grpSpLocks/>
            </p:cNvGrpSpPr>
            <p:nvPr/>
          </p:nvGrpSpPr>
          <p:grpSpPr bwMode="auto">
            <a:xfrm>
              <a:off x="3315" y="1071"/>
              <a:ext cx="750" cy="363"/>
              <a:chOff x="2299" y="1845"/>
              <a:chExt cx="750" cy="363"/>
            </a:xfrm>
          </p:grpSpPr>
          <p:sp>
            <p:nvSpPr>
              <p:cNvPr id="15440" name="Text Box 51"/>
              <p:cNvSpPr txBox="1">
                <a:spLocks noChangeArrowheads="1"/>
              </p:cNvSpPr>
              <p:nvPr/>
            </p:nvSpPr>
            <p:spPr bwMode="auto">
              <a:xfrm>
                <a:off x="2493" y="1845"/>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M</a:t>
                </a:r>
              </a:p>
            </p:txBody>
          </p:sp>
          <p:grpSp>
            <p:nvGrpSpPr>
              <p:cNvPr id="15441" name="Group 52"/>
              <p:cNvGrpSpPr>
                <a:grpSpLocks/>
              </p:cNvGrpSpPr>
              <p:nvPr/>
            </p:nvGrpSpPr>
            <p:grpSpPr bwMode="auto">
              <a:xfrm>
                <a:off x="2371" y="1957"/>
                <a:ext cx="678" cy="251"/>
                <a:chOff x="1767" y="2151"/>
                <a:chExt cx="678" cy="251"/>
              </a:xfrm>
            </p:grpSpPr>
            <p:sp>
              <p:nvSpPr>
                <p:cNvPr id="15443" name="Text Box 53"/>
                <p:cNvSpPr txBox="1">
                  <a:spLocks noChangeArrowheads="1"/>
                </p:cNvSpPr>
                <p:nvPr/>
              </p:nvSpPr>
              <p:spPr bwMode="auto">
                <a:xfrm>
                  <a:off x="1864" y="2190"/>
                  <a:ext cx="58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M</a:t>
                  </a:r>
                  <a:endParaRPr lang="en-US" altLang="en-US" sz="1600">
                    <a:latin typeface="Arial" panose="020B0604020202020204" pitchFamily="34" charset="0"/>
                    <a:cs typeface="Arial" panose="020B0604020202020204" pitchFamily="34" charset="0"/>
                  </a:endParaRPr>
                </a:p>
              </p:txBody>
            </p:sp>
            <p:sp>
              <p:nvSpPr>
                <p:cNvPr id="15444" name="Text Box 54"/>
                <p:cNvSpPr txBox="1">
                  <a:spLocks noChangeArrowheads="1"/>
                </p:cNvSpPr>
                <p:nvPr/>
              </p:nvSpPr>
              <p:spPr bwMode="auto">
                <a:xfrm>
                  <a:off x="1767" y="215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sp>
            <p:nvSpPr>
              <p:cNvPr id="15442" name="Rectangle 55"/>
              <p:cNvSpPr>
                <a:spLocks noChangeArrowheads="1"/>
              </p:cNvSpPr>
              <p:nvPr/>
            </p:nvSpPr>
            <p:spPr bwMode="auto">
              <a:xfrm>
                <a:off x="2299" y="1845"/>
                <a:ext cx="629" cy="363"/>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latin typeface="Arial" panose="020B0604020202020204" pitchFamily="34" charset="0"/>
                </a:endParaRPr>
              </a:p>
            </p:txBody>
          </p:sp>
        </p:grpSp>
        <p:grpSp>
          <p:nvGrpSpPr>
            <p:cNvPr id="15430" name="Group 56"/>
            <p:cNvGrpSpPr>
              <a:grpSpLocks/>
            </p:cNvGrpSpPr>
            <p:nvPr/>
          </p:nvGrpSpPr>
          <p:grpSpPr bwMode="auto">
            <a:xfrm>
              <a:off x="654" y="1168"/>
              <a:ext cx="750" cy="363"/>
              <a:chOff x="2299" y="1845"/>
              <a:chExt cx="750" cy="363"/>
            </a:xfrm>
          </p:grpSpPr>
          <p:sp>
            <p:nvSpPr>
              <p:cNvPr id="15435" name="Text Box 57"/>
              <p:cNvSpPr txBox="1">
                <a:spLocks noChangeArrowheads="1"/>
              </p:cNvSpPr>
              <p:nvPr/>
            </p:nvSpPr>
            <p:spPr bwMode="auto">
              <a:xfrm>
                <a:off x="2493" y="1845"/>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p>
            </p:txBody>
          </p:sp>
          <p:grpSp>
            <p:nvGrpSpPr>
              <p:cNvPr id="15436" name="Group 58"/>
              <p:cNvGrpSpPr>
                <a:grpSpLocks/>
              </p:cNvGrpSpPr>
              <p:nvPr/>
            </p:nvGrpSpPr>
            <p:grpSpPr bwMode="auto">
              <a:xfrm>
                <a:off x="2371" y="1957"/>
                <a:ext cx="678" cy="251"/>
                <a:chOff x="1767" y="2151"/>
                <a:chExt cx="678" cy="251"/>
              </a:xfrm>
            </p:grpSpPr>
            <p:sp>
              <p:nvSpPr>
                <p:cNvPr id="15438" name="Text Box 59"/>
                <p:cNvSpPr txBox="1">
                  <a:spLocks noChangeArrowheads="1"/>
                </p:cNvSpPr>
                <p:nvPr/>
              </p:nvSpPr>
              <p:spPr bwMode="auto">
                <a:xfrm>
                  <a:off x="1864" y="2190"/>
                  <a:ext cx="58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M</a:t>
                  </a:r>
                  <a:endParaRPr lang="en-US" altLang="en-US" sz="1600">
                    <a:latin typeface="Arial" panose="020B0604020202020204" pitchFamily="34" charset="0"/>
                    <a:cs typeface="Arial" panose="020B0604020202020204" pitchFamily="34" charset="0"/>
                  </a:endParaRPr>
                </a:p>
              </p:txBody>
            </p:sp>
            <p:sp>
              <p:nvSpPr>
                <p:cNvPr id="15439" name="Text Box 60"/>
                <p:cNvSpPr txBox="1">
                  <a:spLocks noChangeArrowheads="1"/>
                </p:cNvSpPr>
                <p:nvPr/>
              </p:nvSpPr>
              <p:spPr bwMode="auto">
                <a:xfrm>
                  <a:off x="1767" y="215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sp>
            <p:nvSpPr>
              <p:cNvPr id="15437" name="Rectangle 61"/>
              <p:cNvSpPr>
                <a:spLocks noChangeArrowheads="1"/>
              </p:cNvSpPr>
              <p:nvPr/>
            </p:nvSpPr>
            <p:spPr bwMode="auto">
              <a:xfrm>
                <a:off x="2299" y="1845"/>
                <a:ext cx="629" cy="363"/>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latin typeface="Arial" panose="020B0604020202020204" pitchFamily="34" charset="0"/>
                </a:endParaRPr>
              </a:p>
            </p:txBody>
          </p:sp>
        </p:grpSp>
        <p:sp>
          <p:nvSpPr>
            <p:cNvPr id="15431" name="Line 63"/>
            <p:cNvSpPr>
              <a:spLocks noChangeShapeType="1"/>
            </p:cNvSpPr>
            <p:nvPr/>
          </p:nvSpPr>
          <p:spPr bwMode="auto">
            <a:xfrm flipV="1">
              <a:off x="969" y="1023"/>
              <a:ext cx="0" cy="14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432" name="Line 64"/>
            <p:cNvSpPr>
              <a:spLocks noChangeShapeType="1"/>
            </p:cNvSpPr>
            <p:nvPr/>
          </p:nvSpPr>
          <p:spPr bwMode="auto">
            <a:xfrm>
              <a:off x="969" y="1023"/>
              <a:ext cx="104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33" name="Line 65"/>
            <p:cNvSpPr>
              <a:spLocks noChangeShapeType="1"/>
            </p:cNvSpPr>
            <p:nvPr/>
          </p:nvSpPr>
          <p:spPr bwMode="auto">
            <a:xfrm>
              <a:off x="2638" y="975"/>
              <a:ext cx="944"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434" name="Line 66"/>
            <p:cNvSpPr>
              <a:spLocks noChangeShapeType="1"/>
            </p:cNvSpPr>
            <p:nvPr/>
          </p:nvSpPr>
          <p:spPr bwMode="auto">
            <a:xfrm>
              <a:off x="3582" y="975"/>
              <a:ext cx="0" cy="96"/>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9" name="Group 68"/>
          <p:cNvGrpSpPr>
            <a:grpSpLocks/>
          </p:cNvGrpSpPr>
          <p:nvPr/>
        </p:nvGrpSpPr>
        <p:grpSpPr bwMode="auto">
          <a:xfrm>
            <a:off x="1076325" y="2238375"/>
            <a:ext cx="5414963" cy="1074738"/>
            <a:chOff x="654" y="854"/>
            <a:chExt cx="3411" cy="677"/>
          </a:xfrm>
        </p:grpSpPr>
        <p:grpSp>
          <p:nvGrpSpPr>
            <p:cNvPr id="15406" name="Group 69"/>
            <p:cNvGrpSpPr>
              <a:grpSpLocks/>
            </p:cNvGrpSpPr>
            <p:nvPr/>
          </p:nvGrpSpPr>
          <p:grpSpPr bwMode="auto">
            <a:xfrm>
              <a:off x="2009" y="854"/>
              <a:ext cx="750" cy="363"/>
              <a:chOff x="2299" y="1845"/>
              <a:chExt cx="750" cy="363"/>
            </a:xfrm>
          </p:grpSpPr>
          <p:sp>
            <p:nvSpPr>
              <p:cNvPr id="15423" name="Text Box 70"/>
              <p:cNvSpPr txBox="1">
                <a:spLocks noChangeArrowheads="1"/>
              </p:cNvSpPr>
              <p:nvPr/>
            </p:nvSpPr>
            <p:spPr bwMode="auto">
              <a:xfrm>
                <a:off x="2493" y="1845"/>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M</a:t>
                </a:r>
              </a:p>
            </p:txBody>
          </p:sp>
          <p:grpSp>
            <p:nvGrpSpPr>
              <p:cNvPr id="15424" name="Group 71"/>
              <p:cNvGrpSpPr>
                <a:grpSpLocks/>
              </p:cNvGrpSpPr>
              <p:nvPr/>
            </p:nvGrpSpPr>
            <p:grpSpPr bwMode="auto">
              <a:xfrm>
                <a:off x="2371" y="1957"/>
                <a:ext cx="678" cy="251"/>
                <a:chOff x="1767" y="2151"/>
                <a:chExt cx="678" cy="251"/>
              </a:xfrm>
            </p:grpSpPr>
            <p:sp>
              <p:nvSpPr>
                <p:cNvPr id="15426" name="Text Box 72"/>
                <p:cNvSpPr txBox="1">
                  <a:spLocks noChangeArrowheads="1"/>
                </p:cNvSpPr>
                <p:nvPr/>
              </p:nvSpPr>
              <p:spPr bwMode="auto">
                <a:xfrm>
                  <a:off x="1864" y="2190"/>
                  <a:ext cx="58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M</a:t>
                  </a:r>
                  <a:endParaRPr lang="en-US" altLang="en-US" sz="1600">
                    <a:latin typeface="Arial" panose="020B0604020202020204" pitchFamily="34" charset="0"/>
                    <a:cs typeface="Arial" panose="020B0604020202020204" pitchFamily="34" charset="0"/>
                  </a:endParaRPr>
                </a:p>
              </p:txBody>
            </p:sp>
            <p:sp>
              <p:nvSpPr>
                <p:cNvPr id="15427" name="Text Box 73"/>
                <p:cNvSpPr txBox="1">
                  <a:spLocks noChangeArrowheads="1"/>
                </p:cNvSpPr>
                <p:nvPr/>
              </p:nvSpPr>
              <p:spPr bwMode="auto">
                <a:xfrm>
                  <a:off x="1767" y="215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sp>
            <p:nvSpPr>
              <p:cNvPr id="15425" name="Rectangle 74"/>
              <p:cNvSpPr>
                <a:spLocks noChangeArrowheads="1"/>
              </p:cNvSpPr>
              <p:nvPr/>
            </p:nvSpPr>
            <p:spPr bwMode="auto">
              <a:xfrm>
                <a:off x="2299" y="1845"/>
                <a:ext cx="629" cy="363"/>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latin typeface="Arial" panose="020B0604020202020204" pitchFamily="34" charset="0"/>
                </a:endParaRPr>
              </a:p>
            </p:txBody>
          </p:sp>
        </p:grpSp>
        <p:grpSp>
          <p:nvGrpSpPr>
            <p:cNvPr id="15407" name="Group 75"/>
            <p:cNvGrpSpPr>
              <a:grpSpLocks/>
            </p:cNvGrpSpPr>
            <p:nvPr/>
          </p:nvGrpSpPr>
          <p:grpSpPr bwMode="auto">
            <a:xfrm>
              <a:off x="3315" y="1071"/>
              <a:ext cx="750" cy="363"/>
              <a:chOff x="2299" y="1845"/>
              <a:chExt cx="750" cy="363"/>
            </a:xfrm>
          </p:grpSpPr>
          <p:sp>
            <p:nvSpPr>
              <p:cNvPr id="15418" name="Text Box 76"/>
              <p:cNvSpPr txBox="1">
                <a:spLocks noChangeArrowheads="1"/>
              </p:cNvSpPr>
              <p:nvPr/>
            </p:nvSpPr>
            <p:spPr bwMode="auto">
              <a:xfrm>
                <a:off x="2493" y="1845"/>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M</a:t>
                </a:r>
              </a:p>
            </p:txBody>
          </p:sp>
          <p:grpSp>
            <p:nvGrpSpPr>
              <p:cNvPr id="15419" name="Group 77"/>
              <p:cNvGrpSpPr>
                <a:grpSpLocks/>
              </p:cNvGrpSpPr>
              <p:nvPr/>
            </p:nvGrpSpPr>
            <p:grpSpPr bwMode="auto">
              <a:xfrm>
                <a:off x="2371" y="1957"/>
                <a:ext cx="678" cy="251"/>
                <a:chOff x="1767" y="2151"/>
                <a:chExt cx="678" cy="251"/>
              </a:xfrm>
            </p:grpSpPr>
            <p:sp>
              <p:nvSpPr>
                <p:cNvPr id="15421" name="Text Box 78"/>
                <p:cNvSpPr txBox="1">
                  <a:spLocks noChangeArrowheads="1"/>
                </p:cNvSpPr>
                <p:nvPr/>
              </p:nvSpPr>
              <p:spPr bwMode="auto">
                <a:xfrm>
                  <a:off x="1864" y="2190"/>
                  <a:ext cx="58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L</a:t>
                  </a:r>
                  <a:endParaRPr lang="en-US" altLang="en-US" sz="1600">
                    <a:latin typeface="Arial" panose="020B0604020202020204" pitchFamily="34" charset="0"/>
                    <a:cs typeface="Arial" panose="020B0604020202020204" pitchFamily="34" charset="0"/>
                  </a:endParaRPr>
                </a:p>
              </p:txBody>
            </p:sp>
            <p:sp>
              <p:nvSpPr>
                <p:cNvPr id="15422" name="Text Box 79"/>
                <p:cNvSpPr txBox="1">
                  <a:spLocks noChangeArrowheads="1"/>
                </p:cNvSpPr>
                <p:nvPr/>
              </p:nvSpPr>
              <p:spPr bwMode="auto">
                <a:xfrm>
                  <a:off x="1767" y="215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sp>
            <p:nvSpPr>
              <p:cNvPr id="15420" name="Rectangle 80"/>
              <p:cNvSpPr>
                <a:spLocks noChangeArrowheads="1"/>
              </p:cNvSpPr>
              <p:nvPr/>
            </p:nvSpPr>
            <p:spPr bwMode="auto">
              <a:xfrm>
                <a:off x="2299" y="1845"/>
                <a:ext cx="629" cy="363"/>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latin typeface="Arial" panose="020B0604020202020204" pitchFamily="34" charset="0"/>
                </a:endParaRPr>
              </a:p>
            </p:txBody>
          </p:sp>
        </p:grpSp>
        <p:grpSp>
          <p:nvGrpSpPr>
            <p:cNvPr id="15408" name="Group 81"/>
            <p:cNvGrpSpPr>
              <a:grpSpLocks/>
            </p:cNvGrpSpPr>
            <p:nvPr/>
          </p:nvGrpSpPr>
          <p:grpSpPr bwMode="auto">
            <a:xfrm>
              <a:off x="654" y="1168"/>
              <a:ext cx="750" cy="363"/>
              <a:chOff x="2299" y="1845"/>
              <a:chExt cx="750" cy="363"/>
            </a:xfrm>
          </p:grpSpPr>
          <p:sp>
            <p:nvSpPr>
              <p:cNvPr id="15413" name="Text Box 82"/>
              <p:cNvSpPr txBox="1">
                <a:spLocks noChangeArrowheads="1"/>
              </p:cNvSpPr>
              <p:nvPr/>
            </p:nvSpPr>
            <p:spPr bwMode="auto">
              <a:xfrm>
                <a:off x="2493" y="1845"/>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p>
            </p:txBody>
          </p:sp>
          <p:grpSp>
            <p:nvGrpSpPr>
              <p:cNvPr id="15414" name="Group 83"/>
              <p:cNvGrpSpPr>
                <a:grpSpLocks/>
              </p:cNvGrpSpPr>
              <p:nvPr/>
            </p:nvGrpSpPr>
            <p:grpSpPr bwMode="auto">
              <a:xfrm>
                <a:off x="2371" y="1957"/>
                <a:ext cx="678" cy="251"/>
                <a:chOff x="1767" y="2151"/>
                <a:chExt cx="678" cy="251"/>
              </a:xfrm>
            </p:grpSpPr>
            <p:sp>
              <p:nvSpPr>
                <p:cNvPr id="15416" name="Text Box 84"/>
                <p:cNvSpPr txBox="1">
                  <a:spLocks noChangeArrowheads="1"/>
                </p:cNvSpPr>
                <p:nvPr/>
              </p:nvSpPr>
              <p:spPr bwMode="auto">
                <a:xfrm>
                  <a:off x="1864" y="2190"/>
                  <a:ext cx="58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L</a:t>
                  </a:r>
                  <a:endParaRPr lang="en-US" altLang="en-US" sz="1600">
                    <a:latin typeface="Arial" panose="020B0604020202020204" pitchFamily="34" charset="0"/>
                    <a:cs typeface="Arial" panose="020B0604020202020204" pitchFamily="34" charset="0"/>
                  </a:endParaRPr>
                </a:p>
              </p:txBody>
            </p:sp>
            <p:sp>
              <p:nvSpPr>
                <p:cNvPr id="15417" name="Text Box 85"/>
                <p:cNvSpPr txBox="1">
                  <a:spLocks noChangeArrowheads="1"/>
                </p:cNvSpPr>
                <p:nvPr/>
              </p:nvSpPr>
              <p:spPr bwMode="auto">
                <a:xfrm>
                  <a:off x="1767" y="215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sp>
            <p:nvSpPr>
              <p:cNvPr id="15415" name="Rectangle 86"/>
              <p:cNvSpPr>
                <a:spLocks noChangeArrowheads="1"/>
              </p:cNvSpPr>
              <p:nvPr/>
            </p:nvSpPr>
            <p:spPr bwMode="auto">
              <a:xfrm>
                <a:off x="2299" y="1845"/>
                <a:ext cx="629" cy="363"/>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latin typeface="Arial" panose="020B0604020202020204" pitchFamily="34" charset="0"/>
                </a:endParaRPr>
              </a:p>
            </p:txBody>
          </p:sp>
        </p:grpSp>
        <p:sp>
          <p:nvSpPr>
            <p:cNvPr id="15409" name="Line 87"/>
            <p:cNvSpPr>
              <a:spLocks noChangeShapeType="1"/>
            </p:cNvSpPr>
            <p:nvPr/>
          </p:nvSpPr>
          <p:spPr bwMode="auto">
            <a:xfrm flipV="1">
              <a:off x="969" y="1023"/>
              <a:ext cx="0" cy="14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410" name="Line 88"/>
            <p:cNvSpPr>
              <a:spLocks noChangeShapeType="1"/>
            </p:cNvSpPr>
            <p:nvPr/>
          </p:nvSpPr>
          <p:spPr bwMode="auto">
            <a:xfrm>
              <a:off x="969" y="1023"/>
              <a:ext cx="104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411" name="Line 89"/>
            <p:cNvSpPr>
              <a:spLocks noChangeShapeType="1"/>
            </p:cNvSpPr>
            <p:nvPr/>
          </p:nvSpPr>
          <p:spPr bwMode="auto">
            <a:xfrm>
              <a:off x="2638" y="975"/>
              <a:ext cx="944"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412" name="Line 90"/>
            <p:cNvSpPr>
              <a:spLocks noChangeShapeType="1"/>
            </p:cNvSpPr>
            <p:nvPr/>
          </p:nvSpPr>
          <p:spPr bwMode="auto">
            <a:xfrm>
              <a:off x="3582" y="975"/>
              <a:ext cx="0" cy="96"/>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16" name="Group 118"/>
          <p:cNvGrpSpPr>
            <a:grpSpLocks/>
          </p:cNvGrpSpPr>
          <p:nvPr/>
        </p:nvGrpSpPr>
        <p:grpSpPr bwMode="auto">
          <a:xfrm>
            <a:off x="1192213" y="3468688"/>
            <a:ext cx="4992687" cy="882650"/>
            <a:chOff x="751" y="2185"/>
            <a:chExt cx="3145" cy="556"/>
          </a:xfrm>
        </p:grpSpPr>
        <p:grpSp>
          <p:nvGrpSpPr>
            <p:cNvPr id="15394" name="Group 92"/>
            <p:cNvGrpSpPr>
              <a:grpSpLocks/>
            </p:cNvGrpSpPr>
            <p:nvPr/>
          </p:nvGrpSpPr>
          <p:grpSpPr bwMode="auto">
            <a:xfrm>
              <a:off x="2009" y="2185"/>
              <a:ext cx="750" cy="363"/>
              <a:chOff x="2299" y="1845"/>
              <a:chExt cx="750" cy="363"/>
            </a:xfrm>
          </p:grpSpPr>
          <p:sp>
            <p:nvSpPr>
              <p:cNvPr id="15401" name="Text Box 93"/>
              <p:cNvSpPr txBox="1">
                <a:spLocks noChangeArrowheads="1"/>
              </p:cNvSpPr>
              <p:nvPr/>
            </p:nvSpPr>
            <p:spPr bwMode="auto">
              <a:xfrm>
                <a:off x="2493" y="1845"/>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M</a:t>
                </a:r>
              </a:p>
            </p:txBody>
          </p:sp>
          <p:grpSp>
            <p:nvGrpSpPr>
              <p:cNvPr id="15402" name="Group 94"/>
              <p:cNvGrpSpPr>
                <a:grpSpLocks/>
              </p:cNvGrpSpPr>
              <p:nvPr/>
            </p:nvGrpSpPr>
            <p:grpSpPr bwMode="auto">
              <a:xfrm>
                <a:off x="2371" y="1957"/>
                <a:ext cx="678" cy="251"/>
                <a:chOff x="1767" y="2151"/>
                <a:chExt cx="678" cy="251"/>
              </a:xfrm>
            </p:grpSpPr>
            <p:sp>
              <p:nvSpPr>
                <p:cNvPr id="15404" name="Text Box 95"/>
                <p:cNvSpPr txBox="1">
                  <a:spLocks noChangeArrowheads="1"/>
                </p:cNvSpPr>
                <p:nvPr/>
              </p:nvSpPr>
              <p:spPr bwMode="auto">
                <a:xfrm>
                  <a:off x="1864" y="2190"/>
                  <a:ext cx="58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L</a:t>
                  </a:r>
                  <a:endParaRPr lang="en-US" altLang="en-US" sz="1600">
                    <a:latin typeface="Arial" panose="020B0604020202020204" pitchFamily="34" charset="0"/>
                    <a:cs typeface="Arial" panose="020B0604020202020204" pitchFamily="34" charset="0"/>
                  </a:endParaRPr>
                </a:p>
              </p:txBody>
            </p:sp>
            <p:sp>
              <p:nvSpPr>
                <p:cNvPr id="15405" name="Text Box 96"/>
                <p:cNvSpPr txBox="1">
                  <a:spLocks noChangeArrowheads="1"/>
                </p:cNvSpPr>
                <p:nvPr/>
              </p:nvSpPr>
              <p:spPr bwMode="auto">
                <a:xfrm>
                  <a:off x="1767" y="215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sp>
            <p:nvSpPr>
              <p:cNvPr id="15403" name="Rectangle 97"/>
              <p:cNvSpPr>
                <a:spLocks noChangeArrowheads="1"/>
              </p:cNvSpPr>
              <p:nvPr/>
            </p:nvSpPr>
            <p:spPr bwMode="auto">
              <a:xfrm>
                <a:off x="2299" y="1845"/>
                <a:ext cx="629" cy="363"/>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latin typeface="Arial" panose="020B0604020202020204" pitchFamily="34" charset="0"/>
                </a:endParaRPr>
              </a:p>
            </p:txBody>
          </p:sp>
        </p:grpSp>
        <p:sp>
          <p:nvSpPr>
            <p:cNvPr id="15395" name="Line 110"/>
            <p:cNvSpPr>
              <a:spLocks noChangeShapeType="1"/>
            </p:cNvSpPr>
            <p:nvPr/>
          </p:nvSpPr>
          <p:spPr bwMode="auto">
            <a:xfrm flipV="1">
              <a:off x="969" y="2354"/>
              <a:ext cx="0" cy="14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396" name="Line 111"/>
            <p:cNvSpPr>
              <a:spLocks noChangeShapeType="1"/>
            </p:cNvSpPr>
            <p:nvPr/>
          </p:nvSpPr>
          <p:spPr bwMode="auto">
            <a:xfrm>
              <a:off x="969" y="2354"/>
              <a:ext cx="104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97" name="Line 112"/>
            <p:cNvSpPr>
              <a:spLocks noChangeShapeType="1"/>
            </p:cNvSpPr>
            <p:nvPr/>
          </p:nvSpPr>
          <p:spPr bwMode="auto">
            <a:xfrm>
              <a:off x="2638" y="2306"/>
              <a:ext cx="944"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398" name="Line 113"/>
            <p:cNvSpPr>
              <a:spLocks noChangeShapeType="1"/>
            </p:cNvSpPr>
            <p:nvPr/>
          </p:nvSpPr>
          <p:spPr bwMode="auto">
            <a:xfrm>
              <a:off x="3582" y="2306"/>
              <a:ext cx="0" cy="96"/>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99" name="Text Box 116"/>
            <p:cNvSpPr txBox="1">
              <a:spLocks noChangeArrowheads="1"/>
            </p:cNvSpPr>
            <p:nvPr/>
          </p:nvSpPr>
          <p:spPr bwMode="auto">
            <a:xfrm>
              <a:off x="751" y="2499"/>
              <a:ext cx="484" cy="242"/>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lnSpc>
                  <a:spcPts val="2200"/>
                </a:lnSpc>
                <a:spcBef>
                  <a:spcPct val="50000"/>
                </a:spcBef>
                <a:buClrTx/>
                <a:buSzTx/>
                <a:buFontTx/>
                <a:buNone/>
              </a:pPr>
              <a:r>
                <a:rPr lang="en-US" altLang="en-US" sz="1800" b="1">
                  <a:latin typeface="Arial" panose="020B0604020202020204" pitchFamily="34" charset="0"/>
                </a:rPr>
                <a:t>P</a:t>
              </a:r>
              <a:r>
                <a:rPr lang="en-US" altLang="en-US" sz="1800" b="1" baseline="40000">
                  <a:latin typeface="Arial" panose="020B0604020202020204" pitchFamily="34" charset="0"/>
                </a:rPr>
                <a:t>L’</a:t>
              </a:r>
              <a:endParaRPr lang="en-US" altLang="en-US" sz="1800" b="1">
                <a:latin typeface="Arial" panose="020B0604020202020204" pitchFamily="34" charset="0"/>
              </a:endParaRPr>
            </a:p>
          </p:txBody>
        </p:sp>
        <p:sp>
          <p:nvSpPr>
            <p:cNvPr id="15400" name="Text Box 117"/>
            <p:cNvSpPr txBox="1">
              <a:spLocks noChangeArrowheads="1"/>
            </p:cNvSpPr>
            <p:nvPr/>
          </p:nvSpPr>
          <p:spPr bwMode="auto">
            <a:xfrm>
              <a:off x="3412" y="2402"/>
              <a:ext cx="484" cy="242"/>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lnSpc>
                  <a:spcPts val="2200"/>
                </a:lnSpc>
                <a:spcBef>
                  <a:spcPct val="50000"/>
                </a:spcBef>
                <a:buClrTx/>
                <a:buSzTx/>
                <a:buFontTx/>
                <a:buNone/>
              </a:pPr>
              <a:r>
                <a:rPr lang="en-US" altLang="en-US" sz="1800" b="1">
                  <a:latin typeface="Arial" panose="020B0604020202020204" pitchFamily="34" charset="0"/>
                </a:rPr>
                <a:t>P</a:t>
              </a:r>
              <a:r>
                <a:rPr lang="en-US" altLang="en-US" sz="1800" b="1" baseline="40000">
                  <a:latin typeface="Arial" panose="020B0604020202020204" pitchFamily="34" charset="0"/>
                </a:rPr>
                <a:t>L</a:t>
              </a:r>
              <a:endParaRPr lang="en-US" altLang="en-US" sz="1800" b="1">
                <a:latin typeface="Arial" panose="020B0604020202020204" pitchFamily="34" charset="0"/>
              </a:endParaRPr>
            </a:p>
          </p:txBody>
        </p:sp>
      </p:grpSp>
      <p:grpSp>
        <p:nvGrpSpPr>
          <p:cNvPr id="19" name="Group 119"/>
          <p:cNvGrpSpPr>
            <a:grpSpLocks/>
          </p:cNvGrpSpPr>
          <p:nvPr/>
        </p:nvGrpSpPr>
        <p:grpSpPr bwMode="auto">
          <a:xfrm>
            <a:off x="1192213" y="4581525"/>
            <a:ext cx="4992687" cy="882650"/>
            <a:chOff x="751" y="2185"/>
            <a:chExt cx="3145" cy="556"/>
          </a:xfrm>
        </p:grpSpPr>
        <p:grpSp>
          <p:nvGrpSpPr>
            <p:cNvPr id="15382" name="Group 120"/>
            <p:cNvGrpSpPr>
              <a:grpSpLocks/>
            </p:cNvGrpSpPr>
            <p:nvPr/>
          </p:nvGrpSpPr>
          <p:grpSpPr bwMode="auto">
            <a:xfrm>
              <a:off x="2009" y="2185"/>
              <a:ext cx="750" cy="363"/>
              <a:chOff x="2299" y="1845"/>
              <a:chExt cx="750" cy="363"/>
            </a:xfrm>
          </p:grpSpPr>
          <p:sp>
            <p:nvSpPr>
              <p:cNvPr id="15389" name="Text Box 121"/>
              <p:cNvSpPr txBox="1">
                <a:spLocks noChangeArrowheads="1"/>
              </p:cNvSpPr>
              <p:nvPr/>
            </p:nvSpPr>
            <p:spPr bwMode="auto">
              <a:xfrm>
                <a:off x="2493" y="1845"/>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M</a:t>
                </a:r>
              </a:p>
            </p:txBody>
          </p:sp>
          <p:grpSp>
            <p:nvGrpSpPr>
              <p:cNvPr id="15390" name="Group 122"/>
              <p:cNvGrpSpPr>
                <a:grpSpLocks/>
              </p:cNvGrpSpPr>
              <p:nvPr/>
            </p:nvGrpSpPr>
            <p:grpSpPr bwMode="auto">
              <a:xfrm>
                <a:off x="2371" y="1957"/>
                <a:ext cx="678" cy="251"/>
                <a:chOff x="1767" y="2151"/>
                <a:chExt cx="678" cy="251"/>
              </a:xfrm>
            </p:grpSpPr>
            <p:sp>
              <p:nvSpPr>
                <p:cNvPr id="15392" name="Text Box 123"/>
                <p:cNvSpPr txBox="1">
                  <a:spLocks noChangeArrowheads="1"/>
                </p:cNvSpPr>
                <p:nvPr/>
              </p:nvSpPr>
              <p:spPr bwMode="auto">
                <a:xfrm>
                  <a:off x="1864" y="2190"/>
                  <a:ext cx="58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M</a:t>
                  </a:r>
                  <a:endParaRPr lang="en-US" altLang="en-US" sz="1600">
                    <a:latin typeface="Arial" panose="020B0604020202020204" pitchFamily="34" charset="0"/>
                    <a:cs typeface="Arial" panose="020B0604020202020204" pitchFamily="34" charset="0"/>
                  </a:endParaRPr>
                </a:p>
              </p:txBody>
            </p:sp>
            <p:sp>
              <p:nvSpPr>
                <p:cNvPr id="15393" name="Text Box 124"/>
                <p:cNvSpPr txBox="1">
                  <a:spLocks noChangeArrowheads="1"/>
                </p:cNvSpPr>
                <p:nvPr/>
              </p:nvSpPr>
              <p:spPr bwMode="auto">
                <a:xfrm>
                  <a:off x="1767" y="215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sp>
            <p:nvSpPr>
              <p:cNvPr id="15391" name="Rectangle 125"/>
              <p:cNvSpPr>
                <a:spLocks noChangeArrowheads="1"/>
              </p:cNvSpPr>
              <p:nvPr/>
            </p:nvSpPr>
            <p:spPr bwMode="auto">
              <a:xfrm>
                <a:off x="2299" y="1845"/>
                <a:ext cx="629" cy="363"/>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latin typeface="Arial" panose="020B0604020202020204" pitchFamily="34" charset="0"/>
                </a:endParaRPr>
              </a:p>
            </p:txBody>
          </p:sp>
        </p:grpSp>
        <p:sp>
          <p:nvSpPr>
            <p:cNvPr id="15383" name="Line 126"/>
            <p:cNvSpPr>
              <a:spLocks noChangeShapeType="1"/>
            </p:cNvSpPr>
            <p:nvPr/>
          </p:nvSpPr>
          <p:spPr bwMode="auto">
            <a:xfrm flipV="1">
              <a:off x="969" y="2354"/>
              <a:ext cx="0" cy="145"/>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384" name="Line 127"/>
            <p:cNvSpPr>
              <a:spLocks noChangeShapeType="1"/>
            </p:cNvSpPr>
            <p:nvPr/>
          </p:nvSpPr>
          <p:spPr bwMode="auto">
            <a:xfrm>
              <a:off x="969" y="2354"/>
              <a:ext cx="104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85" name="Line 128"/>
            <p:cNvSpPr>
              <a:spLocks noChangeShapeType="1"/>
            </p:cNvSpPr>
            <p:nvPr/>
          </p:nvSpPr>
          <p:spPr bwMode="auto">
            <a:xfrm>
              <a:off x="2638" y="2306"/>
              <a:ext cx="944"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5386" name="Line 129"/>
            <p:cNvSpPr>
              <a:spLocks noChangeShapeType="1"/>
            </p:cNvSpPr>
            <p:nvPr/>
          </p:nvSpPr>
          <p:spPr bwMode="auto">
            <a:xfrm>
              <a:off x="3582" y="2306"/>
              <a:ext cx="0" cy="96"/>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87" name="Text Box 130"/>
            <p:cNvSpPr txBox="1">
              <a:spLocks noChangeArrowheads="1"/>
            </p:cNvSpPr>
            <p:nvPr/>
          </p:nvSpPr>
          <p:spPr bwMode="auto">
            <a:xfrm>
              <a:off x="751" y="2499"/>
              <a:ext cx="484" cy="242"/>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lnSpc>
                  <a:spcPts val="2200"/>
                </a:lnSpc>
                <a:spcBef>
                  <a:spcPct val="50000"/>
                </a:spcBef>
                <a:buClrTx/>
                <a:buSzTx/>
                <a:buFontTx/>
                <a:buNone/>
              </a:pPr>
              <a:r>
                <a:rPr lang="en-US" altLang="en-US" sz="1800" b="1">
                  <a:latin typeface="Arial" panose="020B0604020202020204" pitchFamily="34" charset="0"/>
                </a:rPr>
                <a:t>P</a:t>
              </a:r>
              <a:r>
                <a:rPr lang="en-US" altLang="en-US" sz="1800" b="1" baseline="40000">
                  <a:latin typeface="Arial" panose="020B0604020202020204" pitchFamily="34" charset="0"/>
                </a:rPr>
                <a:t>L</a:t>
              </a:r>
              <a:endParaRPr lang="en-US" altLang="en-US" sz="1800" b="1">
                <a:latin typeface="Arial" panose="020B0604020202020204" pitchFamily="34" charset="0"/>
              </a:endParaRPr>
            </a:p>
          </p:txBody>
        </p:sp>
        <p:sp>
          <p:nvSpPr>
            <p:cNvPr id="15388" name="Text Box 131"/>
            <p:cNvSpPr txBox="1">
              <a:spLocks noChangeArrowheads="1"/>
            </p:cNvSpPr>
            <p:nvPr/>
          </p:nvSpPr>
          <p:spPr bwMode="auto">
            <a:xfrm>
              <a:off x="3412" y="2402"/>
              <a:ext cx="484" cy="242"/>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lnSpc>
                  <a:spcPts val="2200"/>
                </a:lnSpc>
                <a:spcBef>
                  <a:spcPct val="50000"/>
                </a:spcBef>
                <a:buClrTx/>
                <a:buSzTx/>
                <a:buFontTx/>
                <a:buNone/>
              </a:pPr>
              <a:r>
                <a:rPr lang="en-US" altLang="en-US" sz="1800" b="1">
                  <a:latin typeface="Arial" panose="020B0604020202020204" pitchFamily="34" charset="0"/>
                </a:rPr>
                <a:t>P</a:t>
              </a:r>
              <a:r>
                <a:rPr lang="en-US" altLang="en-US" sz="1800" b="1" baseline="40000">
                  <a:latin typeface="Arial" panose="020B0604020202020204" pitchFamily="34" charset="0"/>
                </a:rPr>
                <a:t>M</a:t>
              </a:r>
              <a:endParaRPr lang="en-US" altLang="en-US" sz="1800" b="1">
                <a:latin typeface="Arial" panose="020B0604020202020204" pitchFamily="34" charset="0"/>
              </a:endParaRPr>
            </a:p>
          </p:txBody>
        </p:sp>
      </p:grpSp>
      <p:grpSp>
        <p:nvGrpSpPr>
          <p:cNvPr id="22" name="Group 151"/>
          <p:cNvGrpSpPr>
            <a:grpSpLocks/>
          </p:cNvGrpSpPr>
          <p:nvPr/>
        </p:nvGrpSpPr>
        <p:grpSpPr bwMode="auto">
          <a:xfrm>
            <a:off x="1152525" y="5656263"/>
            <a:ext cx="4225925" cy="614362"/>
            <a:chOff x="436" y="3563"/>
            <a:chExt cx="2662" cy="387"/>
          </a:xfrm>
        </p:grpSpPr>
        <p:grpSp>
          <p:nvGrpSpPr>
            <p:cNvPr id="15370" name="Group 139"/>
            <p:cNvGrpSpPr>
              <a:grpSpLocks/>
            </p:cNvGrpSpPr>
            <p:nvPr/>
          </p:nvGrpSpPr>
          <p:grpSpPr bwMode="auto">
            <a:xfrm>
              <a:off x="1222" y="3577"/>
              <a:ext cx="787" cy="373"/>
              <a:chOff x="4488" y="3031"/>
              <a:chExt cx="787" cy="373"/>
            </a:xfrm>
          </p:grpSpPr>
          <p:sp>
            <p:nvSpPr>
              <p:cNvPr id="15378" name="Text Box 140"/>
              <p:cNvSpPr txBox="1">
                <a:spLocks noChangeArrowheads="1"/>
              </p:cNvSpPr>
              <p:nvPr/>
            </p:nvSpPr>
            <p:spPr bwMode="auto">
              <a:xfrm>
                <a:off x="4629" y="3031"/>
                <a:ext cx="2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C</a:t>
                </a:r>
              </a:p>
            </p:txBody>
          </p:sp>
          <p:grpSp>
            <p:nvGrpSpPr>
              <p:cNvPr id="15379" name="Group 141"/>
              <p:cNvGrpSpPr>
                <a:grpSpLocks/>
              </p:cNvGrpSpPr>
              <p:nvPr/>
            </p:nvGrpSpPr>
            <p:grpSpPr bwMode="auto">
              <a:xfrm>
                <a:off x="4488" y="3150"/>
                <a:ext cx="787" cy="254"/>
                <a:chOff x="1767" y="2151"/>
                <a:chExt cx="678" cy="238"/>
              </a:xfrm>
            </p:grpSpPr>
            <p:sp>
              <p:nvSpPr>
                <p:cNvPr id="15380" name="Text Box 142"/>
                <p:cNvSpPr txBox="1">
                  <a:spLocks noChangeArrowheads="1"/>
                </p:cNvSpPr>
                <p:nvPr/>
              </p:nvSpPr>
              <p:spPr bwMode="auto">
                <a:xfrm>
                  <a:off x="1864" y="2190"/>
                  <a:ext cx="581"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Eiffel</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C</a:t>
                  </a:r>
                  <a:endParaRPr lang="en-US" altLang="en-US" sz="1600">
                    <a:latin typeface="Arial" panose="020B0604020202020204" pitchFamily="34" charset="0"/>
                    <a:cs typeface="Arial" panose="020B0604020202020204" pitchFamily="34" charset="0"/>
                  </a:endParaRPr>
                </a:p>
              </p:txBody>
            </p:sp>
            <p:sp>
              <p:nvSpPr>
                <p:cNvPr id="15381" name="Text Box 143"/>
                <p:cNvSpPr txBox="1">
                  <a:spLocks noChangeArrowheads="1"/>
                </p:cNvSpPr>
                <p:nvPr/>
              </p:nvSpPr>
              <p:spPr bwMode="auto">
                <a:xfrm>
                  <a:off x="1767" y="2151"/>
                  <a:ext cx="218"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grpSp>
        <p:grpSp>
          <p:nvGrpSpPr>
            <p:cNvPr id="15371" name="Group 144"/>
            <p:cNvGrpSpPr>
              <a:grpSpLocks/>
            </p:cNvGrpSpPr>
            <p:nvPr/>
          </p:nvGrpSpPr>
          <p:grpSpPr bwMode="auto">
            <a:xfrm>
              <a:off x="2311" y="3563"/>
              <a:ext cx="787" cy="373"/>
              <a:chOff x="4488" y="3031"/>
              <a:chExt cx="787" cy="373"/>
            </a:xfrm>
          </p:grpSpPr>
          <p:sp>
            <p:nvSpPr>
              <p:cNvPr id="15374" name="Text Box 145"/>
              <p:cNvSpPr txBox="1">
                <a:spLocks noChangeArrowheads="1"/>
              </p:cNvSpPr>
              <p:nvPr/>
            </p:nvSpPr>
            <p:spPr bwMode="auto">
              <a:xfrm>
                <a:off x="4629" y="3031"/>
                <a:ext cx="22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M</a:t>
                </a:r>
              </a:p>
            </p:txBody>
          </p:sp>
          <p:grpSp>
            <p:nvGrpSpPr>
              <p:cNvPr id="15375" name="Group 146"/>
              <p:cNvGrpSpPr>
                <a:grpSpLocks/>
              </p:cNvGrpSpPr>
              <p:nvPr/>
            </p:nvGrpSpPr>
            <p:grpSpPr bwMode="auto">
              <a:xfrm>
                <a:off x="4488" y="3150"/>
                <a:ext cx="787" cy="254"/>
                <a:chOff x="1767" y="2151"/>
                <a:chExt cx="678" cy="238"/>
              </a:xfrm>
            </p:grpSpPr>
            <p:sp>
              <p:nvSpPr>
                <p:cNvPr id="15376" name="Text Box 147"/>
                <p:cNvSpPr txBox="1">
                  <a:spLocks noChangeArrowheads="1"/>
                </p:cNvSpPr>
                <p:nvPr/>
              </p:nvSpPr>
              <p:spPr bwMode="auto">
                <a:xfrm>
                  <a:off x="1864" y="2190"/>
                  <a:ext cx="581"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Eiffel</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C</a:t>
                  </a:r>
                  <a:endParaRPr lang="en-US" altLang="en-US" sz="1600">
                    <a:latin typeface="Arial" panose="020B0604020202020204" pitchFamily="34" charset="0"/>
                    <a:cs typeface="Arial" panose="020B0604020202020204" pitchFamily="34" charset="0"/>
                  </a:endParaRPr>
                </a:p>
              </p:txBody>
            </p:sp>
            <p:sp>
              <p:nvSpPr>
                <p:cNvPr id="15377" name="Text Box 148"/>
                <p:cNvSpPr txBox="1">
                  <a:spLocks noChangeArrowheads="1"/>
                </p:cNvSpPr>
                <p:nvPr/>
              </p:nvSpPr>
              <p:spPr bwMode="auto">
                <a:xfrm>
                  <a:off x="1767" y="2151"/>
                  <a:ext cx="218" cy="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grpSp>
        <p:sp>
          <p:nvSpPr>
            <p:cNvPr id="15372" name="Text Box 149"/>
            <p:cNvSpPr txBox="1">
              <a:spLocks noChangeArrowheads="1"/>
            </p:cNvSpPr>
            <p:nvPr/>
          </p:nvSpPr>
          <p:spPr bwMode="auto">
            <a:xfrm>
              <a:off x="436" y="3647"/>
              <a:ext cx="9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E.g.: From</a:t>
              </a:r>
            </a:p>
          </p:txBody>
        </p:sp>
        <p:sp>
          <p:nvSpPr>
            <p:cNvPr id="15373" name="Text Box 150"/>
            <p:cNvSpPr txBox="1">
              <a:spLocks noChangeArrowheads="1"/>
            </p:cNvSpPr>
            <p:nvPr/>
          </p:nvSpPr>
          <p:spPr bwMode="auto">
            <a:xfrm>
              <a:off x="1912" y="3636"/>
              <a:ext cx="29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to</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pPr>
              <a:defRPr/>
            </a:pPr>
            <a:r>
              <a:rPr lang="en-US"/>
              <a:t>CSE 3341/655; Part 1</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7DC3E40E-2C87-4036-B03D-A543D1262632}" type="slidenum">
              <a:rPr lang="en-US" altLang="en-US" sz="1400" smtClean="0"/>
              <a:pPr>
                <a:spcBef>
                  <a:spcPct val="0"/>
                </a:spcBef>
                <a:buClrTx/>
                <a:buSzTx/>
                <a:buFontTx/>
                <a:buNone/>
              </a:pPr>
              <a:t>7</a:t>
            </a:fld>
            <a:endParaRPr lang="en-US" altLang="en-US" sz="1400" smtClean="0"/>
          </a:p>
        </p:txBody>
      </p:sp>
      <p:sp>
        <p:nvSpPr>
          <p:cNvPr id="8196" name="Rectangle 3"/>
          <p:cNvSpPr>
            <a:spLocks noGrp="1" noChangeArrowheads="1"/>
          </p:cNvSpPr>
          <p:nvPr>
            <p:ph type="body" idx="1"/>
          </p:nvPr>
        </p:nvSpPr>
        <p:spPr>
          <a:xfrm>
            <a:off x="423863" y="1471613"/>
            <a:ext cx="8488362" cy="4222750"/>
          </a:xfrm>
          <a:noFill/>
        </p:spPr>
        <p:txBody>
          <a:bodyPr/>
          <a:lstStyle/>
          <a:p>
            <a:pPr marL="609600" indent="-609600" defTabSz="282575" eaLnBrk="1" hangingPunct="1"/>
            <a:r>
              <a:rPr lang="en-US" altLang="en-US" sz="2400" smtClean="0">
                <a:latin typeface="Arial" panose="020B0604020202020204" pitchFamily="34" charset="0"/>
              </a:rPr>
              <a:t>Identify a language I</a:t>
            </a:r>
            <a:r>
              <a:rPr lang="en-US" altLang="en-US" sz="2400" b="1" smtClean="0">
                <a:latin typeface="Arial" panose="020B0604020202020204" pitchFamily="34" charset="0"/>
              </a:rPr>
              <a:t/>
            </a:r>
            <a:br>
              <a:rPr lang="en-US" altLang="en-US" sz="2400" b="1" smtClean="0">
                <a:latin typeface="Arial" panose="020B0604020202020204" pitchFamily="34" charset="0"/>
              </a:rPr>
            </a:br>
            <a:endParaRPr lang="en-US" altLang="en-US" sz="2400" smtClean="0">
              <a:latin typeface="Arial" panose="020B0604020202020204" pitchFamily="34" charset="0"/>
            </a:endParaRPr>
          </a:p>
          <a:p>
            <a:pPr marL="609600" indent="-609600" defTabSz="282575" eaLnBrk="1" hangingPunct="1"/>
            <a:r>
              <a:rPr lang="en-US" altLang="en-US" sz="2400" smtClean="0">
                <a:latin typeface="Arial" panose="020B0604020202020204" pitchFamily="34" charset="0"/>
              </a:rPr>
              <a:t>For each L, write </a:t>
            </a:r>
            <a:br>
              <a:rPr lang="en-US" altLang="en-US" sz="2400" smtClean="0">
                <a:latin typeface="Arial" panose="020B0604020202020204" pitchFamily="34" charset="0"/>
              </a:rPr>
            </a:br>
            <a:endParaRPr lang="en-US" altLang="en-US" sz="2400" smtClean="0">
              <a:latin typeface="Arial" panose="020B0604020202020204" pitchFamily="34" charset="0"/>
            </a:endParaRPr>
          </a:p>
          <a:p>
            <a:pPr marL="609600" indent="-609600" defTabSz="282575" eaLnBrk="1" hangingPunct="1"/>
            <a:r>
              <a:rPr lang="en-US" altLang="en-US" sz="2400" smtClean="0">
                <a:latin typeface="Arial" panose="020B0604020202020204" pitchFamily="34" charset="0"/>
              </a:rPr>
              <a:t>For each M, write</a:t>
            </a:r>
            <a:br>
              <a:rPr lang="en-US" altLang="en-US" sz="2400" smtClean="0">
                <a:latin typeface="Arial" panose="020B0604020202020204" pitchFamily="34" charset="0"/>
              </a:rPr>
            </a:br>
            <a:endParaRPr lang="en-US" altLang="en-US" sz="2400" smtClean="0">
              <a:latin typeface="Arial" panose="020B0604020202020204" pitchFamily="34" charset="0"/>
            </a:endParaRPr>
          </a:p>
          <a:p>
            <a:pPr marL="609600" indent="-609600" defTabSz="282575" eaLnBrk="1" hangingPunct="1">
              <a:buFont typeface="Wingdings" panose="05000000000000000000" pitchFamily="2" charset="2"/>
              <a:buNone/>
            </a:pPr>
            <a:r>
              <a:rPr lang="en-US" altLang="en-US" sz="2400" smtClean="0">
                <a:latin typeface="Arial" panose="020B0604020202020204" pitchFamily="34" charset="0"/>
              </a:rPr>
              <a:t>New machines are easy to handle;</a:t>
            </a:r>
          </a:p>
          <a:p>
            <a:pPr marL="609600" indent="-609600" defTabSz="282575" eaLnBrk="1" hangingPunct="1">
              <a:buFont typeface="Wingdings" panose="05000000000000000000" pitchFamily="2" charset="2"/>
              <a:buNone/>
            </a:pPr>
            <a:r>
              <a:rPr lang="en-US" altLang="en-US" sz="2400" smtClean="0">
                <a:latin typeface="Arial" panose="020B0604020202020204" pitchFamily="34" charset="0"/>
              </a:rPr>
              <a:t>New languages are easy to handle;</a:t>
            </a:r>
          </a:p>
          <a:p>
            <a:pPr marL="609600" indent="-609600" defTabSz="282575" eaLnBrk="1" hangingPunct="1">
              <a:buFont typeface="Wingdings" panose="05000000000000000000" pitchFamily="2" charset="2"/>
              <a:buNone/>
            </a:pPr>
            <a:r>
              <a:rPr lang="en-US" altLang="en-US" sz="2400" smtClean="0">
                <a:latin typeface="Arial" panose="020B0604020202020204" pitchFamily="34" charset="0"/>
              </a:rPr>
              <a:t>Common intermediate language: C </a:t>
            </a:r>
          </a:p>
          <a:p>
            <a:pPr marL="609600" indent="-609600" defTabSz="282575" eaLnBrk="1" hangingPunct="1">
              <a:buFont typeface="Wingdings" panose="05000000000000000000" pitchFamily="2" charset="2"/>
              <a:buNone/>
            </a:pPr>
            <a:endParaRPr lang="en-US" altLang="en-US" sz="2400" b="1" smtClean="0">
              <a:latin typeface="Arial" panose="020B0604020202020204" pitchFamily="34" charset="0"/>
            </a:endParaRPr>
          </a:p>
        </p:txBody>
      </p:sp>
      <p:sp>
        <p:nvSpPr>
          <p:cNvPr id="17413" name="Rectangle 2"/>
          <p:cNvSpPr>
            <a:spLocks noGrp="1" noChangeArrowheads="1"/>
          </p:cNvSpPr>
          <p:nvPr>
            <p:ph type="title"/>
          </p:nvPr>
        </p:nvSpPr>
        <p:spPr>
          <a:xfrm>
            <a:off x="1308100" y="125413"/>
            <a:ext cx="7219950" cy="768350"/>
          </a:xfrm>
        </p:spPr>
        <p:txBody>
          <a:bodyPr/>
          <a:lstStyle/>
          <a:p>
            <a:pPr eaLnBrk="1" hangingPunct="1"/>
            <a:r>
              <a:rPr lang="en-US" altLang="en-US" smtClean="0"/>
              <a:t>Compilers: Intermediate Langs.</a:t>
            </a:r>
          </a:p>
        </p:txBody>
      </p:sp>
      <p:grpSp>
        <p:nvGrpSpPr>
          <p:cNvPr id="2" name="Group 4"/>
          <p:cNvGrpSpPr>
            <a:grpSpLocks/>
          </p:cNvGrpSpPr>
          <p:nvPr/>
        </p:nvGrpSpPr>
        <p:grpSpPr bwMode="auto">
          <a:xfrm>
            <a:off x="3535363" y="2238375"/>
            <a:ext cx="1076325" cy="576263"/>
            <a:chOff x="1767" y="2063"/>
            <a:chExt cx="678" cy="363"/>
          </a:xfrm>
        </p:grpSpPr>
        <p:sp>
          <p:nvSpPr>
            <p:cNvPr id="17420" name="Text Box 5"/>
            <p:cNvSpPr txBox="1">
              <a:spLocks noChangeArrowheads="1"/>
            </p:cNvSpPr>
            <p:nvPr/>
          </p:nvSpPr>
          <p:spPr bwMode="auto">
            <a:xfrm>
              <a:off x="1889" y="2063"/>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I</a:t>
              </a:r>
            </a:p>
          </p:txBody>
        </p:sp>
        <p:grpSp>
          <p:nvGrpSpPr>
            <p:cNvPr id="17421" name="Group 6"/>
            <p:cNvGrpSpPr>
              <a:grpSpLocks/>
            </p:cNvGrpSpPr>
            <p:nvPr/>
          </p:nvGrpSpPr>
          <p:grpSpPr bwMode="auto">
            <a:xfrm>
              <a:off x="1767" y="2175"/>
              <a:ext cx="678" cy="251"/>
              <a:chOff x="1767" y="2151"/>
              <a:chExt cx="678" cy="251"/>
            </a:xfrm>
          </p:grpSpPr>
          <p:sp>
            <p:nvSpPr>
              <p:cNvPr id="17422" name="Text Box 7"/>
              <p:cNvSpPr txBox="1">
                <a:spLocks noChangeArrowheads="1"/>
              </p:cNvSpPr>
              <p:nvPr/>
            </p:nvSpPr>
            <p:spPr bwMode="auto">
              <a:xfrm>
                <a:off x="1864" y="2190"/>
                <a:ext cx="58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I</a:t>
                </a:r>
                <a:endParaRPr lang="en-US" altLang="en-US" sz="1600">
                  <a:latin typeface="Arial" panose="020B0604020202020204" pitchFamily="34" charset="0"/>
                  <a:cs typeface="Arial" panose="020B0604020202020204" pitchFamily="34" charset="0"/>
                </a:endParaRPr>
              </a:p>
            </p:txBody>
          </p:sp>
          <p:sp>
            <p:nvSpPr>
              <p:cNvPr id="17423" name="Text Box 8"/>
              <p:cNvSpPr txBox="1">
                <a:spLocks noChangeArrowheads="1"/>
              </p:cNvSpPr>
              <p:nvPr/>
            </p:nvSpPr>
            <p:spPr bwMode="auto">
              <a:xfrm>
                <a:off x="1767" y="215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grpSp>
      <p:grpSp>
        <p:nvGrpSpPr>
          <p:cNvPr id="4" name="Group 9"/>
          <p:cNvGrpSpPr>
            <a:grpSpLocks/>
          </p:cNvGrpSpPr>
          <p:nvPr/>
        </p:nvGrpSpPr>
        <p:grpSpPr bwMode="auto">
          <a:xfrm>
            <a:off x="3611563" y="3044825"/>
            <a:ext cx="1076325" cy="576263"/>
            <a:chOff x="1767" y="2063"/>
            <a:chExt cx="678" cy="363"/>
          </a:xfrm>
        </p:grpSpPr>
        <p:sp>
          <p:nvSpPr>
            <p:cNvPr id="17416" name="Text Box 10"/>
            <p:cNvSpPr txBox="1">
              <a:spLocks noChangeArrowheads="1"/>
            </p:cNvSpPr>
            <p:nvPr/>
          </p:nvSpPr>
          <p:spPr bwMode="auto">
            <a:xfrm>
              <a:off x="1889" y="2063"/>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M</a:t>
              </a:r>
            </a:p>
          </p:txBody>
        </p:sp>
        <p:grpSp>
          <p:nvGrpSpPr>
            <p:cNvPr id="17417" name="Group 11"/>
            <p:cNvGrpSpPr>
              <a:grpSpLocks/>
            </p:cNvGrpSpPr>
            <p:nvPr/>
          </p:nvGrpSpPr>
          <p:grpSpPr bwMode="auto">
            <a:xfrm>
              <a:off x="1767" y="2175"/>
              <a:ext cx="678" cy="251"/>
              <a:chOff x="1767" y="2151"/>
              <a:chExt cx="678" cy="251"/>
            </a:xfrm>
          </p:grpSpPr>
          <p:sp>
            <p:nvSpPr>
              <p:cNvPr id="17418" name="Text Box 12"/>
              <p:cNvSpPr txBox="1">
                <a:spLocks noChangeArrowheads="1"/>
              </p:cNvSpPr>
              <p:nvPr/>
            </p:nvSpPr>
            <p:spPr bwMode="auto">
              <a:xfrm>
                <a:off x="1864" y="2190"/>
                <a:ext cx="58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I</a:t>
                </a:r>
                <a:r>
                  <a:rPr lang="en-US" altLang="en-US" sz="1600">
                    <a:latin typeface="Arial" panose="020B0604020202020204" pitchFamily="34" charset="0"/>
                    <a:cs typeface="Arial" panose="020B0604020202020204" pitchFamily="34" charset="0"/>
                  </a:rPr>
                  <a:t>→</a:t>
                </a:r>
                <a:r>
                  <a:rPr lang="en-US" altLang="en-US" sz="1200" b="1">
                    <a:latin typeface="Arial" panose="020B0604020202020204" pitchFamily="34" charset="0"/>
                    <a:cs typeface="Arial" panose="020B0604020202020204" pitchFamily="34" charset="0"/>
                  </a:rPr>
                  <a:t>M</a:t>
                </a:r>
                <a:endParaRPr lang="en-US" altLang="en-US" sz="1600">
                  <a:latin typeface="Arial" panose="020B0604020202020204" pitchFamily="34" charset="0"/>
                  <a:cs typeface="Arial" panose="020B0604020202020204" pitchFamily="34" charset="0"/>
                </a:endParaRPr>
              </a:p>
            </p:txBody>
          </p:sp>
          <p:sp>
            <p:nvSpPr>
              <p:cNvPr id="17419" name="Text Box 13"/>
              <p:cNvSpPr txBox="1">
                <a:spLocks noChangeArrowheads="1"/>
              </p:cNvSpPr>
              <p:nvPr/>
            </p:nvSpPr>
            <p:spPr bwMode="auto">
              <a:xfrm>
                <a:off x="1767" y="215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C</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8196">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 name="Footer Placeholder 4"/>
          <p:cNvSpPr>
            <a:spLocks noGrp="1"/>
          </p:cNvSpPr>
          <p:nvPr>
            <p:ph type="ftr" sz="quarter" idx="11"/>
          </p:nvPr>
        </p:nvSpPr>
        <p:spPr/>
        <p:txBody>
          <a:bodyPr/>
          <a:lstStyle/>
          <a:p>
            <a:pPr>
              <a:defRPr/>
            </a:pPr>
            <a:r>
              <a:rPr lang="en-US"/>
              <a:t>CSE 3341/655; Part 1</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B133DB7-7F86-46E3-ABC2-26662EFE32F8}" type="slidenum">
              <a:rPr lang="en-US" altLang="en-US" sz="1400" smtClean="0"/>
              <a:pPr>
                <a:spcBef>
                  <a:spcPct val="0"/>
                </a:spcBef>
                <a:buClrTx/>
                <a:buSzTx/>
                <a:buFontTx/>
                <a:buNone/>
              </a:pPr>
              <a:t>8</a:t>
            </a:fld>
            <a:endParaRPr lang="en-US" altLang="en-US" sz="1400" smtClean="0"/>
          </a:p>
        </p:txBody>
      </p:sp>
      <p:sp>
        <p:nvSpPr>
          <p:cNvPr id="19460" name="Rectangle 2"/>
          <p:cNvSpPr>
            <a:spLocks noGrp="1" noChangeArrowheads="1"/>
          </p:cNvSpPr>
          <p:nvPr>
            <p:ph type="title"/>
          </p:nvPr>
        </p:nvSpPr>
        <p:spPr>
          <a:xfrm>
            <a:off x="1308100" y="125413"/>
            <a:ext cx="6532563" cy="730250"/>
          </a:xfrm>
        </p:spPr>
        <p:txBody>
          <a:bodyPr/>
          <a:lstStyle/>
          <a:p>
            <a:pPr eaLnBrk="1" hangingPunct="1"/>
            <a:r>
              <a:rPr lang="en-US" altLang="en-US" smtClean="0"/>
              <a:t>Interpreters</a:t>
            </a:r>
          </a:p>
        </p:txBody>
      </p:sp>
      <p:grpSp>
        <p:nvGrpSpPr>
          <p:cNvPr id="2" name="Group 140"/>
          <p:cNvGrpSpPr>
            <a:grpSpLocks/>
          </p:cNvGrpSpPr>
          <p:nvPr/>
        </p:nvGrpSpPr>
        <p:grpSpPr bwMode="auto">
          <a:xfrm>
            <a:off x="1116013" y="3697288"/>
            <a:ext cx="6143625" cy="1804987"/>
            <a:chOff x="703" y="2063"/>
            <a:chExt cx="3870" cy="1137"/>
          </a:xfrm>
        </p:grpSpPr>
        <p:grpSp>
          <p:nvGrpSpPr>
            <p:cNvPr id="19483" name="Group 121"/>
            <p:cNvGrpSpPr>
              <a:grpSpLocks/>
            </p:cNvGrpSpPr>
            <p:nvPr/>
          </p:nvGrpSpPr>
          <p:grpSpPr bwMode="auto">
            <a:xfrm>
              <a:off x="1961" y="2063"/>
              <a:ext cx="1354" cy="1137"/>
              <a:chOff x="3074" y="2523"/>
              <a:chExt cx="1354" cy="1137"/>
            </a:xfrm>
          </p:grpSpPr>
          <p:grpSp>
            <p:nvGrpSpPr>
              <p:cNvPr id="19493" name="Group 111"/>
              <p:cNvGrpSpPr>
                <a:grpSpLocks/>
              </p:cNvGrpSpPr>
              <p:nvPr/>
            </p:nvGrpSpPr>
            <p:grpSpPr bwMode="auto">
              <a:xfrm>
                <a:off x="3340" y="3006"/>
                <a:ext cx="798" cy="460"/>
                <a:chOff x="1719" y="974"/>
                <a:chExt cx="798" cy="460"/>
              </a:xfrm>
            </p:grpSpPr>
            <p:sp>
              <p:nvSpPr>
                <p:cNvPr id="19498" name="Text Box 112"/>
                <p:cNvSpPr txBox="1">
                  <a:spLocks noChangeArrowheads="1"/>
                </p:cNvSpPr>
                <p:nvPr/>
              </p:nvSpPr>
              <p:spPr bwMode="auto">
                <a:xfrm>
                  <a:off x="1937" y="999"/>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M</a:t>
                  </a:r>
                </a:p>
              </p:txBody>
            </p:sp>
            <p:sp>
              <p:nvSpPr>
                <p:cNvPr id="19499" name="Text Box 113"/>
                <p:cNvSpPr txBox="1">
                  <a:spLocks noChangeArrowheads="1"/>
                </p:cNvSpPr>
                <p:nvPr/>
              </p:nvSpPr>
              <p:spPr bwMode="auto">
                <a:xfrm>
                  <a:off x="1936" y="1150"/>
                  <a:ext cx="5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endParaRPr lang="en-US" altLang="en-US" sz="1600">
                    <a:latin typeface="Arial" panose="020B0604020202020204" pitchFamily="34" charset="0"/>
                    <a:cs typeface="Arial" panose="020B0604020202020204" pitchFamily="34" charset="0"/>
                  </a:endParaRPr>
                </a:p>
              </p:txBody>
            </p:sp>
            <p:sp>
              <p:nvSpPr>
                <p:cNvPr id="19500" name="Text Box 114"/>
                <p:cNvSpPr txBox="1">
                  <a:spLocks noChangeArrowheads="1"/>
                </p:cNvSpPr>
                <p:nvPr/>
              </p:nvSpPr>
              <p:spPr bwMode="auto">
                <a:xfrm>
                  <a:off x="1864" y="111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I</a:t>
                  </a:r>
                </a:p>
              </p:txBody>
            </p:sp>
            <p:sp>
              <p:nvSpPr>
                <p:cNvPr id="19501" name="Rectangle 115"/>
                <p:cNvSpPr>
                  <a:spLocks noChangeArrowheads="1"/>
                </p:cNvSpPr>
                <p:nvPr/>
              </p:nvSpPr>
              <p:spPr bwMode="auto">
                <a:xfrm>
                  <a:off x="1719" y="974"/>
                  <a:ext cx="726" cy="46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latin typeface="Arial" panose="020B0604020202020204" pitchFamily="34" charset="0"/>
                  </a:endParaRPr>
                </a:p>
              </p:txBody>
            </p:sp>
          </p:grpSp>
          <p:sp>
            <p:nvSpPr>
              <p:cNvPr id="19494" name="Text Box 117"/>
              <p:cNvSpPr txBox="1">
                <a:spLocks noChangeArrowheads="1"/>
              </p:cNvSpPr>
              <p:nvPr/>
            </p:nvSpPr>
            <p:spPr bwMode="auto">
              <a:xfrm>
                <a:off x="3558" y="2548"/>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p>
            </p:txBody>
          </p:sp>
          <p:sp>
            <p:nvSpPr>
              <p:cNvPr id="19495" name="Text Box 118"/>
              <p:cNvSpPr txBox="1">
                <a:spLocks noChangeArrowheads="1"/>
              </p:cNvSpPr>
              <p:nvPr/>
            </p:nvSpPr>
            <p:spPr bwMode="auto">
              <a:xfrm>
                <a:off x="3557" y="2699"/>
                <a:ext cx="5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endParaRPr lang="en-US" altLang="en-US" sz="1600">
                  <a:latin typeface="Arial" panose="020B0604020202020204" pitchFamily="34" charset="0"/>
                  <a:cs typeface="Arial" panose="020B0604020202020204" pitchFamily="34" charset="0"/>
                </a:endParaRPr>
              </a:p>
            </p:txBody>
          </p:sp>
          <p:sp>
            <p:nvSpPr>
              <p:cNvPr id="19496" name="Text Box 119"/>
              <p:cNvSpPr txBox="1">
                <a:spLocks noChangeArrowheads="1"/>
              </p:cNvSpPr>
              <p:nvPr/>
            </p:nvSpPr>
            <p:spPr bwMode="auto">
              <a:xfrm>
                <a:off x="3485" y="2660"/>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I</a:t>
                </a:r>
              </a:p>
            </p:txBody>
          </p:sp>
          <p:sp>
            <p:nvSpPr>
              <p:cNvPr id="19497" name="Rectangle 120"/>
              <p:cNvSpPr>
                <a:spLocks noChangeArrowheads="1"/>
              </p:cNvSpPr>
              <p:nvPr/>
            </p:nvSpPr>
            <p:spPr bwMode="auto">
              <a:xfrm>
                <a:off x="3074" y="2523"/>
                <a:ext cx="1354" cy="1137"/>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latin typeface="Arial" panose="020B0604020202020204" pitchFamily="34" charset="0"/>
                </a:endParaRPr>
              </a:p>
            </p:txBody>
          </p:sp>
        </p:grpSp>
        <p:grpSp>
          <p:nvGrpSpPr>
            <p:cNvPr id="19484" name="Group 137"/>
            <p:cNvGrpSpPr>
              <a:grpSpLocks/>
            </p:cNvGrpSpPr>
            <p:nvPr/>
          </p:nvGrpSpPr>
          <p:grpSpPr bwMode="auto">
            <a:xfrm>
              <a:off x="703" y="2122"/>
              <a:ext cx="1258" cy="933"/>
              <a:chOff x="800" y="1904"/>
              <a:chExt cx="1258" cy="933"/>
            </a:xfrm>
          </p:grpSpPr>
          <p:sp>
            <p:nvSpPr>
              <p:cNvPr id="19487" name="Text Box 124"/>
              <p:cNvSpPr txBox="1">
                <a:spLocks noChangeArrowheads="1"/>
              </p:cNvSpPr>
              <p:nvPr/>
            </p:nvSpPr>
            <p:spPr bwMode="auto">
              <a:xfrm>
                <a:off x="969" y="1904"/>
                <a:ext cx="484" cy="242"/>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lnSpc>
                    <a:spcPts val="2200"/>
                  </a:lnSpc>
                  <a:spcBef>
                    <a:spcPct val="50000"/>
                  </a:spcBef>
                  <a:buClrTx/>
                  <a:buSzTx/>
                  <a:buFontTx/>
                  <a:buNone/>
                </a:pPr>
                <a:r>
                  <a:rPr lang="en-US" altLang="en-US" sz="1800" b="1">
                    <a:latin typeface="Arial" panose="020B0604020202020204" pitchFamily="34" charset="0"/>
                  </a:rPr>
                  <a:t>P</a:t>
                </a:r>
                <a:r>
                  <a:rPr lang="en-US" altLang="en-US" sz="1800" b="1" baseline="40000">
                    <a:latin typeface="Arial" panose="020B0604020202020204" pitchFamily="34" charset="0"/>
                  </a:rPr>
                  <a:t>L’</a:t>
                </a:r>
                <a:endParaRPr lang="en-US" altLang="en-US" sz="1800" b="1">
                  <a:latin typeface="Arial" panose="020B0604020202020204" pitchFamily="34" charset="0"/>
                </a:endParaRPr>
              </a:p>
            </p:txBody>
          </p:sp>
          <p:sp>
            <p:nvSpPr>
              <p:cNvPr id="19488" name="Text Box 130"/>
              <p:cNvSpPr txBox="1">
                <a:spLocks noChangeArrowheads="1"/>
              </p:cNvSpPr>
              <p:nvPr/>
            </p:nvSpPr>
            <p:spPr bwMode="auto">
              <a:xfrm>
                <a:off x="800" y="2388"/>
                <a:ext cx="653" cy="449"/>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2200"/>
                  </a:lnSpc>
                  <a:spcBef>
                    <a:spcPct val="50000"/>
                  </a:spcBef>
                  <a:buClrTx/>
                  <a:buSzTx/>
                  <a:buFontTx/>
                  <a:buNone/>
                </a:pPr>
                <a:r>
                  <a:rPr lang="en-US" altLang="en-US" sz="1800" b="1">
                    <a:latin typeface="Arial" panose="020B0604020202020204" pitchFamily="34" charset="0"/>
                  </a:rPr>
                  <a:t>Data</a:t>
                </a:r>
              </a:p>
              <a:p>
                <a:pPr>
                  <a:lnSpc>
                    <a:spcPts val="1500"/>
                  </a:lnSpc>
                  <a:spcBef>
                    <a:spcPct val="50000"/>
                  </a:spcBef>
                  <a:buClrTx/>
                  <a:buSzTx/>
                  <a:buFontTx/>
                  <a:buNone/>
                </a:pPr>
                <a:r>
                  <a:rPr lang="en-US" altLang="en-US" sz="1800" b="1">
                    <a:latin typeface="Arial" panose="020B0604020202020204" pitchFamily="34" charset="0"/>
                  </a:rPr>
                  <a:t>For P</a:t>
                </a:r>
              </a:p>
            </p:txBody>
          </p:sp>
          <p:sp>
            <p:nvSpPr>
              <p:cNvPr id="19489" name="Line 131"/>
              <p:cNvSpPr>
                <a:spLocks noChangeShapeType="1"/>
              </p:cNvSpPr>
              <p:nvPr/>
            </p:nvSpPr>
            <p:spPr bwMode="auto">
              <a:xfrm>
                <a:off x="1453" y="1977"/>
                <a:ext cx="605"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90" name="Line 132"/>
              <p:cNvSpPr>
                <a:spLocks noChangeShapeType="1"/>
              </p:cNvSpPr>
              <p:nvPr/>
            </p:nvSpPr>
            <p:spPr bwMode="auto">
              <a:xfrm>
                <a:off x="1453" y="2581"/>
                <a:ext cx="242"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491" name="Line 133"/>
              <p:cNvSpPr>
                <a:spLocks noChangeShapeType="1"/>
              </p:cNvSpPr>
              <p:nvPr/>
            </p:nvSpPr>
            <p:spPr bwMode="auto">
              <a:xfrm flipV="1">
                <a:off x="1695" y="2170"/>
                <a:ext cx="0" cy="411"/>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492" name="Line 134"/>
              <p:cNvSpPr>
                <a:spLocks noChangeShapeType="1"/>
              </p:cNvSpPr>
              <p:nvPr/>
            </p:nvSpPr>
            <p:spPr bwMode="auto">
              <a:xfrm>
                <a:off x="1695" y="2170"/>
                <a:ext cx="363"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19485" name="Text Box 135"/>
            <p:cNvSpPr txBox="1">
              <a:spLocks noChangeArrowheads="1"/>
            </p:cNvSpPr>
            <p:nvPr/>
          </p:nvSpPr>
          <p:spPr bwMode="auto">
            <a:xfrm>
              <a:off x="3774" y="2354"/>
              <a:ext cx="799"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Output </a:t>
              </a:r>
            </a:p>
            <a:p>
              <a:pPr>
                <a:lnSpc>
                  <a:spcPts val="1500"/>
                </a:lnSpc>
                <a:spcBef>
                  <a:spcPct val="50000"/>
                </a:spcBef>
                <a:buClrTx/>
                <a:buSzTx/>
                <a:buFontTx/>
                <a:buNone/>
              </a:pPr>
              <a:r>
                <a:rPr lang="en-US" altLang="en-US" sz="1800" b="1">
                  <a:latin typeface="Arial" panose="020B0604020202020204" pitchFamily="34" charset="0"/>
                </a:rPr>
                <a:t>From P</a:t>
              </a:r>
            </a:p>
          </p:txBody>
        </p:sp>
        <p:sp>
          <p:nvSpPr>
            <p:cNvPr id="19486" name="Line 139"/>
            <p:cNvSpPr>
              <a:spLocks noChangeShapeType="1"/>
            </p:cNvSpPr>
            <p:nvPr/>
          </p:nvSpPr>
          <p:spPr bwMode="auto">
            <a:xfrm>
              <a:off x="3315" y="2499"/>
              <a:ext cx="509"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6" name="Group 150"/>
          <p:cNvGrpSpPr>
            <a:grpSpLocks/>
          </p:cNvGrpSpPr>
          <p:nvPr/>
        </p:nvGrpSpPr>
        <p:grpSpPr bwMode="auto">
          <a:xfrm>
            <a:off x="1116013" y="1355725"/>
            <a:ext cx="6259512" cy="1744663"/>
            <a:chOff x="703" y="854"/>
            <a:chExt cx="3943" cy="1099"/>
          </a:xfrm>
        </p:grpSpPr>
        <p:sp>
          <p:nvSpPr>
            <p:cNvPr id="19463" name="Text Box 73"/>
            <p:cNvSpPr txBox="1">
              <a:spLocks noChangeArrowheads="1"/>
            </p:cNvSpPr>
            <p:nvPr/>
          </p:nvSpPr>
          <p:spPr bwMode="auto">
            <a:xfrm>
              <a:off x="872" y="902"/>
              <a:ext cx="484" cy="242"/>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ctr">
                <a:lnSpc>
                  <a:spcPts val="2200"/>
                </a:lnSpc>
                <a:spcBef>
                  <a:spcPct val="50000"/>
                </a:spcBef>
                <a:buClrTx/>
                <a:buSzTx/>
                <a:buFontTx/>
                <a:buNone/>
              </a:pPr>
              <a:r>
                <a:rPr lang="en-US" altLang="en-US" sz="1800" b="1">
                  <a:latin typeface="Arial" panose="020B0604020202020204" pitchFamily="34" charset="0"/>
                </a:rPr>
                <a:t>P</a:t>
              </a:r>
              <a:r>
                <a:rPr lang="en-US" altLang="en-US" sz="1800" b="1" baseline="40000">
                  <a:latin typeface="Arial" panose="020B0604020202020204" pitchFamily="34" charset="0"/>
                </a:rPr>
                <a:t>L</a:t>
              </a:r>
              <a:endParaRPr lang="en-US" altLang="en-US" sz="1800" b="1">
                <a:latin typeface="Arial" panose="020B0604020202020204" pitchFamily="34" charset="0"/>
              </a:endParaRPr>
            </a:p>
          </p:txBody>
        </p:sp>
        <p:grpSp>
          <p:nvGrpSpPr>
            <p:cNvPr id="19464" name="Group 102"/>
            <p:cNvGrpSpPr>
              <a:grpSpLocks/>
            </p:cNvGrpSpPr>
            <p:nvPr/>
          </p:nvGrpSpPr>
          <p:grpSpPr bwMode="auto">
            <a:xfrm>
              <a:off x="1961" y="854"/>
              <a:ext cx="798" cy="460"/>
              <a:chOff x="1719" y="974"/>
              <a:chExt cx="798" cy="460"/>
            </a:xfrm>
          </p:grpSpPr>
          <p:sp>
            <p:nvSpPr>
              <p:cNvPr id="19479" name="Text Box 96"/>
              <p:cNvSpPr txBox="1">
                <a:spLocks noChangeArrowheads="1"/>
              </p:cNvSpPr>
              <p:nvPr/>
            </p:nvSpPr>
            <p:spPr bwMode="auto">
              <a:xfrm>
                <a:off x="1937" y="999"/>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M</a:t>
                </a:r>
              </a:p>
            </p:txBody>
          </p:sp>
          <p:sp>
            <p:nvSpPr>
              <p:cNvPr id="19480" name="Text Box 98"/>
              <p:cNvSpPr txBox="1">
                <a:spLocks noChangeArrowheads="1"/>
              </p:cNvSpPr>
              <p:nvPr/>
            </p:nvSpPr>
            <p:spPr bwMode="auto">
              <a:xfrm>
                <a:off x="1936" y="1150"/>
                <a:ext cx="5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endParaRPr lang="en-US" altLang="en-US" sz="1600">
                  <a:latin typeface="Arial" panose="020B0604020202020204" pitchFamily="34" charset="0"/>
                  <a:cs typeface="Arial" panose="020B0604020202020204" pitchFamily="34" charset="0"/>
                </a:endParaRPr>
              </a:p>
            </p:txBody>
          </p:sp>
          <p:sp>
            <p:nvSpPr>
              <p:cNvPr id="19481" name="Text Box 99"/>
              <p:cNvSpPr txBox="1">
                <a:spLocks noChangeArrowheads="1"/>
              </p:cNvSpPr>
              <p:nvPr/>
            </p:nvSpPr>
            <p:spPr bwMode="auto">
              <a:xfrm>
                <a:off x="1864" y="1111"/>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I</a:t>
                </a:r>
              </a:p>
            </p:txBody>
          </p:sp>
          <p:sp>
            <p:nvSpPr>
              <p:cNvPr id="19482" name="Rectangle 100"/>
              <p:cNvSpPr>
                <a:spLocks noChangeArrowheads="1"/>
              </p:cNvSpPr>
              <p:nvPr/>
            </p:nvSpPr>
            <p:spPr bwMode="auto">
              <a:xfrm>
                <a:off x="1719" y="974"/>
                <a:ext cx="726" cy="46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latin typeface="Arial" panose="020B0604020202020204" pitchFamily="34" charset="0"/>
                </a:endParaRPr>
              </a:p>
            </p:txBody>
          </p:sp>
        </p:grpSp>
        <p:sp>
          <p:nvSpPr>
            <p:cNvPr id="19465" name="Text Box 103"/>
            <p:cNvSpPr txBox="1">
              <a:spLocks noChangeArrowheads="1"/>
            </p:cNvSpPr>
            <p:nvPr/>
          </p:nvSpPr>
          <p:spPr bwMode="auto">
            <a:xfrm>
              <a:off x="703" y="1386"/>
              <a:ext cx="653" cy="449"/>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2200"/>
                </a:lnSpc>
                <a:spcBef>
                  <a:spcPct val="50000"/>
                </a:spcBef>
                <a:buClrTx/>
                <a:buSzTx/>
                <a:buFontTx/>
                <a:buNone/>
              </a:pPr>
              <a:r>
                <a:rPr lang="en-US" altLang="en-US" sz="1800" b="1">
                  <a:latin typeface="Arial" panose="020B0604020202020204" pitchFamily="34" charset="0"/>
                </a:rPr>
                <a:t>Data</a:t>
              </a:r>
            </a:p>
            <a:p>
              <a:pPr>
                <a:lnSpc>
                  <a:spcPts val="1500"/>
                </a:lnSpc>
                <a:spcBef>
                  <a:spcPct val="50000"/>
                </a:spcBef>
                <a:buClrTx/>
                <a:buSzTx/>
                <a:buFontTx/>
                <a:buNone/>
              </a:pPr>
              <a:r>
                <a:rPr lang="en-US" altLang="en-US" sz="1800" b="1">
                  <a:latin typeface="Arial" panose="020B0604020202020204" pitchFamily="34" charset="0"/>
                </a:rPr>
                <a:t>For P</a:t>
              </a:r>
            </a:p>
          </p:txBody>
        </p:sp>
        <p:sp>
          <p:nvSpPr>
            <p:cNvPr id="19466" name="Line 104"/>
            <p:cNvSpPr>
              <a:spLocks noChangeShapeType="1"/>
            </p:cNvSpPr>
            <p:nvPr/>
          </p:nvSpPr>
          <p:spPr bwMode="auto">
            <a:xfrm>
              <a:off x="1356" y="975"/>
              <a:ext cx="605"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67" name="Line 105"/>
            <p:cNvSpPr>
              <a:spLocks noChangeShapeType="1"/>
            </p:cNvSpPr>
            <p:nvPr/>
          </p:nvSpPr>
          <p:spPr bwMode="auto">
            <a:xfrm>
              <a:off x="1356" y="1579"/>
              <a:ext cx="242"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468" name="Line 106"/>
            <p:cNvSpPr>
              <a:spLocks noChangeShapeType="1"/>
            </p:cNvSpPr>
            <p:nvPr/>
          </p:nvSpPr>
          <p:spPr bwMode="auto">
            <a:xfrm flipV="1">
              <a:off x="1598" y="1168"/>
              <a:ext cx="0" cy="411"/>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9469" name="Line 107"/>
            <p:cNvSpPr>
              <a:spLocks noChangeShapeType="1"/>
            </p:cNvSpPr>
            <p:nvPr/>
          </p:nvSpPr>
          <p:spPr bwMode="auto">
            <a:xfrm>
              <a:off x="1598" y="1168"/>
              <a:ext cx="363"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470" name="Text Box 108"/>
            <p:cNvSpPr txBox="1">
              <a:spLocks noChangeArrowheads="1"/>
            </p:cNvSpPr>
            <p:nvPr/>
          </p:nvSpPr>
          <p:spPr bwMode="auto">
            <a:xfrm>
              <a:off x="3073" y="878"/>
              <a:ext cx="799"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Output </a:t>
              </a:r>
            </a:p>
            <a:p>
              <a:pPr>
                <a:lnSpc>
                  <a:spcPts val="1500"/>
                </a:lnSpc>
                <a:spcBef>
                  <a:spcPct val="50000"/>
                </a:spcBef>
                <a:buClrTx/>
                <a:buSzTx/>
                <a:buFontTx/>
                <a:buNone/>
              </a:pPr>
              <a:r>
                <a:rPr lang="en-US" altLang="en-US" sz="1800" b="1">
                  <a:latin typeface="Arial" panose="020B0604020202020204" pitchFamily="34" charset="0"/>
                </a:rPr>
                <a:t>From P</a:t>
              </a:r>
            </a:p>
          </p:txBody>
        </p:sp>
        <p:sp>
          <p:nvSpPr>
            <p:cNvPr id="19471" name="Line 110"/>
            <p:cNvSpPr>
              <a:spLocks noChangeShapeType="1"/>
            </p:cNvSpPr>
            <p:nvPr/>
          </p:nvSpPr>
          <p:spPr bwMode="auto">
            <a:xfrm>
              <a:off x="2686" y="1047"/>
              <a:ext cx="436"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19472" name="Group 149"/>
            <p:cNvGrpSpPr>
              <a:grpSpLocks/>
            </p:cNvGrpSpPr>
            <p:nvPr/>
          </p:nvGrpSpPr>
          <p:grpSpPr bwMode="auto">
            <a:xfrm>
              <a:off x="1936" y="1652"/>
              <a:ext cx="2710" cy="301"/>
              <a:chOff x="2009" y="1725"/>
              <a:chExt cx="2710" cy="301"/>
            </a:xfrm>
          </p:grpSpPr>
          <p:grpSp>
            <p:nvGrpSpPr>
              <p:cNvPr id="19473" name="Group 147"/>
              <p:cNvGrpSpPr>
                <a:grpSpLocks/>
              </p:cNvGrpSpPr>
              <p:nvPr/>
            </p:nvGrpSpPr>
            <p:grpSpPr bwMode="auto">
              <a:xfrm>
                <a:off x="2009" y="1725"/>
                <a:ext cx="653" cy="301"/>
                <a:chOff x="3582" y="1797"/>
                <a:chExt cx="653" cy="301"/>
              </a:xfrm>
            </p:grpSpPr>
            <p:sp>
              <p:nvSpPr>
                <p:cNvPr id="19475" name="Text Box 143"/>
                <p:cNvSpPr txBox="1">
                  <a:spLocks noChangeArrowheads="1"/>
                </p:cNvSpPr>
                <p:nvPr/>
              </p:nvSpPr>
              <p:spPr bwMode="auto">
                <a:xfrm>
                  <a:off x="3654" y="1925"/>
                  <a:ext cx="58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L</a:t>
                  </a:r>
                  <a:endParaRPr lang="en-US" altLang="en-US" sz="1600">
                    <a:latin typeface="Arial" panose="020B0604020202020204" pitchFamily="34" charset="0"/>
                    <a:cs typeface="Arial" panose="020B0604020202020204" pitchFamily="34" charset="0"/>
                  </a:endParaRPr>
                </a:p>
              </p:txBody>
            </p:sp>
            <p:grpSp>
              <p:nvGrpSpPr>
                <p:cNvPr id="19476" name="Group 146"/>
                <p:cNvGrpSpPr>
                  <a:grpSpLocks/>
                </p:cNvGrpSpPr>
                <p:nvPr/>
              </p:nvGrpSpPr>
              <p:grpSpPr bwMode="auto">
                <a:xfrm>
                  <a:off x="3582" y="1797"/>
                  <a:ext cx="266" cy="290"/>
                  <a:chOff x="3582" y="1774"/>
                  <a:chExt cx="266" cy="290"/>
                </a:xfrm>
              </p:grpSpPr>
              <p:sp>
                <p:nvSpPr>
                  <p:cNvPr id="19477" name="Text Box 142"/>
                  <p:cNvSpPr txBox="1">
                    <a:spLocks noChangeArrowheads="1"/>
                  </p:cNvSpPr>
                  <p:nvPr/>
                </p:nvSpPr>
                <p:spPr bwMode="auto">
                  <a:xfrm>
                    <a:off x="3655" y="1774"/>
                    <a:ext cx="19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200" b="1">
                        <a:latin typeface="Arial" panose="020B0604020202020204" pitchFamily="34" charset="0"/>
                      </a:rPr>
                      <a:t>M</a:t>
                    </a:r>
                  </a:p>
                </p:txBody>
              </p:sp>
              <p:sp>
                <p:nvSpPr>
                  <p:cNvPr id="19478" name="Text Box 144"/>
                  <p:cNvSpPr txBox="1">
                    <a:spLocks noChangeArrowheads="1"/>
                  </p:cNvSpPr>
                  <p:nvPr/>
                </p:nvSpPr>
                <p:spPr bwMode="auto">
                  <a:xfrm>
                    <a:off x="3582" y="1886"/>
                    <a:ext cx="218" cy="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nSpc>
                        <a:spcPts val="1500"/>
                      </a:lnSpc>
                      <a:spcBef>
                        <a:spcPct val="50000"/>
                      </a:spcBef>
                      <a:buClrTx/>
                      <a:buSzTx/>
                      <a:buFontTx/>
                      <a:buNone/>
                    </a:pPr>
                    <a:r>
                      <a:rPr lang="en-US" altLang="en-US" sz="1800" b="1">
                        <a:latin typeface="Arial" panose="020B0604020202020204" pitchFamily="34" charset="0"/>
                      </a:rPr>
                      <a:t>I</a:t>
                    </a:r>
                  </a:p>
                </p:txBody>
              </p:sp>
            </p:grpSp>
          </p:grpSp>
          <p:sp>
            <p:nvSpPr>
              <p:cNvPr id="19474" name="Text Box 148"/>
              <p:cNvSpPr txBox="1">
                <a:spLocks noChangeArrowheads="1"/>
              </p:cNvSpPr>
              <p:nvPr/>
            </p:nvSpPr>
            <p:spPr bwMode="auto">
              <a:xfrm>
                <a:off x="2203" y="1784"/>
                <a:ext cx="25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latin typeface="Arial" panose="020B0604020202020204" pitchFamily="34" charset="0"/>
                  </a:rPr>
                  <a:t>: Interpreter for L (written in M)</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CSE 3341/655; Part 1</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64F47C3B-AC3E-4A70-8691-0D77D6C73AC1}" type="slidenum">
              <a:rPr lang="en-US" altLang="en-US" sz="1400" smtClean="0"/>
              <a:pPr>
                <a:spcBef>
                  <a:spcPct val="0"/>
                </a:spcBef>
                <a:buClrTx/>
                <a:buSzTx/>
                <a:buFontTx/>
                <a:buNone/>
              </a:pPr>
              <a:t>9</a:t>
            </a:fld>
            <a:endParaRPr lang="en-US" altLang="en-US" sz="1400" smtClean="0"/>
          </a:p>
        </p:txBody>
      </p:sp>
      <p:sp>
        <p:nvSpPr>
          <p:cNvPr id="10244" name="Rectangle 2"/>
          <p:cNvSpPr>
            <a:spLocks noGrp="1" noChangeArrowheads="1"/>
          </p:cNvSpPr>
          <p:nvPr>
            <p:ph type="body" idx="1"/>
          </p:nvPr>
        </p:nvSpPr>
        <p:spPr>
          <a:xfrm>
            <a:off x="423863" y="1471613"/>
            <a:ext cx="7834312" cy="4452937"/>
          </a:xfrm>
          <a:noFill/>
        </p:spPr>
        <p:txBody>
          <a:bodyPr/>
          <a:lstStyle/>
          <a:p>
            <a:pPr marL="609600" indent="-609600" defTabSz="282575" eaLnBrk="1" hangingPunct="1"/>
            <a:r>
              <a:rPr lang="en-US" altLang="en-US" sz="2400" smtClean="0">
                <a:latin typeface="Arial" panose="020B0604020202020204" pitchFamily="34" charset="0"/>
              </a:rPr>
              <a:t>What is an assembler?</a:t>
            </a:r>
            <a:br>
              <a:rPr lang="en-US" altLang="en-US" sz="2400" smtClean="0">
                <a:latin typeface="Arial" panose="020B0604020202020204" pitchFamily="34" charset="0"/>
              </a:rPr>
            </a:br>
            <a:r>
              <a:rPr lang="en-US" altLang="en-US" sz="2400" smtClean="0">
                <a:latin typeface="Arial" panose="020B0604020202020204" pitchFamily="34" charset="0"/>
              </a:rPr>
              <a:t>A simulator?</a:t>
            </a:r>
            <a:br>
              <a:rPr lang="en-US" altLang="en-US" sz="2400" smtClean="0">
                <a:latin typeface="Arial" panose="020B0604020202020204" pitchFamily="34" charset="0"/>
              </a:rPr>
            </a:br>
            <a:r>
              <a:rPr lang="en-US" altLang="en-US" sz="2400" smtClean="0">
                <a:latin typeface="Arial" panose="020B0604020202020204" pitchFamily="34" charset="0"/>
              </a:rPr>
              <a:t>The JVM?</a:t>
            </a:r>
            <a:r>
              <a:rPr lang="en-US" altLang="en-US" sz="2400" b="1" smtClean="0">
                <a:latin typeface="Arial" panose="020B0604020202020204" pitchFamily="34" charset="0"/>
              </a:rPr>
              <a:t/>
            </a:r>
            <a:br>
              <a:rPr lang="en-US" altLang="en-US" sz="2400" b="1" smtClean="0">
                <a:latin typeface="Arial" panose="020B0604020202020204" pitchFamily="34" charset="0"/>
              </a:rPr>
            </a:br>
            <a:endParaRPr lang="en-US" altLang="en-US" sz="2400" smtClean="0">
              <a:latin typeface="Arial" panose="020B0604020202020204" pitchFamily="34" charset="0"/>
            </a:endParaRPr>
          </a:p>
          <a:p>
            <a:pPr marL="609600" indent="-609600" defTabSz="282575" eaLnBrk="1" hangingPunct="1"/>
            <a:r>
              <a:rPr lang="en-US" altLang="en-US" sz="2400" i="1" smtClean="0">
                <a:latin typeface="Arial" panose="020B0604020202020204" pitchFamily="34" charset="0"/>
              </a:rPr>
              <a:t>JIT</a:t>
            </a:r>
            <a:r>
              <a:rPr lang="en-US" altLang="en-US" sz="2400" smtClean="0">
                <a:latin typeface="Arial" panose="020B0604020202020204" pitchFamily="34" charset="0"/>
              </a:rPr>
              <a:t>: “Just-in-time” compilation</a:t>
            </a:r>
            <a:br>
              <a:rPr lang="en-US" altLang="en-US" sz="2400" smtClean="0">
                <a:latin typeface="Arial" panose="020B0604020202020204" pitchFamily="34" charset="0"/>
              </a:rPr>
            </a:br>
            <a:endParaRPr lang="en-US" altLang="en-US" sz="2400" smtClean="0">
              <a:latin typeface="Arial" panose="020B0604020202020204" pitchFamily="34" charset="0"/>
            </a:endParaRPr>
          </a:p>
          <a:p>
            <a:pPr marL="609600" indent="-609600" defTabSz="282575" eaLnBrk="1" hangingPunct="1"/>
            <a:r>
              <a:rPr lang="en-US" altLang="en-US" sz="2400" smtClean="0">
                <a:latin typeface="Arial" panose="020B0604020202020204" pitchFamily="34" charset="0"/>
              </a:rPr>
              <a:t>Running theme for the course:</a:t>
            </a:r>
            <a:br>
              <a:rPr lang="en-US" altLang="en-US" sz="2400" smtClean="0">
                <a:latin typeface="Arial" panose="020B0604020202020204" pitchFamily="34" charset="0"/>
              </a:rPr>
            </a:br>
            <a:r>
              <a:rPr lang="en-US" altLang="en-US" sz="2400" smtClean="0">
                <a:latin typeface="Arial" panose="020B0604020202020204" pitchFamily="34" charset="0"/>
              </a:rPr>
              <a:t>	</a:t>
            </a:r>
            <a:r>
              <a:rPr lang="en-US" altLang="en-US" sz="2400" i="1" smtClean="0">
                <a:latin typeface="Arial" panose="020B0604020202020204" pitchFamily="34" charset="0"/>
              </a:rPr>
              <a:t>Runtime</a:t>
            </a:r>
            <a:r>
              <a:rPr lang="en-US" altLang="en-US" sz="2400" smtClean="0">
                <a:latin typeface="Arial" panose="020B0604020202020204" pitchFamily="34" charset="0"/>
              </a:rPr>
              <a:t> versus </a:t>
            </a:r>
            <a:r>
              <a:rPr lang="en-US" altLang="en-US" sz="2400" i="1" smtClean="0">
                <a:latin typeface="Arial" panose="020B0604020202020204" pitchFamily="34" charset="0"/>
              </a:rPr>
              <a:t>compile-time</a:t>
            </a:r>
            <a:br>
              <a:rPr lang="en-US" altLang="en-US" sz="2400" i="1" smtClean="0">
                <a:latin typeface="Arial" panose="020B0604020202020204" pitchFamily="34" charset="0"/>
              </a:rPr>
            </a:br>
            <a:endParaRPr lang="en-US" altLang="en-US" sz="2400" i="1" smtClean="0">
              <a:latin typeface="Arial" panose="020B0604020202020204" pitchFamily="34" charset="0"/>
            </a:endParaRPr>
          </a:p>
          <a:p>
            <a:pPr marL="609600" indent="-609600" defTabSz="282575" eaLnBrk="1" hangingPunct="1"/>
            <a:r>
              <a:rPr lang="en-US" altLang="en-US" sz="2400" smtClean="0">
                <a:latin typeface="Arial" panose="020B0604020202020204" pitchFamily="34" charset="0"/>
              </a:rPr>
              <a:t>"Interpreter interprets each line into binary code which can be run on different platforms": </a:t>
            </a:r>
            <a:r>
              <a:rPr lang="en-US" altLang="en-US" sz="2400" i="1" smtClean="0">
                <a:latin typeface="Arial" panose="020B0604020202020204" pitchFamily="34" charset="0"/>
              </a:rPr>
              <a:t>Not true!</a:t>
            </a:r>
            <a:endParaRPr lang="en-US" altLang="en-US" sz="2400" smtClean="0">
              <a:latin typeface="Arial" panose="020B0604020202020204" pitchFamily="34" charset="0"/>
            </a:endParaRPr>
          </a:p>
        </p:txBody>
      </p:sp>
      <p:sp>
        <p:nvSpPr>
          <p:cNvPr id="21509" name="Rectangle 3"/>
          <p:cNvSpPr>
            <a:spLocks noGrp="1" noChangeArrowheads="1"/>
          </p:cNvSpPr>
          <p:nvPr>
            <p:ph type="title"/>
          </p:nvPr>
        </p:nvSpPr>
        <p:spPr>
          <a:xfrm>
            <a:off x="1308100" y="125413"/>
            <a:ext cx="7219950" cy="768350"/>
          </a:xfrm>
        </p:spPr>
        <p:txBody>
          <a:bodyPr/>
          <a:lstStyle/>
          <a:p>
            <a:pPr eaLnBrk="1" hangingPunct="1"/>
            <a:r>
              <a:rPr lang="en-US" altLang="en-US" smtClean="0"/>
              <a:t>Compilers &amp; Interpreters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64570995</TotalTime>
  <Pages>13</Pages>
  <Words>1145</Words>
  <Application>Microsoft Office PowerPoint</Application>
  <PresentationFormat>On-screen Show (4:3)</PresentationFormat>
  <Paragraphs>304</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Cambria Math</vt:lpstr>
      <vt:lpstr>Tahoma</vt:lpstr>
      <vt:lpstr>Times New Roman</vt:lpstr>
      <vt:lpstr>Wingdings</vt:lpstr>
      <vt:lpstr>Blends</vt:lpstr>
      <vt:lpstr> CSE 3341 Principles of Programming Languages </vt:lpstr>
      <vt:lpstr>Goals of the Course</vt:lpstr>
      <vt:lpstr>Important Points</vt:lpstr>
      <vt:lpstr>How do we study a language?</vt:lpstr>
      <vt:lpstr>Compilers</vt:lpstr>
      <vt:lpstr>Compilers (contd.)</vt:lpstr>
      <vt:lpstr>Compilers: Intermediate Langs.</vt:lpstr>
      <vt:lpstr>Interpreters</vt:lpstr>
      <vt:lpstr>Compilers &amp; Interpreters</vt:lpstr>
      <vt:lpstr>Syntax</vt:lpstr>
      <vt:lpstr>Derivation trees/Parse trees</vt:lpstr>
      <vt:lpstr>Example: Grammar of expressions</vt:lpstr>
      <vt:lpstr>Grammar of expressions (contd.)</vt:lpstr>
      <vt:lpstr>Grammar of expressions (contd.)</vt:lpstr>
      <vt:lpstr>Another grammar for expressions</vt:lpstr>
      <vt:lpstr>Grammars (contd.)</vt:lpstr>
      <vt:lpstr>Regular Expressions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and Information Science Engineering</dc:title>
  <dc:subject>Dept Vist</dc:subject>
  <dc:creator>Jeremy Loomis</dc:creator>
  <cp:keywords/>
  <dc:description/>
  <cp:lastModifiedBy>Soundarajan, Neelam</cp:lastModifiedBy>
  <cp:revision>361</cp:revision>
  <cp:lastPrinted>2017-08-22T16:46:10Z</cp:lastPrinted>
  <dcterms:created xsi:type="dcterms:W3CDTF">1996-10-20T16:17:05Z</dcterms:created>
  <dcterms:modified xsi:type="dcterms:W3CDTF">2018-01-08T15:50:41Z</dcterms:modified>
</cp:coreProperties>
</file>