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Default Extension="pdf" ContentType="application/pdf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02" r:id="rId2"/>
    <p:sldId id="334" r:id="rId3"/>
    <p:sldId id="304" r:id="rId4"/>
    <p:sldId id="309" r:id="rId5"/>
    <p:sldId id="298" r:id="rId6"/>
    <p:sldId id="265" r:id="rId7"/>
    <p:sldId id="267" r:id="rId8"/>
    <p:sldId id="288" r:id="rId9"/>
    <p:sldId id="314" r:id="rId10"/>
    <p:sldId id="335" r:id="rId11"/>
    <p:sldId id="315" r:id="rId12"/>
    <p:sldId id="332" r:id="rId13"/>
    <p:sldId id="338" r:id="rId14"/>
    <p:sldId id="326" r:id="rId15"/>
    <p:sldId id="336" r:id="rId16"/>
    <p:sldId id="337" r:id="rId17"/>
    <p:sldId id="320" r:id="rId18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FF0000"/>
        </a:solidFill>
        <a:latin typeface="Arial" pitchFamily="-11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FF0000"/>
        </a:solidFill>
        <a:latin typeface="Arial" pitchFamily="-11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FF0000"/>
        </a:solidFill>
        <a:latin typeface="Arial" pitchFamily="-11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FF0000"/>
        </a:solidFill>
        <a:latin typeface="Arial" pitchFamily="-11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FF0000"/>
        </a:solidFill>
        <a:latin typeface="Arial" pitchFamily="-112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rgbClr val="FF0000"/>
        </a:solidFill>
        <a:latin typeface="Arial" pitchFamily="-112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rgbClr val="FF0000"/>
        </a:solidFill>
        <a:latin typeface="Arial" pitchFamily="-112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rgbClr val="FF0000"/>
        </a:solidFill>
        <a:latin typeface="Arial" pitchFamily="-112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rgbClr val="FF0000"/>
        </a:solidFill>
        <a:latin typeface="Arial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bg1"/>
    </p:penClr>
  </p:showPr>
  <p:clrMru>
    <a:srgbClr val="FF0066"/>
    <a:srgbClr val="FF0000"/>
    <a:srgbClr val="0000FF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32" autoAdjust="0"/>
    <p:restoredTop sz="94660"/>
  </p:normalViewPr>
  <p:slideViewPr>
    <p:cSldViewPr>
      <p:cViewPr varScale="1">
        <p:scale>
          <a:sx n="71" d="100"/>
          <a:sy n="71" d="100"/>
        </p:scale>
        <p:origin x="-114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374" y="-78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032126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34" tIns="0" rIns="1903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solidFill>
                  <a:schemeClr val="tx1"/>
                </a:solidFill>
                <a:latin typeface="Times New Roman" pitchFamily="-112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34" tIns="0" rIns="1903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solidFill>
                  <a:schemeClr val="tx1"/>
                </a:solidFill>
                <a:latin typeface="Times New Roman" pitchFamily="-112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34" tIns="0" rIns="1903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solidFill>
                  <a:schemeClr val="tx1"/>
                </a:solidFill>
                <a:latin typeface="Times New Roman" pitchFamily="-112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18563"/>
            <a:ext cx="30321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34" tIns="0" rIns="1903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solidFill>
                  <a:schemeClr val="tx1"/>
                </a:solidFill>
                <a:latin typeface="Times New Roman" pitchFamily="-112" charset="0"/>
              </a:defRPr>
            </a:lvl1pPr>
          </a:lstStyle>
          <a:p>
            <a:fld id="{148AD065-8C00-E84C-8C77-55AD930747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032126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34" tIns="0" rIns="1903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solidFill>
                  <a:schemeClr val="tx1"/>
                </a:solidFill>
                <a:latin typeface="Times New Roman" pitchFamily="-112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34" tIns="0" rIns="1903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solidFill>
                  <a:schemeClr val="tx1"/>
                </a:solidFill>
                <a:latin typeface="Times New Roman" pitchFamily="-112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8818563"/>
            <a:ext cx="3032126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34" tIns="0" rIns="1903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solidFill>
                  <a:schemeClr val="tx1"/>
                </a:solidFill>
                <a:latin typeface="Times New Roman" pitchFamily="-112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18563"/>
            <a:ext cx="30321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34" tIns="0" rIns="1903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solidFill>
                  <a:schemeClr val="tx1"/>
                </a:solidFill>
                <a:latin typeface="Times New Roman" pitchFamily="-112" charset="0"/>
              </a:defRPr>
            </a:lvl1pPr>
          </a:lstStyle>
          <a:p>
            <a:fld id="{58F1E89D-9DEC-364D-A3AF-58444E827B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701675"/>
            <a:ext cx="4624387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2387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4" tIns="47585" rIns="93584" bIns="47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notes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525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+mn-ea"/>
        <a:cs typeface="+mn-cs"/>
      </a:defRPr>
    </a:lvl1pPr>
    <a:lvl2pPr marL="466725" algn="l" defTabSz="9525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33450" algn="l" defTabSz="9525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98588" algn="l" defTabSz="9525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65313" algn="l" defTabSz="9525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F3C16E-3851-8D4E-9A8C-4E6B0F251019}" type="slidenum">
              <a:rPr lang="en-US"/>
              <a:pPr/>
              <a:t>1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5863" y="701675"/>
            <a:ext cx="4624387" cy="346868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32387" cy="4178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584" tIns="47585" rIns="93584" bIns="4758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44EA0D-8180-964F-B094-AEAFC223DC5E}" type="slidenum">
              <a:rPr lang="en-US"/>
              <a:pPr/>
              <a:t>11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71EECE-C332-9147-A9FF-BBAA257C1F6B}" type="slidenum">
              <a:rPr lang="en-US"/>
              <a:pPr/>
              <a:t>12</a:t>
            </a:fld>
            <a:endParaRPr lang="en-US"/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83C034-5955-1846-97EE-FBD15C0F86DC}" type="slidenum">
              <a:rPr lang="en-US"/>
              <a:pPr/>
              <a:t>13</a:t>
            </a:fld>
            <a:endParaRPr lang="en-US"/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9790BA-81D0-FA49-9B8B-9C8E9863739B}" type="slidenum">
              <a:rPr lang="en-US"/>
              <a:pPr/>
              <a:t>14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*Frequent-&gt;flexible MAM05NOV09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AFDC48-F816-8F45-8BDC-15A55FD3A583}" type="slidenum">
              <a:rPr lang="en-US"/>
              <a:pPr/>
              <a:t>17</a:t>
            </a:fld>
            <a:endParaRPr lang="en-US"/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98479E-8D78-B543-9699-7FC43F71C772}" type="slidenum">
              <a:rPr lang="en-US"/>
              <a:pPr/>
              <a:t>2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E74B82-7B34-D042-97AB-E4E4371C7F7E}" type="slidenum">
              <a:rPr lang="en-US"/>
              <a:pPr/>
              <a:t>3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2E8528-F39C-B744-97E4-8E057478EFB4}" type="slidenum">
              <a:rPr lang="en-US"/>
              <a:pPr/>
              <a:t>4</a:t>
            </a:fld>
            <a:endParaRPr 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A5DD03-2EFD-6740-8506-D5E48584E56E}" type="slidenum">
              <a:rPr lang="en-US"/>
              <a:pPr/>
              <a:t>5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0C3832-32AE-3C44-9AB5-81F633C3AC61}" type="slidenum">
              <a:rPr lang="en-US"/>
              <a:pPr/>
              <a:t>6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0A4BDD-EE94-444A-A73A-72687A393B09}" type="slidenum">
              <a:rPr lang="en-US"/>
              <a:pPr/>
              <a:t>7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BB7642-56D8-0F4F-B3D5-DE473F833F06}" type="slidenum">
              <a:rPr lang="en-US"/>
              <a:pPr/>
              <a:t>8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7FF851-C681-644A-A16A-1ABF50E19A0D}" type="slidenum">
              <a:rPr lang="en-US"/>
              <a:pPr/>
              <a:t>9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506" name="Group 2"/>
          <p:cNvGrpSpPr>
            <a:grpSpLocks/>
          </p:cNvGrpSpPr>
          <p:nvPr/>
        </p:nvGrpSpPr>
        <p:grpSpPr bwMode="auto">
          <a:xfrm>
            <a:off x="290513" y="2546350"/>
            <a:ext cx="711200" cy="474663"/>
            <a:chOff x="720" y="336"/>
            <a:chExt cx="624" cy="432"/>
          </a:xfrm>
        </p:grpSpPr>
        <p:sp>
          <p:nvSpPr>
            <p:cNvPr id="149507" name="Rectangle 3"/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508" name="Rectangle 4"/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9509" name="Group 5"/>
          <p:cNvGrpSpPr>
            <a:grpSpLocks/>
          </p:cNvGrpSpPr>
          <p:nvPr/>
        </p:nvGrpSpPr>
        <p:grpSpPr bwMode="auto">
          <a:xfrm>
            <a:off x="414338" y="2968625"/>
            <a:ext cx="738187" cy="474663"/>
            <a:chOff x="912" y="2640"/>
            <a:chExt cx="672" cy="432"/>
          </a:xfrm>
        </p:grpSpPr>
        <p:sp>
          <p:nvSpPr>
            <p:cNvPr id="149510" name="Rectangle 6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511" name="Rectangle 7"/>
            <p:cNvSpPr>
              <a:spLocks noChangeArrowheads="1"/>
            </p:cNvSpPr>
            <p:nvPr/>
          </p:nvSpPr>
          <p:spPr bwMode="auto">
            <a:xfrm>
              <a:off x="1248" y="2640"/>
              <a:ext cx="336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0" y="2895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13" name="Rectangle 9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514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951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-11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9516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49517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49518" name="Rectangle 1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AF5DFD3-D9BD-2E46-9136-4138307F97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9519" name="Rectangle 15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/>
            <a:endParaRPr kumimoji="1" lang="en-US" sz="2400">
              <a:solidFill>
                <a:schemeClr val="tx1"/>
              </a:solidFill>
            </a:endParaRPr>
          </a:p>
        </p:txBody>
      </p:sp>
      <p:sp>
        <p:nvSpPr>
          <p:cNvPr id="149520" name="Rectangle 16"/>
          <p:cNvSpPr>
            <a:spLocks noChangeArrowheads="1"/>
          </p:cNvSpPr>
          <p:nvPr userDrawn="1"/>
        </p:nvSpPr>
        <p:spPr bwMode="white">
          <a:xfrm>
            <a:off x="528638" y="201613"/>
            <a:ext cx="8397875" cy="646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1" lang="en-US" sz="2400">
              <a:solidFill>
                <a:schemeClr val="bg1"/>
              </a:solidFill>
              <a:latin typeface="Times New Roman" pitchFamily="-112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F5A1857-6354-1F41-A032-B755AB4EA5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ECF5C56-157D-CA44-A9A8-F52E0918F8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8C935898-A60E-0E4A-99BE-743AC2C07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C19E1F49-BEEE-5F46-B0F4-99C2D36324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74680F15-3978-CF4F-B6F5-CBBE02EAF8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6050FD0-9998-D14B-AABF-EB9556F848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3449584-49B9-0546-8A97-53922452CF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1A20899-637C-C64D-8122-E7DA0AA69B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5735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C9A94D7-D725-3148-AF93-69274CCD7C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870EA1C-8035-4349-A5DC-9C6EAD2B1C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9348A68-D951-8246-A6E6-1D2EC5F93A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3AF319D-7524-1642-9439-E0493499A4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18B77B-A90D-784F-A53E-6722B5A8CD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ltGray">
          <a:xfrm>
            <a:off x="417513" y="731837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1" lang="en-US" sz="2400">
              <a:solidFill>
                <a:schemeClr val="tx1"/>
              </a:solidFill>
            </a:endParaRPr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ltGray">
          <a:xfrm>
            <a:off x="800100" y="731837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1" lang="en-US" sz="2400">
              <a:solidFill>
                <a:schemeClr val="tx1"/>
              </a:solidFill>
            </a:endParaRP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ltGray">
          <a:xfrm>
            <a:off x="541338" y="1154112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1" lang="en-US" sz="2400">
              <a:solidFill>
                <a:schemeClr val="tx1"/>
              </a:solidFill>
            </a:endParaRPr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ltGray">
          <a:xfrm>
            <a:off x="911225" y="1154112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1" lang="en-US" sz="2400">
              <a:solidFill>
                <a:schemeClr val="tx1"/>
              </a:solidFill>
            </a:endParaRPr>
          </a:p>
        </p:txBody>
      </p:sp>
      <p:sp>
        <p:nvSpPr>
          <p:cNvPr id="148486" name="Rectangle 6"/>
          <p:cNvSpPr>
            <a:spLocks noChangeArrowheads="1"/>
          </p:cNvSpPr>
          <p:nvPr/>
        </p:nvSpPr>
        <p:spPr bwMode="ltGray">
          <a:xfrm>
            <a:off x="127000" y="1081087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1" lang="en-US" sz="2400">
              <a:solidFill>
                <a:schemeClr val="tx1"/>
              </a:solidFill>
            </a:endParaRPr>
          </a:p>
        </p:txBody>
      </p:sp>
      <p:sp>
        <p:nvSpPr>
          <p:cNvPr id="148487" name="Rectangle 7"/>
          <p:cNvSpPr>
            <a:spLocks noChangeArrowheads="1"/>
          </p:cNvSpPr>
          <p:nvPr/>
        </p:nvSpPr>
        <p:spPr bwMode="gray">
          <a:xfrm>
            <a:off x="762000" y="623887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1" lang="en-US" sz="2400">
              <a:solidFill>
                <a:schemeClr val="tx1"/>
              </a:solidFill>
            </a:endParaRPr>
          </a:p>
        </p:txBody>
      </p:sp>
      <p:sp>
        <p:nvSpPr>
          <p:cNvPr id="148488" name="Rectangle 8"/>
          <p:cNvSpPr>
            <a:spLocks noChangeArrowheads="1"/>
          </p:cNvSpPr>
          <p:nvPr/>
        </p:nvSpPr>
        <p:spPr bwMode="gray">
          <a:xfrm flipV="1">
            <a:off x="460375" y="1462087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/>
            <a:endParaRPr kumimoji="1" lang="en-US" sz="2400">
              <a:solidFill>
                <a:schemeClr val="tx1"/>
              </a:solidFill>
            </a:endParaRPr>
          </a:p>
        </p:txBody>
      </p:sp>
      <p:sp>
        <p:nvSpPr>
          <p:cNvPr id="1484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43001" y="457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484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8269288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849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484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4849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E3DDA48E-AE87-354B-A5CA-F680A283DB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8494" name="Rectangle 14"/>
          <p:cNvSpPr>
            <a:spLocks noChangeArrowheads="1"/>
          </p:cNvSpPr>
          <p:nvPr userDrawn="1"/>
        </p:nvSpPr>
        <p:spPr bwMode="white">
          <a:xfrm>
            <a:off x="528638" y="201613"/>
            <a:ext cx="8397875" cy="646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kumimoji="1" lang="en-US" sz="2400">
              <a:solidFill>
                <a:schemeClr val="bg1"/>
              </a:solidFill>
              <a:latin typeface="Times New Roman" pitchFamily="-11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-11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-112" charset="2"/>
        <a:buChar char="n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-112" charset="2"/>
        <a:buChar char="n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d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ohio-state.edu/ugrad/" TargetMode="External"/><Relationship Id="rId2" Type="http://schemas.openxmlformats.org/officeDocument/2006/relationships/hyperlink" Target="http://www.cse.ohio-state.edu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905000"/>
            <a:ext cx="72390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altLang="ko-KR" b="1">
                <a:ea typeface="굴림" pitchFamily="-112" charset="-127"/>
                <a:cs typeface="굴림" pitchFamily="-112" charset="-127"/>
              </a:rPr>
              <a:t>Welcome to Computer Science and Engineering </a:t>
            </a:r>
            <a:br>
              <a:rPr lang="en-US" altLang="ko-KR" b="1">
                <a:ea typeface="굴림" pitchFamily="-112" charset="-127"/>
                <a:cs typeface="굴림" pitchFamily="-112" charset="-127"/>
              </a:rPr>
            </a:br>
            <a:endParaRPr lang="en-US" altLang="ko-KR" sz="4000">
              <a:ea typeface="굴림" pitchFamily="-112" charset="-127"/>
              <a:cs typeface="굴림" pitchFamily="-112" charset="-127"/>
            </a:endParaRP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33800"/>
            <a:ext cx="7772400" cy="2057400"/>
          </a:xfrm>
          <a:noFill/>
          <a:ln/>
        </p:spPr>
        <p:txBody>
          <a:bodyPr lIns="92075" tIns="46038" rIns="92075" bIns="46038"/>
          <a:lstStyle/>
          <a:p>
            <a:pPr marL="342900" indent="-342900" algn="l">
              <a:buFont typeface="Wingdings" pitchFamily="-112" charset="2"/>
              <a:buChar char="n"/>
            </a:pPr>
            <a:r>
              <a:rPr lang="en-US" altLang="ko-KR" dirty="0">
                <a:ea typeface="굴림" pitchFamily="-112" charset="-127"/>
                <a:cs typeface="굴림" pitchFamily="-112" charset="-127"/>
              </a:rPr>
              <a:t>Your </a:t>
            </a:r>
            <a:r>
              <a:rPr lang="en-US" altLang="ko-KR" dirty="0" smtClean="0">
                <a:ea typeface="굴림" pitchFamily="-112" charset="-127"/>
                <a:cs typeface="굴림" pitchFamily="-112" charset="-127"/>
              </a:rPr>
              <a:t>Hosts</a:t>
            </a:r>
          </a:p>
          <a:p>
            <a:pPr lvl="1"/>
            <a:r>
              <a:rPr lang="en-US" altLang="ko-KR" dirty="0" smtClean="0">
                <a:ea typeface="굴림" pitchFamily="-112" charset="-127"/>
                <a:cs typeface="굴림" pitchFamily="-112" charset="-127"/>
              </a:rPr>
              <a:t>Neelam </a:t>
            </a:r>
            <a:r>
              <a:rPr lang="en-US" altLang="ko-KR" dirty="0" err="1" smtClean="0">
                <a:ea typeface="굴림" pitchFamily="-112" charset="-127"/>
                <a:cs typeface="굴림" pitchFamily="-112" charset="-127"/>
              </a:rPr>
              <a:t>Soundarajan</a:t>
            </a:r>
            <a:r>
              <a:rPr lang="en-US" altLang="ko-KR" dirty="0" smtClean="0">
                <a:ea typeface="굴림" pitchFamily="-112" charset="-127"/>
                <a:cs typeface="굴림" pitchFamily="-112" charset="-127"/>
              </a:rPr>
              <a:t>, faculty member</a:t>
            </a:r>
          </a:p>
          <a:p>
            <a:pPr lvl="1"/>
            <a:r>
              <a:rPr lang="en-US" altLang="ko-KR" dirty="0" smtClean="0">
                <a:ea typeface="굴림" pitchFamily="-112" charset="-127"/>
                <a:cs typeface="굴림" pitchFamily="-112" charset="-127"/>
              </a:rPr>
              <a:t>Matt </a:t>
            </a:r>
            <a:r>
              <a:rPr lang="en-US" altLang="ko-KR" dirty="0" err="1" smtClean="0">
                <a:ea typeface="굴림" pitchFamily="-112" charset="-127"/>
                <a:cs typeface="굴림" pitchFamily="-112" charset="-127"/>
              </a:rPr>
              <a:t>Nedrich</a:t>
            </a:r>
            <a:r>
              <a:rPr lang="en-US" altLang="ko-KR" dirty="0" smtClean="0">
                <a:ea typeface="굴림" pitchFamily="-112" charset="-127"/>
                <a:cs typeface="굴림" pitchFamily="-112" charset="-127"/>
              </a:rPr>
              <a:t>, PhD student</a:t>
            </a:r>
          </a:p>
          <a:p>
            <a:pPr lvl="1"/>
            <a:r>
              <a:rPr lang="en-US" altLang="ko-KR" dirty="0" smtClean="0">
                <a:ea typeface="굴림" pitchFamily="-112" charset="-127"/>
                <a:cs typeface="굴림" pitchFamily="-112" charset="-127"/>
              </a:rPr>
              <a:t>Kevin </a:t>
            </a:r>
            <a:r>
              <a:rPr lang="en-US" altLang="ko-KR" dirty="0" err="1" smtClean="0">
                <a:ea typeface="굴림" pitchFamily="-112" charset="-127"/>
                <a:cs typeface="굴림" pitchFamily="-112" charset="-127"/>
              </a:rPr>
              <a:t>Streib</a:t>
            </a:r>
            <a:r>
              <a:rPr lang="en-US" altLang="ko-KR" smtClean="0">
                <a:ea typeface="굴림" pitchFamily="-112" charset="-127"/>
                <a:cs typeface="굴림" pitchFamily="-112" charset="-127"/>
              </a:rPr>
              <a:t>, PhD student</a:t>
            </a:r>
            <a:endParaRPr lang="en-US" altLang="ko-KR" dirty="0">
              <a:ea typeface="굴림" pitchFamily="-112" charset="-127"/>
              <a:cs typeface="굴림" pitchFamily="-112" charset="-127"/>
            </a:endParaRPr>
          </a:p>
          <a:p>
            <a:pPr lvl="1">
              <a:buFont typeface="Wingdings" pitchFamily="-112" charset="2"/>
              <a:buNone/>
            </a:pPr>
            <a:endParaRPr lang="en-US" altLang="ko-KR" dirty="0">
              <a:ea typeface="굴림" pitchFamily="-112" charset="-127"/>
              <a:cs typeface="굴림" pitchFamily="-112" charset="-127"/>
            </a:endParaRPr>
          </a:p>
          <a:p>
            <a:pPr marL="342900" indent="-342900">
              <a:buFont typeface="Wingdings" pitchFamily="-112" charset="2"/>
              <a:buChar char="n"/>
            </a:pPr>
            <a:endParaRPr lang="ko-KR" altLang="en-US" dirty="0">
              <a:solidFill>
                <a:srgbClr val="FF0066"/>
              </a:solidFill>
              <a:ea typeface="굴림" pitchFamily="-112" charset="-127"/>
              <a:cs typeface="굴림" pitchFamily="-112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Sample Job Titles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System Administrator</a:t>
            </a:r>
          </a:p>
          <a:p>
            <a:r>
              <a:rPr lang="en-US" dirty="0" smtClean="0"/>
              <a:t>Software Engineer</a:t>
            </a:r>
          </a:p>
          <a:p>
            <a:r>
              <a:rPr lang="en-US" dirty="0" smtClean="0"/>
              <a:t>Visual Designer</a:t>
            </a:r>
          </a:p>
          <a:p>
            <a:r>
              <a:rPr lang="en-US" dirty="0" smtClean="0"/>
              <a:t>Quality Data Analyst</a:t>
            </a:r>
          </a:p>
          <a:p>
            <a:r>
              <a:rPr lang="en-US" dirty="0" smtClean="0"/>
              <a:t>Applications Software Developer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Consultant</a:t>
            </a:r>
          </a:p>
          <a:p>
            <a:r>
              <a:rPr lang="en-US" dirty="0" smtClean="0"/>
              <a:t>Healthcare Systems Consultant</a:t>
            </a:r>
          </a:p>
          <a:p>
            <a:r>
              <a:rPr lang="en-US" dirty="0" smtClean="0"/>
              <a:t>Programmer Analyst</a:t>
            </a:r>
          </a:p>
          <a:p>
            <a:r>
              <a:rPr lang="en-US" dirty="0" smtClean="0"/>
              <a:t>Networking Scientist</a:t>
            </a:r>
          </a:p>
          <a:p>
            <a:r>
              <a:rPr lang="en-US" dirty="0" smtClean="0"/>
              <a:t>System Analyst</a:t>
            </a:r>
          </a:p>
          <a:p>
            <a:r>
              <a:rPr lang="en-US" dirty="0" smtClean="0"/>
              <a:t>Video Game Programmer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itchFamily="-112" charset="-127"/>
                <a:cs typeface="굴림" pitchFamily="-112" charset="-127"/>
              </a:rPr>
              <a:t>Show Me the </a:t>
            </a:r>
            <a:r>
              <a:rPr lang="en-US" altLang="ko-KR" i="1" dirty="0">
                <a:solidFill>
                  <a:schemeClr val="hlink"/>
                </a:solidFill>
                <a:ea typeface="굴림" pitchFamily="-112" charset="-127"/>
                <a:cs typeface="굴림" pitchFamily="-112" charset="-127"/>
              </a:rPr>
              <a:t>Money</a:t>
            </a:r>
            <a:endParaRPr lang="en-US" altLang="ko-KR" dirty="0">
              <a:ea typeface="굴림" pitchFamily="-112" charset="-127"/>
              <a:cs typeface="굴림" pitchFamily="-112" charset="-127"/>
            </a:endParaRP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620000" cy="2743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2800" i="1" dirty="0">
                <a:solidFill>
                  <a:schemeClr val="hlink"/>
                </a:solidFill>
                <a:ea typeface="굴림" pitchFamily="-112" charset="-127"/>
                <a:cs typeface="굴림" pitchFamily="-112" charset="-127"/>
              </a:rPr>
              <a:t>$</a:t>
            </a:r>
            <a:r>
              <a:rPr lang="en-US" altLang="ko-KR" sz="2800" i="1" dirty="0" smtClean="0">
                <a:solidFill>
                  <a:schemeClr val="hlink"/>
                </a:solidFill>
                <a:ea typeface="굴림" pitchFamily="-112" charset="-127"/>
                <a:cs typeface="굴림" pitchFamily="-112" charset="-127"/>
              </a:rPr>
              <a:t>56,382 </a:t>
            </a:r>
            <a:r>
              <a:rPr lang="en-US" altLang="ko-KR" sz="2800" i="1" dirty="0">
                <a:ea typeface="굴림" pitchFamily="-112" charset="-127"/>
                <a:cs typeface="굴림" pitchFamily="-112" charset="-127"/>
              </a:rPr>
              <a:t>– </a:t>
            </a:r>
            <a:r>
              <a:rPr lang="en-US" altLang="ko-KR" sz="2800" dirty="0">
                <a:ea typeface="굴림" pitchFamily="-112" charset="-127"/>
                <a:cs typeface="굴림" pitchFamily="-112" charset="-127"/>
              </a:rPr>
              <a:t>average starting salary for </a:t>
            </a:r>
            <a:r>
              <a:rPr lang="en-US" altLang="ko-KR" sz="2800" i="1" dirty="0">
                <a:solidFill>
                  <a:schemeClr val="hlink"/>
                </a:solidFill>
                <a:ea typeface="굴림" pitchFamily="-112" charset="-127"/>
                <a:cs typeface="굴림" pitchFamily="-112" charset="-127"/>
              </a:rPr>
              <a:t>OSU CSE</a:t>
            </a:r>
            <a:r>
              <a:rPr lang="en-US" altLang="ko-KR" sz="2800" dirty="0">
                <a:ea typeface="굴림" pitchFamily="-112" charset="-127"/>
                <a:cs typeface="굴림" pitchFamily="-112" charset="-127"/>
              </a:rPr>
              <a:t> graduates</a:t>
            </a:r>
            <a:r>
              <a:rPr lang="en-US" altLang="ko-KR" sz="2800" dirty="0" smtClean="0">
                <a:ea typeface="굴림" pitchFamily="-112" charset="-127"/>
                <a:cs typeface="굴림" pitchFamily="-112" charset="-127"/>
              </a:rPr>
              <a:t> this year</a:t>
            </a:r>
            <a:br>
              <a:rPr lang="en-US" altLang="ko-KR" sz="2800" dirty="0" smtClean="0">
                <a:ea typeface="굴림" pitchFamily="-112" charset="-127"/>
                <a:cs typeface="굴림" pitchFamily="-112" charset="-127"/>
              </a:rPr>
            </a:br>
            <a:endParaRPr lang="en-US" altLang="ko-KR" sz="2800" dirty="0" smtClean="0">
              <a:solidFill>
                <a:schemeClr val="hlink"/>
              </a:solidFill>
              <a:ea typeface="굴림" pitchFamily="-112" charset="-127"/>
              <a:cs typeface="굴림" pitchFamily="-112" charset="-127"/>
            </a:endParaRPr>
          </a:p>
          <a:p>
            <a:pPr>
              <a:lnSpc>
                <a:spcPct val="90000"/>
              </a:lnSpc>
            </a:pPr>
            <a:r>
              <a:rPr lang="en-US" altLang="ko-KR" sz="2800" i="1" dirty="0" smtClean="0">
                <a:solidFill>
                  <a:srgbClr val="FF0000"/>
                </a:solidFill>
                <a:ea typeface="굴림" pitchFamily="-112" charset="-127"/>
                <a:cs typeface="굴림" pitchFamily="-112" charset="-127"/>
              </a:rPr>
              <a:t>$18.21 </a:t>
            </a:r>
            <a:r>
              <a:rPr lang="en-US" altLang="ko-KR" sz="2800" dirty="0" smtClean="0">
                <a:ea typeface="굴림" pitchFamily="-112" charset="-127"/>
                <a:cs typeface="굴림" pitchFamily="-112" charset="-127"/>
              </a:rPr>
              <a:t>– average hourly wage for </a:t>
            </a:r>
            <a:r>
              <a:rPr lang="en-US" altLang="ko-KR" sz="2800" i="1" dirty="0" smtClean="0">
                <a:solidFill>
                  <a:srgbClr val="FF0000"/>
                </a:solidFill>
                <a:ea typeface="굴림" pitchFamily="-112" charset="-127"/>
                <a:cs typeface="굴림" pitchFamily="-112" charset="-127"/>
              </a:rPr>
              <a:t>OSU </a:t>
            </a:r>
            <a:r>
              <a:rPr lang="en-US" altLang="ko-KR" sz="2800" dirty="0" smtClean="0">
                <a:ea typeface="굴림" pitchFamily="-112" charset="-127"/>
                <a:cs typeface="굴림" pitchFamily="-112" charset="-127"/>
              </a:rPr>
              <a:t>co-ops and interns this year</a:t>
            </a:r>
          </a:p>
          <a:p>
            <a:pPr>
              <a:lnSpc>
                <a:spcPct val="90000"/>
              </a:lnSpc>
            </a:pPr>
            <a:endParaRPr lang="en-US" altLang="ko-KR" dirty="0" smtClean="0">
              <a:ea typeface="굴림" pitchFamily="-112" charset="-127"/>
              <a:cs typeface="굴림" pitchFamily="-112" charset="-127"/>
            </a:endParaRPr>
          </a:p>
          <a:p>
            <a:pPr>
              <a:lnSpc>
                <a:spcPct val="90000"/>
              </a:lnSpc>
            </a:pPr>
            <a:endParaRPr lang="en-US" altLang="ko-KR" sz="2800" dirty="0">
              <a:ea typeface="굴림" pitchFamily="-112" charset="-127"/>
              <a:cs typeface="굴림" pitchFamily="-112" charset="-127"/>
            </a:endParaRPr>
          </a:p>
        </p:txBody>
      </p:sp>
      <p:pic>
        <p:nvPicPr>
          <p:cNvPr id="163844" name="Picture 4"/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2895600" y="4572000"/>
            <a:ext cx="2851150" cy="2136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 smtClean="0">
                <a:ea typeface="굴림" pitchFamily="-112" charset="-127"/>
                <a:cs typeface="굴림" pitchFamily="-112" charset="-127"/>
              </a:rPr>
              <a:t>Computing jobs</a:t>
            </a:r>
            <a:endParaRPr lang="en-US" dirty="0">
              <a:ea typeface="굴림" pitchFamily="-112" charset="-127"/>
              <a:cs typeface="굴림" pitchFamily="-112" charset="-127"/>
            </a:endParaRPr>
          </a:p>
        </p:txBody>
      </p:sp>
      <p:pic>
        <p:nvPicPr>
          <p:cNvPr id="202756" name="Picture 4"/>
          <p:cNvPicPr>
            <a:picLocks noChangeAspect="1" noChangeArrowheads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rcRect/>
              <a:stretch>
                <a:fillRect/>
              </a:stretch>
            </p:blipFill>
          </mc:Choice>
          <mc:Fallback>
            <p:blipFill>
              <a:blip r:embed="rId4"/>
              <a:srcRect/>
              <a:stretch>
                <a:fillRect/>
              </a:stretch>
            </p:blipFill>
          </mc:Fallback>
        </mc:AlternateContent>
        <p:spPr bwMode="auto">
          <a:xfrm>
            <a:off x="2895600" y="1524000"/>
            <a:ext cx="2901950" cy="3505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14400" y="5345668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Best Job in America (job growth &amp; pay)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000" i="1" dirty="0" smtClean="0">
                <a:solidFill>
                  <a:schemeClr val="tx1"/>
                </a:solidFill>
              </a:rPr>
              <a:t>CNN </a:t>
            </a:r>
            <a:r>
              <a:rPr lang="en-US" sz="2000" i="1" smtClean="0">
                <a:solidFill>
                  <a:schemeClr val="tx1"/>
                </a:solidFill>
              </a:rPr>
              <a:t>Money Magazine 2006</a:t>
            </a:r>
            <a:endParaRPr lang="en-US" sz="2000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28600"/>
            <a:ext cx="7793037" cy="1143000"/>
          </a:xfrm>
        </p:spPr>
        <p:txBody>
          <a:bodyPr/>
          <a:lstStyle/>
          <a:p>
            <a:r>
              <a:rPr lang="en-US" i="1" dirty="0">
                <a:solidFill>
                  <a:schemeClr val="hlink"/>
                </a:solidFill>
              </a:rPr>
              <a:t>Career Outlook</a:t>
            </a:r>
            <a:r>
              <a:rPr lang="en-US" dirty="0"/>
              <a:t> for  </a:t>
            </a:r>
            <a:br>
              <a:rPr lang="en-US" dirty="0"/>
            </a:br>
            <a:r>
              <a:rPr lang="en-US" i="1" dirty="0">
                <a:solidFill>
                  <a:schemeClr val="hlink"/>
                </a:solidFill>
              </a:rPr>
              <a:t>Engineering</a:t>
            </a:r>
            <a:r>
              <a:rPr lang="en-US" dirty="0"/>
              <a:t> Fields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00100" y="1785505"/>
          <a:ext cx="7353300" cy="5682095"/>
        </p:xfrm>
        <a:graphic>
          <a:graphicData uri="http://schemas.openxmlformats.org/presentationml/2006/ole">
            <p:oleObj spid="_x0000_s1026" name="Acrobat Document" r:id="rId4" imgW="7543665" imgH="5829194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</a:t>
            </a:r>
            <a:r>
              <a:rPr lang="en-US" i="1">
                <a:solidFill>
                  <a:schemeClr val="hlink"/>
                </a:solidFill>
              </a:rPr>
              <a:t>CS @ OSU</a:t>
            </a:r>
            <a:r>
              <a:rPr lang="en-US"/>
              <a:t>?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057400"/>
            <a:ext cx="7772400" cy="4114800"/>
          </a:xfrm>
        </p:spPr>
        <p:txBody>
          <a:bodyPr/>
          <a:lstStyle/>
          <a:p>
            <a:r>
              <a:rPr lang="en-US" sz="2800" i="1" dirty="0">
                <a:solidFill>
                  <a:schemeClr val="hlink"/>
                </a:solidFill>
              </a:rPr>
              <a:t>Small</a:t>
            </a:r>
            <a:r>
              <a:rPr lang="en-US" sz="2800" dirty="0"/>
              <a:t> CS class sizes</a:t>
            </a:r>
          </a:p>
          <a:p>
            <a:r>
              <a:rPr lang="en-US" sz="2800" i="1" dirty="0" smtClean="0">
                <a:solidFill>
                  <a:schemeClr val="hlink"/>
                </a:solidFill>
              </a:rPr>
              <a:t>Flexible</a:t>
            </a:r>
            <a:r>
              <a:rPr lang="en-US" sz="2800" dirty="0" smtClean="0"/>
              <a:t> </a:t>
            </a:r>
            <a:r>
              <a:rPr lang="en-US" sz="2800" dirty="0"/>
              <a:t>course offerings</a:t>
            </a:r>
          </a:p>
          <a:p>
            <a:r>
              <a:rPr lang="en-US" sz="2800" dirty="0"/>
              <a:t>Research</a:t>
            </a:r>
          </a:p>
          <a:p>
            <a:r>
              <a:rPr lang="en-US" sz="2800" dirty="0"/>
              <a:t>Quality faculty &amp; advising</a:t>
            </a:r>
          </a:p>
          <a:p>
            <a:r>
              <a:rPr lang="en-US" sz="2800" dirty="0"/>
              <a:t>Affordability</a:t>
            </a:r>
          </a:p>
          <a:p>
            <a:r>
              <a:rPr lang="en-US" sz="2800" dirty="0"/>
              <a:t>High demand for graduates</a:t>
            </a:r>
          </a:p>
          <a:p>
            <a:r>
              <a:rPr lang="en-US" sz="2800" i="1" dirty="0">
                <a:solidFill>
                  <a:schemeClr val="hlink"/>
                </a:solidFill>
              </a:rPr>
              <a:t>Accredited </a:t>
            </a:r>
            <a:r>
              <a:rPr lang="en-US" sz="2800" i="1" dirty="0" smtClean="0">
                <a:solidFill>
                  <a:schemeClr val="hlink"/>
                </a:solidFill>
              </a:rPr>
              <a:t>Programs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SEMESTER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Summer 2012</a:t>
            </a:r>
          </a:p>
          <a:p>
            <a:r>
              <a:rPr lang="en-US" dirty="0" smtClean="0"/>
              <a:t>CSE is in the first wave</a:t>
            </a:r>
          </a:p>
          <a:p>
            <a:r>
              <a:rPr lang="en-US" dirty="0" smtClean="0"/>
              <a:t>University committed to a seamless transition</a:t>
            </a:r>
          </a:p>
          <a:p>
            <a:r>
              <a:rPr lang="en-US" dirty="0" smtClean="0"/>
              <a:t>Pledge to students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Much </a:t>
            </a:r>
            <a:r>
              <a:rPr lang="en-US" smtClean="0"/>
              <a:t>More Info </a:t>
            </a:r>
            <a:r>
              <a:rPr lang="en-US" dirty="0" smtClean="0"/>
              <a:t>at: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6705600" cy="3276600"/>
          </a:xfrm>
        </p:spPr>
        <p:txBody>
          <a:bodyPr/>
          <a:lstStyle/>
          <a:p>
            <a:r>
              <a:rPr lang="en-US" dirty="0" err="1" smtClean="0">
                <a:hlinkClick r:id="rId2"/>
              </a:rPr>
              <a:t>CSE</a:t>
            </a:r>
            <a:r>
              <a:rPr lang="en-US" dirty="0" smtClean="0">
                <a:hlinkClick r:id="rId2"/>
              </a:rPr>
              <a:t> Department Homepage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err="1" smtClean="0">
                <a:hlinkClick r:id="rId3"/>
              </a:rPr>
              <a:t>CSE</a:t>
            </a:r>
            <a:r>
              <a:rPr lang="en-US" dirty="0" smtClean="0">
                <a:hlinkClick r:id="rId3"/>
              </a:rPr>
              <a:t> Undergraduate Programs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itchFamily="-112" charset="-127"/>
                <a:cs typeface="굴림" pitchFamily="-112" charset="-127"/>
              </a:rPr>
              <a:t>Questions?</a:t>
            </a:r>
            <a:r>
              <a:rPr lang="en-US" altLang="ko-KR" dirty="0">
                <a:ea typeface="굴림" pitchFamily="-112" charset="-127"/>
                <a:cs typeface="굴림" pitchFamily="-112" charset="-127"/>
              </a:rPr>
              <a:t>	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772400" cy="2401888"/>
          </a:xfrm>
        </p:spPr>
        <p:txBody>
          <a:bodyPr/>
          <a:lstStyle/>
          <a:p>
            <a:r>
              <a:rPr lang="en-US" altLang="ko-KR" dirty="0">
                <a:ea typeface="굴림" pitchFamily="-112" charset="-127"/>
                <a:cs typeface="굴림" pitchFamily="-112" charset="-127"/>
              </a:rPr>
              <a:t>Please feel free to </a:t>
            </a:r>
            <a:r>
              <a:rPr lang="en-US" altLang="ko-KR" dirty="0" smtClean="0">
                <a:ea typeface="굴림" pitchFamily="-112" charset="-127"/>
                <a:cs typeface="굴림" pitchFamily="-112" charset="-127"/>
              </a:rPr>
              <a:t>contact:</a:t>
            </a:r>
            <a:endParaRPr lang="en-US" altLang="ko-KR" dirty="0">
              <a:ea typeface="굴림" pitchFamily="-112" charset="-127"/>
              <a:cs typeface="굴림" pitchFamily="-112" charset="-127"/>
            </a:endParaRPr>
          </a:p>
          <a:p>
            <a:pPr lvl="1"/>
            <a:r>
              <a:rPr lang="en-US" altLang="ko-KR" dirty="0" err="1" smtClean="0">
                <a:ea typeface="굴림" pitchFamily="-112" charset="-127"/>
                <a:cs typeface="굴림" pitchFamily="-112" charset="-127"/>
              </a:rPr>
              <a:t>peg@cse.ohio-state.edu</a:t>
            </a:r>
            <a:r>
              <a:rPr lang="en-US" altLang="ko-KR" dirty="0" smtClean="0">
                <a:ea typeface="굴림" pitchFamily="-112" charset="-127"/>
                <a:cs typeface="굴림" pitchFamily="-112" charset="-127"/>
              </a:rPr>
              <a:t/>
            </a:r>
            <a:br>
              <a:rPr lang="en-US" altLang="ko-KR" dirty="0" smtClean="0">
                <a:ea typeface="굴림" pitchFamily="-112" charset="-127"/>
                <a:cs typeface="굴림" pitchFamily="-112" charset="-127"/>
              </a:rPr>
            </a:br>
            <a:r>
              <a:rPr lang="en-US" altLang="ko-KR" dirty="0" smtClean="0">
                <a:ea typeface="굴림" pitchFamily="-112" charset="-127"/>
                <a:cs typeface="굴림" pitchFamily="-112" charset="-127"/>
              </a:rPr>
              <a:t>(Peg Steele is our Academic Advisor;</a:t>
            </a:r>
            <a:br>
              <a:rPr lang="en-US" altLang="ko-KR" dirty="0" smtClean="0">
                <a:ea typeface="굴림" pitchFamily="-112" charset="-127"/>
                <a:cs typeface="굴림" pitchFamily="-112" charset="-127"/>
              </a:rPr>
            </a:br>
            <a:r>
              <a:rPr lang="en-US" altLang="ko-KR" dirty="0" smtClean="0">
                <a:ea typeface="굴림" pitchFamily="-112" charset="-127"/>
                <a:cs typeface="굴림" pitchFamily="-112" charset="-127"/>
              </a:rPr>
              <a:t>unfortunately, she couldn't </a:t>
            </a:r>
            <a:r>
              <a:rPr lang="en-US" altLang="ko-KR" smtClean="0">
                <a:ea typeface="굴림" pitchFamily="-112" charset="-127"/>
                <a:cs typeface="굴림" pitchFamily="-112" charset="-127"/>
              </a:rPr>
              <a:t>attend today.)</a:t>
            </a:r>
            <a:endParaRPr lang="en-US" altLang="ko-KR" dirty="0" smtClean="0">
              <a:ea typeface="굴림" pitchFamily="-112" charset="-127"/>
              <a:cs typeface="굴림" pitchFamily="-112" charset="-127"/>
            </a:endParaRPr>
          </a:p>
          <a:p>
            <a:pPr lvl="1"/>
            <a:r>
              <a:rPr lang="en-US" altLang="ko-KR" dirty="0" err="1" smtClean="0">
                <a:ea typeface="굴림" pitchFamily="-112" charset="-127"/>
                <a:cs typeface="굴림" pitchFamily="-112" charset="-127"/>
              </a:rPr>
              <a:t>neelam@cse.ohio-state.edu</a:t>
            </a:r>
            <a:endParaRPr lang="en-US" altLang="ko-KR" dirty="0" smtClean="0">
              <a:ea typeface="굴림" pitchFamily="-112" charset="-127"/>
              <a:cs typeface="굴림" pitchFamily="-11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152400"/>
            <a:ext cx="7793037" cy="762000"/>
          </a:xfrm>
        </p:spPr>
        <p:txBody>
          <a:bodyPr/>
          <a:lstStyle/>
          <a:p>
            <a:r>
              <a:rPr lang="en-US" altLang="ko-KR" dirty="0">
                <a:ea typeface="굴림" pitchFamily="-112" charset="-127"/>
                <a:cs typeface="굴림" pitchFamily="-112" charset="-127"/>
              </a:rPr>
              <a:t>Why </a:t>
            </a:r>
            <a:r>
              <a:rPr lang="en-US" altLang="ko-KR" i="1" dirty="0">
                <a:solidFill>
                  <a:schemeClr val="hlink"/>
                </a:solidFill>
                <a:ea typeface="굴림" pitchFamily="-112" charset="-127"/>
                <a:cs typeface="굴림" pitchFamily="-112" charset="-127"/>
              </a:rPr>
              <a:t>Computer Science</a:t>
            </a:r>
            <a:r>
              <a:rPr lang="en-US" altLang="ko-KR" dirty="0">
                <a:ea typeface="굴림" pitchFamily="-112" charset="-127"/>
                <a:cs typeface="굴림" pitchFamily="-112" charset="-127"/>
              </a:rPr>
              <a:t>?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7772400" cy="3200400"/>
          </a:xfrm>
        </p:spPr>
        <p:txBody>
          <a:bodyPr/>
          <a:lstStyle/>
          <a:p>
            <a:pPr>
              <a:spcBef>
                <a:spcPts val="920"/>
              </a:spcBef>
            </a:pPr>
            <a:endParaRPr lang="en-US" altLang="ko-KR" sz="1200" dirty="0" smtClean="0">
              <a:ea typeface="굴림" pitchFamily="-112" charset="-127"/>
              <a:cs typeface="굴림" pitchFamily="-112" charset="-127"/>
            </a:endParaRPr>
          </a:p>
          <a:p>
            <a:pPr>
              <a:spcBef>
                <a:spcPts val="920"/>
              </a:spcBef>
            </a:pPr>
            <a:r>
              <a:rPr lang="en-US" altLang="ko-KR" dirty="0" smtClean="0">
                <a:ea typeface="굴림" pitchFamily="-112" charset="-127"/>
                <a:cs typeface="굴림" pitchFamily="-112" charset="-127"/>
              </a:rPr>
              <a:t>Intellectually stimulating, challenging</a:t>
            </a:r>
          </a:p>
          <a:p>
            <a:pPr>
              <a:spcBef>
                <a:spcPts val="920"/>
              </a:spcBef>
            </a:pPr>
            <a:r>
              <a:rPr lang="en-US" altLang="ko-KR" dirty="0" smtClean="0">
                <a:ea typeface="굴림" pitchFamily="-112" charset="-127"/>
                <a:cs typeface="굴림" pitchFamily="-112" charset="-127"/>
              </a:rPr>
              <a:t>Innovative</a:t>
            </a:r>
          </a:p>
          <a:p>
            <a:pPr>
              <a:spcBef>
                <a:spcPts val="920"/>
              </a:spcBef>
            </a:pPr>
            <a:r>
              <a:rPr lang="en-US" altLang="ko-KR" dirty="0" smtClean="0">
                <a:ea typeface="굴림" pitchFamily="-112" charset="-127"/>
                <a:cs typeface="굴림" pitchFamily="-112" charset="-127"/>
              </a:rPr>
              <a:t>Changing society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152400"/>
            <a:ext cx="7793037" cy="838200"/>
          </a:xfrm>
        </p:spPr>
        <p:txBody>
          <a:bodyPr/>
          <a:lstStyle/>
          <a:p>
            <a:r>
              <a:rPr lang="en-US" altLang="ko-KR" dirty="0">
                <a:ea typeface="굴림" pitchFamily="-112" charset="-127"/>
                <a:cs typeface="굴림" pitchFamily="-112" charset="-127"/>
              </a:rPr>
              <a:t>A </a:t>
            </a:r>
            <a:r>
              <a:rPr lang="en-US" altLang="ko-KR" i="1" dirty="0">
                <a:solidFill>
                  <a:schemeClr val="hlink"/>
                </a:solidFill>
                <a:ea typeface="굴림" pitchFamily="-112" charset="-127"/>
                <a:cs typeface="굴림" pitchFamily="-112" charset="-127"/>
              </a:rPr>
              <a:t>Society-Changing</a:t>
            </a:r>
            <a:r>
              <a:rPr lang="en-US" altLang="ko-KR" dirty="0">
                <a:ea typeface="굴림" pitchFamily="-112" charset="-127"/>
                <a:cs typeface="굴림" pitchFamily="-112" charset="-127"/>
              </a:rPr>
              <a:t> Field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953000"/>
          </a:xfrm>
        </p:spPr>
        <p:txBody>
          <a:bodyPr/>
          <a:lstStyle/>
          <a:p>
            <a:r>
              <a:rPr lang="en-US" altLang="ko-KR" dirty="0">
                <a:ea typeface="굴림" pitchFamily="-112" charset="-127"/>
                <a:cs typeface="굴림" pitchFamily="-112" charset="-127"/>
              </a:rPr>
              <a:t>Computing </a:t>
            </a:r>
            <a:r>
              <a:rPr lang="en-US" altLang="ko-KR" i="1" dirty="0" smtClean="0">
                <a:solidFill>
                  <a:schemeClr val="hlink"/>
                </a:solidFill>
                <a:ea typeface="굴림" pitchFamily="-112" charset="-127"/>
                <a:cs typeface="굴림" pitchFamily="-112" charset="-127"/>
              </a:rPr>
              <a:t>impacts </a:t>
            </a:r>
            <a:r>
              <a:rPr lang="en-US" altLang="ko-KR" dirty="0" smtClean="0">
                <a:ea typeface="굴림" pitchFamily="-112" charset="-127"/>
                <a:cs typeface="굴림" pitchFamily="-112" charset="-127"/>
              </a:rPr>
              <a:t>everything we do</a:t>
            </a:r>
          </a:p>
          <a:p>
            <a:pPr lvl="1"/>
            <a:r>
              <a:rPr lang="en-US" altLang="ko-KR" dirty="0" smtClean="0">
                <a:ea typeface="굴림" pitchFamily="-112" charset="-127"/>
                <a:cs typeface="굴림" pitchFamily="-112" charset="-127"/>
              </a:rPr>
              <a:t>How we do our work</a:t>
            </a:r>
            <a:endParaRPr lang="en-US" altLang="ko-KR" dirty="0">
              <a:ea typeface="굴림" pitchFamily="-112" charset="-127"/>
              <a:cs typeface="굴림" pitchFamily="-112" charset="-127"/>
            </a:endParaRPr>
          </a:p>
          <a:p>
            <a:pPr lvl="1"/>
            <a:r>
              <a:rPr lang="en-US" altLang="ko-KR" dirty="0" smtClean="0">
                <a:ea typeface="굴림" pitchFamily="-112" charset="-127"/>
                <a:cs typeface="굴림" pitchFamily="-112" charset="-127"/>
              </a:rPr>
              <a:t>How we spend our leisure time </a:t>
            </a:r>
            <a:endParaRPr lang="en-US" altLang="ko-KR" dirty="0">
              <a:ea typeface="굴림" pitchFamily="-112" charset="-127"/>
              <a:cs typeface="굴림" pitchFamily="-112" charset="-127"/>
            </a:endParaRPr>
          </a:p>
          <a:p>
            <a:pPr lvl="1"/>
            <a:r>
              <a:rPr lang="en-US" altLang="ko-KR" dirty="0">
                <a:ea typeface="굴림" pitchFamily="-112" charset="-127"/>
                <a:cs typeface="굴림" pitchFamily="-112" charset="-127"/>
              </a:rPr>
              <a:t>How we access information and what information we can access</a:t>
            </a:r>
          </a:p>
          <a:p>
            <a:pPr lvl="1"/>
            <a:r>
              <a:rPr lang="en-US" altLang="ko-KR" dirty="0">
                <a:ea typeface="굴림" pitchFamily="-112" charset="-127"/>
                <a:cs typeface="굴림" pitchFamily="-112" charset="-127"/>
              </a:rPr>
              <a:t>How we communicate and with whom</a:t>
            </a:r>
          </a:p>
          <a:p>
            <a:pPr lvl="1"/>
            <a:r>
              <a:rPr lang="en-US" altLang="ko-KR" dirty="0">
                <a:ea typeface="굴림" pitchFamily="-112" charset="-127"/>
                <a:cs typeface="굴림" pitchFamily="-112" charset="-127"/>
              </a:rPr>
              <a:t>How healthcare is delivered and to </a:t>
            </a:r>
            <a:r>
              <a:rPr lang="en-US" altLang="ko-KR" dirty="0" smtClean="0">
                <a:ea typeface="굴림" pitchFamily="-112" charset="-127"/>
                <a:cs typeface="굴림" pitchFamily="-112" charset="-127"/>
              </a:rPr>
              <a:t>whom</a:t>
            </a:r>
          </a:p>
          <a:p>
            <a:r>
              <a:rPr lang="en-US" altLang="ko-KR" dirty="0" smtClean="0">
                <a:ea typeface="굴림" pitchFamily="-112" charset="-127"/>
                <a:cs typeface="굴림" pitchFamily="-112" charset="-127"/>
              </a:rPr>
              <a:t>A wide range of future careers </a:t>
            </a:r>
          </a:p>
          <a:p>
            <a:pPr lvl="1"/>
            <a:r>
              <a:rPr lang="en-US" altLang="ko-KR" dirty="0" smtClean="0">
                <a:ea typeface="굴림" pitchFamily="-112" charset="-127"/>
                <a:cs typeface="굴림" pitchFamily="-112" charset="-127"/>
              </a:rPr>
              <a:t>IT, medicine, finance, art, security, energy</a:t>
            </a:r>
            <a:endParaRPr lang="en-US" altLang="ko-KR" dirty="0">
              <a:ea typeface="굴림" pitchFamily="-112" charset="-127"/>
              <a:cs typeface="굴림" pitchFamily="-11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1" y="609600"/>
            <a:ext cx="7772400" cy="762000"/>
          </a:xfrm>
        </p:spPr>
        <p:txBody>
          <a:bodyPr/>
          <a:lstStyle/>
          <a:p>
            <a:r>
              <a:rPr lang="en-US" altLang="ko-KR" dirty="0">
                <a:ea typeface="굴림" pitchFamily="-112" charset="-127"/>
                <a:cs typeface="굴림" pitchFamily="-112" charset="-127"/>
              </a:rPr>
              <a:t>Some of </a:t>
            </a:r>
            <a:r>
              <a:rPr lang="en-US" altLang="ko-KR" dirty="0" smtClean="0">
                <a:ea typeface="굴림" pitchFamily="-112" charset="-127"/>
                <a:cs typeface="굴림" pitchFamily="-112" charset="-127"/>
              </a:rPr>
              <a:t>the</a:t>
            </a:r>
            <a:r>
              <a:rPr lang="en-US" altLang="ko-KR" dirty="0" smtClean="0">
                <a:solidFill>
                  <a:schemeClr val="folHlink"/>
                </a:solidFill>
                <a:ea typeface="굴림" pitchFamily="-112" charset="-127"/>
                <a:cs typeface="굴림" pitchFamily="-112" charset="-127"/>
              </a:rPr>
              <a:t> </a:t>
            </a:r>
            <a:r>
              <a:rPr lang="en-US" altLang="ko-KR" i="1" dirty="0">
                <a:solidFill>
                  <a:schemeClr val="hlink"/>
                </a:solidFill>
                <a:ea typeface="굴림" pitchFamily="-112" charset="-127"/>
                <a:cs typeface="굴림" pitchFamily="-112" charset="-127"/>
              </a:rPr>
              <a:t>OSU Computer Science</a:t>
            </a:r>
            <a:r>
              <a:rPr lang="en-US" altLang="ko-KR" dirty="0">
                <a:ea typeface="굴림" pitchFamily="-112" charset="-127"/>
                <a:cs typeface="굴림" pitchFamily="-112" charset="-127"/>
              </a:rPr>
              <a:t> Research Areas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343400" cy="4572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ko-KR" dirty="0" smtClean="0">
                <a:ea typeface="굴림" pitchFamily="-112" charset="-127"/>
                <a:cs typeface="굴림" pitchFamily="-112" charset="-127"/>
              </a:rPr>
              <a:t>Speech recognition</a:t>
            </a:r>
          </a:p>
          <a:p>
            <a:pPr>
              <a:lnSpc>
                <a:spcPct val="110000"/>
              </a:lnSpc>
            </a:pPr>
            <a:r>
              <a:rPr lang="en-US" altLang="ko-KR" dirty="0" smtClean="0">
                <a:ea typeface="굴림" pitchFamily="-112" charset="-127"/>
                <a:cs typeface="굴림" pitchFamily="-112" charset="-127"/>
              </a:rPr>
              <a:t>Data mining</a:t>
            </a:r>
          </a:p>
          <a:p>
            <a:pPr>
              <a:lnSpc>
                <a:spcPct val="110000"/>
              </a:lnSpc>
            </a:pPr>
            <a:r>
              <a:rPr lang="en-US" altLang="ko-KR" dirty="0" smtClean="0">
                <a:ea typeface="굴림" pitchFamily="-112" charset="-127"/>
                <a:cs typeface="굴림" pitchFamily="-112" charset="-127"/>
              </a:rPr>
              <a:t>Graphics &amp; animation </a:t>
            </a:r>
          </a:p>
          <a:p>
            <a:pPr>
              <a:lnSpc>
                <a:spcPct val="110000"/>
              </a:lnSpc>
            </a:pPr>
            <a:r>
              <a:rPr lang="en-US" altLang="ko-KR" dirty="0" smtClean="0">
                <a:ea typeface="굴림" pitchFamily="-112" charset="-127"/>
                <a:cs typeface="굴림" pitchFamily="-112" charset="-127"/>
              </a:rPr>
              <a:t>Networking </a:t>
            </a:r>
          </a:p>
          <a:p>
            <a:pPr>
              <a:lnSpc>
                <a:spcPct val="110000"/>
              </a:lnSpc>
            </a:pPr>
            <a:r>
              <a:rPr lang="en-US" altLang="ko-KR" dirty="0" smtClean="0">
                <a:ea typeface="굴림" pitchFamily="-112" charset="-127"/>
                <a:cs typeface="굴림" pitchFamily="-112" charset="-127"/>
              </a:rPr>
              <a:t>Software engineering</a:t>
            </a: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905000"/>
            <a:ext cx="4419600" cy="45720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ko-KR" dirty="0" smtClean="0">
                <a:ea typeface="굴림" pitchFamily="-112" charset="-127"/>
                <a:cs typeface="굴림" pitchFamily="-112" charset="-127"/>
              </a:rPr>
              <a:t>Parallel computing</a:t>
            </a:r>
            <a:endParaRPr lang="en-US" altLang="ko-KR" dirty="0">
              <a:ea typeface="굴림" pitchFamily="-112" charset="-127"/>
              <a:cs typeface="굴림" pitchFamily="-112" charset="-127"/>
            </a:endParaRPr>
          </a:p>
          <a:p>
            <a:pPr>
              <a:lnSpc>
                <a:spcPct val="110000"/>
              </a:lnSpc>
            </a:pPr>
            <a:r>
              <a:rPr lang="en-US" altLang="ko-KR" dirty="0">
                <a:ea typeface="굴림" pitchFamily="-112" charset="-127"/>
                <a:cs typeface="굴림" pitchFamily="-112" charset="-127"/>
              </a:rPr>
              <a:t>Scientific </a:t>
            </a:r>
            <a:r>
              <a:rPr lang="en-US" altLang="ko-KR" dirty="0" smtClean="0">
                <a:ea typeface="굴림" pitchFamily="-112" charset="-127"/>
                <a:cs typeface="굴림" pitchFamily="-112" charset="-127"/>
              </a:rPr>
              <a:t>visualization</a:t>
            </a:r>
          </a:p>
          <a:p>
            <a:pPr>
              <a:lnSpc>
                <a:spcPct val="110000"/>
              </a:lnSpc>
            </a:pPr>
            <a:r>
              <a:rPr lang="en-US" altLang="ko-KR" dirty="0" smtClean="0">
                <a:ea typeface="굴림" pitchFamily="-112" charset="-127"/>
                <a:cs typeface="굴림" pitchFamily="-112" charset="-127"/>
              </a:rPr>
              <a:t>Distributed computing</a:t>
            </a:r>
          </a:p>
          <a:p>
            <a:pPr>
              <a:lnSpc>
                <a:spcPct val="110000"/>
              </a:lnSpc>
            </a:pPr>
            <a:r>
              <a:rPr lang="en-US" altLang="ko-KR" dirty="0" smtClean="0">
                <a:ea typeface="굴림" pitchFamily="-112" charset="-127"/>
                <a:cs typeface="굴림" pitchFamily="-112" charset="-127"/>
              </a:rPr>
              <a:t>Computational geometry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4363"/>
            <a:ext cx="7793037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altLang="ko-KR">
                <a:ea typeface="굴림" pitchFamily="-112" charset="-127"/>
                <a:cs typeface="굴림" pitchFamily="-112" charset="-127"/>
              </a:rPr>
              <a:t>Computer Science </a:t>
            </a:r>
            <a:r>
              <a:rPr lang="en-US" altLang="ko-KR" i="1">
                <a:solidFill>
                  <a:schemeClr val="hlink"/>
                </a:solidFill>
                <a:ea typeface="굴림" pitchFamily="-112" charset="-127"/>
                <a:cs typeface="굴림" pitchFamily="-112" charset="-127"/>
              </a:rPr>
              <a:t>Core</a:t>
            </a:r>
            <a:endParaRPr lang="en-US" altLang="ko-KR">
              <a:ea typeface="굴림" pitchFamily="-112" charset="-127"/>
              <a:cs typeface="굴림" pitchFamily="-112" charset="-127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81200"/>
            <a:ext cx="7010400" cy="46482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110000"/>
              </a:lnSpc>
            </a:pPr>
            <a:r>
              <a:rPr lang="en-US" altLang="ko-KR" dirty="0">
                <a:ea typeface="굴림" pitchFamily="-112" charset="-127"/>
                <a:cs typeface="굴림" pitchFamily="-112" charset="-127"/>
              </a:rPr>
              <a:t>Software development</a:t>
            </a:r>
          </a:p>
          <a:p>
            <a:pPr>
              <a:lnSpc>
                <a:spcPct val="110000"/>
              </a:lnSpc>
            </a:pPr>
            <a:r>
              <a:rPr lang="en-US" altLang="ko-KR" dirty="0">
                <a:ea typeface="굴림" pitchFamily="-112" charset="-127"/>
                <a:cs typeface="굴림" pitchFamily="-112" charset="-127"/>
              </a:rPr>
              <a:t>Computer architecture</a:t>
            </a:r>
          </a:p>
          <a:p>
            <a:pPr>
              <a:lnSpc>
                <a:spcPct val="110000"/>
              </a:lnSpc>
            </a:pPr>
            <a:r>
              <a:rPr lang="en-US" altLang="ko-KR" dirty="0">
                <a:ea typeface="굴림" pitchFamily="-112" charset="-127"/>
                <a:cs typeface="굴림" pitchFamily="-112" charset="-127"/>
              </a:rPr>
              <a:t>Database systems</a:t>
            </a:r>
          </a:p>
          <a:p>
            <a:pPr>
              <a:lnSpc>
                <a:spcPct val="110000"/>
              </a:lnSpc>
            </a:pPr>
            <a:r>
              <a:rPr lang="en-US" altLang="ko-KR" dirty="0">
                <a:ea typeface="굴림" pitchFamily="-112" charset="-127"/>
                <a:cs typeface="굴림" pitchFamily="-112" charset="-127"/>
              </a:rPr>
              <a:t>Numerical methods</a:t>
            </a:r>
          </a:p>
          <a:p>
            <a:pPr>
              <a:lnSpc>
                <a:spcPct val="110000"/>
              </a:lnSpc>
            </a:pPr>
            <a:r>
              <a:rPr lang="en-US" altLang="ko-KR" dirty="0">
                <a:ea typeface="굴림" pitchFamily="-112" charset="-127"/>
                <a:cs typeface="굴림" pitchFamily="-112" charset="-127"/>
              </a:rPr>
              <a:t>Operating systems</a:t>
            </a:r>
          </a:p>
          <a:p>
            <a:pPr>
              <a:lnSpc>
                <a:spcPct val="110000"/>
              </a:lnSpc>
            </a:pPr>
            <a:r>
              <a:rPr lang="en-US" altLang="ko-KR" dirty="0">
                <a:ea typeface="굴림" pitchFamily="-112" charset="-127"/>
                <a:cs typeface="굴림" pitchFamily="-112" charset="-127"/>
              </a:rPr>
              <a:t>Programming languages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4363"/>
            <a:ext cx="7793037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altLang="ko-KR">
                <a:ea typeface="굴림" pitchFamily="-112" charset="-127"/>
                <a:cs typeface="굴림" pitchFamily="-112" charset="-127"/>
              </a:rPr>
              <a:t>Computer Science </a:t>
            </a:r>
            <a:r>
              <a:rPr lang="en-US" altLang="ko-KR" i="1">
                <a:solidFill>
                  <a:schemeClr val="hlink"/>
                </a:solidFill>
                <a:ea typeface="굴림" pitchFamily="-112" charset="-127"/>
                <a:cs typeface="굴림" pitchFamily="-112" charset="-127"/>
              </a:rPr>
              <a:t>Options</a:t>
            </a:r>
            <a:endParaRPr lang="en-US" altLang="ko-KR">
              <a:ea typeface="굴림" pitchFamily="-112" charset="-127"/>
              <a:cs typeface="굴림" pitchFamily="-112" charset="-127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09800"/>
            <a:ext cx="6934200" cy="3124200"/>
          </a:xfrm>
          <a:noFill/>
          <a:ln/>
        </p:spPr>
        <p:txBody>
          <a:bodyPr lIns="92075" tIns="46038" rIns="92075" bIns="46038"/>
          <a:lstStyle/>
          <a:p>
            <a:r>
              <a:rPr lang="en-US" altLang="ko-KR" sz="2800" dirty="0">
                <a:ea typeface="굴림" pitchFamily="-112" charset="-127"/>
                <a:cs typeface="굴림" pitchFamily="-112" charset="-127"/>
              </a:rPr>
              <a:t>Software systems</a:t>
            </a:r>
          </a:p>
          <a:p>
            <a:r>
              <a:rPr lang="en-US" altLang="ko-KR" sz="2800" dirty="0">
                <a:ea typeface="굴림" pitchFamily="-112" charset="-127"/>
                <a:cs typeface="굴림" pitchFamily="-112" charset="-127"/>
              </a:rPr>
              <a:t>Information systems</a:t>
            </a:r>
          </a:p>
          <a:p>
            <a:r>
              <a:rPr lang="en-US" altLang="ko-KR" sz="2800" dirty="0" smtClean="0">
                <a:ea typeface="굴림" pitchFamily="-112" charset="-127"/>
                <a:cs typeface="굴림" pitchFamily="-112" charset="-127"/>
              </a:rPr>
              <a:t>Information </a:t>
            </a:r>
            <a:r>
              <a:rPr lang="en-US" altLang="ko-KR" sz="2800" dirty="0">
                <a:ea typeface="굴림" pitchFamily="-112" charset="-127"/>
                <a:cs typeface="굴림" pitchFamily="-112" charset="-127"/>
              </a:rPr>
              <a:t>&amp; Computation Assurance</a:t>
            </a:r>
          </a:p>
          <a:p>
            <a:r>
              <a:rPr lang="en-US" altLang="ko-KR" sz="2800" dirty="0">
                <a:ea typeface="굴림" pitchFamily="-112" charset="-127"/>
                <a:cs typeface="굴림" pitchFamily="-112" charset="-127"/>
              </a:rPr>
              <a:t>Hardware/software </a:t>
            </a:r>
            <a:r>
              <a:rPr lang="en-US" altLang="ko-KR" sz="2800" dirty="0" smtClean="0">
                <a:ea typeface="굴림" pitchFamily="-112" charset="-127"/>
                <a:cs typeface="굴림" pitchFamily="-112" charset="-127"/>
              </a:rPr>
              <a:t>systems</a:t>
            </a:r>
          </a:p>
          <a:p>
            <a:r>
              <a:rPr lang="en-US" altLang="ko-KR" sz="2800" dirty="0" smtClean="0">
                <a:ea typeface="굴림" pitchFamily="-112" charset="-127"/>
                <a:cs typeface="굴림" pitchFamily="-112" charset="-127"/>
              </a:rPr>
              <a:t>Individualized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4363"/>
            <a:ext cx="7793037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altLang="ko-KR">
                <a:ea typeface="굴림" pitchFamily="-112" charset="-127"/>
                <a:cs typeface="굴림" pitchFamily="-112" charset="-127"/>
              </a:rPr>
              <a:t>To Be a </a:t>
            </a:r>
            <a:r>
              <a:rPr lang="en-US" altLang="ko-KR" i="1">
                <a:solidFill>
                  <a:schemeClr val="hlink"/>
                </a:solidFill>
                <a:ea typeface="굴림" pitchFamily="-112" charset="-127"/>
                <a:cs typeface="굴림" pitchFamily="-112" charset="-127"/>
              </a:rPr>
              <a:t>CSE</a:t>
            </a:r>
            <a:r>
              <a:rPr lang="en-US" altLang="ko-KR">
                <a:ea typeface="굴림" pitchFamily="-112" charset="-127"/>
                <a:cs typeface="굴림" pitchFamily="-112" charset="-127"/>
              </a:rPr>
              <a:t> Major You Must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772400" cy="39624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altLang="ko-KR" sz="2800" dirty="0">
                <a:ea typeface="굴림" pitchFamily="-112" charset="-127"/>
                <a:cs typeface="굴림" pitchFamily="-112" charset="-127"/>
              </a:rPr>
              <a:t>complete CSE 221 and 222 with C- or better</a:t>
            </a:r>
          </a:p>
          <a:p>
            <a:pPr>
              <a:lnSpc>
                <a:spcPct val="90000"/>
              </a:lnSpc>
            </a:pPr>
            <a:r>
              <a:rPr lang="en-US" altLang="ko-KR" sz="2800" dirty="0">
                <a:ea typeface="굴림" pitchFamily="-112" charset="-127"/>
                <a:cs typeface="굴림" pitchFamily="-112" charset="-127"/>
              </a:rPr>
              <a:t>complete Math </a:t>
            </a:r>
            <a:r>
              <a:rPr lang="en-US" altLang="ko-KR" sz="2800" dirty="0" smtClean="0">
                <a:ea typeface="굴림" pitchFamily="-112" charset="-127"/>
                <a:cs typeface="굴림" pitchFamily="-112" charset="-127"/>
              </a:rPr>
              <a:t>151.xx </a:t>
            </a:r>
            <a:r>
              <a:rPr lang="en-US" altLang="ko-KR" sz="2800" dirty="0">
                <a:ea typeface="굴림" pitchFamily="-112" charset="-127"/>
                <a:cs typeface="굴림" pitchFamily="-112" charset="-127"/>
              </a:rPr>
              <a:t>and </a:t>
            </a:r>
            <a:r>
              <a:rPr lang="en-US" altLang="ko-KR" sz="2800" dirty="0" smtClean="0">
                <a:ea typeface="굴림" pitchFamily="-112" charset="-127"/>
                <a:cs typeface="굴림" pitchFamily="-112" charset="-127"/>
              </a:rPr>
              <a:t>152.xx</a:t>
            </a:r>
            <a:endParaRPr lang="en-US" altLang="ko-KR" sz="2800" dirty="0">
              <a:ea typeface="굴림" pitchFamily="-112" charset="-127"/>
              <a:cs typeface="굴림" pitchFamily="-112" charset="-127"/>
            </a:endParaRPr>
          </a:p>
          <a:p>
            <a:pPr>
              <a:lnSpc>
                <a:spcPct val="90000"/>
              </a:lnSpc>
            </a:pPr>
            <a:r>
              <a:rPr lang="en-US" altLang="ko-KR" sz="2800" dirty="0">
                <a:ea typeface="굴림" pitchFamily="-112" charset="-127"/>
                <a:cs typeface="굴림" pitchFamily="-112" charset="-127"/>
              </a:rPr>
              <a:t>complete Physics 131 </a:t>
            </a:r>
          </a:p>
          <a:p>
            <a:pPr>
              <a:lnSpc>
                <a:spcPct val="90000"/>
              </a:lnSpc>
            </a:pPr>
            <a:r>
              <a:rPr lang="en-US" altLang="ko-KR" sz="2800" dirty="0">
                <a:ea typeface="굴림" pitchFamily="-112" charset="-127"/>
                <a:cs typeface="굴림" pitchFamily="-112" charset="-127"/>
              </a:rPr>
              <a:t>complete Chemistry 121 </a:t>
            </a:r>
            <a:r>
              <a:rPr lang="en-US" altLang="ko-KR" sz="2800" i="1" dirty="0">
                <a:ea typeface="굴림" pitchFamily="-112" charset="-127"/>
                <a:cs typeface="굴림" pitchFamily="-112" charset="-127"/>
              </a:rPr>
              <a:t>or</a:t>
            </a:r>
            <a:r>
              <a:rPr lang="en-US" altLang="ko-KR" sz="2800" dirty="0">
                <a:ea typeface="굴림" pitchFamily="-112" charset="-127"/>
                <a:cs typeface="굴림" pitchFamily="-112" charset="-127"/>
              </a:rPr>
              <a:t> Physics 132</a:t>
            </a:r>
          </a:p>
          <a:p>
            <a:pPr>
              <a:lnSpc>
                <a:spcPct val="90000"/>
              </a:lnSpc>
            </a:pPr>
            <a:r>
              <a:rPr lang="en-US" altLang="ko-KR" sz="2800" dirty="0">
                <a:ea typeface="굴림" pitchFamily="-112" charset="-127"/>
                <a:cs typeface="굴림" pitchFamily="-112" charset="-127"/>
              </a:rPr>
              <a:t>complete English 110.xx</a:t>
            </a:r>
          </a:p>
          <a:p>
            <a:pPr>
              <a:lnSpc>
                <a:spcPct val="90000"/>
              </a:lnSpc>
            </a:pPr>
            <a:r>
              <a:rPr lang="en-US" altLang="ko-KR" sz="2800" dirty="0">
                <a:ea typeface="굴림" pitchFamily="-112" charset="-127"/>
                <a:cs typeface="굴림" pitchFamily="-112" charset="-127"/>
              </a:rPr>
              <a:t>GPA of 2.0 or better with 25 or more credits at OSU</a:t>
            </a:r>
          </a:p>
          <a:p>
            <a:pPr>
              <a:lnSpc>
                <a:spcPct val="90000"/>
              </a:lnSpc>
            </a:pPr>
            <a:r>
              <a:rPr lang="en-US" altLang="ko-KR" sz="2800" dirty="0">
                <a:ea typeface="굴림" pitchFamily="-112" charset="-127"/>
                <a:cs typeface="굴림" pitchFamily="-112" charset="-127"/>
              </a:rPr>
              <a:t>complete admissions conditions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28600"/>
            <a:ext cx="7793037" cy="1143000"/>
          </a:xfrm>
        </p:spPr>
        <p:txBody>
          <a:bodyPr/>
          <a:lstStyle/>
          <a:p>
            <a:r>
              <a:rPr lang="en-US" altLang="ko-KR" sz="4000" dirty="0">
                <a:ea typeface="굴림" pitchFamily="-112" charset="-127"/>
                <a:cs typeface="굴림" pitchFamily="-112" charset="-127"/>
              </a:rPr>
              <a:t>How About a Minor in</a:t>
            </a:r>
            <a:br>
              <a:rPr lang="en-US" altLang="ko-KR" sz="4000" dirty="0">
                <a:ea typeface="굴림" pitchFamily="-112" charset="-127"/>
                <a:cs typeface="굴림" pitchFamily="-112" charset="-127"/>
              </a:rPr>
            </a:br>
            <a:r>
              <a:rPr lang="en-US" altLang="ko-KR" sz="4000" i="1" dirty="0">
                <a:solidFill>
                  <a:schemeClr val="hlink"/>
                </a:solidFill>
                <a:ea typeface="굴림" pitchFamily="-112" charset="-127"/>
                <a:cs typeface="굴림" pitchFamily="-112" charset="-127"/>
              </a:rPr>
              <a:t>Computer Science</a:t>
            </a:r>
            <a:r>
              <a:rPr lang="en-US" altLang="ko-KR" sz="4000" dirty="0">
                <a:ea typeface="굴림" pitchFamily="-112" charset="-127"/>
                <a:cs typeface="굴림" pitchFamily="-112" charset="-127"/>
              </a:rPr>
              <a:t>?		 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33600"/>
            <a:ext cx="7772400" cy="411003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ko-KR" dirty="0">
                <a:ea typeface="굴림" pitchFamily="-112" charset="-127"/>
                <a:cs typeface="굴림" pitchFamily="-112" charset="-127"/>
              </a:rPr>
              <a:t>Two tracks to choose from:</a:t>
            </a:r>
          </a:p>
          <a:p>
            <a:pPr lvl="1">
              <a:lnSpc>
                <a:spcPct val="110000"/>
              </a:lnSpc>
            </a:pPr>
            <a:r>
              <a:rPr lang="en-US" altLang="ko-KR" dirty="0">
                <a:ea typeface="굴림" pitchFamily="-112" charset="-127"/>
                <a:cs typeface="굴림" pitchFamily="-112" charset="-127"/>
              </a:rPr>
              <a:t>Programming &amp; algorithms track</a:t>
            </a:r>
          </a:p>
          <a:p>
            <a:pPr lvl="1">
              <a:lnSpc>
                <a:spcPct val="110000"/>
              </a:lnSpc>
            </a:pPr>
            <a:r>
              <a:rPr lang="en-US" altLang="ko-KR" dirty="0">
                <a:ea typeface="굴림" pitchFamily="-112" charset="-127"/>
                <a:cs typeface="굴림" pitchFamily="-112" charset="-127"/>
              </a:rPr>
              <a:t>Information Systems Track</a:t>
            </a:r>
            <a:endParaRPr lang="en-US" altLang="ko-KR" dirty="0" smtClean="0">
              <a:ea typeface="굴림" pitchFamily="-112" charset="-127"/>
              <a:cs typeface="굴림" pitchFamily="-112" charset="-127"/>
            </a:endParaRPr>
          </a:p>
          <a:p>
            <a:pPr>
              <a:lnSpc>
                <a:spcPct val="110000"/>
              </a:lnSpc>
            </a:pPr>
            <a:r>
              <a:rPr lang="en-US" altLang="ko-KR" dirty="0" smtClean="0">
                <a:ea typeface="굴림" pitchFamily="-112" charset="-127"/>
                <a:cs typeface="굴림" pitchFamily="-112" charset="-127"/>
              </a:rPr>
              <a:t>Only 7 classes required</a:t>
            </a:r>
          </a:p>
          <a:p>
            <a:pPr lvl="1">
              <a:lnSpc>
                <a:spcPct val="110000"/>
              </a:lnSpc>
            </a:pPr>
            <a:r>
              <a:rPr lang="en-US" altLang="ko-KR" dirty="0">
                <a:ea typeface="굴림" pitchFamily="-112" charset="-127"/>
                <a:cs typeface="굴림" pitchFamily="-112" charset="-127"/>
              </a:rPr>
              <a:t>Courses taken depend on track chosen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620000" cy="1531938"/>
          </a:xfrm>
        </p:spPr>
        <p:txBody>
          <a:bodyPr/>
          <a:lstStyle/>
          <a:p>
            <a:r>
              <a:rPr lang="en-US" altLang="ko-KR" dirty="0">
                <a:ea typeface="굴림" pitchFamily="-112" charset="-127"/>
                <a:cs typeface="굴림" pitchFamily="-112" charset="-127"/>
              </a:rPr>
              <a:t>Who Hires </a:t>
            </a:r>
            <a:r>
              <a:rPr lang="en-US" altLang="ko-KR" i="1" dirty="0">
                <a:solidFill>
                  <a:schemeClr val="hlink"/>
                </a:solidFill>
                <a:ea typeface="굴림" pitchFamily="-112" charset="-127"/>
                <a:cs typeface="굴림" pitchFamily="-112" charset="-127"/>
              </a:rPr>
              <a:t>OSU CIS </a:t>
            </a:r>
            <a:r>
              <a:rPr lang="en-US" altLang="ko-KR" dirty="0">
                <a:solidFill>
                  <a:schemeClr val="tx1"/>
                </a:solidFill>
                <a:ea typeface="굴림" pitchFamily="-112" charset="-127"/>
                <a:cs typeface="굴림" pitchFamily="-112" charset="-127"/>
              </a:rPr>
              <a:t>and</a:t>
            </a:r>
            <a:r>
              <a:rPr lang="en-US" altLang="ko-KR" i="1" dirty="0">
                <a:solidFill>
                  <a:schemeClr val="hlink"/>
                </a:solidFill>
                <a:ea typeface="굴림" pitchFamily="-112" charset="-127"/>
                <a:cs typeface="굴림" pitchFamily="-112" charset="-127"/>
              </a:rPr>
              <a:t> CSE </a:t>
            </a:r>
            <a:r>
              <a:rPr lang="en-US" altLang="ko-KR" dirty="0">
                <a:ea typeface="굴림" pitchFamily="-112" charset="-127"/>
                <a:cs typeface="굴림" pitchFamily="-112" charset="-127"/>
              </a:rPr>
              <a:t>Graduates?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ko-KR" sz="2400" dirty="0">
                <a:ea typeface="굴림" pitchFamily="-112" charset="-127"/>
                <a:cs typeface="굴림" pitchFamily="-112" charset="-127"/>
              </a:rPr>
              <a:t>Lockheed Martin</a:t>
            </a:r>
          </a:p>
          <a:p>
            <a:r>
              <a:rPr lang="en-US" altLang="ko-KR" sz="2400" dirty="0" err="1">
                <a:ea typeface="굴림" pitchFamily="-112" charset="-127"/>
                <a:cs typeface="굴림" pitchFamily="-112" charset="-127"/>
              </a:rPr>
              <a:t>Facebook</a:t>
            </a:r>
            <a:endParaRPr lang="en-US" altLang="ko-KR" sz="2400" dirty="0">
              <a:ea typeface="굴림" pitchFamily="-112" charset="-127"/>
              <a:cs typeface="굴림" pitchFamily="-112" charset="-127"/>
            </a:endParaRPr>
          </a:p>
          <a:p>
            <a:r>
              <a:rPr lang="en-US" altLang="ko-KR" sz="2400" dirty="0">
                <a:ea typeface="굴림" pitchFamily="-112" charset="-127"/>
                <a:cs typeface="굴림" pitchFamily="-112" charset="-127"/>
              </a:rPr>
              <a:t>Electronic Arts</a:t>
            </a:r>
          </a:p>
          <a:p>
            <a:r>
              <a:rPr lang="en-US" altLang="ko-KR" sz="2400" dirty="0">
                <a:ea typeface="굴림" pitchFamily="-112" charset="-127"/>
                <a:cs typeface="굴림" pitchFamily="-112" charset="-127"/>
              </a:rPr>
              <a:t>US Army</a:t>
            </a:r>
          </a:p>
          <a:p>
            <a:r>
              <a:rPr lang="en-US" altLang="ko-KR" sz="2400" dirty="0">
                <a:ea typeface="굴림" pitchFamily="-112" charset="-127"/>
                <a:cs typeface="굴림" pitchFamily="-112" charset="-127"/>
              </a:rPr>
              <a:t>Marathon Ashland Petroleum</a:t>
            </a:r>
          </a:p>
          <a:p>
            <a:r>
              <a:rPr lang="en-US" altLang="ko-KR" sz="2400" dirty="0">
                <a:ea typeface="굴림" pitchFamily="-112" charset="-127"/>
                <a:cs typeface="굴림" pitchFamily="-112" charset="-127"/>
              </a:rPr>
              <a:t>Citrix</a:t>
            </a:r>
          </a:p>
          <a:p>
            <a:r>
              <a:rPr lang="en-US" altLang="ko-KR" sz="2400" dirty="0" smtClean="0">
                <a:ea typeface="굴림" pitchFamily="-112" charset="-127"/>
                <a:cs typeface="굴림" pitchFamily="-112" charset="-127"/>
              </a:rPr>
              <a:t>Eaton</a:t>
            </a:r>
          </a:p>
          <a:p>
            <a:r>
              <a:rPr lang="en-US" altLang="ko-KR" sz="2400" dirty="0" smtClean="0">
                <a:ea typeface="굴림" pitchFamily="-112" charset="-127"/>
                <a:cs typeface="굴림" pitchFamily="-112" charset="-127"/>
              </a:rPr>
              <a:t>Grange</a:t>
            </a:r>
          </a:p>
          <a:p>
            <a:r>
              <a:rPr lang="en-US" altLang="ko-KR" sz="2400" dirty="0" smtClean="0">
                <a:ea typeface="굴림" pitchFamily="-112" charset="-127"/>
                <a:cs typeface="굴림" pitchFamily="-112" charset="-127"/>
              </a:rPr>
              <a:t>Pixar</a:t>
            </a:r>
          </a:p>
          <a:p>
            <a:r>
              <a:rPr lang="en-US" altLang="ko-KR" sz="2400" smtClean="0">
                <a:ea typeface="굴림" pitchFamily="-112" charset="-127"/>
                <a:cs typeface="굴림" pitchFamily="-112" charset="-127"/>
              </a:rPr>
              <a:t>Wright Patterson AFB</a:t>
            </a:r>
            <a:endParaRPr lang="en-US" altLang="ko-KR" sz="2400" dirty="0">
              <a:ea typeface="굴림" pitchFamily="-112" charset="-127"/>
              <a:cs typeface="굴림" pitchFamily="-112" charset="-127"/>
            </a:endParaRPr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ko-KR" sz="2400" dirty="0">
                <a:ea typeface="굴림" pitchFamily="-112" charset="-127"/>
                <a:cs typeface="굴림" pitchFamily="-112" charset="-127"/>
              </a:rPr>
              <a:t>Harris</a:t>
            </a:r>
          </a:p>
          <a:p>
            <a:r>
              <a:rPr lang="en-US" altLang="ko-KR" sz="2400" dirty="0">
                <a:ea typeface="굴림" pitchFamily="-112" charset="-127"/>
                <a:cs typeface="굴림" pitchFamily="-112" charset="-127"/>
              </a:rPr>
              <a:t>Apple</a:t>
            </a:r>
          </a:p>
          <a:p>
            <a:r>
              <a:rPr lang="en-US" altLang="ko-KR" sz="2400" dirty="0">
                <a:ea typeface="굴림" pitchFamily="-112" charset="-127"/>
                <a:cs typeface="굴림" pitchFamily="-112" charset="-127"/>
              </a:rPr>
              <a:t>Intel</a:t>
            </a:r>
          </a:p>
          <a:p>
            <a:r>
              <a:rPr lang="en-US" altLang="ko-KR" sz="2400" dirty="0">
                <a:ea typeface="굴림" pitchFamily="-112" charset="-127"/>
                <a:cs typeface="굴림" pitchFamily="-112" charset="-127"/>
              </a:rPr>
              <a:t>Microsoft</a:t>
            </a:r>
          </a:p>
          <a:p>
            <a:r>
              <a:rPr lang="en-US" altLang="ko-KR" sz="2400" dirty="0">
                <a:ea typeface="굴림" pitchFamily="-112" charset="-127"/>
                <a:cs typeface="굴림" pitchFamily="-112" charset="-127"/>
              </a:rPr>
              <a:t>Dell</a:t>
            </a:r>
          </a:p>
          <a:p>
            <a:r>
              <a:rPr lang="en-US" altLang="ko-KR" sz="2400" dirty="0">
                <a:ea typeface="굴림" pitchFamily="-112" charset="-127"/>
                <a:cs typeface="굴림" pitchFamily="-112" charset="-127"/>
              </a:rPr>
              <a:t>Nationwide</a:t>
            </a:r>
          </a:p>
          <a:p>
            <a:r>
              <a:rPr lang="en-US" altLang="ko-KR" sz="2400" dirty="0">
                <a:ea typeface="굴림" pitchFamily="-112" charset="-127"/>
                <a:cs typeface="굴림" pitchFamily="-112" charset="-127"/>
              </a:rPr>
              <a:t>OSU</a:t>
            </a:r>
          </a:p>
          <a:p>
            <a:r>
              <a:rPr lang="en-US" altLang="ko-KR" sz="2400" dirty="0" err="1" smtClean="0">
                <a:ea typeface="굴림" pitchFamily="-112" charset="-127"/>
                <a:cs typeface="굴림" pitchFamily="-112" charset="-127"/>
              </a:rPr>
              <a:t>Dreamworks</a:t>
            </a:r>
            <a:endParaRPr lang="en-US" altLang="ko-KR" sz="2400" dirty="0" smtClean="0">
              <a:ea typeface="굴림" pitchFamily="-112" charset="-127"/>
              <a:cs typeface="굴림" pitchFamily="-112" charset="-127"/>
            </a:endParaRPr>
          </a:p>
          <a:p>
            <a:r>
              <a:rPr lang="en-US" altLang="ko-KR" sz="2400" dirty="0" smtClean="0">
                <a:ea typeface="굴림" pitchFamily="-112" charset="-127"/>
                <a:cs typeface="굴림" pitchFamily="-112" charset="-127"/>
              </a:rPr>
              <a:t>Northrop Grumman</a:t>
            </a:r>
          </a:p>
          <a:p>
            <a:r>
              <a:rPr lang="en-US" altLang="ko-KR" sz="2400" dirty="0" smtClean="0">
                <a:ea typeface="굴림" pitchFamily="-112" charset="-127"/>
                <a:cs typeface="굴림" pitchFamily="-112" charset="-127"/>
              </a:rPr>
              <a:t>JPMorgan Chase</a:t>
            </a:r>
            <a:endParaRPr lang="en-US" altLang="ko-KR" sz="2400" dirty="0">
              <a:ea typeface="굴림" pitchFamily="-112" charset="-127"/>
              <a:cs typeface="굴림" pitchFamily="-11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FF0000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rgbClr val="FF0000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X:Templates:Presentations:Designs:Blends</Template>
  <TotalTime>64570035</TotalTime>
  <Pages>13</Pages>
  <Words>396</Words>
  <Application>Microsoft Office PowerPoint</Application>
  <PresentationFormat>On-screen Show (4:3)</PresentationFormat>
  <Paragraphs>131</Paragraphs>
  <Slides>17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Blends</vt:lpstr>
      <vt:lpstr>Adobe Acrobat Document</vt:lpstr>
      <vt:lpstr>Welcome to Computer Science and Engineering  </vt:lpstr>
      <vt:lpstr>Why Computer Science?</vt:lpstr>
      <vt:lpstr>A Society-Changing Field</vt:lpstr>
      <vt:lpstr>Some of the OSU Computer Science Research Areas</vt:lpstr>
      <vt:lpstr>Computer Science Core</vt:lpstr>
      <vt:lpstr>Computer Science Options</vt:lpstr>
      <vt:lpstr>To Be a CSE Major You Must</vt:lpstr>
      <vt:lpstr>How About a Minor in Computer Science?    </vt:lpstr>
      <vt:lpstr>Who Hires OSU CIS and CSE Graduates?</vt:lpstr>
      <vt:lpstr> Sample Job Titles</vt:lpstr>
      <vt:lpstr>Show Me the Money</vt:lpstr>
      <vt:lpstr>Computing jobs</vt:lpstr>
      <vt:lpstr>Career Outlook for   Engineering Fields</vt:lpstr>
      <vt:lpstr>Why CS @ OSU?</vt:lpstr>
      <vt:lpstr>SEMESTER CONVERSION</vt:lpstr>
      <vt:lpstr>Much More Info at:</vt:lpstr>
      <vt:lpstr>Questions?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infosession presention</dc:title>
  <dc:subject>Dept Vist</dc:subject>
  <dc:creator>Nikki Strader (based on Jeremy Loomis' original)</dc:creator>
  <cp:lastModifiedBy>neelam</cp:lastModifiedBy>
  <cp:revision>427</cp:revision>
  <cp:lastPrinted>1998-10-30T21:00:35Z</cp:lastPrinted>
  <dcterms:created xsi:type="dcterms:W3CDTF">2009-10-05T03:42:01Z</dcterms:created>
  <dcterms:modified xsi:type="dcterms:W3CDTF">2010-08-25T15:44:12Z</dcterms:modified>
</cp:coreProperties>
</file>