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jpg" ContentType="image/jpe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6" r:id="rId2"/>
    <p:sldMasterId id="2147483669" r:id="rId3"/>
    <p:sldMasterId id="2147483682" r:id="rId4"/>
  </p:sldMasterIdLst>
  <p:notesMasterIdLst>
    <p:notesMasterId r:id="rId34"/>
  </p:notesMasterIdLst>
  <p:handoutMasterIdLst>
    <p:handoutMasterId r:id="rId35"/>
  </p:handoutMasterIdLst>
  <p:sldIdLst>
    <p:sldId id="314" r:id="rId5"/>
    <p:sldId id="331" r:id="rId6"/>
    <p:sldId id="325" r:id="rId7"/>
    <p:sldId id="297" r:id="rId8"/>
    <p:sldId id="321" r:id="rId9"/>
    <p:sldId id="327" r:id="rId10"/>
    <p:sldId id="300" r:id="rId11"/>
    <p:sldId id="301" r:id="rId12"/>
    <p:sldId id="305" r:id="rId13"/>
    <p:sldId id="306" r:id="rId14"/>
    <p:sldId id="307" r:id="rId15"/>
    <p:sldId id="319" r:id="rId16"/>
    <p:sldId id="309" r:id="rId17"/>
    <p:sldId id="310" r:id="rId18"/>
    <p:sldId id="312" r:id="rId19"/>
    <p:sldId id="311" r:id="rId20"/>
    <p:sldId id="313" r:id="rId21"/>
    <p:sldId id="315" r:id="rId22"/>
    <p:sldId id="316" r:id="rId23"/>
    <p:sldId id="317" r:id="rId24"/>
    <p:sldId id="318" r:id="rId25"/>
    <p:sldId id="323" r:id="rId26"/>
    <p:sldId id="324" r:id="rId27"/>
    <p:sldId id="326" r:id="rId28"/>
    <p:sldId id="330" r:id="rId29"/>
    <p:sldId id="328" r:id="rId30"/>
    <p:sldId id="332" r:id="rId31"/>
    <p:sldId id="333" r:id="rId32"/>
    <p:sldId id="329" r:id="rId33"/>
  </p:sldIdLst>
  <p:sldSz cx="9144000" cy="6858000" type="screen4x3"/>
  <p:notesSz cx="7019925" cy="9305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>
          <p15:clr>
            <a:srgbClr val="A4A3A4"/>
          </p15:clr>
        </p15:guide>
        <p15:guide id="2" pos="221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E1DF"/>
    <a:srgbClr val="33CCCC"/>
    <a:srgbClr val="B40000"/>
    <a:srgbClr val="93BF59"/>
    <a:srgbClr val="5EC6AB"/>
    <a:srgbClr val="A6DA8C"/>
    <a:srgbClr val="78A73F"/>
    <a:srgbClr val="6FDF9C"/>
    <a:srgbClr val="9C0C0C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/>
    <p:restoredTop sz="93426"/>
  </p:normalViewPr>
  <p:slideViewPr>
    <p:cSldViewPr>
      <p:cViewPr>
        <p:scale>
          <a:sx n="100" d="100"/>
          <a:sy n="100" d="100"/>
        </p:scale>
        <p:origin x="472" y="-3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-3042" y="-96"/>
      </p:cViewPr>
      <p:guideLst>
        <p:guide orient="horz" pos="2931"/>
        <p:guide pos="221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5296"/>
          </a:xfrm>
          <a:prstGeom prst="rect">
            <a:avLst/>
          </a:prstGeom>
        </p:spPr>
        <p:txBody>
          <a:bodyPr vert="horz" lIns="93278" tIns="46639" rIns="93278" bIns="4663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333" y="0"/>
            <a:ext cx="3041968" cy="465296"/>
          </a:xfrm>
          <a:prstGeom prst="rect">
            <a:avLst/>
          </a:prstGeom>
        </p:spPr>
        <p:txBody>
          <a:bodyPr vert="horz" lIns="93278" tIns="46639" rIns="93278" bIns="46639" rtlCol="0"/>
          <a:lstStyle>
            <a:lvl1pPr algn="r">
              <a:defRPr sz="1200"/>
            </a:lvl1pPr>
          </a:lstStyle>
          <a:p>
            <a:fld id="{50B7D692-8DF8-4D48-B4CA-58779358104A}" type="datetimeFigureOut">
              <a:rPr lang="en-US" smtClean="0"/>
              <a:t>4/12/16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9014"/>
            <a:ext cx="3041968" cy="465296"/>
          </a:xfrm>
          <a:prstGeom prst="rect">
            <a:avLst/>
          </a:prstGeom>
        </p:spPr>
        <p:txBody>
          <a:bodyPr vert="horz" lIns="93278" tIns="46639" rIns="93278" bIns="4663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6333" y="8839014"/>
            <a:ext cx="3041968" cy="465296"/>
          </a:xfrm>
          <a:prstGeom prst="rect">
            <a:avLst/>
          </a:prstGeom>
        </p:spPr>
        <p:txBody>
          <a:bodyPr vert="horz" lIns="93278" tIns="46639" rIns="93278" bIns="46639" rtlCol="0" anchor="b"/>
          <a:lstStyle>
            <a:lvl1pPr algn="r">
              <a:defRPr sz="1200"/>
            </a:lvl1pPr>
          </a:lstStyle>
          <a:p>
            <a:fld id="{077C4424-CB73-4692-B461-C10276C1A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813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5296"/>
          </a:xfrm>
          <a:prstGeom prst="rect">
            <a:avLst/>
          </a:prstGeom>
        </p:spPr>
        <p:txBody>
          <a:bodyPr vert="horz" lIns="93278" tIns="46639" rIns="93278" bIns="4663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333" y="0"/>
            <a:ext cx="3041968" cy="465296"/>
          </a:xfrm>
          <a:prstGeom prst="rect">
            <a:avLst/>
          </a:prstGeom>
        </p:spPr>
        <p:txBody>
          <a:bodyPr vert="horz" lIns="93278" tIns="46639" rIns="93278" bIns="46639" rtlCol="0"/>
          <a:lstStyle>
            <a:lvl1pPr algn="r">
              <a:defRPr sz="1200"/>
            </a:lvl1pPr>
          </a:lstStyle>
          <a:p>
            <a:fld id="{76914AD8-A05F-4CCB-9E61-A264859CBF90}" type="datetimeFigureOut">
              <a:rPr lang="en-US" smtClean="0"/>
              <a:t>4/12/16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1375" cy="3489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78" tIns="46639" rIns="93278" bIns="4663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</p:spPr>
        <p:txBody>
          <a:bodyPr vert="horz" lIns="93278" tIns="46639" rIns="93278" bIns="4663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014"/>
            <a:ext cx="3041968" cy="465296"/>
          </a:xfrm>
          <a:prstGeom prst="rect">
            <a:avLst/>
          </a:prstGeom>
        </p:spPr>
        <p:txBody>
          <a:bodyPr vert="horz" lIns="93278" tIns="46639" rIns="93278" bIns="4663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333" y="8839014"/>
            <a:ext cx="3041968" cy="465296"/>
          </a:xfrm>
          <a:prstGeom prst="rect">
            <a:avLst/>
          </a:prstGeom>
        </p:spPr>
        <p:txBody>
          <a:bodyPr vert="horz" lIns="93278" tIns="46639" rIns="93278" bIns="46639" rtlCol="0" anchor="b"/>
          <a:lstStyle>
            <a:lvl1pPr algn="r">
              <a:defRPr sz="1200"/>
            </a:lvl1pPr>
          </a:lstStyle>
          <a:p>
            <a:fld id="{06B11EA2-FC59-4AA7-9712-4B06F7CF7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498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800"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Gill Sans" charset="0"/>
                <a:ea typeface="Gill Sans" charset="0"/>
                <a:cs typeface="Gill Sans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447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302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619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7086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1045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856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8568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4"/>
          <p:cNvSpPr>
            <a:spLocks noGrp="1"/>
          </p:cNvSpPr>
          <p:nvPr>
            <p:ph type="sldNum" sz="quarter" idx="4"/>
          </p:nvPr>
        </p:nvSpPr>
        <p:spPr>
          <a:xfrm>
            <a:off x="34925" y="6453188"/>
            <a:ext cx="4826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3A3A3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E69C68D7-4E82-4AD4-B701-D735FC9E44EC}" type="slidenum">
              <a:rPr smtClean="0"/>
              <a:pPr defTabSz="457200"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5271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7138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2BC9DFC-B1DF-1B49-8A4C-D6E008D06548}" type="datetimeFigureOut">
              <a:rPr lang="en-US" smtClean="0">
                <a:solidFill>
                  <a:prstClr val="black"/>
                </a:solidFill>
              </a:rPr>
              <a:pPr defTabSz="457200"/>
              <a:t>4/12/16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81C5A2CB-649D-FD44-85C2-C5F7B22F01D7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582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2117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" charset="0"/>
                <a:ea typeface="Gill Sans" charset="0"/>
                <a:cs typeface="Gill Sans" charset="0"/>
              </a:defRPr>
            </a:lvl1pPr>
            <a:lvl2pPr>
              <a:defRPr>
                <a:latin typeface="Gill Sans" charset="0"/>
                <a:ea typeface="Gill Sans" charset="0"/>
                <a:cs typeface="Gill Sans" charset="0"/>
              </a:defRPr>
            </a:lvl2pPr>
            <a:lvl3pPr>
              <a:defRPr>
                <a:latin typeface="Gill Sans" charset="0"/>
                <a:ea typeface="Gill Sans" charset="0"/>
                <a:cs typeface="Gill Sans" charset="0"/>
              </a:defRPr>
            </a:lvl3pPr>
            <a:lvl4pPr>
              <a:defRPr>
                <a:latin typeface="Gill Sans" charset="0"/>
                <a:ea typeface="Gill Sans" charset="0"/>
                <a:cs typeface="Gill Sans" charset="0"/>
              </a:defRPr>
            </a:lvl4pPr>
            <a:lvl5pPr>
              <a:defRPr>
                <a:latin typeface="Gill Sans" charset="0"/>
                <a:ea typeface="Gill Sans" charset="0"/>
                <a:cs typeface="Gill Sans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135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176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9023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24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5543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32518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84689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638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2234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4"/>
          <p:cNvSpPr>
            <a:spLocks noGrp="1"/>
          </p:cNvSpPr>
          <p:nvPr>
            <p:ph type="sldNum" sz="quarter" idx="4"/>
          </p:nvPr>
        </p:nvSpPr>
        <p:spPr>
          <a:xfrm>
            <a:off x="34925" y="6453188"/>
            <a:ext cx="4826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3A3A3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E69C68D7-4E82-4AD4-B701-D735FC9E44EC}" type="slidenum">
              <a:rPr smtClean="0"/>
              <a:pPr defTabSz="457200"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897024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053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5698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2BC9DFC-B1DF-1B49-8A4C-D6E008D06548}" type="datetimeFigureOut">
              <a:rPr lang="en-US" smtClean="0">
                <a:solidFill>
                  <a:prstClr val="black"/>
                </a:solidFill>
              </a:rPr>
              <a:pPr defTabSz="457200"/>
              <a:t>4/12/16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81C5A2CB-649D-FD44-85C2-C5F7B22F01D7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7888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18482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5805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163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7456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0785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47187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7508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1575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97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8682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91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2BC9DFC-B1DF-1B49-8A4C-D6E008D06548}" type="datetimeFigureOut">
              <a:rPr lang="en-US" smtClean="0">
                <a:solidFill>
                  <a:prstClr val="black"/>
                </a:solidFill>
              </a:rPr>
              <a:pPr defTabSz="457200"/>
              <a:t>4/12/16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81C5A2CB-649D-FD44-85C2-C5F7B22F01D7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23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1331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187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553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14" Type="http://schemas.openxmlformats.org/officeDocument/2006/relationships/image" Target="../media/image2.jpeg"/><Relationship Id="rId15" Type="http://schemas.openxmlformats.org/officeDocument/2006/relationships/image" Target="../media/image3.wmf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slideLayout" Target="../slideLayouts/slideLayout9.xml"/><Relationship Id="rId6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14" Type="http://schemas.openxmlformats.org/officeDocument/2006/relationships/image" Target="../media/image2.jpeg"/><Relationship Id="rId15" Type="http://schemas.openxmlformats.org/officeDocument/2006/relationships/image" Target="../media/image3.wmf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13" Type="http://schemas.openxmlformats.org/officeDocument/2006/relationships/image" Target="../media/image2.jpeg"/><Relationship Id="rId14" Type="http://schemas.openxmlformats.org/officeDocument/2006/relationships/image" Target="../media/image3.wmf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Relationship Id="rId9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3339"/>
            <a:ext cx="9144000" cy="342297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84038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7" name="Picture 1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/>
          <a:stretch/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109538"/>
          </a:xfrm>
          <a:prstGeom prst="rect">
            <a:avLst/>
          </a:prstGeom>
          <a:solidFill>
            <a:srgbClr val="87012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-1" y="6248400"/>
            <a:ext cx="9165217" cy="622695"/>
          </a:xfrm>
          <a:prstGeom prst="rect">
            <a:avLst/>
          </a:prstGeom>
          <a:solidFill>
            <a:srgbClr val="87012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10" name="Picture 9" descr="TheOhioStateUniversity-1C-REV-Horiz-CMYK.eps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04800" y="6400800"/>
            <a:ext cx="2209800" cy="31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23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Gill Sans" charset="0"/>
          <a:ea typeface="Gill Sans" charset="0"/>
          <a:cs typeface="Gill Sans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Gill Sans" charset="0"/>
          <a:ea typeface="Gill Sans" charset="0"/>
          <a:cs typeface="Gill Sans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Gill Sans" charset="0"/>
          <a:ea typeface="Gill Sans" charset="0"/>
          <a:cs typeface="Gill Sans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Gill Sans" charset="0"/>
          <a:ea typeface="Gill Sans" charset="0"/>
          <a:cs typeface="Gill Sans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Gill Sans" charset="0"/>
          <a:ea typeface="Gill Sans" charset="0"/>
          <a:cs typeface="Gill Sans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Gill Sans" charset="0"/>
          <a:ea typeface="Gill Sans" charset="0"/>
          <a:cs typeface="Gill Sans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7" name="Picture 1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/>
          <a:stretch/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109538"/>
          </a:xfrm>
          <a:prstGeom prst="rect">
            <a:avLst/>
          </a:prstGeom>
          <a:solidFill>
            <a:srgbClr val="87012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-1" y="6248400"/>
            <a:ext cx="9165217" cy="622695"/>
          </a:xfrm>
          <a:prstGeom prst="rect">
            <a:avLst/>
          </a:prstGeom>
          <a:solidFill>
            <a:srgbClr val="87012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10" name="Picture 9" descr="TheOhioStateUniversity-1C-REV-Horiz-CMYK.eps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04800" y="6400800"/>
            <a:ext cx="2209800" cy="31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549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Gill Sans" charset="0"/>
          <a:ea typeface="Gill Sans" charset="0"/>
          <a:cs typeface="Gill Sans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Gill Sans" charset="0"/>
          <a:ea typeface="Gill Sans" charset="0"/>
          <a:cs typeface="Gill Sans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Gill Sans" charset="0"/>
          <a:ea typeface="Gill Sans" charset="0"/>
          <a:cs typeface="Gill Sans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Gill Sans" charset="0"/>
          <a:ea typeface="Gill Sans" charset="0"/>
          <a:cs typeface="Gill Sans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Gill Sans" charset="0"/>
          <a:ea typeface="Gill Sans" charset="0"/>
          <a:cs typeface="Gill Sans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Gill Sans" charset="0"/>
          <a:ea typeface="Gill Sans" charset="0"/>
          <a:cs typeface="Gill Sans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7" name="Picture 1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/>
          <a:stretch/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109538"/>
          </a:xfrm>
          <a:prstGeom prst="rect">
            <a:avLst/>
          </a:prstGeom>
          <a:solidFill>
            <a:srgbClr val="87012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-1" y="6248400"/>
            <a:ext cx="9165217" cy="622695"/>
          </a:xfrm>
          <a:prstGeom prst="rect">
            <a:avLst/>
          </a:prstGeom>
          <a:solidFill>
            <a:srgbClr val="87012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9" descr="TheOhioStateUniversity-1C-REV-Horiz-CMYK.eps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04800" y="6400800"/>
            <a:ext cx="2209800" cy="31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177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dice.com/skills/Biclustering.html" TargetMode="External"/><Relationship Id="rId3" Type="http://schemas.openxmlformats.org/officeDocument/2006/relationships/hyperlink" Target="https://www.dice.com/skills/Analytics.html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Relationship Id="rId3" Type="http://schemas.openxmlformats.org/officeDocument/2006/relationships/image" Target="../media/image10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62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800" dirty="0" smtClean="0"/>
              <a:t>Project Resume Builder – Project 1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601555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600" dirty="0" smtClean="0"/>
              <a:t>Our Model</a:t>
            </a:r>
            <a:endParaRPr lang="en-US" sz="5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 Create an application to parse relevant words from both resumes and job descriptions.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 Show our findings on a User Interface.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 Look at the data from both sides: Hiring Manager and Applicant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75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600" dirty="0" smtClean="0"/>
              <a:t>The </a:t>
            </a:r>
            <a:r>
              <a:rPr lang="en-US" sz="5600" dirty="0"/>
              <a:t>D</a:t>
            </a:r>
            <a:r>
              <a:rPr lang="en-US" sz="5600" dirty="0" smtClean="0"/>
              <a:t>ata</a:t>
            </a:r>
            <a:endParaRPr lang="en-US" sz="5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 Common majors/minors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 Common skills  - computer, language, personal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 Job Types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7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600" dirty="0" smtClean="0"/>
              <a:t>Our Algorithms</a:t>
            </a:r>
            <a:endParaRPr lang="en-US" sz="5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 </a:t>
            </a:r>
            <a:r>
              <a:rPr lang="en-US" dirty="0" smtClean="0"/>
              <a:t>Data Parser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 </a:t>
            </a:r>
            <a:r>
              <a:rPr lang="en-US" dirty="0" smtClean="0"/>
              <a:t>Tokenizer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 Keyword Extractor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 Analyzers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 NLP Algorithm: Stop Words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600" dirty="0"/>
              <a:t>C</a:t>
            </a:r>
            <a:r>
              <a:rPr lang="en-US" sz="5600" dirty="0" smtClean="0"/>
              <a:t>hallenges</a:t>
            </a:r>
            <a:endParaRPr lang="en-US" sz="5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 Determining the best design of the project – what we actually wanted to accomplish.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 </a:t>
            </a:r>
            <a:r>
              <a:rPr lang="en-US" dirty="0" smtClean="0"/>
              <a:t>Processing natural language.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 Determining which words were significant.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 Mapping job descriptors to resume descriptors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 How much coffee can we consume before having a heart attack?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98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600" smtClean="0"/>
              <a:t>Improvements</a:t>
            </a:r>
            <a:endParaRPr lang="en-US" sz="5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 NLP algorithms rather than brute force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 </a:t>
            </a:r>
            <a:r>
              <a:rPr lang="en-US" dirty="0" smtClean="0"/>
              <a:t>More elegant algorithms for processing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 More dynamic interface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 More precise statistical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74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600" dirty="0" smtClean="0"/>
              <a:t>Technical Lessons Learned</a:t>
            </a:r>
            <a:endParaRPr lang="en-US" sz="5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 Accounting for inconsistencies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 </a:t>
            </a:r>
            <a:r>
              <a:rPr lang="en-US" dirty="0" smtClean="0"/>
              <a:t>Parsing text to JSON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 </a:t>
            </a:r>
            <a:r>
              <a:rPr lang="en-US" i="1" u="sng" dirty="0" smtClean="0"/>
              <a:t>Making graphical representations of data on the UI</a:t>
            </a:r>
            <a:endParaRPr lang="en-US" i="1" u="sng" dirty="0"/>
          </a:p>
        </p:txBody>
      </p:sp>
    </p:spTree>
    <p:extLst>
      <p:ext uri="{BB962C8B-B14F-4D97-AF65-F5344CB8AC3E}">
        <p14:creationId xmlns:p14="http://schemas.microsoft.com/office/powerpoint/2010/main" val="618598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600" smtClean="0"/>
              <a:t>Suggestions</a:t>
            </a:r>
            <a:endParaRPr lang="en-US" sz="5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 Our suggestion to employers: Find a more targeted student bank. 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 Many applicants are A&amp;S majors, even though the employers were asking for STEM majors.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 Our suggestion to students: Develop more technical skills to set yourself apart. 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 Our observation is that PowerPoint/Microsoft Office is the most listed skill on resumes, but job listings rarely listed this as a requirement (we deduce this is more of an assumption).</a:t>
            </a:r>
          </a:p>
        </p:txBody>
      </p:sp>
    </p:spTree>
    <p:extLst>
      <p:ext uri="{BB962C8B-B14F-4D97-AF65-F5344CB8AC3E}">
        <p14:creationId xmlns:p14="http://schemas.microsoft.com/office/powerpoint/2010/main" val="813313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600" dirty="0" smtClean="0"/>
              <a:t>Expansion</a:t>
            </a:r>
            <a:endParaRPr lang="en-US" sz="5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525963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 Create an application that helps gives students feedback about their vocabulary.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 Help students improve their resume so that it stands out to software.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 Figure out how to map ideas, rather than words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For example: Mapping “Academic” section in Resume to “Education” section in Job Description.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 Help hiring managers word their job descriptions so that they don’t exclude good candidates and don’t include unfit candidates.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587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62200"/>
            <a:ext cx="8229600" cy="1143000"/>
          </a:xfrm>
        </p:spPr>
        <p:txBody>
          <a:bodyPr>
            <a:normAutofit/>
          </a:bodyPr>
          <a:lstStyle/>
          <a:p>
            <a:r>
              <a:rPr lang="en-US" sz="5600" dirty="0" smtClean="0"/>
              <a:t>Possible Lessons </a:t>
            </a:r>
            <a:endParaRPr lang="en-US" sz="5600" dirty="0"/>
          </a:p>
        </p:txBody>
      </p:sp>
    </p:spTree>
    <p:extLst>
      <p:ext uri="{BB962C8B-B14F-4D97-AF65-F5344CB8AC3E}">
        <p14:creationId xmlns:p14="http://schemas.microsoft.com/office/powerpoint/2010/main" val="4256149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600" dirty="0" smtClean="0"/>
              <a:t>Recommendations for Employers</a:t>
            </a:r>
            <a:endParaRPr lang="en-US" sz="4600" dirty="0"/>
          </a:p>
        </p:txBody>
      </p:sp>
      <p:sp>
        <p:nvSpPr>
          <p:cNvPr id="9" name="TextBox 8"/>
          <p:cNvSpPr txBox="1"/>
          <p:nvPr/>
        </p:nvSpPr>
        <p:spPr>
          <a:xfrm>
            <a:off x="838200" y="2133600"/>
            <a:ext cx="6781800" cy="2195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n-US" sz="2000" dirty="0" smtClean="0"/>
              <a:t>Be more specific in what </a:t>
            </a:r>
            <a:r>
              <a:rPr lang="en-US" sz="2000" b="1" dirty="0" smtClean="0">
                <a:solidFill>
                  <a:srgbClr val="C00000"/>
                </a:solidFill>
              </a:rPr>
              <a:t>skills are needed </a:t>
            </a:r>
            <a:r>
              <a:rPr lang="en-US" sz="2000" dirty="0" smtClean="0"/>
              <a:t>in postings </a:t>
            </a:r>
            <a:br>
              <a:rPr lang="en-US" sz="2000" dirty="0" smtClean="0"/>
            </a:br>
            <a:r>
              <a:rPr lang="en-US" dirty="0" smtClean="0"/>
              <a:t>(“general postings are like death”)</a:t>
            </a:r>
          </a:p>
          <a:p>
            <a:pPr marL="342900" indent="-342900"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n-US" sz="2000" dirty="0" smtClean="0"/>
              <a:t>List </a:t>
            </a:r>
            <a:r>
              <a:rPr lang="en-US" sz="2000" b="1" dirty="0">
                <a:solidFill>
                  <a:srgbClr val="C00000"/>
                </a:solidFill>
              </a:rPr>
              <a:t>specific technical qualifications </a:t>
            </a:r>
            <a:r>
              <a:rPr lang="en-US" sz="2000" b="1" dirty="0" smtClean="0">
                <a:solidFill>
                  <a:srgbClr val="C00000"/>
                </a:solidFill>
              </a:rPr>
              <a:t/>
            </a:r>
            <a:br>
              <a:rPr lang="en-US" sz="2000" b="1" dirty="0" smtClean="0">
                <a:solidFill>
                  <a:srgbClr val="C00000"/>
                </a:solidFill>
              </a:rPr>
            </a:br>
            <a:r>
              <a:rPr lang="en-US" dirty="0" smtClean="0"/>
              <a:t>(</a:t>
            </a:r>
            <a:r>
              <a:rPr lang="en-US" dirty="0"/>
              <a:t>i.e. java or python experience) </a:t>
            </a:r>
            <a:endParaRPr lang="en-US" sz="2000" dirty="0" smtClean="0"/>
          </a:p>
          <a:p>
            <a:pPr marL="342900" indent="-342900"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n-US" sz="2000" dirty="0" smtClean="0"/>
              <a:t>Explore </a:t>
            </a:r>
            <a:r>
              <a:rPr lang="en-US" sz="2000" b="1" dirty="0" smtClean="0">
                <a:solidFill>
                  <a:srgbClr val="C00000"/>
                </a:solidFill>
              </a:rPr>
              <a:t>“non-traditional” majors</a:t>
            </a:r>
            <a:r>
              <a:rPr lang="en-US" sz="2000" dirty="0" smtClean="0"/>
              <a:t>, as students outside statistics / business may also possess the skills desired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400" y="1447800"/>
            <a:ext cx="6734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To better find the students they want, employers should: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426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smtClean="0"/>
              <a:t>Goal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Building Elements of </a:t>
            </a:r>
            <a:r>
              <a:rPr lang="en-US" u="sng" dirty="0"/>
              <a:t>Compassionately Analytical </a:t>
            </a:r>
            <a:r>
              <a:rPr lang="en-US" dirty="0"/>
              <a:t>Resume </a:t>
            </a:r>
            <a:r>
              <a:rPr lang="en-US" dirty="0" smtClean="0"/>
              <a:t> </a:t>
            </a:r>
            <a:r>
              <a:rPr lang="en-US" dirty="0"/>
              <a:t>Bots aka </a:t>
            </a:r>
            <a:r>
              <a:rPr lang="en-US" dirty="0" err="1"/>
              <a:t>RBots</a:t>
            </a:r>
            <a:endParaRPr lang="en-US" dirty="0"/>
          </a:p>
          <a:p>
            <a:r>
              <a:rPr lang="en-US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7360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600" dirty="0" smtClean="0"/>
              <a:t>Recommendations - Students</a:t>
            </a:r>
            <a:endParaRPr lang="en-US" sz="4600" dirty="0"/>
          </a:p>
        </p:txBody>
      </p:sp>
      <p:sp>
        <p:nvSpPr>
          <p:cNvPr id="9" name="TextBox 8"/>
          <p:cNvSpPr txBox="1"/>
          <p:nvPr/>
        </p:nvSpPr>
        <p:spPr>
          <a:xfrm>
            <a:off x="838200" y="2133600"/>
            <a:ext cx="6781800" cy="3159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b="1" dirty="0" smtClean="0"/>
              <a:t> </a:t>
            </a:r>
            <a:r>
              <a:rPr lang="en-US" sz="2000" b="1" dirty="0" smtClean="0">
                <a:solidFill>
                  <a:srgbClr val="C00000"/>
                </a:solidFill>
              </a:rPr>
              <a:t>Tailor their resume </a:t>
            </a:r>
            <a:r>
              <a:rPr lang="en-US" sz="2000" dirty="0" smtClean="0"/>
              <a:t>to specific jobs:</a:t>
            </a:r>
          </a:p>
          <a:p>
            <a:pPr marL="914400" lvl="1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 smtClean="0"/>
              <a:t>Match words posting uses (i.e. customer vs. client)</a:t>
            </a:r>
          </a:p>
          <a:p>
            <a:pPr marL="914400" lvl="1" indent="-342900"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n-US" dirty="0" smtClean="0"/>
              <a:t>Showcase </a:t>
            </a:r>
            <a:r>
              <a:rPr lang="en-US" u="sng" dirty="0" smtClean="0"/>
              <a:t>only</a:t>
            </a:r>
            <a:r>
              <a:rPr lang="en-US" dirty="0" smtClean="0"/>
              <a:t> jobs that are relevant to this opportunity</a:t>
            </a:r>
          </a:p>
          <a:p>
            <a:pPr marL="342900" indent="-342900"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C00000"/>
                </a:solidFill>
              </a:rPr>
              <a:t>Stop</a:t>
            </a:r>
            <a:r>
              <a:rPr lang="en-US" sz="2000" dirty="0" smtClean="0"/>
              <a:t> listing Office / PowerPoint / Access as skills </a:t>
            </a:r>
          </a:p>
          <a:p>
            <a:pPr marL="342900" indent="-342900"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n-US" sz="2000" dirty="0" smtClean="0"/>
              <a:t> List language skills </a:t>
            </a:r>
            <a:r>
              <a:rPr lang="en-US" sz="2000" b="1" dirty="0" smtClean="0">
                <a:solidFill>
                  <a:srgbClr val="C00000"/>
                </a:solidFill>
              </a:rPr>
              <a:t>only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smtClean="0"/>
              <a:t>if it is relevant to that position</a:t>
            </a:r>
          </a:p>
          <a:p>
            <a:pPr marL="342900" indent="-342900"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n-US" sz="2000" dirty="0" smtClean="0"/>
              <a:t> Set yourself apart by </a:t>
            </a:r>
            <a:r>
              <a:rPr lang="en-US" sz="2000" b="1" dirty="0" smtClean="0">
                <a:solidFill>
                  <a:srgbClr val="C00000"/>
                </a:solidFill>
              </a:rPr>
              <a:t>developing additional technical skills</a:t>
            </a:r>
            <a:r>
              <a:rPr lang="en-US" sz="2000" dirty="0" smtClean="0">
                <a:solidFill>
                  <a:srgbClr val="C00000"/>
                </a:solidFill>
              </a:rPr>
              <a:t/>
            </a:r>
            <a:br>
              <a:rPr lang="en-US" sz="2000" dirty="0" smtClean="0">
                <a:solidFill>
                  <a:srgbClr val="C00000"/>
                </a:solidFill>
              </a:rPr>
            </a:b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(“the good ones Java”)</a:t>
            </a:r>
            <a:endParaRPr lang="en-US" b="1" dirty="0" smtClean="0"/>
          </a:p>
          <a:p>
            <a:pPr marL="342900" indent="-342900"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n-US" sz="2000" dirty="0" smtClean="0"/>
              <a:t> Don’t list your duties.  Show the </a:t>
            </a:r>
            <a:r>
              <a:rPr lang="en-US" sz="2000" b="1" dirty="0" smtClean="0">
                <a:solidFill>
                  <a:srgbClr val="C00000"/>
                </a:solidFill>
              </a:rPr>
              <a:t>impact</a:t>
            </a:r>
            <a:r>
              <a:rPr lang="en-US" sz="2000" dirty="0" smtClean="0"/>
              <a:t> of your work.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400" y="1447800"/>
            <a:ext cx="6734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To become more attractive to companies, students should: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5429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8610600" cy="1143000"/>
          </a:xfrm>
        </p:spPr>
        <p:txBody>
          <a:bodyPr>
            <a:noAutofit/>
          </a:bodyPr>
          <a:lstStyle/>
          <a:p>
            <a:pPr algn="l"/>
            <a:r>
              <a:rPr lang="en-US" sz="4600" dirty="0" smtClean="0"/>
              <a:t>Recommendations - Career Offices</a:t>
            </a:r>
            <a:endParaRPr lang="en-US" sz="4600" dirty="0"/>
          </a:p>
        </p:txBody>
      </p:sp>
      <p:sp>
        <p:nvSpPr>
          <p:cNvPr id="9" name="TextBox 8"/>
          <p:cNvSpPr txBox="1"/>
          <p:nvPr/>
        </p:nvSpPr>
        <p:spPr>
          <a:xfrm>
            <a:off x="838200" y="2133600"/>
            <a:ext cx="7162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dirty="0" smtClean="0"/>
              <a:t> Consider </a:t>
            </a:r>
            <a:r>
              <a:rPr lang="en-US" sz="2000" b="1" dirty="0" smtClean="0">
                <a:solidFill>
                  <a:srgbClr val="C00000"/>
                </a:solidFill>
              </a:rPr>
              <a:t>standardizing job descriptions </a:t>
            </a:r>
            <a:endParaRPr lang="en-US" sz="2000" dirty="0" smtClean="0"/>
          </a:p>
          <a:p>
            <a:pPr marL="342900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 </a:t>
            </a:r>
            <a:r>
              <a:rPr lang="en-US" sz="2000" dirty="0" smtClean="0"/>
              <a:t>Add </a:t>
            </a:r>
            <a:r>
              <a:rPr lang="en-US" sz="2000" b="1" dirty="0" smtClean="0">
                <a:solidFill>
                  <a:srgbClr val="C00000"/>
                </a:solidFill>
              </a:rPr>
              <a:t>weights</a:t>
            </a:r>
            <a:r>
              <a:rPr lang="en-US" sz="2000" dirty="0" smtClean="0"/>
              <a:t> to  employer elected categories</a:t>
            </a:r>
            <a:br>
              <a:rPr lang="en-US" sz="2000" dirty="0" smtClean="0"/>
            </a:br>
            <a:r>
              <a:rPr lang="en-US" dirty="0" smtClean="0"/>
              <a:t> (i.e. major scores lower than skills)</a:t>
            </a:r>
            <a:endParaRPr lang="en-US" sz="2000" dirty="0" smtClean="0"/>
          </a:p>
          <a:p>
            <a:pPr marL="342900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C00000"/>
                </a:solidFill>
              </a:rPr>
              <a:t>Create an application </a:t>
            </a:r>
            <a:r>
              <a:rPr lang="en-US" sz="2000" dirty="0" smtClean="0"/>
              <a:t>that gives students feedback about </a:t>
            </a:r>
            <a:br>
              <a:rPr lang="en-US" sz="2000" dirty="0" smtClean="0"/>
            </a:br>
            <a:r>
              <a:rPr lang="en-US" sz="2000" dirty="0" smtClean="0"/>
              <a:t> their vocabulary</a:t>
            </a:r>
          </a:p>
          <a:p>
            <a:pPr marL="342900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 </a:t>
            </a:r>
            <a:r>
              <a:rPr lang="en-US" sz="2000" dirty="0" smtClean="0"/>
              <a:t>Explore ways to </a:t>
            </a:r>
            <a:r>
              <a:rPr lang="en-US" sz="2000" b="1" dirty="0" smtClean="0">
                <a:solidFill>
                  <a:srgbClr val="C00000"/>
                </a:solidFill>
              </a:rPr>
              <a:t>map like ideas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dirty="0" smtClean="0"/>
              <a:t> (i.e. mapping “academic” section of resume to “Education” in postings)</a:t>
            </a:r>
          </a:p>
          <a:p>
            <a:pPr marL="342900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dirty="0" smtClean="0"/>
              <a:t> Help hiring managers </a:t>
            </a:r>
            <a:r>
              <a:rPr lang="en-US" sz="2000" b="1" dirty="0" smtClean="0">
                <a:solidFill>
                  <a:srgbClr val="C00000"/>
                </a:solidFill>
              </a:rPr>
              <a:t>word descriptions </a:t>
            </a:r>
            <a:r>
              <a:rPr lang="en-US" sz="2000" dirty="0" smtClean="0"/>
              <a:t>so they don’t exclude </a:t>
            </a:r>
            <a:br>
              <a:rPr lang="en-US" sz="2000" dirty="0" smtClean="0"/>
            </a:br>
            <a:r>
              <a:rPr lang="en-US" sz="2000" dirty="0" smtClean="0"/>
              <a:t> good candidates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400" y="144780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Considerations for Ohio State to better match students and employers: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6282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5492"/>
          </a:xfrm>
        </p:spPr>
        <p:txBody>
          <a:bodyPr>
            <a:normAutofit fontScale="90000"/>
          </a:bodyPr>
          <a:lstStyle/>
          <a:p>
            <a:r>
              <a:rPr lang="en-US" sz="4800" dirty="0" smtClean="0"/>
              <a:t>Your Task – Help R(</a:t>
            </a:r>
            <a:r>
              <a:rPr lang="en-US" sz="4800" dirty="0" err="1" smtClean="0"/>
              <a:t>esume</a:t>
            </a:r>
            <a:r>
              <a:rPr lang="en-US" sz="4800" dirty="0" smtClean="0"/>
              <a:t>)Bot</a:t>
            </a: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0130"/>
            <a:ext cx="9144000" cy="477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7308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/>
          <a:lstStyle/>
          <a:p>
            <a:r>
              <a:rPr lang="en-US" dirty="0" smtClean="0"/>
              <a:t>As opposed to http</a:t>
            </a:r>
            <a:r>
              <a:rPr lang="en-US" dirty="0"/>
              <a:t>://</a:t>
            </a:r>
            <a:r>
              <a:rPr lang="en-US" dirty="0" err="1"/>
              <a:t>vizualize.me</a:t>
            </a:r>
            <a:r>
              <a:rPr lang="en-US" dirty="0"/>
              <a:t>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19200"/>
            <a:ext cx="3473450" cy="48608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19600" y="30480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allthingsd.com</a:t>
            </a:r>
            <a:r>
              <a:rPr lang="en-US" dirty="0"/>
              <a:t>/20110812/vizualize-me-aims-to-shake-up-the-resume-with-data-beautification/</a:t>
            </a:r>
          </a:p>
        </p:txBody>
      </p:sp>
    </p:spTree>
    <p:extLst>
      <p:ext uri="{BB962C8B-B14F-4D97-AF65-F5344CB8AC3E}">
        <p14:creationId xmlns:p14="http://schemas.microsoft.com/office/powerpoint/2010/main" val="11369065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Visualizations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www.dice.com/skills/Biclustering.html</a:t>
            </a:r>
            <a:endParaRPr lang="en-US" dirty="0" smtClean="0"/>
          </a:p>
          <a:p>
            <a:pPr algn="ctr"/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www.dice.com/skills/Analytics.html</a:t>
            </a:r>
            <a:endParaRPr lang="en-US" dirty="0" smtClean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2414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insights.dice.com</a:t>
            </a:r>
            <a:r>
              <a:rPr lang="en-US" dirty="0"/>
              <a:t>/2015/07/01/dice-data-how-tech-skills-connect/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417638"/>
            <a:ext cx="6016131" cy="541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135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-152400"/>
            <a:ext cx="329945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7254" y="152400"/>
            <a:ext cx="59715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974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smtClean="0"/>
              <a:t>Also</a:t>
            </a: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397000"/>
            <a:ext cx="7620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571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600" smtClean="0"/>
              <a:t>Ultimately</a:t>
            </a:r>
            <a:endParaRPr lang="en-US" sz="46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73150"/>
            <a:ext cx="8382000" cy="47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842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254000"/>
            <a:ext cx="6350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14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654" y="0"/>
            <a:ext cx="63286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71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Nov. 14 &amp; 15 Hackathon</a:t>
            </a:r>
            <a:br>
              <a:rPr lang="en-US" dirty="0" smtClean="0"/>
            </a:br>
            <a:r>
              <a:rPr lang="en-US" sz="2000" dirty="0" smtClean="0"/>
              <a:t>TDA@OhioState Challenge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1676400"/>
            <a:ext cx="5562600" cy="2600712"/>
          </a:xfrm>
          <a:prstGeom prst="rect">
            <a:avLst/>
          </a:prstGeom>
          <a:solidFill>
            <a:srgbClr val="81E1DF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The Challenge</a:t>
            </a:r>
            <a:r>
              <a:rPr lang="en-US" dirty="0"/>
              <a:t>  </a:t>
            </a:r>
          </a:p>
          <a:p>
            <a:pPr lvl="0"/>
            <a:r>
              <a:rPr lang="en-US" sz="1400" dirty="0"/>
              <a:t>Teams </a:t>
            </a:r>
            <a:r>
              <a:rPr lang="en-US" sz="1400" dirty="0" smtClean="0"/>
              <a:t>will:</a:t>
            </a:r>
            <a:br>
              <a:rPr lang="en-US" sz="1400" dirty="0" smtClean="0"/>
            </a:br>
            <a:r>
              <a:rPr lang="en-US" sz="1400" dirty="0" smtClean="0"/>
              <a:t> </a:t>
            </a:r>
            <a:endParaRPr lang="en-US" sz="1400" dirty="0"/>
          </a:p>
          <a:p>
            <a:pPr marL="228600" lvl="0">
              <a:spcAft>
                <a:spcPts val="600"/>
              </a:spcAft>
            </a:pPr>
            <a:r>
              <a:rPr lang="en-US" sz="1400" dirty="0"/>
              <a:t>(1) develop matching algorithms to evaluate the raw data, </a:t>
            </a:r>
          </a:p>
          <a:p>
            <a:pPr marL="228600" lvl="0">
              <a:spcAft>
                <a:spcPts val="600"/>
              </a:spcAft>
            </a:pPr>
            <a:r>
              <a:rPr lang="en-US" sz="1400" dirty="0"/>
              <a:t>(2) identify similarities </a:t>
            </a:r>
            <a:r>
              <a:rPr lang="en-US" sz="1400" dirty="0" smtClean="0"/>
              <a:t>and </a:t>
            </a:r>
            <a:r>
              <a:rPr lang="en-US" sz="1400" dirty="0"/>
              <a:t>gaps between what employers look for and what students list on resumes, </a:t>
            </a:r>
          </a:p>
          <a:p>
            <a:pPr marL="228600" lvl="0">
              <a:spcAft>
                <a:spcPts val="600"/>
              </a:spcAft>
            </a:pPr>
            <a:r>
              <a:rPr lang="en-US" sz="1400" dirty="0"/>
              <a:t>(3) visualize their findings, </a:t>
            </a:r>
          </a:p>
          <a:p>
            <a:pPr marL="228600" lvl="0">
              <a:spcAft>
                <a:spcPts val="600"/>
              </a:spcAft>
            </a:pPr>
            <a:r>
              <a:rPr lang="en-US" sz="1400" dirty="0"/>
              <a:t>(4) make 2 recommendations for addressing </a:t>
            </a:r>
            <a:r>
              <a:rPr lang="en-US" sz="1400" dirty="0" smtClean="0"/>
              <a:t>keyword or other gaps between resumes and postings</a:t>
            </a:r>
            <a:r>
              <a:rPr lang="en-US" sz="1400" dirty="0"/>
              <a:t>.</a:t>
            </a:r>
            <a:r>
              <a:rPr lang="en-US" sz="1600" dirty="0" smtClean="0"/>
              <a:t/>
            </a:r>
            <a:br>
              <a:rPr lang="en-US" sz="1600" dirty="0" smtClean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91200" y="4267200"/>
            <a:ext cx="2800350" cy="12311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The Data</a:t>
            </a:r>
          </a:p>
          <a:p>
            <a:pPr marL="285750" indent="-171450">
              <a:buFont typeface="Arial" panose="020B0604020202020204" pitchFamily="34" charset="0"/>
              <a:buChar char="•"/>
            </a:pPr>
            <a:r>
              <a:rPr lang="en-US" sz="1400" dirty="0"/>
              <a:t>262 job and internship </a:t>
            </a:r>
            <a:r>
              <a:rPr lang="en-US" sz="1400" dirty="0" smtClean="0"/>
              <a:t>postings</a:t>
            </a:r>
          </a:p>
          <a:p>
            <a:pPr marL="2857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Resume </a:t>
            </a:r>
            <a:r>
              <a:rPr lang="en-US" sz="1400" dirty="0"/>
              <a:t>data from 91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Ohio State students</a:t>
            </a:r>
          </a:p>
          <a:p>
            <a:pPr marL="114300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3653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smtClean="0"/>
              <a:t>Premise</a:t>
            </a:r>
            <a:endParaRPr lang="en-US" sz="48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417638"/>
            <a:ext cx="6475665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41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Premise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/>
              <a:t>https://</a:t>
            </a:r>
            <a:r>
              <a:rPr lang="en-US" dirty="0" err="1"/>
              <a:t>www.quintcareers.com</a:t>
            </a:r>
            <a:r>
              <a:rPr lang="en-US" dirty="0"/>
              <a:t>/job-skills-values/</a:t>
            </a:r>
          </a:p>
        </p:txBody>
      </p:sp>
    </p:spTree>
    <p:extLst>
      <p:ext uri="{BB962C8B-B14F-4D97-AF65-F5344CB8AC3E}">
        <p14:creationId xmlns:p14="http://schemas.microsoft.com/office/powerpoint/2010/main" val="1880089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4600" dirty="0" smtClean="0"/>
              <a:t>Similarities </a:t>
            </a:r>
            <a:r>
              <a:rPr lang="en-US" sz="4600" dirty="0"/>
              <a:t>-</a:t>
            </a:r>
            <a:r>
              <a:rPr lang="en-US" sz="4600" dirty="0" smtClean="0"/>
              <a:t> Postings &amp; Resumes</a:t>
            </a:r>
            <a:endParaRPr lang="en-US" sz="4600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2438400"/>
            <a:ext cx="320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Data </a:t>
            </a:r>
          </a:p>
          <a:p>
            <a:pPr algn="r"/>
            <a:r>
              <a:rPr lang="en-US" dirty="0" smtClean="0"/>
              <a:t>Business</a:t>
            </a:r>
          </a:p>
          <a:p>
            <a:pPr algn="r"/>
            <a:r>
              <a:rPr lang="en-US" dirty="0" smtClean="0"/>
              <a:t>Financial</a:t>
            </a:r>
          </a:p>
          <a:p>
            <a:pPr algn="r"/>
            <a:r>
              <a:rPr lang="en-US" dirty="0" smtClean="0"/>
              <a:t>Information</a:t>
            </a:r>
          </a:p>
          <a:p>
            <a:pPr algn="r"/>
            <a:r>
              <a:rPr lang="en-US" dirty="0" smtClean="0"/>
              <a:t>Team / Teamwork</a:t>
            </a:r>
          </a:p>
          <a:p>
            <a:pPr algn="r"/>
            <a:r>
              <a:rPr lang="en-US" dirty="0" smtClean="0"/>
              <a:t>Economics</a:t>
            </a:r>
          </a:p>
          <a:p>
            <a:pPr algn="r"/>
            <a:r>
              <a:rPr lang="en-US" dirty="0" smtClean="0"/>
              <a:t>Management</a:t>
            </a:r>
          </a:p>
          <a:p>
            <a:pPr algn="r"/>
            <a:r>
              <a:rPr lang="en-US" dirty="0" smtClean="0"/>
              <a:t>Computer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2438400"/>
            <a:ext cx="3581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Business</a:t>
            </a:r>
          </a:p>
          <a:p>
            <a:r>
              <a:rPr lang="en-US" dirty="0" smtClean="0"/>
              <a:t>Engineering</a:t>
            </a:r>
          </a:p>
          <a:p>
            <a:r>
              <a:rPr lang="en-US" dirty="0" smtClean="0"/>
              <a:t>Computer Science</a:t>
            </a:r>
          </a:p>
          <a:p>
            <a:r>
              <a:rPr lang="en-US" dirty="0" smtClean="0"/>
              <a:t>Computer Information</a:t>
            </a:r>
          </a:p>
          <a:p>
            <a:r>
              <a:rPr lang="en-US" dirty="0" smtClean="0"/>
              <a:t>Analysis</a:t>
            </a:r>
          </a:p>
          <a:p>
            <a:r>
              <a:rPr lang="en-US" dirty="0" smtClean="0"/>
              <a:t>Data Science</a:t>
            </a:r>
          </a:p>
          <a:p>
            <a:r>
              <a:rPr lang="en-US" dirty="0" smtClean="0"/>
              <a:t>Communication</a:t>
            </a:r>
          </a:p>
          <a:p>
            <a:r>
              <a:rPr lang="en-US" dirty="0" smtClean="0"/>
              <a:t>Finance</a:t>
            </a:r>
          </a:p>
        </p:txBody>
      </p:sp>
      <p:sp>
        <p:nvSpPr>
          <p:cNvPr id="10" name="Rectangle 9"/>
          <p:cNvSpPr/>
          <p:nvPr/>
        </p:nvSpPr>
        <p:spPr>
          <a:xfrm flipH="1">
            <a:off x="4114798" y="2362200"/>
            <a:ext cx="45719" cy="25908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72000" y="1992868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Most Applicable Courses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23825" y="1992868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Most Commons Words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809750" y="5599389"/>
            <a:ext cx="5192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Word Choice: employers refer to “clients”, </a:t>
            </a:r>
            <a:br>
              <a:rPr lang="en-US" sz="1600" dirty="0" smtClean="0"/>
            </a:br>
            <a:r>
              <a:rPr lang="en-US" sz="1600" dirty="0" smtClean="0"/>
              <a:t>students to “customers.”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0682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1143000"/>
          </a:xfrm>
        </p:spPr>
        <p:txBody>
          <a:bodyPr>
            <a:noAutofit/>
          </a:bodyPr>
          <a:lstStyle/>
          <a:p>
            <a:pPr algn="l"/>
            <a:r>
              <a:rPr lang="en-US" sz="4600" dirty="0" smtClean="0"/>
              <a:t>Differences – Postings &amp; Resumes</a:t>
            </a:r>
            <a:endParaRPr lang="en-US" sz="4600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2769275"/>
            <a:ext cx="3200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Analytics</a:t>
            </a:r>
          </a:p>
          <a:p>
            <a:pPr algn="r"/>
            <a:r>
              <a:rPr lang="en-US" dirty="0" smtClean="0"/>
              <a:t>Risk </a:t>
            </a:r>
            <a:r>
              <a:rPr lang="en-US" dirty="0"/>
              <a:t>assessment</a:t>
            </a:r>
          </a:p>
          <a:p>
            <a:pPr algn="r"/>
            <a:r>
              <a:rPr lang="en-US" dirty="0"/>
              <a:t>Financial training</a:t>
            </a:r>
          </a:p>
          <a:p>
            <a:pPr algn="r"/>
            <a:r>
              <a:rPr lang="en-US" dirty="0" smtClean="0"/>
              <a:t>Development experience</a:t>
            </a:r>
          </a:p>
          <a:p>
            <a:pPr algn="r"/>
            <a:r>
              <a:rPr lang="en-US" dirty="0" smtClean="0"/>
              <a:t>Research experience</a:t>
            </a:r>
          </a:p>
          <a:p>
            <a:pPr algn="r"/>
            <a:r>
              <a:rPr lang="en-US" dirty="0" smtClean="0"/>
              <a:t>Examples of teamwork</a:t>
            </a:r>
          </a:p>
          <a:p>
            <a:pPr algn="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114796" y="2438400"/>
            <a:ext cx="45719" cy="233612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06278" y="182880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What </a:t>
            </a:r>
            <a:r>
              <a:rPr lang="en-US" b="1" u="sng" dirty="0" smtClean="0"/>
              <a:t>Students</a:t>
            </a:r>
            <a:r>
              <a:rPr lang="en-US" b="1" dirty="0" smtClean="0"/>
              <a:t> highlight that employers don’t demand: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23825" y="182880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What </a:t>
            </a:r>
            <a:r>
              <a:rPr lang="en-US" b="1" u="sng" dirty="0" smtClean="0"/>
              <a:t>Employers</a:t>
            </a:r>
            <a:r>
              <a:rPr lang="en-US" b="1" dirty="0" smtClean="0"/>
              <a:t> want that students don’t list: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752601" y="5334000"/>
            <a:ext cx="5791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*</a:t>
            </a:r>
            <a:r>
              <a:rPr lang="en-US" sz="1600" i="1" dirty="0" smtClean="0"/>
              <a:t>Language and Microsoft skills were used overwhelmingly by students, yet &lt;5% of all postings listed this as a requirement. </a:t>
            </a:r>
            <a:endParaRPr lang="en-US" sz="16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0" y="2769275"/>
            <a:ext cx="2971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Languages (i.e. Spanish)*</a:t>
            </a:r>
          </a:p>
          <a:p>
            <a:r>
              <a:rPr lang="en-US" dirty="0" smtClean="0"/>
              <a:t>Office / PowerPoint skills*</a:t>
            </a:r>
          </a:p>
          <a:p>
            <a:r>
              <a:rPr lang="en-US" dirty="0" smtClean="0"/>
              <a:t>General Math courses </a:t>
            </a:r>
            <a:br>
              <a:rPr lang="en-US" dirty="0" smtClean="0"/>
            </a:br>
            <a:r>
              <a:rPr lang="en-US" dirty="0" smtClean="0"/>
              <a:t>     (calculus, stats)</a:t>
            </a:r>
          </a:p>
          <a:p>
            <a:r>
              <a:rPr lang="en-US" dirty="0" smtClean="0"/>
              <a:t>Customer service experience</a:t>
            </a:r>
          </a:p>
        </p:txBody>
      </p:sp>
    </p:spTree>
    <p:extLst>
      <p:ext uri="{BB962C8B-B14F-4D97-AF65-F5344CB8AC3E}">
        <p14:creationId xmlns:p14="http://schemas.microsoft.com/office/powerpoint/2010/main" val="147942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800" dirty="0" smtClean="0"/>
              <a:t>Resume matching – </a:t>
            </a:r>
            <a:br>
              <a:rPr lang="en-US" sz="4800" dirty="0" smtClean="0"/>
            </a:br>
            <a:r>
              <a:rPr lang="en-US" sz="4800" dirty="0" smtClean="0"/>
              <a:t>Winning Entry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TDA CHALLENGE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0" y="47625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discovery.osu.edu</a:t>
            </a:r>
            <a:r>
              <a:rPr lang="en-US" dirty="0"/>
              <a:t>/</a:t>
            </a:r>
            <a:r>
              <a:rPr lang="en-US" dirty="0" err="1"/>
              <a:t>tda</a:t>
            </a:r>
            <a:r>
              <a:rPr lang="en-US" dirty="0"/>
              <a:t>/news/2016/03/03/</a:t>
            </a:r>
            <a:r>
              <a:rPr lang="en-US" dirty="0" err="1"/>
              <a:t>joan</a:t>
            </a:r>
            <a:r>
              <a:rPr lang="en-US" dirty="0"/>
              <a:t>-</a:t>
            </a:r>
            <a:r>
              <a:rPr lang="en-US" dirty="0" err="1"/>
              <a:t>cena</a:t>
            </a:r>
            <a:r>
              <a:rPr lang="en-US" dirty="0"/>
              <a:t>-wins-</a:t>
            </a:r>
            <a:r>
              <a:rPr lang="en-US" dirty="0" err="1"/>
              <a:t>tda</a:t>
            </a:r>
            <a:r>
              <a:rPr lang="en-US" dirty="0"/>
              <a:t>-</a:t>
            </a:r>
            <a:r>
              <a:rPr lang="en-US" dirty="0" err="1"/>
              <a:t>hackathon</a:t>
            </a:r>
            <a:r>
              <a:rPr lang="en-US" dirty="0"/>
              <a:t>-challenge/</a:t>
            </a:r>
          </a:p>
        </p:txBody>
      </p:sp>
    </p:spTree>
    <p:extLst>
      <p:ext uri="{BB962C8B-B14F-4D97-AF65-F5344CB8AC3E}">
        <p14:creationId xmlns:p14="http://schemas.microsoft.com/office/powerpoint/2010/main" val="1729113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2131</TotalTime>
  <Words>644</Words>
  <Application>Microsoft Macintosh PowerPoint</Application>
  <PresentationFormat>On-screen Show (4:3)</PresentationFormat>
  <Paragraphs>148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Calibri</vt:lpstr>
      <vt:lpstr>Courier New</vt:lpstr>
      <vt:lpstr>Gill Sans</vt:lpstr>
      <vt:lpstr>Wingdings</vt:lpstr>
      <vt:lpstr>Arial</vt:lpstr>
      <vt:lpstr>Office Theme</vt:lpstr>
      <vt:lpstr>Custom Design</vt:lpstr>
      <vt:lpstr>1_Custom Design</vt:lpstr>
      <vt:lpstr>2_Custom Design</vt:lpstr>
      <vt:lpstr>Project Resume Builder – Project 1</vt:lpstr>
      <vt:lpstr>Goal</vt:lpstr>
      <vt:lpstr>PowerPoint Presentation</vt:lpstr>
      <vt:lpstr>Nov. 14 &amp; 15 Hackathon TDA@OhioState Challenge</vt:lpstr>
      <vt:lpstr>Premise</vt:lpstr>
      <vt:lpstr>Premise</vt:lpstr>
      <vt:lpstr>Similarities - Postings &amp; Resumes</vt:lpstr>
      <vt:lpstr>Differences – Postings &amp; Resumes</vt:lpstr>
      <vt:lpstr>Resume matching –  Winning Entry</vt:lpstr>
      <vt:lpstr>Our Model</vt:lpstr>
      <vt:lpstr>The Data</vt:lpstr>
      <vt:lpstr>Our Algorithms</vt:lpstr>
      <vt:lpstr>Challenges</vt:lpstr>
      <vt:lpstr>Improvements</vt:lpstr>
      <vt:lpstr>Technical Lessons Learned</vt:lpstr>
      <vt:lpstr>Suggestions</vt:lpstr>
      <vt:lpstr>Expansion</vt:lpstr>
      <vt:lpstr>Possible Lessons </vt:lpstr>
      <vt:lpstr>Recommendations for Employers</vt:lpstr>
      <vt:lpstr>Recommendations - Students</vt:lpstr>
      <vt:lpstr>Recommendations - Career Offices</vt:lpstr>
      <vt:lpstr>Your Task – Help R(esume)Bot</vt:lpstr>
      <vt:lpstr>As opposed to http://vizualize.me/</vt:lpstr>
      <vt:lpstr>Possible Visualizations</vt:lpstr>
      <vt:lpstr>http://insights.dice.com/2015/07/01/dice-data-how-tech-skills-connect/</vt:lpstr>
      <vt:lpstr>PowerPoint Presentation</vt:lpstr>
      <vt:lpstr>Also</vt:lpstr>
      <vt:lpstr>Ultimately</vt:lpstr>
      <vt:lpstr>PowerPoint Presentation</vt:lpstr>
    </vt:vector>
  </TitlesOfParts>
  <Company>The Ohio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Analytics at Ohio State</dc:title>
  <dc:creator>McGuire, Jenna</dc:creator>
  <cp:lastModifiedBy>Microsoft Office User</cp:lastModifiedBy>
  <cp:revision>319</cp:revision>
  <cp:lastPrinted>2015-10-21T17:51:07Z</cp:lastPrinted>
  <dcterms:created xsi:type="dcterms:W3CDTF">2015-07-02T12:10:29Z</dcterms:created>
  <dcterms:modified xsi:type="dcterms:W3CDTF">2016-04-12T14:14:45Z</dcterms:modified>
</cp:coreProperties>
</file>