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77" r:id="rId11"/>
    <p:sldId id="265" r:id="rId12"/>
    <p:sldId id="266" r:id="rId13"/>
    <p:sldId id="267" r:id="rId14"/>
    <p:sldId id="268" r:id="rId15"/>
    <p:sldId id="269" r:id="rId16"/>
    <p:sldId id="270" r:id="rId17"/>
    <p:sldId id="271" r:id="rId18"/>
    <p:sldId id="272" r:id="rId19"/>
    <p:sldId id="273" r:id="rId20"/>
    <p:sldId id="274" r:id="rId21"/>
    <p:sldId id="275" r:id="rId22"/>
    <p:sldId id="279" r:id="rId23"/>
    <p:sldId id="278" r:id="rId24"/>
    <p:sldId id="276"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3130"/>
  </p:normalViewPr>
  <p:slideViewPr>
    <p:cSldViewPr snapToGrid="0" snapToObjects="1">
      <p:cViewPr varScale="1">
        <p:scale>
          <a:sx n="80" d="100"/>
          <a:sy n="80" d="100"/>
        </p:scale>
        <p:origin x="4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0600545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Verb" TargetMode="External"/><Relationship Id="rId4" Type="http://schemas.openxmlformats.org/officeDocument/2006/relationships/hyperlink" Target="https://en.wikipedia.org/wiki/Sentence_(linguistics)" TargetMode="External"/><Relationship Id="rId5" Type="http://schemas.openxmlformats.org/officeDocument/2006/relationships/hyperlink" Target="https://en.wikipedia.org/wiki/Thematic_relation"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9688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Pass each sentence into the out of the box pos taggers present in the nlp libraries. You will get a series of pos tags for each word.</a:t>
            </a:r>
          </a:p>
          <a:p>
            <a:pPr lvl="0">
              <a:spcBef>
                <a:spcPts val="0"/>
              </a:spcBef>
              <a:buNone/>
            </a:pPr>
            <a:r>
              <a:rPr lang="en"/>
              <a:t>They will not be super accurate, mostly because these pos taggers are trained on unrelated data, like wall street journals and stuff,</a:t>
            </a:r>
          </a:p>
          <a:p>
            <a:pPr lvl="0">
              <a:spcBef>
                <a:spcPts val="0"/>
              </a:spcBef>
              <a:buNone/>
            </a:pPr>
            <a:r>
              <a:rPr lang="en"/>
              <a:t>If you want higher accuracy you may have to train your pos model to data specific to recipe text. (all tools to do that are present in the nlp libraries).</a:t>
            </a:r>
          </a:p>
        </p:txBody>
      </p:sp>
    </p:spTree>
    <p:extLst>
      <p:ext uri="{BB962C8B-B14F-4D97-AF65-F5344CB8AC3E}">
        <p14:creationId xmlns:p14="http://schemas.microsoft.com/office/powerpoint/2010/main" val="196579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You are going to have to make simple yet strong assumptions about the data, mostly because nlp is not the main focus of this project</a:t>
            </a:r>
          </a:p>
          <a:p>
            <a:pPr lvl="0">
              <a:spcBef>
                <a:spcPts val="0"/>
              </a:spcBef>
              <a:buNone/>
            </a:pPr>
            <a:endParaRPr/>
          </a:p>
        </p:txBody>
      </p:sp>
    </p:spTree>
    <p:extLst>
      <p:ext uri="{BB962C8B-B14F-4D97-AF65-F5344CB8AC3E}">
        <p14:creationId xmlns:p14="http://schemas.microsoft.com/office/powerpoint/2010/main" val="144421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Eg: </a:t>
            </a:r>
            <a:r>
              <a:rPr lang="en" sz="1000">
                <a:solidFill>
                  <a:schemeClr val="dk1"/>
                </a:solidFill>
              </a:rPr>
              <a:t>Combine (flour) and (baking powder), add to the (creamed mixture) and (mix well)</a:t>
            </a:r>
          </a:p>
          <a:p>
            <a:pPr lvl="0">
              <a:spcBef>
                <a:spcPts val="0"/>
              </a:spcBef>
              <a:buNone/>
            </a:pPr>
            <a:endParaRPr sz="1000">
              <a:solidFill>
                <a:schemeClr val="dk1"/>
              </a:solidFill>
            </a:endParaRPr>
          </a:p>
          <a:p>
            <a:pPr lvl="0">
              <a:spcBef>
                <a:spcPts val="0"/>
              </a:spcBef>
              <a:buNone/>
            </a:pPr>
            <a:r>
              <a:rPr lang="en" sz="1000">
                <a:solidFill>
                  <a:schemeClr val="dk1"/>
                </a:solidFill>
              </a:rPr>
              <a:t>You could also try Semantic Role Labeling. </a:t>
            </a:r>
            <a:r>
              <a:rPr lang="en" sz="1050">
                <a:solidFill>
                  <a:srgbClr val="252525"/>
                </a:solidFill>
                <a:highlight>
                  <a:srgbClr val="FFFFFF"/>
                </a:highlight>
              </a:rPr>
              <a:t>consists of the detection of the semantic arguments associated with the </a:t>
            </a:r>
            <a:r>
              <a:rPr lang="en" sz="1050">
                <a:solidFill>
                  <a:srgbClr val="0B0080"/>
                </a:solidFill>
                <a:highlight>
                  <a:srgbClr val="FFFFFF"/>
                </a:highlight>
                <a:hlinkClick r:id="rId3"/>
              </a:rPr>
              <a:t>verb</a:t>
            </a:r>
            <a:r>
              <a:rPr lang="en" sz="1050">
                <a:solidFill>
                  <a:srgbClr val="252525"/>
                </a:solidFill>
                <a:highlight>
                  <a:srgbClr val="FFFFFF"/>
                </a:highlight>
              </a:rPr>
              <a:t> of a </a:t>
            </a:r>
            <a:r>
              <a:rPr lang="en" sz="1050">
                <a:solidFill>
                  <a:srgbClr val="0B0080"/>
                </a:solidFill>
                <a:highlight>
                  <a:srgbClr val="FFFFFF"/>
                </a:highlight>
                <a:hlinkClick r:id="rId4"/>
              </a:rPr>
              <a:t>sentence</a:t>
            </a:r>
            <a:r>
              <a:rPr lang="en" sz="1050">
                <a:solidFill>
                  <a:srgbClr val="252525"/>
                </a:solidFill>
                <a:highlight>
                  <a:srgbClr val="FFFFFF"/>
                </a:highlight>
              </a:rPr>
              <a:t> and their classification into their specific </a:t>
            </a:r>
            <a:r>
              <a:rPr lang="en" sz="1050" u="sng">
                <a:solidFill>
                  <a:srgbClr val="0B0080"/>
                </a:solidFill>
                <a:highlight>
                  <a:srgbClr val="FFFFFF"/>
                </a:highlight>
                <a:hlinkClick r:id="rId5"/>
              </a:rPr>
              <a:t>roles</a:t>
            </a:r>
            <a:r>
              <a:rPr lang="en" sz="1050">
                <a:solidFill>
                  <a:srgbClr val="252525"/>
                </a:solidFill>
                <a:highlight>
                  <a:srgbClr val="FFFFFF"/>
                </a:highlight>
              </a:rPr>
              <a:t>. </a:t>
            </a:r>
          </a:p>
          <a:p>
            <a:pPr lvl="0">
              <a:spcBef>
                <a:spcPts val="0"/>
              </a:spcBef>
              <a:buNone/>
            </a:pPr>
            <a:endParaRPr sz="1050">
              <a:solidFill>
                <a:srgbClr val="252525"/>
              </a:solidFill>
              <a:highlight>
                <a:srgbClr val="FFFFFF"/>
              </a:highlight>
            </a:endParaRPr>
          </a:p>
          <a:p>
            <a:pPr lvl="0">
              <a:spcBef>
                <a:spcPts val="0"/>
              </a:spcBef>
              <a:buNone/>
            </a:pPr>
            <a:r>
              <a:rPr lang="en" sz="1050">
                <a:solidFill>
                  <a:srgbClr val="252525"/>
                </a:solidFill>
                <a:highlight>
                  <a:srgbClr val="FFFFFF"/>
                </a:highlight>
              </a:rPr>
              <a:t>Problem is that SRL dont come out of the box in any of the NLP libraries. The only way to implement them would be to go through papers, like there is this one method where you use maximum entropy model to train your roles. We wont go there because that by itself will be a project</a:t>
            </a:r>
          </a:p>
        </p:txBody>
      </p:sp>
    </p:spTree>
    <p:extLst>
      <p:ext uri="{BB962C8B-B14F-4D97-AF65-F5344CB8AC3E}">
        <p14:creationId xmlns:p14="http://schemas.microsoft.com/office/powerpoint/2010/main" val="63836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Now before you start this step know that you have collected structured data from the previous nlp steps</a:t>
            </a:r>
          </a:p>
          <a:p>
            <a:pPr lvl="0">
              <a:spcBef>
                <a:spcPts val="0"/>
              </a:spcBef>
              <a:buNone/>
            </a:pPr>
            <a:endParaRPr/>
          </a:p>
          <a:p>
            <a:pPr lvl="0">
              <a:spcBef>
                <a:spcPts val="0"/>
              </a:spcBef>
              <a:buNone/>
            </a:pPr>
            <a:r>
              <a:rPr lang="en"/>
              <a:t>Each sentence has been reduced to a bunch of tuples containing structured data like (verb, set of arguments). Feel free to fill this tuple set with any information that will be necessary for creating your graph</a:t>
            </a:r>
          </a:p>
          <a:p>
            <a:pPr lvl="0">
              <a:spcBef>
                <a:spcPts val="0"/>
              </a:spcBef>
              <a:buNone/>
            </a:pPr>
            <a:endParaRPr/>
          </a:p>
          <a:p>
            <a:pPr lvl="0">
              <a:spcBef>
                <a:spcPts val="0"/>
              </a:spcBef>
              <a:buNone/>
            </a:pPr>
            <a:r>
              <a:rPr lang="en"/>
              <a:t>You are going to use this structured data to create edges.</a:t>
            </a:r>
          </a:p>
          <a:p>
            <a:pPr lvl="0">
              <a:spcBef>
                <a:spcPts val="0"/>
              </a:spcBef>
              <a:buNone/>
            </a:pPr>
            <a:endParaRPr/>
          </a:p>
          <a:p>
            <a:pPr lvl="0">
              <a:spcBef>
                <a:spcPts val="0"/>
              </a:spcBef>
              <a:buNone/>
            </a:pPr>
            <a:r>
              <a:rPr lang="en"/>
              <a:t>This is where your logic comes in.</a:t>
            </a:r>
          </a:p>
        </p:txBody>
      </p:sp>
    </p:spTree>
    <p:extLst>
      <p:ext uri="{BB962C8B-B14F-4D97-AF65-F5344CB8AC3E}">
        <p14:creationId xmlns:p14="http://schemas.microsoft.com/office/powerpoint/2010/main" val="238322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3606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Another important step.</a:t>
            </a:r>
          </a:p>
          <a:p>
            <a:pPr lvl="0">
              <a:spcBef>
                <a:spcPts val="0"/>
              </a:spcBef>
              <a:buNone/>
            </a:pPr>
            <a:endParaRPr/>
          </a:p>
          <a:p>
            <a:pPr lvl="0">
              <a:spcBef>
                <a:spcPts val="0"/>
              </a:spcBef>
              <a:buNone/>
            </a:pPr>
            <a:r>
              <a:rPr lang="en"/>
              <a:t>This will fix all your errors you accumulated in your nlp steps</a:t>
            </a:r>
          </a:p>
          <a:p>
            <a:pPr lvl="0">
              <a:spcBef>
                <a:spcPts val="0"/>
              </a:spcBef>
              <a:buNone/>
            </a:pPr>
            <a:endParaRPr/>
          </a:p>
        </p:txBody>
      </p:sp>
    </p:spTree>
    <p:extLst>
      <p:ext uri="{BB962C8B-B14F-4D97-AF65-F5344CB8AC3E}">
        <p14:creationId xmlns:p14="http://schemas.microsoft.com/office/powerpoint/2010/main" val="1691259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9755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5799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233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7770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The main goal here is to convert recipes into process graphs.</a:t>
            </a:r>
          </a:p>
          <a:p>
            <a:pPr lvl="0">
              <a:spcBef>
                <a:spcPts val="0"/>
              </a:spcBef>
              <a:buNone/>
            </a:pPr>
            <a:endParaRPr/>
          </a:p>
          <a:p>
            <a:pPr lvl="0">
              <a:spcBef>
                <a:spcPts val="0"/>
              </a:spcBef>
              <a:buNone/>
            </a:pPr>
            <a:r>
              <a:rPr lang="en"/>
              <a:t>We expect very little emphasis on the nlp aspects of this problem , and more on the visualization.</a:t>
            </a:r>
          </a:p>
        </p:txBody>
      </p:sp>
    </p:spTree>
    <p:extLst>
      <p:ext uri="{BB962C8B-B14F-4D97-AF65-F5344CB8AC3E}">
        <p14:creationId xmlns:p14="http://schemas.microsoft.com/office/powerpoint/2010/main" val="1475743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90307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3091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6910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The first two steps are strictly nlp related, and you can make use of out of the box methods in nlp libraries currently out there</a:t>
            </a:r>
          </a:p>
          <a:p>
            <a:pPr lvl="0">
              <a:spcBef>
                <a:spcPts val="0"/>
              </a:spcBef>
              <a:buNone/>
            </a:pPr>
            <a:r>
              <a:rPr lang="en"/>
              <a:t>The next 3 will be your implementations and how you want to do it.</a:t>
            </a:r>
          </a:p>
          <a:p>
            <a:pPr lvl="0">
              <a:spcBef>
                <a:spcPts val="0"/>
              </a:spcBef>
              <a:buNone/>
            </a:pPr>
            <a:r>
              <a:rPr lang="en"/>
              <a:t>The last 2 are about how u make use of d3 and js</a:t>
            </a:r>
          </a:p>
        </p:txBody>
      </p:sp>
    </p:spTree>
    <p:extLst>
      <p:ext uri="{BB962C8B-B14F-4D97-AF65-F5344CB8AC3E}">
        <p14:creationId xmlns:p14="http://schemas.microsoft.com/office/powerpoint/2010/main" val="174519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866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3083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0329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6540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100">
                <a:latin typeface="Gill Sans" charset="0"/>
                <a:ea typeface="Gill Sans" charset="0"/>
                <a:cs typeface="Gill Sans"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232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www.nltk.org/book/ch07.html" TargetMode="External"/><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bl.ocks.org/mbostock/4339184" TargetMode="External"/><Relationship Id="rId5" Type="http://schemas.openxmlformats.org/officeDocument/2006/relationships/hyperlink" Target="http://bl.ocks.org/d3noob/8326869" TargetMode="External"/><Relationship Id="rId6" Type="http://schemas.openxmlformats.org/officeDocument/2006/relationships/hyperlink" Target="http://marvl.infotech.monash.edu/webcola/examples/downwardedges.html" TargetMode="External"/><Relationship Id="rId7" Type="http://schemas.openxmlformats.org/officeDocument/2006/relationships/hyperlink" Target="http://marvl.infotech.monash.edu/webcola/examples/3dtree.html" TargetMode="External"/><Relationship Id="rId8" Type="http://schemas.openxmlformats.org/officeDocument/2006/relationships/hyperlink" Target="http://christopheviau.com/d3list/gallery.html#visualizationType=tree"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books.org/wiki/Cookbook:Ingredients" TargetMode="External"/><Relationship Id="rId4" Type="http://schemas.openxmlformats.org/officeDocument/2006/relationships/hyperlink" Target="http://www.nltk.org/" TargetMode="External"/><Relationship Id="rId5" Type="http://schemas.openxmlformats.org/officeDocument/2006/relationships/hyperlink" Target="https://textblob.readthedocs.org/en/dev/" TargetMode="External"/><Relationship Id="rId6" Type="http://schemas.openxmlformats.org/officeDocument/2006/relationships/hyperlink" Target="https://spacy.io/" TargetMode="External"/><Relationship Id="rId7" Type="http://schemas.openxmlformats.org/officeDocument/2006/relationships/hyperlink" Target="https://cs.nyu.edu/grishman/jet/guide/PennPOS.html" TargetMode="External"/><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cooking.nytimes.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tiff"/><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sz="3600">
                <a:highlight>
                  <a:srgbClr val="FFFFFF"/>
                </a:highlight>
              </a:rPr>
              <a:t>Cooking Recipe Visualizers </a:t>
            </a:r>
          </a:p>
        </p:txBody>
      </p:sp>
      <p:sp>
        <p:nvSpPr>
          <p:cNvPr id="55" name="Shape 5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r>
              <a:rPr lang="en"/>
              <a:t>Chaitanya Kulkarni, Grader CSE5544</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Recommenders</a:t>
            </a:r>
            <a:endParaRPr lang="en-US" dirty="0"/>
          </a:p>
        </p:txBody>
      </p:sp>
      <p:pic>
        <p:nvPicPr>
          <p:cNvPr id="4" name="Picture 3"/>
          <p:cNvPicPr>
            <a:picLocks noChangeAspect="1"/>
          </p:cNvPicPr>
          <p:nvPr/>
        </p:nvPicPr>
        <p:blipFill>
          <a:blip r:embed="rId2"/>
          <a:stretch>
            <a:fillRect/>
          </a:stretch>
        </p:blipFill>
        <p:spPr>
          <a:xfrm>
            <a:off x="0" y="1252211"/>
            <a:ext cx="9144000" cy="4307457"/>
          </a:xfrm>
          <a:prstGeom prst="rect">
            <a:avLst/>
          </a:prstGeom>
        </p:spPr>
      </p:pic>
    </p:spTree>
    <p:extLst>
      <p:ext uri="{BB962C8B-B14F-4D97-AF65-F5344CB8AC3E}">
        <p14:creationId xmlns:p14="http://schemas.microsoft.com/office/powerpoint/2010/main" val="2106958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Parsing The Data (POS tagging)</a:t>
            </a:r>
          </a:p>
        </p:txBody>
      </p:sp>
      <p:sp>
        <p:nvSpPr>
          <p:cNvPr id="111" name="Shape 111"/>
          <p:cNvSpPr txBox="1">
            <a:spLocks noGrp="1"/>
          </p:cNvSpPr>
          <p:nvPr>
            <p:ph type="body" idx="1"/>
          </p:nvPr>
        </p:nvSpPr>
        <p:spPr>
          <a:xfrm>
            <a:off x="311700" y="1152475"/>
            <a:ext cx="8763300" cy="3416400"/>
          </a:xfrm>
          <a:prstGeom prst="rect">
            <a:avLst/>
          </a:prstGeom>
          <a:ln w="9525" cap="flat" cmpd="sng">
            <a:solidFill>
              <a:srgbClr val="FFFF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a:solidFill>
                  <a:srgbClr val="000000"/>
                </a:solidFill>
              </a:rPr>
              <a:t>Parts of Speech Tagging</a:t>
            </a:r>
          </a:p>
          <a:p>
            <a:pPr lvl="0" rtl="0">
              <a:spcBef>
                <a:spcPts val="0"/>
              </a:spcBef>
              <a:buNone/>
            </a:pPr>
            <a:r>
              <a:rPr lang="en">
                <a:solidFill>
                  <a:srgbClr val="000000"/>
                </a:solidFill>
              </a:rPr>
              <a:t>       Original Text                                 		POS tagged text</a:t>
            </a:r>
          </a:p>
          <a:p>
            <a:pPr lvl="0" rtl="0">
              <a:spcBef>
                <a:spcPts val="0"/>
              </a:spcBef>
              <a:buNone/>
            </a:pPr>
            <a:r>
              <a:rPr lang="en" sz="1000">
                <a:solidFill>
                  <a:srgbClr val="000000"/>
                </a:solidFill>
                <a:highlight>
                  <a:srgbClr val="FFFFFF"/>
                </a:highlight>
              </a:rPr>
              <a:t>In a medium bowl, mix together the sugar and butter.	In|IN a|DT medium|NN bowl|NN ,|, mix|VB together|RB the|DT sugar|NN and|CC butter|NN .|.</a:t>
            </a:r>
          </a:p>
          <a:p>
            <a:pPr lvl="0">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Parsing The Data (POS Tagging) Contd.</a:t>
            </a:r>
          </a:p>
        </p:txBody>
      </p:sp>
      <p:sp>
        <p:nvSpPr>
          <p:cNvPr id="117" name="Shape 11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solidFill>
                  <a:srgbClr val="000000"/>
                </a:solidFill>
              </a:rPr>
              <a:t>Assumptions</a:t>
            </a:r>
          </a:p>
          <a:p>
            <a:pPr marL="457200" lvl="0" indent="-228600" rtl="0">
              <a:lnSpc>
                <a:spcPct val="150000"/>
              </a:lnSpc>
              <a:spcBef>
                <a:spcPts val="0"/>
              </a:spcBef>
              <a:buClr>
                <a:srgbClr val="000000"/>
              </a:buClr>
              <a:buChar char="-"/>
            </a:pPr>
            <a:r>
              <a:rPr lang="en">
                <a:solidFill>
                  <a:srgbClr val="000000"/>
                </a:solidFill>
              </a:rPr>
              <a:t>One action verb in each sentence</a:t>
            </a:r>
          </a:p>
          <a:p>
            <a:pPr marL="457200" lvl="0" indent="-228600" rtl="0">
              <a:lnSpc>
                <a:spcPct val="150000"/>
              </a:lnSpc>
              <a:spcBef>
                <a:spcPts val="0"/>
              </a:spcBef>
              <a:buClr>
                <a:srgbClr val="000000"/>
              </a:buClr>
              <a:buChar char="-"/>
            </a:pPr>
            <a:r>
              <a:rPr lang="en">
                <a:solidFill>
                  <a:srgbClr val="000000"/>
                </a:solidFill>
              </a:rPr>
              <a:t>Limited set of action verbs</a:t>
            </a:r>
          </a:p>
          <a:p>
            <a:pPr marL="457200" lvl="0" indent="-228600" rtl="0">
              <a:lnSpc>
                <a:spcPct val="115000"/>
              </a:lnSpc>
              <a:spcBef>
                <a:spcPts val="0"/>
              </a:spcBef>
              <a:buClr>
                <a:srgbClr val="000000"/>
              </a:buClr>
              <a:buChar char="-"/>
            </a:pPr>
            <a:r>
              <a:rPr lang="en">
                <a:solidFill>
                  <a:srgbClr val="000000"/>
                </a:solidFill>
              </a:rPr>
              <a:t>A sentence gets converted into a subtree, if it has one actionable verb and at least one Noun object, otherwise ignore sentence.</a:t>
            </a:r>
          </a:p>
          <a:p>
            <a:pPr marL="457200" lvl="0" indent="-228600">
              <a:lnSpc>
                <a:spcPct val="150000"/>
              </a:lnSpc>
              <a:spcBef>
                <a:spcPts val="0"/>
              </a:spcBef>
              <a:buClr>
                <a:srgbClr val="000000"/>
              </a:buClr>
              <a:buChar char="-"/>
            </a:pPr>
            <a:r>
              <a:rPr lang="en">
                <a:solidFill>
                  <a:srgbClr val="000000"/>
                </a:solidFill>
              </a:rPr>
              <a:t>...</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Extracting Data For Each Nodes - Chunking</a:t>
            </a:r>
          </a:p>
        </p:txBody>
      </p:sp>
      <p:sp>
        <p:nvSpPr>
          <p:cNvPr id="123" name="Shape 12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sz="1000"/>
          </a:p>
          <a:p>
            <a:pPr lvl="0" rtl="0">
              <a:spcBef>
                <a:spcPts val="0"/>
              </a:spcBef>
              <a:buNone/>
            </a:pPr>
            <a:endParaRPr/>
          </a:p>
          <a:p>
            <a:pPr lvl="0">
              <a:spcBef>
                <a:spcPts val="0"/>
              </a:spcBef>
              <a:buNone/>
            </a:pPr>
            <a:r>
              <a:rPr lang="en"/>
              <a:t>                                                                                                                       </a:t>
            </a:r>
            <a:r>
              <a:rPr lang="en" u="sng">
                <a:solidFill>
                  <a:schemeClr val="hlink"/>
                </a:solidFill>
                <a:hlinkClick r:id="rId3"/>
              </a:rPr>
              <a:t>Source</a:t>
            </a:r>
          </a:p>
        </p:txBody>
      </p:sp>
      <p:pic>
        <p:nvPicPr>
          <p:cNvPr id="124" name="Shape 124"/>
          <p:cNvPicPr preferRelativeResize="0"/>
          <p:nvPr/>
        </p:nvPicPr>
        <p:blipFill>
          <a:blip r:embed="rId4">
            <a:alphaModFix/>
          </a:blip>
          <a:stretch>
            <a:fillRect/>
          </a:stretch>
        </p:blipFill>
        <p:spPr>
          <a:xfrm>
            <a:off x="1807862" y="1871662"/>
            <a:ext cx="5019675" cy="140017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Creating Connections/Edges</a:t>
            </a:r>
          </a:p>
        </p:txBody>
      </p:sp>
      <p:sp>
        <p:nvSpPr>
          <p:cNvPr id="130" name="Shape 130"/>
          <p:cNvSpPr txBox="1">
            <a:spLocks noGrp="1"/>
          </p:cNvSpPr>
          <p:nvPr>
            <p:ph type="body" idx="1"/>
          </p:nvPr>
        </p:nvSpPr>
        <p:spPr>
          <a:xfrm>
            <a:off x="311700" y="1152475"/>
            <a:ext cx="8790300" cy="3416400"/>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
                <a:solidFill>
                  <a:srgbClr val="000000"/>
                </a:solidFill>
              </a:rPr>
              <a:t>Again make valid assumptions</a:t>
            </a:r>
          </a:p>
          <a:p>
            <a:pPr marL="457200" lvl="0" indent="-228600" rtl="0">
              <a:lnSpc>
                <a:spcPct val="100000"/>
              </a:lnSpc>
              <a:spcBef>
                <a:spcPts val="0"/>
              </a:spcBef>
              <a:spcAft>
                <a:spcPts val="0"/>
              </a:spcAft>
              <a:buClr>
                <a:srgbClr val="000000"/>
              </a:buClr>
              <a:buChar char="-"/>
            </a:pPr>
            <a:r>
              <a:rPr lang="en">
                <a:solidFill>
                  <a:srgbClr val="000000"/>
                </a:solidFill>
              </a:rPr>
              <a:t>Use sequential connections - previous sentence connected to the current sentence</a:t>
            </a:r>
          </a:p>
          <a:p>
            <a:pPr marL="457200" lvl="0" indent="-228600" rtl="0">
              <a:lnSpc>
                <a:spcPct val="100000"/>
              </a:lnSpc>
              <a:spcBef>
                <a:spcPts val="0"/>
              </a:spcBef>
              <a:spcAft>
                <a:spcPts val="0"/>
              </a:spcAft>
              <a:buClr>
                <a:srgbClr val="000000"/>
              </a:buClr>
              <a:buChar char="-"/>
            </a:pPr>
            <a:r>
              <a:rPr lang="en">
                <a:solidFill>
                  <a:srgbClr val="000000"/>
                </a:solidFill>
              </a:rPr>
              <a:t>...</a:t>
            </a:r>
          </a:p>
          <a:p>
            <a:pPr lvl="0" rtl="0">
              <a:spcBef>
                <a:spcPts val="0"/>
              </a:spcBef>
              <a:buNone/>
            </a:pPr>
            <a:endParaRPr/>
          </a:p>
          <a:p>
            <a:pPr lvl="0">
              <a:spcBef>
                <a:spcPts val="0"/>
              </a:spcBef>
              <a:buNone/>
            </a:pP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Visualize A Process Graph</a:t>
            </a:r>
          </a:p>
        </p:txBody>
      </p:sp>
      <p:pic>
        <p:nvPicPr>
          <p:cNvPr id="136" name="Shape 136"/>
          <p:cNvPicPr preferRelativeResize="0"/>
          <p:nvPr/>
        </p:nvPicPr>
        <p:blipFill>
          <a:blip r:embed="rId3">
            <a:alphaModFix/>
          </a:blip>
          <a:stretch>
            <a:fillRect/>
          </a:stretch>
        </p:blipFill>
        <p:spPr>
          <a:xfrm>
            <a:off x="4932174" y="655150"/>
            <a:ext cx="3968275" cy="3833199"/>
          </a:xfrm>
          <a:prstGeom prst="rect">
            <a:avLst/>
          </a:prstGeom>
          <a:noFill/>
          <a:ln>
            <a:noFill/>
          </a:ln>
        </p:spPr>
      </p:pic>
      <p:sp>
        <p:nvSpPr>
          <p:cNvPr id="137" name="Shape 137"/>
          <p:cNvSpPr txBox="1"/>
          <p:nvPr/>
        </p:nvSpPr>
        <p:spPr>
          <a:xfrm>
            <a:off x="489550" y="1042675"/>
            <a:ext cx="4442700" cy="3738300"/>
          </a:xfrm>
          <a:prstGeom prst="rect">
            <a:avLst/>
          </a:prstGeom>
          <a:noFill/>
          <a:ln>
            <a:noFill/>
          </a:ln>
        </p:spPr>
        <p:txBody>
          <a:bodyPr lIns="91425" tIns="91425" rIns="91425" bIns="91425" anchor="t" anchorCtr="0">
            <a:noAutofit/>
          </a:bodyPr>
          <a:lstStyle/>
          <a:p>
            <a:pPr lvl="0" rtl="0">
              <a:spcBef>
                <a:spcPts val="0"/>
              </a:spcBef>
              <a:buNone/>
            </a:pPr>
            <a:r>
              <a:rPr lang="en"/>
              <a:t>D3</a:t>
            </a:r>
          </a:p>
          <a:p>
            <a:pPr lvl="0" rtl="0">
              <a:spcBef>
                <a:spcPts val="0"/>
              </a:spcBef>
              <a:buNone/>
            </a:pPr>
            <a:endParaRPr/>
          </a:p>
          <a:p>
            <a:pPr lvl="0" rtl="0">
              <a:lnSpc>
                <a:spcPct val="115000"/>
              </a:lnSpc>
              <a:spcBef>
                <a:spcPts val="300"/>
              </a:spcBef>
              <a:spcAft>
                <a:spcPts val="300"/>
              </a:spcAft>
              <a:buClr>
                <a:schemeClr val="dk1"/>
              </a:buClr>
              <a:buFont typeface="Arial"/>
              <a:buNone/>
            </a:pPr>
            <a:r>
              <a:rPr lang="en" u="sng">
                <a:solidFill>
                  <a:schemeClr val="hlink"/>
                </a:solidFill>
                <a:hlinkClick r:id="rId4"/>
              </a:rPr>
              <a:t>Reingold–Tilford Tree</a:t>
            </a:r>
          </a:p>
          <a:p>
            <a:pPr lvl="0" rtl="0">
              <a:spcBef>
                <a:spcPts val="0"/>
              </a:spcBef>
              <a:buNone/>
            </a:pPr>
            <a:endParaRPr/>
          </a:p>
          <a:p>
            <a:pPr lvl="0" rtl="0">
              <a:spcBef>
                <a:spcPts val="0"/>
              </a:spcBef>
              <a:buNone/>
            </a:pPr>
            <a:r>
              <a:rPr lang="en" u="sng">
                <a:solidFill>
                  <a:schemeClr val="hlink"/>
                </a:solidFill>
                <a:hlinkClick r:id="rId5"/>
              </a:rPr>
              <a:t>Vertical Tree</a:t>
            </a:r>
          </a:p>
          <a:p>
            <a:pPr lvl="0" rtl="0">
              <a:spcBef>
                <a:spcPts val="0"/>
              </a:spcBef>
              <a:buNone/>
            </a:pPr>
            <a:endParaRPr/>
          </a:p>
          <a:p>
            <a:pPr lvl="0" rtl="0">
              <a:spcBef>
                <a:spcPts val="0"/>
              </a:spcBef>
              <a:buNone/>
            </a:pPr>
            <a:r>
              <a:rPr lang="en" u="sng">
                <a:solidFill>
                  <a:schemeClr val="hlink"/>
                </a:solidFill>
                <a:hlinkClick r:id="rId6"/>
              </a:rPr>
              <a:t>Constraint graphs </a:t>
            </a:r>
          </a:p>
          <a:p>
            <a:pPr lvl="0" rtl="0">
              <a:spcBef>
                <a:spcPts val="0"/>
              </a:spcBef>
              <a:buNone/>
            </a:pPr>
            <a:endParaRPr/>
          </a:p>
          <a:p>
            <a:pPr lvl="0" rtl="0">
              <a:spcBef>
                <a:spcPts val="0"/>
              </a:spcBef>
              <a:buNone/>
            </a:pPr>
            <a:r>
              <a:rPr lang="en" u="sng">
                <a:solidFill>
                  <a:schemeClr val="hlink"/>
                </a:solidFill>
                <a:hlinkClick r:id="rId7"/>
              </a:rPr>
              <a:t>3D</a:t>
            </a:r>
          </a:p>
          <a:p>
            <a:pPr lvl="0" rtl="0">
              <a:spcBef>
                <a:spcPts val="0"/>
              </a:spcBef>
              <a:buNone/>
            </a:pPr>
            <a:endParaRPr/>
          </a:p>
          <a:p>
            <a:pPr lvl="0" rtl="0">
              <a:spcBef>
                <a:spcPts val="0"/>
              </a:spcBef>
              <a:buNone/>
            </a:pPr>
            <a:r>
              <a:rPr lang="en" u="sng">
                <a:solidFill>
                  <a:schemeClr val="hlink"/>
                </a:solidFill>
                <a:hlinkClick r:id="rId8"/>
              </a:rPr>
              <a:t>Some more examples</a:t>
            </a:r>
          </a:p>
          <a:p>
            <a:pPr lvl="0">
              <a:spcBef>
                <a:spcPts val="0"/>
              </a:spcBef>
              <a:buNone/>
            </a:pPr>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Clr>
                <a:schemeClr val="dk1"/>
              </a:buClr>
              <a:buSzPct val="45833"/>
              <a:buFont typeface="Arial"/>
              <a:buNone/>
            </a:pPr>
            <a:r>
              <a:rPr lang="en" sz="2400"/>
              <a:t>Allow modifications to the graph</a:t>
            </a:r>
          </a:p>
          <a:p>
            <a:pPr lvl="0">
              <a:spcBef>
                <a:spcPts val="0"/>
              </a:spcBef>
              <a:buNone/>
            </a:pPr>
            <a:endParaRPr/>
          </a:p>
        </p:txBody>
      </p:sp>
      <p:sp>
        <p:nvSpPr>
          <p:cNvPr id="143" name="Shape 14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61111"/>
              <a:buFont typeface="Arial"/>
              <a:buNone/>
            </a:pPr>
            <a:r>
              <a:rPr lang="en">
                <a:solidFill>
                  <a:srgbClr val="000000"/>
                </a:solidFill>
              </a:rPr>
              <a:t>After the graph is generated allow user to correct the graph</a:t>
            </a:r>
          </a:p>
          <a:p>
            <a:pPr lvl="0" rtl="0">
              <a:lnSpc>
                <a:spcPct val="100000"/>
              </a:lnSpc>
              <a:spcBef>
                <a:spcPts val="0"/>
              </a:spcBef>
              <a:spcAft>
                <a:spcPts val="0"/>
              </a:spcAft>
              <a:buClr>
                <a:schemeClr val="dk1"/>
              </a:buClr>
              <a:buSzPct val="61111"/>
              <a:buFont typeface="Arial"/>
              <a:buNone/>
            </a:pPr>
            <a:endParaRPr>
              <a:solidFill>
                <a:srgbClr val="000000"/>
              </a:solidFill>
            </a:endParaRPr>
          </a:p>
          <a:p>
            <a:pPr lvl="0" rtl="0">
              <a:lnSpc>
                <a:spcPct val="100000"/>
              </a:lnSpc>
              <a:spcBef>
                <a:spcPts val="0"/>
              </a:spcBef>
              <a:spcAft>
                <a:spcPts val="0"/>
              </a:spcAft>
              <a:buClr>
                <a:schemeClr val="dk1"/>
              </a:buClr>
              <a:buSzPct val="61111"/>
              <a:buFont typeface="Arial"/>
              <a:buNone/>
            </a:pPr>
            <a:r>
              <a:rPr lang="en">
                <a:solidFill>
                  <a:srgbClr val="000000"/>
                </a:solidFill>
              </a:rPr>
              <a:t>-show adding nodes </a:t>
            </a:r>
          </a:p>
          <a:p>
            <a:pPr lvl="0" rtl="0">
              <a:lnSpc>
                <a:spcPct val="100000"/>
              </a:lnSpc>
              <a:spcBef>
                <a:spcPts val="0"/>
              </a:spcBef>
              <a:spcAft>
                <a:spcPts val="0"/>
              </a:spcAft>
              <a:buClr>
                <a:schemeClr val="dk1"/>
              </a:buClr>
              <a:buSzPct val="61111"/>
              <a:buFont typeface="Arial"/>
              <a:buNone/>
            </a:pPr>
            <a:endParaRPr>
              <a:solidFill>
                <a:srgbClr val="000000"/>
              </a:solidFill>
            </a:endParaRPr>
          </a:p>
          <a:p>
            <a:pPr lvl="0" rtl="0">
              <a:lnSpc>
                <a:spcPct val="100000"/>
              </a:lnSpc>
              <a:spcBef>
                <a:spcPts val="0"/>
              </a:spcBef>
              <a:spcAft>
                <a:spcPts val="0"/>
              </a:spcAft>
              <a:buClr>
                <a:schemeClr val="dk1"/>
              </a:buClr>
              <a:buSzPct val="61111"/>
              <a:buFont typeface="Arial"/>
              <a:buNone/>
            </a:pPr>
            <a:r>
              <a:rPr lang="en">
                <a:solidFill>
                  <a:srgbClr val="000000"/>
                </a:solidFill>
              </a:rPr>
              <a:t>-deleting nodes</a:t>
            </a:r>
          </a:p>
          <a:p>
            <a:pPr lvl="0" rtl="0">
              <a:lnSpc>
                <a:spcPct val="100000"/>
              </a:lnSpc>
              <a:spcBef>
                <a:spcPts val="0"/>
              </a:spcBef>
              <a:spcAft>
                <a:spcPts val="0"/>
              </a:spcAft>
              <a:buClr>
                <a:schemeClr val="dk1"/>
              </a:buClr>
              <a:buSzPct val="61111"/>
              <a:buFont typeface="Arial"/>
              <a:buNone/>
            </a:pPr>
            <a:endParaRPr>
              <a:solidFill>
                <a:srgbClr val="000000"/>
              </a:solidFill>
            </a:endParaRPr>
          </a:p>
          <a:p>
            <a:pPr lvl="0" rtl="0">
              <a:lnSpc>
                <a:spcPct val="100000"/>
              </a:lnSpc>
              <a:spcBef>
                <a:spcPts val="0"/>
              </a:spcBef>
              <a:spcAft>
                <a:spcPts val="0"/>
              </a:spcAft>
              <a:buClr>
                <a:schemeClr val="dk1"/>
              </a:buClr>
              <a:buSzPct val="61111"/>
              <a:buFont typeface="Arial"/>
              <a:buNone/>
            </a:pPr>
            <a:r>
              <a:rPr lang="en">
                <a:solidFill>
                  <a:srgbClr val="000000"/>
                </a:solidFill>
              </a:rPr>
              <a:t>-changing nodes</a:t>
            </a:r>
          </a:p>
          <a:p>
            <a:pPr lvl="0">
              <a:spcBef>
                <a:spcPts val="0"/>
              </a:spcBef>
              <a:buNone/>
            </a:pPr>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BASIC TASKS</a:t>
            </a:r>
          </a:p>
        </p:txBody>
      </p:sp>
      <p:sp>
        <p:nvSpPr>
          <p:cNvPr id="149" name="Shape 14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50000"/>
              <a:buFont typeface="Arial"/>
              <a:buNone/>
            </a:pPr>
            <a:r>
              <a:rPr lang="en" sz="2200">
                <a:solidFill>
                  <a:schemeClr val="dk1"/>
                </a:solidFill>
              </a:rPr>
              <a:t>- Parsing Recipe data</a:t>
            </a:r>
          </a:p>
          <a:p>
            <a:pPr lvl="0" rtl="0">
              <a:lnSpc>
                <a:spcPct val="100000"/>
              </a:lnSpc>
              <a:spcBef>
                <a:spcPts val="0"/>
              </a:spcBef>
              <a:spcAft>
                <a:spcPts val="0"/>
              </a:spcAft>
              <a:buClr>
                <a:schemeClr val="dk1"/>
              </a:buClr>
              <a:buSzPct val="50000"/>
              <a:buFont typeface="Arial"/>
              <a:buNone/>
            </a:pPr>
            <a:endParaRPr sz="2200">
              <a:solidFill>
                <a:schemeClr val="dk1"/>
              </a:solidFill>
            </a:endParaRPr>
          </a:p>
          <a:p>
            <a:pPr lvl="0" rtl="0">
              <a:lnSpc>
                <a:spcPct val="100000"/>
              </a:lnSpc>
              <a:spcBef>
                <a:spcPts val="0"/>
              </a:spcBef>
              <a:spcAft>
                <a:spcPts val="0"/>
              </a:spcAft>
              <a:buClr>
                <a:schemeClr val="dk1"/>
              </a:buClr>
              <a:buSzPct val="50000"/>
              <a:buFont typeface="Arial"/>
              <a:buNone/>
            </a:pPr>
            <a:r>
              <a:rPr lang="en" sz="2200">
                <a:solidFill>
                  <a:schemeClr val="dk1"/>
                </a:solidFill>
              </a:rPr>
              <a:t>- Extracting data for each nodes</a:t>
            </a:r>
          </a:p>
          <a:p>
            <a:pPr lvl="0" rtl="0">
              <a:lnSpc>
                <a:spcPct val="100000"/>
              </a:lnSpc>
              <a:spcBef>
                <a:spcPts val="0"/>
              </a:spcBef>
              <a:spcAft>
                <a:spcPts val="0"/>
              </a:spcAft>
              <a:buClr>
                <a:schemeClr val="dk1"/>
              </a:buClr>
              <a:buSzPct val="50000"/>
              <a:buFont typeface="Arial"/>
              <a:buNone/>
            </a:pPr>
            <a:endParaRPr sz="2200">
              <a:solidFill>
                <a:schemeClr val="dk1"/>
              </a:solidFill>
            </a:endParaRPr>
          </a:p>
          <a:p>
            <a:pPr lvl="0" rtl="0">
              <a:lnSpc>
                <a:spcPct val="100000"/>
              </a:lnSpc>
              <a:spcBef>
                <a:spcPts val="0"/>
              </a:spcBef>
              <a:spcAft>
                <a:spcPts val="0"/>
              </a:spcAft>
              <a:buClr>
                <a:schemeClr val="dk1"/>
              </a:buClr>
              <a:buSzPct val="50000"/>
              <a:buFont typeface="Arial"/>
              <a:buNone/>
            </a:pPr>
            <a:r>
              <a:rPr lang="en" sz="2200">
                <a:solidFill>
                  <a:schemeClr val="dk1"/>
                </a:solidFill>
              </a:rPr>
              <a:t>- Creating connections/edges</a:t>
            </a:r>
          </a:p>
          <a:p>
            <a:pPr lvl="0" rtl="0">
              <a:lnSpc>
                <a:spcPct val="100000"/>
              </a:lnSpc>
              <a:spcBef>
                <a:spcPts val="0"/>
              </a:spcBef>
              <a:spcAft>
                <a:spcPts val="0"/>
              </a:spcAft>
              <a:buClr>
                <a:schemeClr val="dk1"/>
              </a:buClr>
              <a:buSzPct val="50000"/>
              <a:buFont typeface="Arial"/>
              <a:buNone/>
            </a:pPr>
            <a:endParaRPr sz="2200">
              <a:solidFill>
                <a:schemeClr val="dk1"/>
              </a:solidFill>
            </a:endParaRPr>
          </a:p>
          <a:p>
            <a:pPr lvl="0" rtl="0">
              <a:lnSpc>
                <a:spcPct val="100000"/>
              </a:lnSpc>
              <a:spcBef>
                <a:spcPts val="0"/>
              </a:spcBef>
              <a:spcAft>
                <a:spcPts val="0"/>
              </a:spcAft>
              <a:buClr>
                <a:schemeClr val="dk1"/>
              </a:buClr>
              <a:buSzPct val="50000"/>
              <a:buFont typeface="Arial"/>
              <a:buNone/>
            </a:pPr>
            <a:r>
              <a:rPr lang="en" sz="2200">
                <a:solidFill>
                  <a:schemeClr val="dk1"/>
                </a:solidFill>
              </a:rPr>
              <a:t>- Visualizing the graph</a:t>
            </a:r>
          </a:p>
          <a:p>
            <a:pPr lvl="0" rtl="0">
              <a:lnSpc>
                <a:spcPct val="100000"/>
              </a:lnSpc>
              <a:spcBef>
                <a:spcPts val="0"/>
              </a:spcBef>
              <a:spcAft>
                <a:spcPts val="0"/>
              </a:spcAft>
              <a:buClr>
                <a:schemeClr val="dk1"/>
              </a:buClr>
              <a:buSzPct val="50000"/>
              <a:buFont typeface="Arial"/>
              <a:buNone/>
            </a:pPr>
            <a:endParaRPr sz="2200">
              <a:solidFill>
                <a:schemeClr val="dk1"/>
              </a:solidFill>
            </a:endParaRPr>
          </a:p>
          <a:p>
            <a:pPr lvl="0" rtl="0">
              <a:lnSpc>
                <a:spcPct val="100000"/>
              </a:lnSpc>
              <a:spcBef>
                <a:spcPts val="0"/>
              </a:spcBef>
              <a:spcAft>
                <a:spcPts val="0"/>
              </a:spcAft>
              <a:buClr>
                <a:schemeClr val="dk1"/>
              </a:buClr>
              <a:buSzPct val="50000"/>
              <a:buFont typeface="Arial"/>
              <a:buNone/>
            </a:pPr>
            <a:r>
              <a:rPr lang="en" sz="2200">
                <a:solidFill>
                  <a:schemeClr val="dk1"/>
                </a:solidFill>
              </a:rPr>
              <a:t>- Allow modifications to the graph</a:t>
            </a:r>
          </a:p>
          <a:p>
            <a:pPr lvl="0">
              <a:spcBef>
                <a:spcPts val="0"/>
              </a:spcBef>
              <a:buNone/>
            </a:pPr>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p:nvPr/>
        </p:nvSpPr>
        <p:spPr>
          <a:xfrm>
            <a:off x="4138162" y="2234075"/>
            <a:ext cx="457800" cy="3903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 name="Shape 1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END PRODUCT ?</a:t>
            </a:r>
          </a:p>
        </p:txBody>
      </p:sp>
      <p:pic>
        <p:nvPicPr>
          <p:cNvPr id="156" name="Shape 156"/>
          <p:cNvPicPr preferRelativeResize="0"/>
          <p:nvPr/>
        </p:nvPicPr>
        <p:blipFill>
          <a:blip r:embed="rId3">
            <a:alphaModFix/>
          </a:blip>
          <a:stretch>
            <a:fillRect/>
          </a:stretch>
        </p:blipFill>
        <p:spPr>
          <a:xfrm>
            <a:off x="5027524" y="890350"/>
            <a:ext cx="3968275" cy="3833199"/>
          </a:xfrm>
          <a:prstGeom prst="rect">
            <a:avLst/>
          </a:prstGeom>
          <a:noFill/>
          <a:ln w="9525" cap="flat" cmpd="sng">
            <a:solidFill>
              <a:schemeClr val="dk2"/>
            </a:solidFill>
            <a:prstDash val="solid"/>
            <a:round/>
            <a:headEnd type="none" w="med" len="med"/>
            <a:tailEnd type="none" w="med" len="med"/>
          </a:ln>
        </p:spPr>
      </p:pic>
      <p:sp>
        <p:nvSpPr>
          <p:cNvPr id="157" name="Shape 157"/>
          <p:cNvSpPr txBox="1"/>
          <p:nvPr/>
        </p:nvSpPr>
        <p:spPr>
          <a:xfrm>
            <a:off x="667625" y="1017725"/>
            <a:ext cx="3039000" cy="2823000"/>
          </a:xfrm>
          <a:prstGeom prst="rect">
            <a:avLst/>
          </a:prstGeom>
          <a:no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a:solidFill>
                  <a:srgbClr val="999999"/>
                </a:solidFill>
              </a:rPr>
              <a:t>Enter Recipe Here</a:t>
            </a:r>
          </a:p>
        </p:txBody>
      </p:sp>
      <p:sp>
        <p:nvSpPr>
          <p:cNvPr id="158" name="Shape 158"/>
          <p:cNvSpPr/>
          <p:nvPr/>
        </p:nvSpPr>
        <p:spPr>
          <a:xfrm>
            <a:off x="4214437" y="2274850"/>
            <a:ext cx="324300" cy="3180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9" name="Shape 159"/>
          <p:cNvPicPr preferRelativeResize="0"/>
          <p:nvPr/>
        </p:nvPicPr>
        <p:blipFill>
          <a:blip r:embed="rId4">
            <a:alphaModFix/>
          </a:blip>
          <a:stretch>
            <a:fillRect/>
          </a:stretch>
        </p:blipFill>
        <p:spPr>
          <a:xfrm>
            <a:off x="4863925" y="190025"/>
            <a:ext cx="4203399" cy="54625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Misc. Resources</a:t>
            </a:r>
          </a:p>
        </p:txBody>
      </p:sp>
      <p:sp>
        <p:nvSpPr>
          <p:cNvPr id="165" name="Shape 16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List of ingredients</a:t>
            </a:r>
          </a:p>
          <a:p>
            <a:pPr lvl="0">
              <a:spcBef>
                <a:spcPts val="0"/>
              </a:spcBef>
              <a:buClr>
                <a:schemeClr val="dk1"/>
              </a:buClr>
              <a:buSzPct val="61111"/>
              <a:buFont typeface="Arial"/>
              <a:buNone/>
            </a:pPr>
            <a:r>
              <a:rPr lang="en">
                <a:solidFill>
                  <a:schemeClr val="dk1"/>
                </a:solidFill>
              </a:rPr>
              <a:t>Nlp Resources</a:t>
            </a:r>
          </a:p>
          <a:p>
            <a:pPr lvl="0">
              <a:spcBef>
                <a:spcPts val="0"/>
              </a:spcBef>
              <a:buClr>
                <a:schemeClr val="dk1"/>
              </a:buClr>
              <a:buSzPct val="61111"/>
              <a:buFont typeface="Arial"/>
              <a:buNone/>
            </a:pPr>
            <a:r>
              <a:rPr lang="en" u="sng">
                <a:solidFill>
                  <a:schemeClr val="accent5"/>
                </a:solidFill>
                <a:hlinkClick r:id="rId4"/>
              </a:rPr>
              <a:t>NLTK</a:t>
            </a:r>
          </a:p>
          <a:p>
            <a:pPr lvl="0">
              <a:spcBef>
                <a:spcPts val="0"/>
              </a:spcBef>
              <a:buClr>
                <a:schemeClr val="dk1"/>
              </a:buClr>
              <a:buSzPct val="61111"/>
              <a:buFont typeface="Arial"/>
              <a:buNone/>
            </a:pPr>
            <a:r>
              <a:rPr lang="en" u="sng">
                <a:solidFill>
                  <a:schemeClr val="accent5"/>
                </a:solidFill>
                <a:hlinkClick r:id="rId5"/>
              </a:rPr>
              <a:t>TextBlob</a:t>
            </a:r>
          </a:p>
          <a:p>
            <a:pPr lvl="0">
              <a:spcBef>
                <a:spcPts val="0"/>
              </a:spcBef>
              <a:buClr>
                <a:schemeClr val="dk1"/>
              </a:buClr>
              <a:buSzPct val="61111"/>
              <a:buFont typeface="Arial"/>
              <a:buNone/>
            </a:pPr>
            <a:r>
              <a:rPr lang="en" u="sng">
                <a:solidFill>
                  <a:schemeClr val="accent5"/>
                </a:solidFill>
                <a:hlinkClick r:id="rId6"/>
              </a:rPr>
              <a:t>spaCy</a:t>
            </a:r>
          </a:p>
          <a:p>
            <a:pPr lvl="0">
              <a:spcBef>
                <a:spcPts val="0"/>
              </a:spcBef>
              <a:buClr>
                <a:schemeClr val="dk1"/>
              </a:buClr>
              <a:buSzPct val="61111"/>
              <a:buFont typeface="Arial"/>
              <a:buNone/>
            </a:pPr>
            <a:r>
              <a:rPr lang="en" u="sng">
                <a:solidFill>
                  <a:schemeClr val="accent5"/>
                </a:solidFill>
                <a:hlinkClick r:id="rId7"/>
              </a:rPr>
              <a:t>What each tag means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 Problem Statement</a:t>
            </a:r>
          </a:p>
        </p:txBody>
      </p:sp>
      <p:sp>
        <p:nvSpPr>
          <p:cNvPr id="61" name="Shape 61"/>
          <p:cNvSpPr txBox="1"/>
          <p:nvPr/>
        </p:nvSpPr>
        <p:spPr>
          <a:xfrm>
            <a:off x="930575" y="1155600"/>
            <a:ext cx="3000000" cy="2832300"/>
          </a:xfrm>
          <a:prstGeom prst="rect">
            <a:avLst/>
          </a:prstGeom>
          <a:no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900" b="1">
                <a:solidFill>
                  <a:schemeClr val="dk1"/>
                </a:solidFill>
                <a:latin typeface="Times New Roman"/>
                <a:ea typeface="Times New Roman"/>
                <a:cs typeface="Times New Roman"/>
                <a:sym typeface="Times New Roman"/>
              </a:rPr>
              <a:t>Ingredients List</a:t>
            </a:r>
            <a:r>
              <a:rPr lang="en" sz="900">
                <a:solidFill>
                  <a:schemeClr val="dk1"/>
                </a:solidFill>
                <a:latin typeface="Times New Roman"/>
                <a:ea typeface="Times New Roman"/>
                <a:cs typeface="Times New Roman"/>
                <a:sym typeface="Times New Roman"/>
              </a:rPr>
              <a:t>	</a:t>
            </a:r>
            <a:r>
              <a:rPr lang="en" sz="900">
                <a:solidFill>
                  <a:schemeClr val="dk1"/>
                </a:solidFill>
              </a:rPr>
              <a:t> 	 	</a:t>
            </a:r>
          </a:p>
          <a:p>
            <a:pPr lvl="0" rtl="0">
              <a:spcBef>
                <a:spcPts val="0"/>
              </a:spcBef>
              <a:buNone/>
            </a:pPr>
            <a:r>
              <a:rPr lang="en" sz="900">
                <a:solidFill>
                  <a:schemeClr val="dk1"/>
                </a:solidFill>
                <a:latin typeface="Times New Roman"/>
                <a:ea typeface="Times New Roman"/>
                <a:cs typeface="Times New Roman"/>
                <a:sym typeface="Times New Roman"/>
              </a:rPr>
              <a:t>1 cup white sugar</a:t>
            </a:r>
          </a:p>
          <a:p>
            <a:pPr lvl="0" rtl="0">
              <a:spcBef>
                <a:spcPts val="0"/>
              </a:spcBef>
              <a:buNone/>
            </a:pPr>
            <a:r>
              <a:rPr lang="en" sz="900">
                <a:solidFill>
                  <a:schemeClr val="dk1"/>
                </a:solidFill>
                <a:latin typeface="Times New Roman"/>
                <a:ea typeface="Times New Roman"/>
                <a:cs typeface="Times New Roman"/>
                <a:sym typeface="Times New Roman"/>
              </a:rPr>
              <a:t>1/2 cup butter</a:t>
            </a:r>
          </a:p>
          <a:p>
            <a:pPr lvl="0" rtl="0">
              <a:spcBef>
                <a:spcPts val="0"/>
              </a:spcBef>
              <a:buNone/>
            </a:pPr>
            <a:r>
              <a:rPr lang="en" sz="900">
                <a:solidFill>
                  <a:schemeClr val="dk1"/>
                </a:solidFill>
                <a:latin typeface="Times New Roman"/>
                <a:ea typeface="Times New Roman"/>
                <a:cs typeface="Times New Roman"/>
                <a:sym typeface="Times New Roman"/>
              </a:rPr>
              <a:t>2 eggs</a:t>
            </a:r>
          </a:p>
          <a:p>
            <a:pPr lvl="0" rtl="0">
              <a:spcBef>
                <a:spcPts val="0"/>
              </a:spcBef>
              <a:buNone/>
            </a:pPr>
            <a:r>
              <a:rPr lang="en" sz="900">
                <a:solidFill>
                  <a:schemeClr val="dk1"/>
                </a:solidFill>
                <a:latin typeface="Times New Roman"/>
                <a:ea typeface="Times New Roman"/>
                <a:cs typeface="Times New Roman"/>
                <a:sym typeface="Times New Roman"/>
              </a:rPr>
              <a:t>2 teaspoons vanilla extract</a:t>
            </a:r>
          </a:p>
          <a:p>
            <a:pPr lvl="0" rtl="0">
              <a:spcBef>
                <a:spcPts val="0"/>
              </a:spcBef>
              <a:buNone/>
            </a:pPr>
            <a:r>
              <a:rPr lang="en" sz="900">
                <a:solidFill>
                  <a:schemeClr val="dk1"/>
                </a:solidFill>
                <a:latin typeface="Times New Roman"/>
                <a:ea typeface="Times New Roman"/>
                <a:cs typeface="Times New Roman"/>
                <a:sym typeface="Times New Roman"/>
              </a:rPr>
              <a:t>1 1/2 cups all-purpose flour</a:t>
            </a:r>
          </a:p>
          <a:p>
            <a:pPr lvl="0" rtl="0">
              <a:spcBef>
                <a:spcPts val="0"/>
              </a:spcBef>
              <a:buNone/>
            </a:pPr>
            <a:r>
              <a:rPr lang="en" sz="900">
                <a:solidFill>
                  <a:schemeClr val="dk1"/>
                </a:solidFill>
                <a:latin typeface="Times New Roman"/>
                <a:ea typeface="Times New Roman"/>
                <a:cs typeface="Times New Roman"/>
                <a:sym typeface="Times New Roman"/>
              </a:rPr>
              <a:t>1 3/4 teaspoons baking powder</a:t>
            </a:r>
          </a:p>
          <a:p>
            <a:pPr lvl="0" rtl="0">
              <a:spcBef>
                <a:spcPts val="0"/>
              </a:spcBef>
              <a:buNone/>
            </a:pPr>
            <a:r>
              <a:rPr lang="en" sz="900">
                <a:solidFill>
                  <a:schemeClr val="dk1"/>
                </a:solidFill>
                <a:latin typeface="Times New Roman"/>
                <a:ea typeface="Times New Roman"/>
                <a:cs typeface="Times New Roman"/>
                <a:sym typeface="Times New Roman"/>
              </a:rPr>
              <a:t>1/2 cup milk</a:t>
            </a:r>
          </a:p>
          <a:p>
            <a:pPr lvl="0" rtl="0">
              <a:spcBef>
                <a:spcPts val="0"/>
              </a:spcBef>
              <a:buNone/>
            </a:pPr>
            <a:endParaRPr sz="900" b="1">
              <a:solidFill>
                <a:schemeClr val="dk1"/>
              </a:solidFill>
              <a:latin typeface="Times New Roman"/>
              <a:ea typeface="Times New Roman"/>
              <a:cs typeface="Times New Roman"/>
              <a:sym typeface="Times New Roman"/>
            </a:endParaRPr>
          </a:p>
          <a:p>
            <a:pPr lvl="0" rtl="0">
              <a:spcBef>
                <a:spcPts val="0"/>
              </a:spcBef>
              <a:buNone/>
            </a:pPr>
            <a:r>
              <a:rPr lang="en" sz="900" b="1">
                <a:solidFill>
                  <a:schemeClr val="dk1"/>
                </a:solidFill>
                <a:latin typeface="Times New Roman"/>
                <a:ea typeface="Times New Roman"/>
                <a:cs typeface="Times New Roman"/>
                <a:sym typeface="Times New Roman"/>
              </a:rPr>
              <a:t>Recipe</a:t>
            </a:r>
          </a:p>
          <a:p>
            <a:pPr lvl="0" rtl="0">
              <a:spcBef>
                <a:spcPts val="0"/>
              </a:spcBef>
              <a:buNone/>
            </a:pPr>
            <a:r>
              <a:rPr lang="en" sz="900">
                <a:solidFill>
                  <a:schemeClr val="dk1"/>
                </a:solidFill>
                <a:latin typeface="Times New Roman"/>
                <a:ea typeface="Times New Roman"/>
                <a:cs typeface="Times New Roman"/>
                <a:sym typeface="Times New Roman"/>
              </a:rPr>
              <a:t>Preheat oven to 350 degrees F (175 degrees C). Grease and flour a 9x9 inch pan or line a muffin pan with paper liners.</a:t>
            </a:r>
          </a:p>
          <a:p>
            <a:pPr lvl="0" rtl="0">
              <a:spcBef>
                <a:spcPts val="0"/>
              </a:spcBef>
              <a:buNone/>
            </a:pPr>
            <a:r>
              <a:rPr lang="en" sz="900">
                <a:solidFill>
                  <a:schemeClr val="dk1"/>
                </a:solidFill>
                <a:latin typeface="Times New Roman"/>
                <a:ea typeface="Times New Roman"/>
                <a:cs typeface="Times New Roman"/>
                <a:sym typeface="Times New Roman"/>
              </a:rPr>
              <a:t>In a medium bowl, cream together the sugar and butter. Beat in the eggs, one at a time, then stir in the vanilla. Combine flour and baking powder, add to the creamed mixture and mix well. Finally stir in the milk until batter is smooth. Pour or spoon batter into the prepared pan.</a:t>
            </a:r>
          </a:p>
          <a:p>
            <a:pPr lvl="0" rtl="0">
              <a:lnSpc>
                <a:spcPct val="100000"/>
              </a:lnSpc>
              <a:spcBef>
                <a:spcPts val="0"/>
              </a:spcBef>
              <a:buNone/>
            </a:pPr>
            <a:r>
              <a:rPr lang="en" sz="900">
                <a:solidFill>
                  <a:schemeClr val="dk1"/>
                </a:solidFill>
                <a:latin typeface="Times New Roman"/>
                <a:ea typeface="Times New Roman"/>
                <a:cs typeface="Times New Roman"/>
                <a:sym typeface="Times New Roman"/>
              </a:rPr>
              <a:t>Bake for 30 to 40 minutes in the preheated oven. Cake is done when it springs back to the touch.</a:t>
            </a:r>
          </a:p>
        </p:txBody>
      </p:sp>
      <p:pic>
        <p:nvPicPr>
          <p:cNvPr id="62" name="Shape 62"/>
          <p:cNvPicPr preferRelativeResize="0"/>
          <p:nvPr/>
        </p:nvPicPr>
        <p:blipFill>
          <a:blip r:embed="rId3">
            <a:alphaModFix/>
          </a:blip>
          <a:stretch>
            <a:fillRect/>
          </a:stretch>
        </p:blipFill>
        <p:spPr>
          <a:xfrm>
            <a:off x="4932174" y="655150"/>
            <a:ext cx="3968275" cy="3833199"/>
          </a:xfrm>
          <a:prstGeom prst="rect">
            <a:avLst/>
          </a:prstGeom>
          <a:noFill/>
          <a:ln>
            <a:noFill/>
          </a:ln>
        </p:spPr>
      </p:pic>
      <p:cxnSp>
        <p:nvCxnSpPr>
          <p:cNvPr id="63" name="Shape 63"/>
          <p:cNvCxnSpPr/>
          <p:nvPr/>
        </p:nvCxnSpPr>
        <p:spPr>
          <a:xfrm rot="10800000" flipH="1">
            <a:off x="4062675" y="2613125"/>
            <a:ext cx="737400" cy="630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Suggested Recipe Mother Lode</a:t>
            </a:r>
          </a:p>
        </p:txBody>
      </p:sp>
      <p:sp>
        <p:nvSpPr>
          <p:cNvPr id="171" name="Shape 17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u="sng" dirty="0">
                <a:solidFill>
                  <a:schemeClr val="hlink"/>
                </a:solidFill>
                <a:hlinkClick r:id="rId3"/>
              </a:rPr>
              <a:t>http://cooking.nytimes.com/</a:t>
            </a:r>
          </a:p>
          <a:p>
            <a:pPr lvl="0">
              <a:spcBef>
                <a:spcPts val="0"/>
              </a:spcBef>
              <a:buNone/>
            </a:pPr>
            <a:r>
              <a:rPr lang="en" dirty="0"/>
              <a:t>Your mom’s recipe book if it can be digitized, and parsed</a:t>
            </a:r>
          </a:p>
          <a:p>
            <a:pPr lvl="0">
              <a:spcBef>
                <a:spcPts val="0"/>
              </a:spcBef>
              <a:buNone/>
            </a:pPr>
            <a:r>
              <a:rPr lang="en" dirty="0"/>
              <a:t>….</a:t>
            </a:r>
          </a:p>
          <a:p>
            <a:pPr lvl="0">
              <a:spcBef>
                <a:spcPts val="0"/>
              </a:spcBef>
              <a:buNone/>
            </a:pPr>
            <a:endParaRPr dirty="0"/>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Cuisine ?</a:t>
            </a:r>
          </a:p>
        </p:txBody>
      </p:sp>
      <p:pic>
        <p:nvPicPr>
          <p:cNvPr id="177" name="Shape 177"/>
          <p:cNvPicPr preferRelativeResize="0"/>
          <p:nvPr/>
        </p:nvPicPr>
        <p:blipFill>
          <a:blip r:embed="rId3">
            <a:alphaModFix/>
          </a:blip>
          <a:stretch>
            <a:fillRect/>
          </a:stretch>
        </p:blipFill>
        <p:spPr>
          <a:xfrm>
            <a:off x="2247424" y="1176999"/>
            <a:ext cx="6610822" cy="3966501"/>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a:t>Also</a:t>
            </a:r>
            <a:endParaRPr lang="en-US" sz="3600" dirty="0"/>
          </a:p>
        </p:txBody>
      </p:sp>
      <p:pic>
        <p:nvPicPr>
          <p:cNvPr id="4" name="Picture 3"/>
          <p:cNvPicPr>
            <a:picLocks noChangeAspect="1"/>
          </p:cNvPicPr>
          <p:nvPr/>
        </p:nvPicPr>
        <p:blipFill>
          <a:blip r:embed="rId2"/>
          <a:stretch>
            <a:fillRect/>
          </a:stretch>
        </p:blipFill>
        <p:spPr>
          <a:xfrm>
            <a:off x="1714500" y="1047750"/>
            <a:ext cx="5715000" cy="3048000"/>
          </a:xfrm>
          <a:prstGeom prst="rect">
            <a:avLst/>
          </a:prstGeom>
        </p:spPr>
      </p:pic>
    </p:spTree>
    <p:extLst>
      <p:ext uri="{BB962C8B-B14F-4D97-AF65-F5344CB8AC3E}">
        <p14:creationId xmlns:p14="http://schemas.microsoft.com/office/powerpoint/2010/main" val="983565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a:t>
            </a:r>
            <a:endParaRPr lang="en-US" dirty="0"/>
          </a:p>
        </p:txBody>
      </p:sp>
      <p:pic>
        <p:nvPicPr>
          <p:cNvPr id="5" name="Picture 4"/>
          <p:cNvPicPr>
            <a:picLocks noChangeAspect="1"/>
          </p:cNvPicPr>
          <p:nvPr/>
        </p:nvPicPr>
        <p:blipFill>
          <a:blip r:embed="rId2"/>
          <a:stretch>
            <a:fillRect/>
          </a:stretch>
        </p:blipFill>
        <p:spPr>
          <a:xfrm>
            <a:off x="4823660" y="1017725"/>
            <a:ext cx="3860132" cy="3860132"/>
          </a:xfrm>
          <a:prstGeom prst="rect">
            <a:avLst/>
          </a:prstGeom>
        </p:spPr>
      </p:pic>
      <p:pic>
        <p:nvPicPr>
          <p:cNvPr id="6" name="Shape 104"/>
          <p:cNvPicPr preferRelativeResize="0"/>
          <p:nvPr/>
        </p:nvPicPr>
        <p:blipFill>
          <a:blip r:embed="rId3">
            <a:alphaModFix/>
          </a:blip>
          <a:stretch>
            <a:fillRect/>
          </a:stretch>
        </p:blipFill>
        <p:spPr>
          <a:xfrm>
            <a:off x="465221" y="1411705"/>
            <a:ext cx="3513221" cy="3278774"/>
          </a:xfrm>
          <a:prstGeom prst="rect">
            <a:avLst/>
          </a:prstGeom>
          <a:noFill/>
          <a:ln>
            <a:noFill/>
          </a:ln>
        </p:spPr>
      </p:pic>
    </p:spTree>
    <p:extLst>
      <p:ext uri="{BB962C8B-B14F-4D97-AF65-F5344CB8AC3E}">
        <p14:creationId xmlns:p14="http://schemas.microsoft.com/office/powerpoint/2010/main" val="825749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666750"/>
            <a:ext cx="5080000" cy="3810000"/>
          </a:xfrm>
          <a:prstGeom prst="rect">
            <a:avLst/>
          </a:prstGeom>
        </p:spPr>
      </p:pic>
    </p:spTree>
    <p:extLst>
      <p:ext uri="{BB962C8B-B14F-4D97-AF65-F5344CB8AC3E}">
        <p14:creationId xmlns:p14="http://schemas.microsoft.com/office/powerpoint/2010/main" val="43563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Related Work</a:t>
            </a:r>
          </a:p>
        </p:txBody>
      </p:sp>
      <p:pic>
        <p:nvPicPr>
          <p:cNvPr id="69" name="Shape 69"/>
          <p:cNvPicPr preferRelativeResize="0"/>
          <p:nvPr/>
        </p:nvPicPr>
        <p:blipFill>
          <a:blip r:embed="rId3">
            <a:alphaModFix/>
          </a:blip>
          <a:stretch>
            <a:fillRect/>
          </a:stretch>
        </p:blipFill>
        <p:spPr>
          <a:xfrm>
            <a:off x="1104900" y="1547812"/>
            <a:ext cx="6934200" cy="2047875"/>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1100137" y="400050"/>
            <a:ext cx="7248525" cy="46482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 Approach</a:t>
            </a:r>
          </a:p>
        </p:txBody>
      </p:sp>
      <p:sp>
        <p:nvSpPr>
          <p:cNvPr id="80" name="Shape 80"/>
          <p:cNvSpPr txBox="1"/>
          <p:nvPr/>
        </p:nvSpPr>
        <p:spPr>
          <a:xfrm>
            <a:off x="432325" y="1099900"/>
            <a:ext cx="8290500" cy="3827400"/>
          </a:xfrm>
          <a:prstGeom prst="rect">
            <a:avLst/>
          </a:prstGeom>
          <a:noFill/>
          <a:ln>
            <a:noFill/>
          </a:ln>
        </p:spPr>
        <p:txBody>
          <a:bodyPr lIns="91425" tIns="91425" rIns="91425" bIns="91425" anchor="t" anchorCtr="0">
            <a:noAutofit/>
          </a:bodyPr>
          <a:lstStyle/>
          <a:p>
            <a:pPr lvl="0" rtl="0">
              <a:spcBef>
                <a:spcPts val="0"/>
              </a:spcBef>
              <a:buClr>
                <a:schemeClr val="dk1"/>
              </a:buClr>
              <a:buSzPct val="50000"/>
              <a:buFont typeface="Arial"/>
              <a:buNone/>
            </a:pPr>
            <a:r>
              <a:rPr lang="en" sz="2200"/>
              <a:t>- Parsing Recipe data</a:t>
            </a:r>
          </a:p>
          <a:p>
            <a:pPr lvl="0" rtl="0">
              <a:spcBef>
                <a:spcPts val="0"/>
              </a:spcBef>
              <a:buClr>
                <a:schemeClr val="dk1"/>
              </a:buClr>
              <a:buFont typeface="Arial"/>
              <a:buNone/>
            </a:pPr>
            <a:endParaRPr sz="2200"/>
          </a:p>
          <a:p>
            <a:pPr lvl="0" rtl="0">
              <a:spcBef>
                <a:spcPts val="0"/>
              </a:spcBef>
              <a:buClr>
                <a:schemeClr val="dk1"/>
              </a:buClr>
              <a:buSzPct val="50000"/>
              <a:buFont typeface="Arial"/>
              <a:buNone/>
            </a:pPr>
            <a:r>
              <a:rPr lang="en" sz="2200"/>
              <a:t>- Extracting data for each nodes</a:t>
            </a:r>
          </a:p>
          <a:p>
            <a:pPr lvl="0" rtl="0">
              <a:spcBef>
                <a:spcPts val="0"/>
              </a:spcBef>
              <a:buClr>
                <a:schemeClr val="dk1"/>
              </a:buClr>
              <a:buFont typeface="Arial"/>
              <a:buNone/>
            </a:pPr>
            <a:endParaRPr sz="2200"/>
          </a:p>
          <a:p>
            <a:pPr lvl="0" rtl="0">
              <a:spcBef>
                <a:spcPts val="0"/>
              </a:spcBef>
              <a:buClr>
                <a:schemeClr val="dk1"/>
              </a:buClr>
              <a:buSzPct val="50000"/>
              <a:buFont typeface="Arial"/>
              <a:buNone/>
            </a:pPr>
            <a:r>
              <a:rPr lang="en" sz="2200"/>
              <a:t>- Creating connections/edges</a:t>
            </a:r>
          </a:p>
          <a:p>
            <a:pPr lvl="0" rtl="0">
              <a:spcBef>
                <a:spcPts val="0"/>
              </a:spcBef>
              <a:buClr>
                <a:schemeClr val="dk1"/>
              </a:buClr>
              <a:buFont typeface="Arial"/>
              <a:buNone/>
            </a:pPr>
            <a:endParaRPr sz="2200"/>
          </a:p>
          <a:p>
            <a:pPr lvl="0" rtl="0">
              <a:spcBef>
                <a:spcPts val="0"/>
              </a:spcBef>
              <a:buClr>
                <a:schemeClr val="dk1"/>
              </a:buClr>
              <a:buSzPct val="50000"/>
              <a:buFont typeface="Arial"/>
              <a:buNone/>
            </a:pPr>
            <a:r>
              <a:rPr lang="en" sz="2200"/>
              <a:t>- Visualizing the graph</a:t>
            </a:r>
          </a:p>
          <a:p>
            <a:pPr lvl="0" rtl="0">
              <a:spcBef>
                <a:spcPts val="0"/>
              </a:spcBef>
              <a:buClr>
                <a:schemeClr val="dk1"/>
              </a:buClr>
              <a:buFont typeface="Arial"/>
              <a:buNone/>
            </a:pPr>
            <a:endParaRPr sz="2200"/>
          </a:p>
          <a:p>
            <a:pPr lvl="0" rtl="0">
              <a:spcBef>
                <a:spcPts val="0"/>
              </a:spcBef>
              <a:buClr>
                <a:schemeClr val="dk1"/>
              </a:buClr>
              <a:buSzPct val="50000"/>
              <a:buFont typeface="Arial"/>
              <a:buNone/>
            </a:pPr>
            <a:r>
              <a:rPr lang="en" sz="2200"/>
              <a:t>- Allow modifications to the graph</a:t>
            </a:r>
          </a:p>
          <a:p>
            <a:pPr lvl="0">
              <a:spcBef>
                <a:spcPts val="0"/>
              </a:spcBef>
              <a:buNone/>
            </a:pP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diff (Yours vs. Zettlemoyer)</a:t>
            </a:r>
          </a:p>
        </p:txBody>
      </p:sp>
      <p:pic>
        <p:nvPicPr>
          <p:cNvPr id="86" name="Shape 86"/>
          <p:cNvPicPr preferRelativeResize="0"/>
          <p:nvPr/>
        </p:nvPicPr>
        <p:blipFill>
          <a:blip r:embed="rId3">
            <a:alphaModFix/>
          </a:blip>
          <a:stretch>
            <a:fillRect/>
          </a:stretch>
        </p:blipFill>
        <p:spPr>
          <a:xfrm>
            <a:off x="57875" y="1423487"/>
            <a:ext cx="9144000" cy="323697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Premise</a:t>
            </a:r>
          </a:p>
        </p:txBody>
      </p:sp>
      <p:pic>
        <p:nvPicPr>
          <p:cNvPr id="92" name="Shape 92"/>
          <p:cNvPicPr preferRelativeResize="0"/>
          <p:nvPr/>
        </p:nvPicPr>
        <p:blipFill>
          <a:blip r:embed="rId3">
            <a:alphaModFix/>
          </a:blip>
          <a:stretch>
            <a:fillRect/>
          </a:stretch>
        </p:blipFill>
        <p:spPr>
          <a:xfrm>
            <a:off x="2242600" y="0"/>
            <a:ext cx="6858000" cy="501015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423325"/>
            <a:ext cx="4084200" cy="572700"/>
          </a:xfrm>
          <a:prstGeom prst="rect">
            <a:avLst/>
          </a:prstGeom>
        </p:spPr>
        <p:txBody>
          <a:bodyPr lIns="91425" tIns="91425" rIns="91425" bIns="91425" anchor="t" anchorCtr="0">
            <a:noAutofit/>
          </a:bodyPr>
          <a:lstStyle/>
          <a:p>
            <a:pPr lvl="0">
              <a:spcBef>
                <a:spcPts val="0"/>
              </a:spcBef>
              <a:buNone/>
            </a:pPr>
            <a:r>
              <a:rPr lang="en"/>
              <a:t>Need Visual Tools</a:t>
            </a:r>
          </a:p>
        </p:txBody>
      </p:sp>
      <p:pic>
        <p:nvPicPr>
          <p:cNvPr id="98" name="Shape 98"/>
          <p:cNvPicPr preferRelativeResize="0"/>
          <p:nvPr/>
        </p:nvPicPr>
        <p:blipFill>
          <a:blip r:embed="rId3">
            <a:alphaModFix/>
          </a:blip>
          <a:stretch>
            <a:fillRect/>
          </a:stretch>
        </p:blipFill>
        <p:spPr>
          <a:xfrm>
            <a:off x="4932174" y="655150"/>
            <a:ext cx="3968275" cy="38331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Goal - Cooking Robots</a:t>
            </a:r>
          </a:p>
        </p:txBody>
      </p:sp>
      <p:pic>
        <p:nvPicPr>
          <p:cNvPr id="104" name="Shape 104"/>
          <p:cNvPicPr preferRelativeResize="0"/>
          <p:nvPr/>
        </p:nvPicPr>
        <p:blipFill>
          <a:blip r:embed="rId3">
            <a:alphaModFix/>
          </a:blip>
          <a:stretch>
            <a:fillRect/>
          </a:stretch>
        </p:blipFill>
        <p:spPr>
          <a:xfrm>
            <a:off x="1562575" y="1235912"/>
            <a:ext cx="5715000" cy="3438525"/>
          </a:xfrm>
          <a:prstGeom prst="rect">
            <a:avLst/>
          </a:prstGeom>
          <a:noFill/>
          <a:ln>
            <a:noFill/>
          </a:ln>
        </p:spPr>
      </p:pic>
      <p:sp>
        <p:nvSpPr>
          <p:cNvPr id="105" name="Shape 105"/>
          <p:cNvSpPr txBox="1"/>
          <p:nvPr/>
        </p:nvSpPr>
        <p:spPr>
          <a:xfrm>
            <a:off x="1516825" y="4674450"/>
            <a:ext cx="7079700" cy="468900"/>
          </a:xfrm>
          <a:prstGeom prst="rect">
            <a:avLst/>
          </a:prstGeom>
          <a:noFill/>
          <a:ln>
            <a:noFill/>
          </a:ln>
        </p:spPr>
        <p:txBody>
          <a:bodyPr lIns="91425" tIns="91425" rIns="91425" bIns="91425" anchor="ctr" anchorCtr="0">
            <a:noAutofit/>
          </a:bodyPr>
          <a:lstStyle/>
          <a:p>
            <a:pPr lvl="0" rtl="0">
              <a:spcBef>
                <a:spcPts val="0"/>
              </a:spcBef>
              <a:buNone/>
            </a:pPr>
            <a:r>
              <a:rPr lang="en"/>
              <a:t>http://www.nytimes.com/2010/02/24/dining/24robots.html?pagewanted=all</a:t>
            </a:r>
          </a:p>
        </p:txBody>
      </p:sp>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664</Words>
  <Application>Microsoft Macintosh PowerPoint</Application>
  <PresentationFormat>On-screen Show (16:9)</PresentationFormat>
  <Paragraphs>126</Paragraphs>
  <Slides>24</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Gill Sans</vt:lpstr>
      <vt:lpstr>Times New Roman</vt:lpstr>
      <vt:lpstr>Arial</vt:lpstr>
      <vt:lpstr>simple-light-2</vt:lpstr>
      <vt:lpstr>Cooking Recipe Visualizers </vt:lpstr>
      <vt:lpstr>The Problem Statement</vt:lpstr>
      <vt:lpstr>Related Work</vt:lpstr>
      <vt:lpstr>PowerPoint Presentation</vt:lpstr>
      <vt:lpstr>The Approach</vt:lpstr>
      <vt:lpstr>diff (Yours vs. Zettlemoyer)</vt:lpstr>
      <vt:lpstr>Premise</vt:lpstr>
      <vt:lpstr>Need Visual Tools</vt:lpstr>
      <vt:lpstr>Goal - Cooking Robots</vt:lpstr>
      <vt:lpstr>Recommenders</vt:lpstr>
      <vt:lpstr>Parsing The Data (POS tagging)</vt:lpstr>
      <vt:lpstr>Parsing The Data (POS Tagging) Contd.</vt:lpstr>
      <vt:lpstr>Extracting Data For Each Nodes - Chunking</vt:lpstr>
      <vt:lpstr>Creating Connections/Edges</vt:lpstr>
      <vt:lpstr>Visualize A Process Graph</vt:lpstr>
      <vt:lpstr>Allow modifications to the graph </vt:lpstr>
      <vt:lpstr>BASIC TASKS</vt:lpstr>
      <vt:lpstr>END PRODUCT ?</vt:lpstr>
      <vt:lpstr>Misc. Resources</vt:lpstr>
      <vt:lpstr>Suggested Recipe Mother Lode</vt:lpstr>
      <vt:lpstr>Cuisine ?</vt:lpstr>
      <vt:lpstr>Also</vt:lpstr>
      <vt:lpstr>The Goal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Recipe Visualizers </dc:title>
  <cp:lastModifiedBy>Microsoft Office User</cp:lastModifiedBy>
  <cp:revision>7</cp:revision>
  <dcterms:modified xsi:type="dcterms:W3CDTF">2016-04-12T14:15:08Z</dcterms:modified>
</cp:coreProperties>
</file>