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56" r:id="rId2"/>
    <p:sldId id="258" r:id="rId3"/>
    <p:sldId id="336" r:id="rId4"/>
    <p:sldId id="335" r:id="rId5"/>
    <p:sldId id="327" r:id="rId6"/>
    <p:sldId id="333" r:id="rId7"/>
    <p:sldId id="334" r:id="rId8"/>
    <p:sldId id="329" r:id="rId9"/>
    <p:sldId id="330" r:id="rId10"/>
    <p:sldId id="331" r:id="rId11"/>
    <p:sldId id="332" r:id="rId12"/>
    <p:sldId id="337" r:id="rId13"/>
    <p:sldId id="338" r:id="rId14"/>
    <p:sldId id="339" r:id="rId15"/>
    <p:sldId id="340" r:id="rId16"/>
    <p:sldId id="341" r:id="rId17"/>
    <p:sldId id="342" r:id="rId18"/>
    <p:sldId id="343" r:id="rId19"/>
    <p:sldId id="344" r:id="rId20"/>
    <p:sldId id="345" r:id="rId21"/>
    <p:sldId id="346" r:id="rId22"/>
    <p:sldId id="348" r:id="rId23"/>
    <p:sldId id="347" r:id="rId2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50" d="100"/>
          <a:sy n="150" d="100"/>
        </p:scale>
        <p:origin x="-1376" y="-176"/>
      </p:cViewPr>
      <p:guideLst>
        <p:guide orient="horz" pos="39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handoutMaster" Target="handoutMasters/handout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McHughK:Desktop:Kidney%20Pie%20Char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Workbook1"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spPr>
            <a:ln>
              <a:solidFill>
                <a:srgbClr val="000000"/>
              </a:solidFill>
            </a:ln>
            <a:effectLst/>
          </c:spPr>
          <c:cat>
            <c:strRef>
              <c:f>Sheet1!$A$11:$A$13</c:f>
              <c:strCache>
                <c:ptCount val="3"/>
                <c:pt idx="0">
                  <c:v>Retinoic Acid Pathways</c:v>
                </c:pt>
                <c:pt idx="1">
                  <c:v>Renal Injury Pathways</c:v>
                </c:pt>
                <c:pt idx="2">
                  <c:v>Steroid Pathways</c:v>
                </c:pt>
              </c:strCache>
            </c:strRef>
          </c:cat>
          <c:val>
            <c:numRef>
              <c:f>Sheet1!$B$11:$B$13</c:f>
              <c:numCache>
                <c:formatCode>General</c:formatCode>
                <c:ptCount val="3"/>
                <c:pt idx="0">
                  <c:v>20.0</c:v>
                </c:pt>
                <c:pt idx="1">
                  <c:v>55.0</c:v>
                </c:pt>
                <c:pt idx="2">
                  <c:v>25.0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a:solidFill>
        <a:schemeClr val="tx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745614035087719"/>
          <c:y val="0.0787037037037037"/>
          <c:w val="0.833333333333333"/>
          <c:h val="0.87962962962963"/>
        </c:manualLayout>
      </c:layout>
      <c:pieChart>
        <c:varyColors val="1"/>
        <c:ser>
          <c:idx val="0"/>
          <c:order val="0"/>
          <c:spPr>
            <a:ln>
              <a:solidFill>
                <a:srgbClr val="000000"/>
              </a:solidFill>
            </a:ln>
            <a:effectLst/>
          </c:spPr>
          <c:cat>
            <c:strRef>
              <c:f>Sheet1!$A$11:$A$13</c:f>
              <c:strCache>
                <c:ptCount val="3"/>
                <c:pt idx="0">
                  <c:v>Retinoic Acid Pathways</c:v>
                </c:pt>
                <c:pt idx="1">
                  <c:v>Renal Injury Pathways</c:v>
                </c:pt>
                <c:pt idx="2">
                  <c:v>Steroid Pathways</c:v>
                </c:pt>
              </c:strCache>
            </c:strRef>
          </c:cat>
          <c:val>
            <c:numRef>
              <c:f>Sheet1!$B$11:$B$13</c:f>
              <c:numCache>
                <c:formatCode>General</c:formatCode>
                <c:ptCount val="3"/>
                <c:pt idx="0">
                  <c:v>20.0</c:v>
                </c:pt>
                <c:pt idx="1">
                  <c:v>70.0</c:v>
                </c:pt>
                <c:pt idx="2">
                  <c:v>10.0</c:v>
                </c:pt>
              </c:numCache>
            </c:numRef>
          </c:val>
        </c:ser>
        <c:dLbls>
          <c:showLegendKey val="0"/>
          <c:showVal val="0"/>
          <c:showCatName val="0"/>
          <c:showSerName val="0"/>
          <c:showPercent val="0"/>
          <c:showBubbleSize val="0"/>
          <c:showLeaderLines val="1"/>
        </c:dLbls>
        <c:firstSliceAng val="0"/>
      </c:pieChart>
      <c:spPr>
        <a:effectLst/>
      </c:spPr>
    </c:plotArea>
    <c:plotVisOnly val="1"/>
    <c:dispBlanksAs val="gap"/>
    <c:showDLblsOverMax val="0"/>
  </c:chart>
  <c:spPr>
    <a:ln>
      <a:solidFill>
        <a:srgbClr val="000000"/>
      </a:solid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770925110132159"/>
          <c:y val="0.0787037037037037"/>
          <c:w val="0.837004405286344"/>
          <c:h val="0.87962962962963"/>
        </c:manualLayout>
      </c:layout>
      <c:pieChart>
        <c:varyColors val="1"/>
        <c:ser>
          <c:idx val="0"/>
          <c:order val="0"/>
          <c:spPr>
            <a:ln>
              <a:solidFill>
                <a:srgbClr val="000000"/>
              </a:solidFill>
            </a:ln>
            <a:effectLst/>
          </c:spPr>
          <c:cat>
            <c:strRef>
              <c:f>Sheet1!$A$1:$A$3</c:f>
              <c:strCache>
                <c:ptCount val="3"/>
                <c:pt idx="0">
                  <c:v>Retinoic Acid Pathways</c:v>
                </c:pt>
                <c:pt idx="1">
                  <c:v>Renal Injury Pathways</c:v>
                </c:pt>
                <c:pt idx="2">
                  <c:v>Steroid Pathways</c:v>
                </c:pt>
              </c:strCache>
            </c:strRef>
          </c:cat>
          <c:val>
            <c:numRef>
              <c:f>Sheet1!$B$1:$B$3</c:f>
              <c:numCache>
                <c:formatCode>General</c:formatCode>
                <c:ptCount val="3"/>
                <c:pt idx="0">
                  <c:v>20.0</c:v>
                </c:pt>
                <c:pt idx="1">
                  <c:v>55.0</c:v>
                </c:pt>
                <c:pt idx="2">
                  <c:v>25.0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a:solidFill>
        <a:srgbClr val="000000"/>
      </a:solid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0770925110132159"/>
          <c:y val="0.0787037037037037"/>
          <c:w val="0.837004405286344"/>
          <c:h val="0.87962962962963"/>
        </c:manualLayout>
      </c:layout>
      <c:pieChart>
        <c:varyColors val="1"/>
        <c:ser>
          <c:idx val="0"/>
          <c:order val="0"/>
          <c:spPr>
            <a:ln>
              <a:solidFill>
                <a:srgbClr val="000000"/>
              </a:solidFill>
            </a:ln>
            <a:effectLst/>
          </c:spPr>
          <c:cat>
            <c:strRef>
              <c:f>Sheet1!$A$1:$A$3</c:f>
              <c:strCache>
                <c:ptCount val="3"/>
                <c:pt idx="0">
                  <c:v>Retinoic Acid Pathways</c:v>
                </c:pt>
                <c:pt idx="1">
                  <c:v>Renal Injury Pathways</c:v>
                </c:pt>
                <c:pt idx="2">
                  <c:v>Steroid Pathways</c:v>
                </c:pt>
              </c:strCache>
            </c:strRef>
          </c:cat>
          <c:val>
            <c:numRef>
              <c:f>Sheet1!$B$1:$B$3</c:f>
              <c:numCache>
                <c:formatCode>General</c:formatCode>
                <c:ptCount val="3"/>
                <c:pt idx="0">
                  <c:v>20.0</c:v>
                </c:pt>
                <c:pt idx="1">
                  <c:v>55.0</c:v>
                </c:pt>
                <c:pt idx="2">
                  <c:v>25.0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a:solidFill>
        <a:srgbClr val="000000"/>
      </a:solidFill>
    </a:ln>
  </c:sp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ea typeface="ＭＳ Ｐゴシック" charset="-128"/>
                <a:cs typeface="ＭＳ Ｐゴシック" charset="-128"/>
              </a:defRPr>
            </a:lvl1pPr>
          </a:lstStyle>
          <a:p>
            <a:pPr>
              <a:defRPr/>
            </a:pPr>
            <a:endParaRPr lang="en-US"/>
          </a:p>
        </p:txBody>
      </p:sp>
      <p:sp>
        <p:nvSpPr>
          <p:cNvPr id="1638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ADF08D30-46D2-4247-894F-E401AF328594}" type="datetime1">
              <a:rPr lang="en-US"/>
              <a:pPr>
                <a:defRPr/>
              </a:pPr>
              <a:t>4/14/16</a:t>
            </a:fld>
            <a:endParaRPr lang="en-US"/>
          </a:p>
        </p:txBody>
      </p:sp>
      <p:sp>
        <p:nvSpPr>
          <p:cNvPr id="1638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ea typeface="ＭＳ Ｐゴシック" charset="-128"/>
                <a:cs typeface="ＭＳ Ｐゴシック" charset="-128"/>
              </a:defRPr>
            </a:lvl1pPr>
          </a:lstStyle>
          <a:p>
            <a:pPr>
              <a:defRPr/>
            </a:pPr>
            <a:endParaRPr lang="en-US"/>
          </a:p>
        </p:txBody>
      </p:sp>
      <p:sp>
        <p:nvSpPr>
          <p:cNvPr id="1638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C7378A2A-2505-0046-8C4B-F7F00755AFE7}" type="slidenum">
              <a:rPr lang="en-US"/>
              <a:pPr>
                <a:defRPr/>
              </a:pPr>
              <a:t>‹#›</a:t>
            </a:fld>
            <a:endParaRPr lang="en-US"/>
          </a:p>
        </p:txBody>
      </p:sp>
    </p:spTree>
    <p:extLst>
      <p:ext uri="{BB962C8B-B14F-4D97-AF65-F5344CB8AC3E}">
        <p14:creationId xmlns:p14="http://schemas.microsoft.com/office/powerpoint/2010/main" val="2291668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20FA00-752F-F04C-A1A2-DFD487FD153E}" type="datetimeFigureOut">
              <a:rPr lang="en-US" smtClean="0"/>
              <a:t>4/14/16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4292F2-FD25-4D41-8A70-8605CB148847}" type="slidenum">
              <a:rPr lang="en-US" smtClean="0"/>
              <a:t>‹#›</a:t>
            </a:fld>
            <a:endParaRPr lang="en-US"/>
          </a:p>
        </p:txBody>
      </p:sp>
    </p:spTree>
    <p:extLst>
      <p:ext uri="{BB962C8B-B14F-4D97-AF65-F5344CB8AC3E}">
        <p14:creationId xmlns:p14="http://schemas.microsoft.com/office/powerpoint/2010/main" val="9753759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4292F2-FD25-4D41-8A70-8605CB148847}" type="slidenum">
              <a:rPr lang="en-US" smtClean="0"/>
              <a:t>8</a:t>
            </a:fld>
            <a:endParaRPr lang="en-US"/>
          </a:p>
        </p:txBody>
      </p:sp>
    </p:spTree>
    <p:extLst>
      <p:ext uri="{BB962C8B-B14F-4D97-AF65-F5344CB8AC3E}">
        <p14:creationId xmlns:p14="http://schemas.microsoft.com/office/powerpoint/2010/main" val="21397117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descr="Butterfly gust_sm.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57800" y="1060450"/>
            <a:ext cx="3417888"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userDrawn="1"/>
        </p:nvSpPr>
        <p:spPr>
          <a:xfrm>
            <a:off x="127000" y="5757863"/>
            <a:ext cx="8885238" cy="277812"/>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1200" smtClean="0">
                <a:latin typeface="Times New Roman" charset="0"/>
                <a:cs typeface="Times New Roman" charset="0"/>
              </a:rPr>
              <a:t>………………..……………………………………………………………………………………………………………………………………..</a:t>
            </a:r>
          </a:p>
        </p:txBody>
      </p:sp>
      <p:grpSp>
        <p:nvGrpSpPr>
          <p:cNvPr id="6" name="Group 8"/>
          <p:cNvGrpSpPr>
            <a:grpSpLocks/>
          </p:cNvGrpSpPr>
          <p:nvPr userDrawn="1"/>
        </p:nvGrpSpPr>
        <p:grpSpPr bwMode="auto">
          <a:xfrm>
            <a:off x="2493963" y="6042025"/>
            <a:ext cx="4137025" cy="682625"/>
            <a:chOff x="2683690" y="4694465"/>
            <a:chExt cx="4137826" cy="681914"/>
          </a:xfrm>
        </p:grpSpPr>
        <p:pic>
          <p:nvPicPr>
            <p:cNvPr id="7" name="Picture 9" descr="NC Horiz Logo_sm_cmyk.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83690" y="4694465"/>
              <a:ext cx="3190875" cy="68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TOSU_Logo_200U_MAC.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76695" y="4829970"/>
              <a:ext cx="544821" cy="54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rot="5400000">
              <a:off x="5786604" y="5102027"/>
              <a:ext cx="547117" cy="1587"/>
            </a:xfrm>
            <a:prstGeom prst="line">
              <a:avLst/>
            </a:prstGeom>
            <a:ln w="12700" cap="flat" cmpd="sng"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685800" y="1600197"/>
            <a:ext cx="4572000" cy="2743200"/>
          </a:xfrm>
        </p:spPr>
        <p:txBody>
          <a:bodyPr>
            <a:noAutofit/>
          </a:bodyPr>
          <a:lstStyle>
            <a:lvl1pPr marL="0" marR="0" indent="0" algn="l" defTabSz="457200" rtl="0" eaLnBrk="1" fontAlgn="auto" latinLnBrk="0" hangingPunct="1">
              <a:lnSpc>
                <a:spcPct val="100000"/>
              </a:lnSpc>
              <a:spcBef>
                <a:spcPct val="0"/>
              </a:spcBef>
              <a:spcAft>
                <a:spcPts val="0"/>
              </a:spcAft>
              <a:buClrTx/>
              <a:buSzTx/>
              <a:buFontTx/>
              <a:buNone/>
              <a:tabLst/>
              <a:defRPr sz="5400" b="0" i="0">
                <a:latin typeface="Times New Roman"/>
                <a:cs typeface="Times New Roman"/>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4800600"/>
            <a:ext cx="6400800" cy="914400"/>
          </a:xfrm>
        </p:spPr>
        <p:txBody>
          <a:bodyPr>
            <a:normAutofit/>
          </a:bodyPr>
          <a:lstStyle>
            <a:lvl1pPr marL="0" indent="0" algn="ctr">
              <a:buNone/>
              <a:defRPr sz="2400">
                <a:solidFill>
                  <a:schemeClr val="bg1">
                    <a:lumMod val="50000"/>
                  </a:schemeClr>
                </a:solidFill>
                <a:latin typeface="Times New Roman"/>
                <a:cs typeface="Times New Roman"/>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10" name="Date Placeholder 3"/>
          <p:cNvSpPr>
            <a:spLocks noGrp="1"/>
          </p:cNvSpPr>
          <p:nvPr>
            <p:ph type="dt" sz="half" idx="10"/>
          </p:nvPr>
        </p:nvSpPr>
        <p:spPr/>
        <p:txBody>
          <a:bodyPr/>
          <a:lstStyle>
            <a:lvl1pPr>
              <a:defRPr/>
            </a:lvl1pPr>
          </a:lstStyle>
          <a:p>
            <a:pPr>
              <a:defRPr/>
            </a:pPr>
            <a:fld id="{8DE7623A-314B-8D43-BC72-2817DCA56169}" type="datetime1">
              <a:rPr lang="en-US"/>
              <a:pPr>
                <a:defRPr/>
              </a:pPr>
              <a:t>4/14/16</a:t>
            </a:fld>
            <a:endParaRPr lang="en-US"/>
          </a:p>
        </p:txBody>
      </p:sp>
      <p:sp>
        <p:nvSpPr>
          <p:cNvPr id="11" name="Footer Placeholder 4"/>
          <p:cNvSpPr>
            <a:spLocks noGrp="1"/>
          </p:cNvSpPr>
          <p:nvPr>
            <p:ph type="ftr" sz="quarter" idx="11"/>
          </p:nvPr>
        </p:nvSpPr>
        <p:spPr/>
        <p:txBody>
          <a:bodyPr/>
          <a:lstStyle>
            <a:lvl1pPr>
              <a:defRPr/>
            </a:lvl1pPr>
          </a:lstStyle>
          <a:p>
            <a:pPr>
              <a:defRPr/>
            </a:pPr>
            <a:endParaRPr lang="en-US"/>
          </a:p>
        </p:txBody>
      </p:sp>
      <p:sp>
        <p:nvSpPr>
          <p:cNvPr id="12" name="Slide Number Placeholder 5"/>
          <p:cNvSpPr>
            <a:spLocks noGrp="1"/>
          </p:cNvSpPr>
          <p:nvPr>
            <p:ph type="sldNum" sz="quarter" idx="12"/>
          </p:nvPr>
        </p:nvSpPr>
        <p:spPr/>
        <p:txBody>
          <a:bodyPr/>
          <a:lstStyle>
            <a:lvl1pPr>
              <a:defRPr/>
            </a:lvl1pPr>
          </a:lstStyle>
          <a:p>
            <a:pPr>
              <a:defRPr/>
            </a:pPr>
            <a:fld id="{AB8DE1C8-11A1-E84E-B614-D2C484D67AC3}" type="slidenum">
              <a:rPr lang="en-US"/>
              <a:pPr>
                <a:defRPr/>
              </a:pPr>
              <a:t>‹#›</a:t>
            </a:fld>
            <a:endParaRPr lang="en-US"/>
          </a:p>
        </p:txBody>
      </p:sp>
    </p:spTree>
    <p:extLst>
      <p:ext uri="{BB962C8B-B14F-4D97-AF65-F5344CB8AC3E}">
        <p14:creationId xmlns:p14="http://schemas.microsoft.com/office/powerpoint/2010/main" val="2515586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p:cNvSpPr txBox="1"/>
          <p:nvPr userDrawn="1"/>
        </p:nvSpPr>
        <p:spPr>
          <a:xfrm>
            <a:off x="127000" y="5757863"/>
            <a:ext cx="8885238" cy="277812"/>
          </a:xfrm>
          <a:prstGeom prst="rect">
            <a:avLst/>
          </a:prstGeom>
          <a:noFill/>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1200" smtClean="0">
                <a:latin typeface="Times New Roman" charset="0"/>
                <a:cs typeface="Times New Roman" charset="0"/>
              </a:rPr>
              <a:t>………………..……………………………………………………………………………………………………………………………………..</a:t>
            </a:r>
          </a:p>
        </p:txBody>
      </p:sp>
      <p:grpSp>
        <p:nvGrpSpPr>
          <p:cNvPr id="5" name="Group 7"/>
          <p:cNvGrpSpPr>
            <a:grpSpLocks/>
          </p:cNvGrpSpPr>
          <p:nvPr userDrawn="1"/>
        </p:nvGrpSpPr>
        <p:grpSpPr bwMode="auto">
          <a:xfrm>
            <a:off x="2493963" y="6042025"/>
            <a:ext cx="4137025" cy="682625"/>
            <a:chOff x="2683690" y="4694465"/>
            <a:chExt cx="4137826" cy="681914"/>
          </a:xfrm>
        </p:grpSpPr>
        <p:pic>
          <p:nvPicPr>
            <p:cNvPr id="6" name="Picture 8" descr="NC Horiz Logo_sm_cmy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83690" y="4694465"/>
              <a:ext cx="3190875" cy="68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TOSU_Logo_200U_MAC.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76695" y="4829970"/>
              <a:ext cx="544821" cy="54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rot="5400000">
              <a:off x="5786604" y="5102027"/>
              <a:ext cx="547117" cy="1587"/>
            </a:xfrm>
            <a:prstGeom prst="line">
              <a:avLst/>
            </a:prstGeom>
            <a:ln w="12700" cap="flat" cmpd="sng"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p:txBody>
          <a:bodyPr/>
          <a:lstStyle>
            <a:lvl1pPr>
              <a:defRPr b="0">
                <a:latin typeface="Times New Roman"/>
                <a:cs typeface="Times New Roman"/>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157745"/>
          </a:xfrm>
        </p:spPr>
        <p:txBody>
          <a:bodyPr/>
          <a:lstStyle>
            <a:lvl1pPr>
              <a:defRPr>
                <a:latin typeface="Times New Roman"/>
                <a:cs typeface="Times New Roman"/>
              </a:defRPr>
            </a:lvl1pPr>
            <a:lvl2pPr>
              <a:defRPr>
                <a:latin typeface="Times New Roman"/>
                <a:cs typeface="Times New Roman"/>
              </a:defRPr>
            </a:lvl2pPr>
            <a:lvl3pPr>
              <a:defRPr>
                <a:latin typeface="Times New Roman"/>
                <a:cs typeface="Times New Roman"/>
              </a:defRPr>
            </a:lvl3pPr>
            <a:lvl4pPr>
              <a:defRPr>
                <a:latin typeface="Times New Roman"/>
                <a:cs typeface="Times New Roman"/>
              </a:defRPr>
            </a:lvl4pPr>
            <a:lvl5pPr>
              <a:defRPr>
                <a:latin typeface="Times New Roman"/>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3"/>
          <p:cNvSpPr>
            <a:spLocks noGrp="1"/>
          </p:cNvSpPr>
          <p:nvPr>
            <p:ph type="dt" sz="half" idx="10"/>
          </p:nvPr>
        </p:nvSpPr>
        <p:spPr/>
        <p:txBody>
          <a:bodyPr/>
          <a:lstStyle>
            <a:lvl1pPr>
              <a:defRPr/>
            </a:lvl1pPr>
          </a:lstStyle>
          <a:p>
            <a:pPr>
              <a:defRPr/>
            </a:pPr>
            <a:fld id="{FAB1ABA4-1E2E-C445-9D75-57BA67CB238B}" type="datetime1">
              <a:rPr lang="en-US"/>
              <a:pPr>
                <a:defRPr/>
              </a:pPr>
              <a:t>4/14/16</a:t>
            </a:fld>
            <a:endParaRPr lang="en-US"/>
          </a:p>
        </p:txBody>
      </p:sp>
      <p:sp>
        <p:nvSpPr>
          <p:cNvPr id="10" name="Footer Placeholder 4"/>
          <p:cNvSpPr>
            <a:spLocks noGrp="1"/>
          </p:cNvSpPr>
          <p:nvPr>
            <p:ph type="ftr" sz="quarter" idx="11"/>
          </p:nvPr>
        </p:nvSpPr>
        <p:spPr/>
        <p:txBody>
          <a:bodyPr/>
          <a:lstStyle>
            <a:lvl1pPr>
              <a:defRPr/>
            </a:lvl1pPr>
          </a:lstStyle>
          <a:p>
            <a:pPr>
              <a:defRPr/>
            </a:pPr>
            <a:endParaRPr lang="en-US"/>
          </a:p>
        </p:txBody>
      </p:sp>
      <p:sp>
        <p:nvSpPr>
          <p:cNvPr id="11" name="Slide Number Placeholder 5"/>
          <p:cNvSpPr>
            <a:spLocks noGrp="1"/>
          </p:cNvSpPr>
          <p:nvPr>
            <p:ph type="sldNum" sz="quarter" idx="12"/>
          </p:nvPr>
        </p:nvSpPr>
        <p:spPr/>
        <p:txBody>
          <a:bodyPr/>
          <a:lstStyle>
            <a:lvl1pPr>
              <a:defRPr/>
            </a:lvl1pPr>
          </a:lstStyle>
          <a:p>
            <a:pPr>
              <a:defRPr/>
            </a:pPr>
            <a:fld id="{39CFA4FB-95AF-4D43-95AE-9ED13E2B5E30}" type="slidenum">
              <a:rPr lang="en-US"/>
              <a:pPr>
                <a:defRPr/>
              </a:pPr>
              <a:t>‹#›</a:t>
            </a:fld>
            <a:endParaRPr lang="en-US"/>
          </a:p>
        </p:txBody>
      </p:sp>
    </p:spTree>
    <p:extLst>
      <p:ext uri="{BB962C8B-B14F-4D97-AF65-F5344CB8AC3E}">
        <p14:creationId xmlns:p14="http://schemas.microsoft.com/office/powerpoint/2010/main" val="1850451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Upper Left">
    <p:spTree>
      <p:nvGrpSpPr>
        <p:cNvPr id="1" name=""/>
        <p:cNvGrpSpPr/>
        <p:nvPr/>
      </p:nvGrpSpPr>
      <p:grpSpPr>
        <a:xfrm>
          <a:off x="0" y="0"/>
          <a:ext cx="0" cy="0"/>
          <a:chOff x="0" y="0"/>
          <a:chExt cx="0" cy="0"/>
        </a:xfrm>
      </p:grpSpPr>
      <p:grpSp>
        <p:nvGrpSpPr>
          <p:cNvPr id="2" name="Group 6"/>
          <p:cNvGrpSpPr>
            <a:grpSpLocks noChangeAspect="1"/>
          </p:cNvGrpSpPr>
          <p:nvPr userDrawn="1"/>
        </p:nvGrpSpPr>
        <p:grpSpPr bwMode="auto">
          <a:xfrm>
            <a:off x="363538" y="134938"/>
            <a:ext cx="2940050" cy="484187"/>
            <a:chOff x="2683690" y="4694465"/>
            <a:chExt cx="4137826" cy="681914"/>
          </a:xfrm>
        </p:grpSpPr>
        <p:pic>
          <p:nvPicPr>
            <p:cNvPr id="3" name="Picture 7" descr="NC Horiz Logo_sm_cmy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83690" y="4694465"/>
              <a:ext cx="3190875" cy="68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TOSU_Logo_200U_MAC.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76695" y="4829970"/>
              <a:ext cx="544821" cy="54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rot="5400000">
              <a:off x="5786871" y="5103613"/>
              <a:ext cx="545532" cy="0"/>
            </a:xfrm>
            <a:prstGeom prst="line">
              <a:avLst/>
            </a:prstGeom>
            <a:ln w="12700" cap="flat" cmpd="sng"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6" name="Date Placeholder 2"/>
          <p:cNvSpPr>
            <a:spLocks noGrp="1"/>
          </p:cNvSpPr>
          <p:nvPr>
            <p:ph type="dt" sz="half" idx="10"/>
          </p:nvPr>
        </p:nvSpPr>
        <p:spPr/>
        <p:txBody>
          <a:bodyPr/>
          <a:lstStyle>
            <a:lvl1pPr>
              <a:defRPr/>
            </a:lvl1pPr>
          </a:lstStyle>
          <a:p>
            <a:pPr>
              <a:defRPr/>
            </a:pPr>
            <a:fld id="{D0C07BC7-53FA-B94C-9EC7-A645AC6C1E18}" type="datetime1">
              <a:rPr lang="en-US"/>
              <a:pPr>
                <a:defRPr/>
              </a:pPr>
              <a:t>4/14/16</a:t>
            </a:fld>
            <a:endParaRPr lang="en-US"/>
          </a:p>
        </p:txBody>
      </p:sp>
      <p:sp>
        <p:nvSpPr>
          <p:cNvPr id="7" name="Footer Placeholder 3"/>
          <p:cNvSpPr>
            <a:spLocks noGrp="1"/>
          </p:cNvSpPr>
          <p:nvPr>
            <p:ph type="ftr" sz="quarter" idx="11"/>
          </p:nvPr>
        </p:nvSpPr>
        <p:spPr/>
        <p:txBody>
          <a:bodyPr/>
          <a:lstStyle>
            <a:lvl1pPr>
              <a:defRPr/>
            </a:lvl1pPr>
          </a:lstStyle>
          <a:p>
            <a:pPr>
              <a:defRPr/>
            </a:pPr>
            <a:endParaRPr lang="en-US"/>
          </a:p>
        </p:txBody>
      </p:sp>
      <p:sp>
        <p:nvSpPr>
          <p:cNvPr id="8" name="Slide Number Placeholder 4"/>
          <p:cNvSpPr>
            <a:spLocks noGrp="1"/>
          </p:cNvSpPr>
          <p:nvPr>
            <p:ph type="sldNum" sz="quarter" idx="12"/>
          </p:nvPr>
        </p:nvSpPr>
        <p:spPr/>
        <p:txBody>
          <a:bodyPr/>
          <a:lstStyle>
            <a:lvl1pPr>
              <a:defRPr/>
            </a:lvl1pPr>
          </a:lstStyle>
          <a:p>
            <a:pPr>
              <a:defRPr/>
            </a:pPr>
            <a:fld id="{CF2164F0-0A5C-7E43-806F-A1FE02CBA0D8}" type="slidenum">
              <a:rPr lang="en-US"/>
              <a:pPr>
                <a:defRPr/>
              </a:pPr>
              <a:t>‹#›</a:t>
            </a:fld>
            <a:endParaRPr lang="en-US"/>
          </a:p>
        </p:txBody>
      </p:sp>
    </p:spTree>
    <p:extLst>
      <p:ext uri="{BB962C8B-B14F-4D97-AF65-F5344CB8AC3E}">
        <p14:creationId xmlns:p14="http://schemas.microsoft.com/office/powerpoint/2010/main" val="3567065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Upper Right">
    <p:spTree>
      <p:nvGrpSpPr>
        <p:cNvPr id="1" name=""/>
        <p:cNvGrpSpPr/>
        <p:nvPr/>
      </p:nvGrpSpPr>
      <p:grpSpPr>
        <a:xfrm>
          <a:off x="0" y="0"/>
          <a:ext cx="0" cy="0"/>
          <a:chOff x="0" y="0"/>
          <a:chExt cx="0" cy="0"/>
        </a:xfrm>
      </p:grpSpPr>
      <p:grpSp>
        <p:nvGrpSpPr>
          <p:cNvPr id="2" name="Group 6"/>
          <p:cNvGrpSpPr>
            <a:grpSpLocks noChangeAspect="1"/>
          </p:cNvGrpSpPr>
          <p:nvPr userDrawn="1"/>
        </p:nvGrpSpPr>
        <p:grpSpPr bwMode="auto">
          <a:xfrm>
            <a:off x="5745163" y="134938"/>
            <a:ext cx="2940050" cy="484187"/>
            <a:chOff x="2683690" y="4694465"/>
            <a:chExt cx="4137826" cy="681914"/>
          </a:xfrm>
        </p:grpSpPr>
        <p:pic>
          <p:nvPicPr>
            <p:cNvPr id="3" name="Picture 7" descr="NC Horiz Logo_sm_cmy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83690" y="4694465"/>
              <a:ext cx="3190875" cy="68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TOSU_Logo_200U_MAC.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76695" y="4829970"/>
              <a:ext cx="544821" cy="54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rot="5400000">
              <a:off x="5786871" y="5103613"/>
              <a:ext cx="545532" cy="0"/>
            </a:xfrm>
            <a:prstGeom prst="line">
              <a:avLst/>
            </a:prstGeom>
            <a:ln w="12700" cap="flat" cmpd="sng"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6" name="Date Placeholder 2"/>
          <p:cNvSpPr>
            <a:spLocks noGrp="1"/>
          </p:cNvSpPr>
          <p:nvPr>
            <p:ph type="dt" sz="half" idx="10"/>
          </p:nvPr>
        </p:nvSpPr>
        <p:spPr/>
        <p:txBody>
          <a:bodyPr/>
          <a:lstStyle>
            <a:lvl1pPr>
              <a:defRPr/>
            </a:lvl1pPr>
          </a:lstStyle>
          <a:p>
            <a:pPr>
              <a:defRPr/>
            </a:pPr>
            <a:fld id="{E1683E5C-E3BE-2C48-9B3F-4A8B71666230}" type="datetime1">
              <a:rPr lang="en-US"/>
              <a:pPr>
                <a:defRPr/>
              </a:pPr>
              <a:t>4/14/16</a:t>
            </a:fld>
            <a:endParaRPr lang="en-US"/>
          </a:p>
        </p:txBody>
      </p:sp>
      <p:sp>
        <p:nvSpPr>
          <p:cNvPr id="7" name="Footer Placeholder 3"/>
          <p:cNvSpPr>
            <a:spLocks noGrp="1"/>
          </p:cNvSpPr>
          <p:nvPr>
            <p:ph type="ftr" sz="quarter" idx="11"/>
          </p:nvPr>
        </p:nvSpPr>
        <p:spPr/>
        <p:txBody>
          <a:bodyPr/>
          <a:lstStyle>
            <a:lvl1pPr>
              <a:defRPr/>
            </a:lvl1pPr>
          </a:lstStyle>
          <a:p>
            <a:pPr>
              <a:defRPr/>
            </a:pPr>
            <a:endParaRPr lang="en-US"/>
          </a:p>
        </p:txBody>
      </p:sp>
      <p:sp>
        <p:nvSpPr>
          <p:cNvPr id="8" name="Slide Number Placeholder 4"/>
          <p:cNvSpPr>
            <a:spLocks noGrp="1"/>
          </p:cNvSpPr>
          <p:nvPr>
            <p:ph type="sldNum" sz="quarter" idx="12"/>
          </p:nvPr>
        </p:nvSpPr>
        <p:spPr/>
        <p:txBody>
          <a:bodyPr/>
          <a:lstStyle>
            <a:lvl1pPr>
              <a:defRPr/>
            </a:lvl1pPr>
          </a:lstStyle>
          <a:p>
            <a:pPr>
              <a:defRPr/>
            </a:pPr>
            <a:fld id="{1E46E4DA-21DB-C54E-9CCF-525F08CC9395}" type="slidenum">
              <a:rPr lang="en-US"/>
              <a:pPr>
                <a:defRPr/>
              </a:pPr>
              <a:t>‹#›</a:t>
            </a:fld>
            <a:endParaRPr lang="en-US"/>
          </a:p>
        </p:txBody>
      </p:sp>
    </p:spTree>
    <p:extLst>
      <p:ext uri="{BB962C8B-B14F-4D97-AF65-F5344CB8AC3E}">
        <p14:creationId xmlns:p14="http://schemas.microsoft.com/office/powerpoint/2010/main" val="2118761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Lower Left">
    <p:spTree>
      <p:nvGrpSpPr>
        <p:cNvPr id="1" name=""/>
        <p:cNvGrpSpPr/>
        <p:nvPr/>
      </p:nvGrpSpPr>
      <p:grpSpPr>
        <a:xfrm>
          <a:off x="0" y="0"/>
          <a:ext cx="0" cy="0"/>
          <a:chOff x="0" y="0"/>
          <a:chExt cx="0" cy="0"/>
        </a:xfrm>
      </p:grpSpPr>
      <p:grpSp>
        <p:nvGrpSpPr>
          <p:cNvPr id="2" name="Group 6"/>
          <p:cNvGrpSpPr>
            <a:grpSpLocks noChangeAspect="1"/>
          </p:cNvGrpSpPr>
          <p:nvPr userDrawn="1"/>
        </p:nvGrpSpPr>
        <p:grpSpPr bwMode="auto">
          <a:xfrm>
            <a:off x="439738" y="6243638"/>
            <a:ext cx="2940050" cy="484187"/>
            <a:chOff x="2683690" y="4694465"/>
            <a:chExt cx="4137826" cy="681914"/>
          </a:xfrm>
        </p:grpSpPr>
        <p:pic>
          <p:nvPicPr>
            <p:cNvPr id="3" name="Picture 7" descr="NC Horiz Logo_sm_cmy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83690" y="4694465"/>
              <a:ext cx="3190875" cy="68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TOSU_Logo_200U_MAC.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76695" y="4829970"/>
              <a:ext cx="544821" cy="54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rot="5400000">
              <a:off x="5786871" y="5103613"/>
              <a:ext cx="545532" cy="0"/>
            </a:xfrm>
            <a:prstGeom prst="line">
              <a:avLst/>
            </a:prstGeom>
            <a:ln w="12700" cap="flat" cmpd="sng"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6" name="Date Placeholder 2"/>
          <p:cNvSpPr>
            <a:spLocks noGrp="1"/>
          </p:cNvSpPr>
          <p:nvPr>
            <p:ph type="dt" sz="half" idx="10"/>
          </p:nvPr>
        </p:nvSpPr>
        <p:spPr/>
        <p:txBody>
          <a:bodyPr/>
          <a:lstStyle>
            <a:lvl1pPr>
              <a:defRPr/>
            </a:lvl1pPr>
          </a:lstStyle>
          <a:p>
            <a:pPr>
              <a:defRPr/>
            </a:pPr>
            <a:fld id="{C81C0299-F12F-D045-A2BE-F1C33806E8D2}" type="datetime1">
              <a:rPr lang="en-US"/>
              <a:pPr>
                <a:defRPr/>
              </a:pPr>
              <a:t>4/14/16</a:t>
            </a:fld>
            <a:endParaRPr lang="en-US"/>
          </a:p>
        </p:txBody>
      </p:sp>
      <p:sp>
        <p:nvSpPr>
          <p:cNvPr id="7" name="Footer Placeholder 3"/>
          <p:cNvSpPr>
            <a:spLocks noGrp="1"/>
          </p:cNvSpPr>
          <p:nvPr>
            <p:ph type="ftr" sz="quarter" idx="11"/>
          </p:nvPr>
        </p:nvSpPr>
        <p:spPr/>
        <p:txBody>
          <a:bodyPr/>
          <a:lstStyle>
            <a:lvl1pPr>
              <a:defRPr/>
            </a:lvl1pPr>
          </a:lstStyle>
          <a:p>
            <a:pPr>
              <a:defRPr/>
            </a:pPr>
            <a:endParaRPr lang="en-US"/>
          </a:p>
        </p:txBody>
      </p:sp>
      <p:sp>
        <p:nvSpPr>
          <p:cNvPr id="8" name="Slide Number Placeholder 4"/>
          <p:cNvSpPr>
            <a:spLocks noGrp="1"/>
          </p:cNvSpPr>
          <p:nvPr>
            <p:ph type="sldNum" sz="quarter" idx="12"/>
          </p:nvPr>
        </p:nvSpPr>
        <p:spPr/>
        <p:txBody>
          <a:bodyPr/>
          <a:lstStyle>
            <a:lvl1pPr>
              <a:defRPr/>
            </a:lvl1pPr>
          </a:lstStyle>
          <a:p>
            <a:pPr>
              <a:defRPr/>
            </a:pPr>
            <a:fld id="{E8465865-DDF1-EA4E-916E-A6B1A8FFAA19}" type="slidenum">
              <a:rPr lang="en-US"/>
              <a:pPr>
                <a:defRPr/>
              </a:pPr>
              <a:t>‹#›</a:t>
            </a:fld>
            <a:endParaRPr lang="en-US"/>
          </a:p>
        </p:txBody>
      </p:sp>
    </p:spTree>
    <p:extLst>
      <p:ext uri="{BB962C8B-B14F-4D97-AF65-F5344CB8AC3E}">
        <p14:creationId xmlns:p14="http://schemas.microsoft.com/office/powerpoint/2010/main" val="3695094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 Lower Right">
    <p:spTree>
      <p:nvGrpSpPr>
        <p:cNvPr id="1" name=""/>
        <p:cNvGrpSpPr/>
        <p:nvPr/>
      </p:nvGrpSpPr>
      <p:grpSpPr>
        <a:xfrm>
          <a:off x="0" y="0"/>
          <a:ext cx="0" cy="0"/>
          <a:chOff x="0" y="0"/>
          <a:chExt cx="0" cy="0"/>
        </a:xfrm>
      </p:grpSpPr>
      <p:grpSp>
        <p:nvGrpSpPr>
          <p:cNvPr id="2" name="Group 6"/>
          <p:cNvGrpSpPr>
            <a:grpSpLocks noChangeAspect="1"/>
          </p:cNvGrpSpPr>
          <p:nvPr userDrawn="1"/>
        </p:nvGrpSpPr>
        <p:grpSpPr bwMode="auto">
          <a:xfrm>
            <a:off x="5756275" y="6237288"/>
            <a:ext cx="2940050" cy="484187"/>
            <a:chOff x="2683690" y="4694465"/>
            <a:chExt cx="4137826" cy="681914"/>
          </a:xfrm>
        </p:grpSpPr>
        <p:pic>
          <p:nvPicPr>
            <p:cNvPr id="3" name="Picture 7" descr="NC Horiz Logo_sm_cmy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83690" y="4694465"/>
              <a:ext cx="3190875" cy="68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TOSU_Logo_200U_MAC.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76695" y="4829970"/>
              <a:ext cx="544821" cy="544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userDrawn="1"/>
          </p:nvCxnSpPr>
          <p:spPr>
            <a:xfrm rot="5400000">
              <a:off x="5786872" y="5103613"/>
              <a:ext cx="545532" cy="0"/>
            </a:xfrm>
            <a:prstGeom prst="line">
              <a:avLst/>
            </a:prstGeom>
            <a:ln w="12700" cap="flat" cmpd="sng"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
        <p:nvSpPr>
          <p:cNvPr id="6" name="Date Placeholder 2"/>
          <p:cNvSpPr>
            <a:spLocks noGrp="1"/>
          </p:cNvSpPr>
          <p:nvPr>
            <p:ph type="dt" sz="half" idx="10"/>
          </p:nvPr>
        </p:nvSpPr>
        <p:spPr/>
        <p:txBody>
          <a:bodyPr/>
          <a:lstStyle>
            <a:lvl1pPr>
              <a:defRPr/>
            </a:lvl1pPr>
          </a:lstStyle>
          <a:p>
            <a:pPr>
              <a:defRPr/>
            </a:pPr>
            <a:fld id="{86C4332D-DABB-A349-AEC2-884DD865A7CF}" type="datetime1">
              <a:rPr lang="en-US"/>
              <a:pPr>
                <a:defRPr/>
              </a:pPr>
              <a:t>4/14/16</a:t>
            </a:fld>
            <a:endParaRPr lang="en-US"/>
          </a:p>
        </p:txBody>
      </p:sp>
      <p:sp>
        <p:nvSpPr>
          <p:cNvPr id="7" name="Footer Placeholder 3"/>
          <p:cNvSpPr>
            <a:spLocks noGrp="1"/>
          </p:cNvSpPr>
          <p:nvPr>
            <p:ph type="ftr" sz="quarter" idx="11"/>
          </p:nvPr>
        </p:nvSpPr>
        <p:spPr/>
        <p:txBody>
          <a:bodyPr/>
          <a:lstStyle>
            <a:lvl1pPr>
              <a:defRPr/>
            </a:lvl1pPr>
          </a:lstStyle>
          <a:p>
            <a:pPr>
              <a:defRPr/>
            </a:pPr>
            <a:endParaRPr lang="en-US"/>
          </a:p>
        </p:txBody>
      </p:sp>
      <p:sp>
        <p:nvSpPr>
          <p:cNvPr id="8" name="Slide Number Placeholder 4"/>
          <p:cNvSpPr>
            <a:spLocks noGrp="1"/>
          </p:cNvSpPr>
          <p:nvPr>
            <p:ph type="sldNum" sz="quarter" idx="12"/>
          </p:nvPr>
        </p:nvSpPr>
        <p:spPr/>
        <p:txBody>
          <a:bodyPr/>
          <a:lstStyle>
            <a:lvl1pPr>
              <a:defRPr/>
            </a:lvl1pPr>
          </a:lstStyle>
          <a:p>
            <a:pPr>
              <a:defRPr/>
            </a:pPr>
            <a:fld id="{BB310A40-999D-6E47-AD80-8808DCFBC70F}" type="slidenum">
              <a:rPr lang="en-US"/>
              <a:pPr>
                <a:defRPr/>
              </a:pPr>
              <a:t>‹#›</a:t>
            </a:fld>
            <a:endParaRPr lang="en-US"/>
          </a:p>
        </p:txBody>
      </p:sp>
    </p:spTree>
    <p:extLst>
      <p:ext uri="{BB962C8B-B14F-4D97-AF65-F5344CB8AC3E}">
        <p14:creationId xmlns:p14="http://schemas.microsoft.com/office/powerpoint/2010/main" val="57490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mpty White Background">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7FA3D-006A-D14B-808D-E3D5A55E5BB9}" type="datetime1">
              <a:rPr lang="en-US"/>
              <a:pPr>
                <a:defRPr/>
              </a:pPr>
              <a:t>4/14/16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688A2FA-5EC0-7F4F-B691-54D491C0F0A8}" type="slidenum">
              <a:rPr lang="en-US"/>
              <a:pPr>
                <a:defRPr/>
              </a:pPr>
              <a:t>‹#›</a:t>
            </a:fld>
            <a:endParaRPr lang="en-US"/>
          </a:p>
        </p:txBody>
      </p:sp>
    </p:spTree>
    <p:extLst>
      <p:ext uri="{BB962C8B-B14F-4D97-AF65-F5344CB8AC3E}">
        <p14:creationId xmlns:p14="http://schemas.microsoft.com/office/powerpoint/2010/main" val="359171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ty Black Background">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solidFill>
                  <a:srgbClr val="FFFFFF"/>
                </a:solidFill>
              </a:defRPr>
            </a:lvl1pPr>
          </a:lstStyle>
          <a:p>
            <a:pPr>
              <a:defRPr/>
            </a:pPr>
            <a:fld id="{BCF4C0B9-C5B6-D649-A750-1E5BBA0F86BB}" type="datetime1">
              <a:rPr lang="en-US"/>
              <a:pPr>
                <a:defRPr/>
              </a:pPr>
              <a:t>4/14/16</a:t>
            </a:fld>
            <a:endParaRPr lang="en-US"/>
          </a:p>
        </p:txBody>
      </p:sp>
      <p:sp>
        <p:nvSpPr>
          <p:cNvPr id="3" name="Footer Placeholder 3"/>
          <p:cNvSpPr>
            <a:spLocks noGrp="1"/>
          </p:cNvSpPr>
          <p:nvPr>
            <p:ph type="ftr" sz="quarter" idx="11"/>
          </p:nvPr>
        </p:nvSpPr>
        <p:spPr/>
        <p:txBody>
          <a:bodyPr/>
          <a:lstStyle>
            <a:lvl1pPr>
              <a:defRPr/>
            </a:lvl1pPr>
          </a:lstStyle>
          <a:p>
            <a:pPr>
              <a:defRPr/>
            </a:pPr>
            <a:endParaRPr lang="en-US"/>
          </a:p>
        </p:txBody>
      </p:sp>
      <p:sp>
        <p:nvSpPr>
          <p:cNvPr id="4" name="Slide Number Placeholder 4"/>
          <p:cNvSpPr>
            <a:spLocks noGrp="1"/>
          </p:cNvSpPr>
          <p:nvPr>
            <p:ph type="sldNum" sz="quarter" idx="12"/>
          </p:nvPr>
        </p:nvSpPr>
        <p:spPr/>
        <p:txBody>
          <a:bodyPr/>
          <a:lstStyle>
            <a:lvl1pPr>
              <a:defRPr>
                <a:solidFill>
                  <a:srgbClr val="FFFFFF"/>
                </a:solidFill>
              </a:defRPr>
            </a:lvl1pPr>
          </a:lstStyle>
          <a:p>
            <a:pPr>
              <a:defRPr/>
            </a:pPr>
            <a:fld id="{24771070-71B7-CA4F-A58F-4F6CB71EB980}" type="slidenum">
              <a:rPr lang="en-US"/>
              <a:pPr>
                <a:defRPr/>
              </a:pPr>
              <a:t>‹#›</a:t>
            </a:fld>
            <a:endParaRPr lang="en-US"/>
          </a:p>
        </p:txBody>
      </p:sp>
    </p:spTree>
    <p:extLst>
      <p:ext uri="{BB962C8B-B14F-4D97-AF65-F5344CB8AC3E}">
        <p14:creationId xmlns:p14="http://schemas.microsoft.com/office/powerpoint/2010/main" val="3416717140"/>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ty Blue Background">
    <p:bg>
      <p:bgRef idx="1001">
        <a:schemeClr val="bg2"/>
      </p:bgRef>
    </p:bg>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a:solidFill>
                  <a:srgbClr val="FFFFFF"/>
                </a:solidFill>
              </a:defRPr>
            </a:lvl1pPr>
          </a:lstStyle>
          <a:p>
            <a:pPr>
              <a:defRPr/>
            </a:pPr>
            <a:fld id="{6586A72C-556B-1147-ABD7-FA3D302A9A8B}" type="datetime1">
              <a:rPr lang="en-US"/>
              <a:pPr>
                <a:defRPr/>
              </a:pPr>
              <a:t>4/14/16</a:t>
            </a:fld>
            <a:endParaRPr lang="en-US"/>
          </a:p>
        </p:txBody>
      </p:sp>
      <p:sp>
        <p:nvSpPr>
          <p:cNvPr id="3" name="Footer Placeholder 3"/>
          <p:cNvSpPr>
            <a:spLocks noGrp="1"/>
          </p:cNvSpPr>
          <p:nvPr>
            <p:ph type="ftr" sz="quarter" idx="11"/>
          </p:nvPr>
        </p:nvSpPr>
        <p:spPr/>
        <p:txBody>
          <a:bodyPr/>
          <a:lstStyle>
            <a:lvl1pPr>
              <a:defRPr/>
            </a:lvl1pPr>
          </a:lstStyle>
          <a:p>
            <a:pPr>
              <a:defRPr/>
            </a:pPr>
            <a:endParaRPr lang="en-US"/>
          </a:p>
        </p:txBody>
      </p:sp>
      <p:sp>
        <p:nvSpPr>
          <p:cNvPr id="4" name="Slide Number Placeholder 4"/>
          <p:cNvSpPr>
            <a:spLocks noGrp="1"/>
          </p:cNvSpPr>
          <p:nvPr>
            <p:ph type="sldNum" sz="quarter" idx="12"/>
          </p:nvPr>
        </p:nvSpPr>
        <p:spPr/>
        <p:txBody>
          <a:bodyPr/>
          <a:lstStyle>
            <a:lvl1pPr>
              <a:defRPr>
                <a:solidFill>
                  <a:srgbClr val="FFFFFF"/>
                </a:solidFill>
              </a:defRPr>
            </a:lvl1pPr>
          </a:lstStyle>
          <a:p>
            <a:pPr>
              <a:defRPr/>
            </a:pPr>
            <a:fld id="{E459B4E8-86A8-104D-BEFC-CC31EA816517}" type="slidenum">
              <a:rPr lang="en-US"/>
              <a:pPr>
                <a:defRPr/>
              </a:pPr>
              <a:t>‹#›</a:t>
            </a:fld>
            <a:endParaRPr lang="en-US"/>
          </a:p>
        </p:txBody>
      </p:sp>
    </p:spTree>
    <p:extLst>
      <p:ext uri="{BB962C8B-B14F-4D97-AF65-F5344CB8AC3E}">
        <p14:creationId xmlns:p14="http://schemas.microsoft.com/office/powerpoint/2010/main" val="709703368"/>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a:solidFill>
                  <a:srgbClr val="898989"/>
                </a:solidFill>
                <a:cs typeface="Arial" charset="0"/>
              </a:defRPr>
            </a:lvl1pPr>
          </a:lstStyle>
          <a:p>
            <a:pPr>
              <a:defRPr/>
            </a:pPr>
            <a:fld id="{E744C92F-10D0-E542-B869-F90ABBF5D7F8}" type="datetime1">
              <a:rPr lang="en-US"/>
              <a:pPr>
                <a:defRPr/>
              </a:pPr>
              <a:t>4/14/16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tint val="75000"/>
                  </a:schemeClr>
                </a:solidFill>
                <a:latin typeface="Arial"/>
                <a:ea typeface="+mn-ea"/>
                <a:cs typeface="Aria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898989"/>
                </a:solidFill>
                <a:cs typeface="Arial" charset="0"/>
              </a:defRPr>
            </a:lvl1pPr>
          </a:lstStyle>
          <a:p>
            <a:pPr>
              <a:defRPr/>
            </a:pPr>
            <a:fld id="{42E37275-D250-1C41-B1DA-DF2D4099134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0" r:id="rId7"/>
    <p:sldLayoutId id="2147483847" r:id="rId8"/>
    <p:sldLayoutId id="2147483848" r:id="rId9"/>
  </p:sldLayoutIdLst>
  <p:timing>
    <p:tnLst>
      <p:par>
        <p:cTn xmlns:p14="http://schemas.microsoft.com/office/powerpoint/2010/mai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Arial" pitchFamily="34" charset="0"/>
          <a:ea typeface="ＭＳ Ｐゴシック" charset="-128"/>
          <a:cs typeface="Arial" pitchFamily="34"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128"/>
          <a:cs typeface="Arial"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128"/>
          <a:cs typeface="Arial"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128"/>
          <a:cs typeface="Arial"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128"/>
          <a:cs typeface="Arial" charset="0"/>
        </a:defRPr>
      </a:lvl5pPr>
      <a:lvl6pPr marL="457200" algn="ctr" defTabSz="457200" rtl="0" fontAlgn="base">
        <a:spcBef>
          <a:spcPct val="0"/>
        </a:spcBef>
        <a:spcAft>
          <a:spcPct val="0"/>
        </a:spcAft>
        <a:defRPr sz="4400">
          <a:solidFill>
            <a:schemeClr val="tx1"/>
          </a:solidFill>
          <a:latin typeface="Times New Roman" charset="0"/>
          <a:ea typeface="ＭＳ Ｐゴシック" charset="-128"/>
        </a:defRPr>
      </a:lvl6pPr>
      <a:lvl7pPr marL="914400" algn="ctr" defTabSz="457200" rtl="0" fontAlgn="base">
        <a:spcBef>
          <a:spcPct val="0"/>
        </a:spcBef>
        <a:spcAft>
          <a:spcPct val="0"/>
        </a:spcAft>
        <a:defRPr sz="4400">
          <a:solidFill>
            <a:schemeClr val="tx1"/>
          </a:solidFill>
          <a:latin typeface="Times New Roman" charset="0"/>
          <a:ea typeface="ＭＳ Ｐゴシック" charset="-128"/>
        </a:defRPr>
      </a:lvl7pPr>
      <a:lvl8pPr marL="1371600" algn="ctr" defTabSz="457200" rtl="0" fontAlgn="base">
        <a:spcBef>
          <a:spcPct val="0"/>
        </a:spcBef>
        <a:spcAft>
          <a:spcPct val="0"/>
        </a:spcAft>
        <a:defRPr sz="4400">
          <a:solidFill>
            <a:schemeClr val="tx1"/>
          </a:solidFill>
          <a:latin typeface="Times New Roman" charset="0"/>
          <a:ea typeface="ＭＳ Ｐゴシック" charset="-128"/>
        </a:defRPr>
      </a:lvl8pPr>
      <a:lvl9pPr marL="1828800" algn="ctr" defTabSz="457200" rtl="0" fontAlgn="base">
        <a:spcBef>
          <a:spcPct val="0"/>
        </a:spcBef>
        <a:spcAft>
          <a:spcPct val="0"/>
        </a:spcAft>
        <a:defRPr sz="4400">
          <a:solidFill>
            <a:schemeClr val="tx1"/>
          </a:solidFill>
          <a:latin typeface="Times New Roman"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pitchFamily="34" charset="0"/>
          <a:ea typeface="ＭＳ Ｐゴシック" charset="-128"/>
          <a:cs typeface="Times New Roman"/>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pitchFamily="34" charset="0"/>
          <a:ea typeface="ＭＳ Ｐゴシック" charset="-128"/>
          <a:cs typeface="Times New Roman"/>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pitchFamily="34" charset="0"/>
          <a:ea typeface="ＭＳ Ｐゴシック" charset="-128"/>
          <a:cs typeface="Times New Roman"/>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pitchFamily="34" charset="0"/>
          <a:ea typeface="ＭＳ Ｐゴシック" charset="-128"/>
          <a:cs typeface="Times New Roman"/>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pitchFamily="34" charset="0"/>
          <a:ea typeface="ＭＳ Ｐゴシック" charset="-128"/>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Word_Document2.docx"/><Relationship Id="rId4" Type="http://schemas.openxmlformats.org/officeDocument/2006/relationships/image" Target="../media/image16.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udmap.org/index.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chart" Target="../charts/chart4.xml"/><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package" Target="../embeddings/Microsoft_Word_Document1.docx"/><Relationship Id="rId5" Type="http://schemas.openxmlformats.org/officeDocument/2006/relationships/image" Target="../media/image14.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Box 1"/>
          <p:cNvSpPr txBox="1">
            <a:spLocks noChangeArrowheads="1"/>
          </p:cNvSpPr>
          <p:nvPr/>
        </p:nvSpPr>
        <p:spPr bwMode="auto">
          <a:xfrm>
            <a:off x="354013" y="882263"/>
            <a:ext cx="51022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dirty="0" err="1">
                <a:latin typeface="Times New Roman"/>
                <a:cs typeface="Times New Roman"/>
              </a:rPr>
              <a:t>GenitoUrinary</a:t>
            </a:r>
            <a:r>
              <a:rPr lang="en-US" sz="3600" dirty="0">
                <a:latin typeface="Times New Roman"/>
                <a:cs typeface="Times New Roman"/>
              </a:rPr>
              <a:t> Development Molecular Anatomy </a:t>
            </a:r>
            <a:r>
              <a:rPr lang="en-US" sz="3600" dirty="0" smtClean="0">
                <a:latin typeface="Times New Roman"/>
                <a:cs typeface="Times New Roman"/>
              </a:rPr>
              <a:t>Project</a:t>
            </a:r>
          </a:p>
          <a:p>
            <a:pPr algn="ctr" eaLnBrk="1" hangingPunct="1"/>
            <a:r>
              <a:rPr lang="en-US" sz="3600" dirty="0" smtClean="0">
                <a:latin typeface="Times New Roman"/>
                <a:cs typeface="Times New Roman"/>
              </a:rPr>
              <a:t>(GUDMAP)</a:t>
            </a:r>
            <a:endParaRPr lang="en-US" sz="3600" dirty="0" smtClean="0">
              <a:latin typeface="Times New Roman" charset="0"/>
              <a:cs typeface="Times New Roman" charset="0"/>
            </a:endParaRPr>
          </a:p>
        </p:txBody>
      </p:sp>
      <p:sp>
        <p:nvSpPr>
          <p:cNvPr id="12290" name="Rectangle 6"/>
          <p:cNvSpPr>
            <a:spLocks noChangeArrowheads="1"/>
          </p:cNvSpPr>
          <p:nvPr/>
        </p:nvSpPr>
        <p:spPr bwMode="auto">
          <a:xfrm>
            <a:off x="354013" y="3990973"/>
            <a:ext cx="82184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400" dirty="0">
                <a:latin typeface="Times New Roman" charset="0"/>
                <a:cs typeface="Times New Roman" charset="0"/>
              </a:rPr>
              <a:t>Kirk M. McHugh, </a:t>
            </a:r>
            <a:r>
              <a:rPr lang="en-US" sz="2400" dirty="0" smtClean="0">
                <a:latin typeface="Times New Roman" charset="0"/>
                <a:cs typeface="Times New Roman" charset="0"/>
              </a:rPr>
              <a:t>Professor &amp; Director</a:t>
            </a:r>
            <a:endParaRPr lang="en-US" sz="2400" dirty="0">
              <a:latin typeface="Times New Roman" charset="0"/>
              <a:cs typeface="Times New Roman" charset="0"/>
            </a:endParaRPr>
          </a:p>
          <a:p>
            <a:r>
              <a:rPr lang="en-US" sz="2400" dirty="0" smtClean="0">
                <a:latin typeface="Times New Roman" charset="0"/>
                <a:cs typeface="Times New Roman" charset="0"/>
              </a:rPr>
              <a:t>Anatomy</a:t>
            </a:r>
            <a:r>
              <a:rPr lang="en-US" sz="2400" dirty="0" smtClean="0">
                <a:latin typeface="Times New Roman" charset="0"/>
                <a:cs typeface="Times New Roman" charset="0"/>
              </a:rPr>
              <a:t>/The Ohio State University</a:t>
            </a:r>
            <a:endParaRPr lang="en-US" sz="2400" dirty="0">
              <a:latin typeface="Times New Roman" charset="0"/>
              <a:cs typeface="Times New Roman" charset="0"/>
            </a:endParaRPr>
          </a:p>
          <a:p>
            <a:r>
              <a:rPr lang="en-US" sz="2400" dirty="0">
                <a:latin typeface="Times New Roman" charset="0"/>
                <a:cs typeface="Times New Roman" charset="0"/>
              </a:rPr>
              <a:t>Nephrology &amp; Urology Research Affinity </a:t>
            </a:r>
            <a:r>
              <a:rPr lang="en-US" sz="2400" dirty="0" smtClean="0">
                <a:latin typeface="Times New Roman" charset="0"/>
                <a:cs typeface="Times New Roman" charset="0"/>
              </a:rPr>
              <a:t>Group/Nationwide 	Children’s Hospital</a:t>
            </a:r>
            <a:endParaRPr lang="en-US" sz="2400" dirty="0">
              <a:latin typeface="Times New Roman" charset="0"/>
              <a:cs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231226119"/>
              </p:ext>
            </p:extLst>
          </p:nvPr>
        </p:nvGraphicFramePr>
        <p:xfrm>
          <a:off x="1009113" y="1260352"/>
          <a:ext cx="7205735" cy="4229100"/>
        </p:xfrm>
        <a:graphic>
          <a:graphicData uri="http://schemas.openxmlformats.org/presentationml/2006/ole">
            <mc:AlternateContent xmlns:mc="http://schemas.openxmlformats.org/markup-compatibility/2006">
              <mc:Choice xmlns:v="urn:schemas-microsoft-com:vml" Requires="v">
                <p:oleObj spid="_x0000_s79885" name="Document" r:id="rId3" imgW="5626100" imgH="3302000" progId="Word.Document.12">
                  <p:embed/>
                </p:oleObj>
              </mc:Choice>
              <mc:Fallback>
                <p:oleObj name="Document" r:id="rId3" imgW="5626100" imgH="3302000" progId="Word.Document.12">
                  <p:embed/>
                  <p:pic>
                    <p:nvPicPr>
                      <p:cNvPr id="0" name=""/>
                      <p:cNvPicPr/>
                      <p:nvPr/>
                    </p:nvPicPr>
                    <p:blipFill>
                      <a:blip r:embed="rId4"/>
                      <a:stretch>
                        <a:fillRect/>
                      </a:stretch>
                    </p:blipFill>
                    <p:spPr>
                      <a:xfrm>
                        <a:off x="1009113" y="1260352"/>
                        <a:ext cx="7205735" cy="4229100"/>
                      </a:xfrm>
                      <a:prstGeom prst="rect">
                        <a:avLst/>
                      </a:prstGeom>
                    </p:spPr>
                  </p:pic>
                </p:oleObj>
              </mc:Fallback>
            </mc:AlternateContent>
          </a:graphicData>
        </a:graphic>
      </p:graphicFrame>
      <p:sp>
        <p:nvSpPr>
          <p:cNvPr id="5" name="TextBox 4"/>
          <p:cNvSpPr txBox="1"/>
          <p:nvPr/>
        </p:nvSpPr>
        <p:spPr>
          <a:xfrm>
            <a:off x="0" y="216380"/>
            <a:ext cx="9144000" cy="584776"/>
          </a:xfrm>
          <a:prstGeom prst="rect">
            <a:avLst/>
          </a:prstGeom>
          <a:noFill/>
        </p:spPr>
        <p:txBody>
          <a:bodyPr wrap="square" rtlCol="0">
            <a:spAutoFit/>
          </a:bodyPr>
          <a:lstStyle/>
          <a:p>
            <a:pPr algn="ctr"/>
            <a:r>
              <a:rPr lang="en-US" sz="3200" dirty="0" smtClean="0">
                <a:latin typeface="Times New Roman"/>
                <a:cs typeface="Times New Roman"/>
              </a:rPr>
              <a:t>Top Inhibited Upstream Regulators Identified</a:t>
            </a:r>
            <a:endParaRPr lang="en-US" sz="3200" dirty="0">
              <a:latin typeface="Times New Roman"/>
              <a:cs typeface="Times New Roman"/>
            </a:endParaRPr>
          </a:p>
        </p:txBody>
      </p:sp>
    </p:spTree>
    <p:extLst>
      <p:ext uri="{BB962C8B-B14F-4D97-AF65-F5344CB8AC3E}">
        <p14:creationId xmlns:p14="http://schemas.microsoft.com/office/powerpoint/2010/main" val="419515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803"/>
            <a:ext cx="8229600" cy="761997"/>
          </a:xfrm>
        </p:spPr>
        <p:txBody>
          <a:bodyPr>
            <a:normAutofit/>
          </a:bodyPr>
          <a:lstStyle/>
          <a:p>
            <a:r>
              <a:rPr lang="en-US" sz="3200" dirty="0" smtClean="0">
                <a:latin typeface="Times New Roman"/>
                <a:cs typeface="Times New Roman"/>
              </a:rPr>
              <a:t>How Do You Use This Data?</a:t>
            </a:r>
            <a:endParaRPr lang="en-US" sz="3200" dirty="0">
              <a:latin typeface="Times New Roman"/>
              <a:cs typeface="Times New Roman"/>
            </a:endParaRPr>
          </a:p>
        </p:txBody>
      </p:sp>
      <p:sp>
        <p:nvSpPr>
          <p:cNvPr id="3" name="Content Placeholder 2"/>
          <p:cNvSpPr>
            <a:spLocks noGrp="1"/>
          </p:cNvSpPr>
          <p:nvPr>
            <p:ph idx="1"/>
          </p:nvPr>
        </p:nvSpPr>
        <p:spPr>
          <a:xfrm>
            <a:off x="457200" y="1419467"/>
            <a:ext cx="8229600" cy="4143133"/>
          </a:xfrm>
        </p:spPr>
        <p:txBody>
          <a:bodyPr/>
          <a:lstStyle/>
          <a:p>
            <a:r>
              <a:rPr lang="en-US" sz="2800" dirty="0" smtClean="0">
                <a:latin typeface="Times New Roman"/>
                <a:cs typeface="Times New Roman"/>
              </a:rPr>
              <a:t>NIH would like to create database resource centers for investigators to use in the initial phases of their research.</a:t>
            </a:r>
          </a:p>
          <a:p>
            <a:r>
              <a:rPr lang="en-US" sz="2800" dirty="0" smtClean="0">
                <a:latin typeface="Times New Roman"/>
                <a:cs typeface="Times New Roman"/>
              </a:rPr>
              <a:t>GUDMAP represents one of those database sets for the genitourinary tract.</a:t>
            </a:r>
          </a:p>
          <a:p>
            <a:r>
              <a:rPr lang="en-US" sz="2800" dirty="0" smtClean="0">
                <a:latin typeface="Times New Roman"/>
                <a:cs typeface="Times New Roman"/>
              </a:rPr>
              <a:t>Invest monies – want </a:t>
            </a:r>
            <a:r>
              <a:rPr lang="en-US" sz="2800" dirty="0" smtClean="0">
                <a:latin typeface="Times New Roman"/>
                <a:cs typeface="Times New Roman"/>
              </a:rPr>
              <a:t>high database utility</a:t>
            </a:r>
            <a:r>
              <a:rPr lang="en-US" sz="2800" dirty="0" smtClean="0">
                <a:latin typeface="Times New Roman"/>
                <a:cs typeface="Times New Roman"/>
              </a:rPr>
              <a:t>.</a:t>
            </a:r>
          </a:p>
          <a:p>
            <a:r>
              <a:rPr lang="en-US" sz="2800" dirty="0" smtClean="0">
                <a:latin typeface="Times New Roman"/>
                <a:cs typeface="Times New Roman"/>
              </a:rPr>
              <a:t>Poorly developed websites = low utility for investigators.</a:t>
            </a:r>
            <a:endParaRPr lang="en-US" sz="2800" dirty="0">
              <a:latin typeface="Times New Roman"/>
              <a:cs typeface="Times New Roman"/>
            </a:endParaRPr>
          </a:p>
        </p:txBody>
      </p:sp>
    </p:spTree>
    <p:extLst>
      <p:ext uri="{BB962C8B-B14F-4D97-AF65-F5344CB8AC3E}">
        <p14:creationId xmlns:p14="http://schemas.microsoft.com/office/powerpoint/2010/main" val="3384086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55600" y="1672169"/>
            <a:ext cx="8489292" cy="3822700"/>
          </a:xfrm>
          <a:prstGeom prst="rect">
            <a:avLst/>
          </a:prstGeom>
          <a:ln>
            <a:solidFill>
              <a:srgbClr val="000000"/>
            </a:solidFill>
          </a:ln>
        </p:spPr>
      </p:pic>
      <p:sp>
        <p:nvSpPr>
          <p:cNvPr id="7" name="Title 1"/>
          <p:cNvSpPr>
            <a:spLocks noGrp="1"/>
          </p:cNvSpPr>
          <p:nvPr>
            <p:ph type="title"/>
          </p:nvPr>
        </p:nvSpPr>
        <p:spPr>
          <a:xfrm>
            <a:off x="457200" y="177802"/>
            <a:ext cx="8229600" cy="1092197"/>
          </a:xfrm>
        </p:spPr>
        <p:txBody>
          <a:bodyPr>
            <a:normAutofit/>
          </a:bodyPr>
          <a:lstStyle/>
          <a:p>
            <a:r>
              <a:rPr lang="en-US" sz="3200" dirty="0" smtClean="0">
                <a:latin typeface="Times New Roman"/>
                <a:cs typeface="Times New Roman"/>
              </a:rPr>
              <a:t>How Do You Use This Data</a:t>
            </a:r>
            <a:r>
              <a:rPr lang="en-US" sz="3200" dirty="0" smtClean="0">
                <a:latin typeface="Times New Roman"/>
                <a:cs typeface="Times New Roman"/>
              </a:rPr>
              <a:t>?</a:t>
            </a:r>
            <a:br>
              <a:rPr lang="en-US" sz="3200" dirty="0" smtClean="0">
                <a:latin typeface="Times New Roman"/>
                <a:cs typeface="Times New Roman"/>
              </a:rPr>
            </a:br>
            <a:r>
              <a:rPr lang="en-US" sz="3200" dirty="0"/>
              <a:t>GUDMAP Database (http://</a:t>
            </a:r>
            <a:r>
              <a:rPr lang="en-US" sz="3200" dirty="0" err="1"/>
              <a:t>www.gudmap.org</a:t>
            </a:r>
            <a:r>
              <a:rPr lang="en-US" sz="3200" dirty="0" smtClean="0"/>
              <a:t>/)</a:t>
            </a:r>
            <a:endParaRPr lang="en-US" sz="3200" dirty="0">
              <a:latin typeface="Times New Roman"/>
              <a:cs typeface="Times New Roman"/>
            </a:endParaRPr>
          </a:p>
        </p:txBody>
      </p:sp>
    </p:spTree>
    <p:extLst>
      <p:ext uri="{BB962C8B-B14F-4D97-AF65-F5344CB8AC3E}">
        <p14:creationId xmlns:p14="http://schemas.microsoft.com/office/powerpoint/2010/main" val="2969677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55600" y="1672169"/>
            <a:ext cx="8489292" cy="3822700"/>
          </a:xfrm>
          <a:prstGeom prst="rect">
            <a:avLst/>
          </a:prstGeom>
        </p:spPr>
      </p:pic>
      <p:sp>
        <p:nvSpPr>
          <p:cNvPr id="7" name="Title 1"/>
          <p:cNvSpPr>
            <a:spLocks noGrp="1"/>
          </p:cNvSpPr>
          <p:nvPr>
            <p:ph type="title"/>
          </p:nvPr>
        </p:nvSpPr>
        <p:spPr>
          <a:xfrm>
            <a:off x="457200" y="177802"/>
            <a:ext cx="8229600" cy="1092197"/>
          </a:xfrm>
        </p:spPr>
        <p:txBody>
          <a:bodyPr>
            <a:normAutofit/>
          </a:bodyPr>
          <a:lstStyle/>
          <a:p>
            <a:r>
              <a:rPr lang="en-US" sz="3200" dirty="0" smtClean="0">
                <a:latin typeface="Times New Roman"/>
                <a:cs typeface="Times New Roman"/>
              </a:rPr>
              <a:t>How Do You Use This Data</a:t>
            </a:r>
            <a:r>
              <a:rPr lang="en-US" sz="3200" dirty="0" smtClean="0">
                <a:latin typeface="Times New Roman"/>
                <a:cs typeface="Times New Roman"/>
              </a:rPr>
              <a:t>?</a:t>
            </a:r>
            <a:br>
              <a:rPr lang="en-US" sz="3200" dirty="0" smtClean="0">
                <a:latin typeface="Times New Roman"/>
                <a:cs typeface="Times New Roman"/>
              </a:rPr>
            </a:br>
            <a:r>
              <a:rPr lang="en-US" sz="3200" dirty="0"/>
              <a:t>GUDMAP Database (http://</a:t>
            </a:r>
            <a:r>
              <a:rPr lang="en-US" sz="3200" dirty="0" err="1"/>
              <a:t>www.gudmap.org</a:t>
            </a:r>
            <a:r>
              <a:rPr lang="en-US" sz="3200" dirty="0" smtClean="0"/>
              <a:t>/)</a:t>
            </a:r>
            <a:endParaRPr lang="en-US" sz="3200" dirty="0">
              <a:latin typeface="Times New Roman"/>
              <a:cs typeface="Times New Roman"/>
            </a:endParaRPr>
          </a:p>
        </p:txBody>
      </p:sp>
      <p:sp>
        <p:nvSpPr>
          <p:cNvPr id="2" name="Oval 1"/>
          <p:cNvSpPr/>
          <p:nvPr/>
        </p:nvSpPr>
        <p:spPr>
          <a:xfrm>
            <a:off x="3412067" y="2362200"/>
            <a:ext cx="1278466" cy="5588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1647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177802"/>
            <a:ext cx="8229600" cy="1092197"/>
          </a:xfrm>
        </p:spPr>
        <p:txBody>
          <a:bodyPr>
            <a:normAutofit/>
          </a:bodyPr>
          <a:lstStyle/>
          <a:p>
            <a:r>
              <a:rPr lang="en-US" sz="3200" dirty="0" smtClean="0">
                <a:latin typeface="Times New Roman"/>
                <a:cs typeface="Times New Roman"/>
              </a:rPr>
              <a:t>How Do You Use This Data</a:t>
            </a:r>
            <a:r>
              <a:rPr lang="en-US" sz="3200" dirty="0" smtClean="0">
                <a:latin typeface="Times New Roman"/>
                <a:cs typeface="Times New Roman"/>
              </a:rPr>
              <a:t>?</a:t>
            </a:r>
            <a:br>
              <a:rPr lang="en-US" sz="3200" dirty="0" smtClean="0">
                <a:latin typeface="Times New Roman"/>
                <a:cs typeface="Times New Roman"/>
              </a:rPr>
            </a:br>
            <a:r>
              <a:rPr lang="en-US" sz="3200" dirty="0"/>
              <a:t>GUDMAP Database (http://</a:t>
            </a:r>
            <a:r>
              <a:rPr lang="en-US" sz="3200" dirty="0" err="1"/>
              <a:t>www.gudmap.org</a:t>
            </a:r>
            <a:r>
              <a:rPr lang="en-US" sz="3200" dirty="0" smtClean="0"/>
              <a:t>/)</a:t>
            </a:r>
            <a:endParaRPr lang="en-US" sz="3200" dirty="0">
              <a:latin typeface="Times New Roman"/>
              <a:cs typeface="Times New Roman"/>
            </a:endParaRPr>
          </a:p>
        </p:txBody>
      </p:sp>
      <p:pic>
        <p:nvPicPr>
          <p:cNvPr id="3" name="Picture 2"/>
          <p:cNvPicPr>
            <a:picLocks noChangeAspect="1"/>
          </p:cNvPicPr>
          <p:nvPr/>
        </p:nvPicPr>
        <p:blipFill>
          <a:blip r:embed="rId2"/>
          <a:stretch>
            <a:fillRect/>
          </a:stretch>
        </p:blipFill>
        <p:spPr>
          <a:xfrm>
            <a:off x="1168400" y="1380067"/>
            <a:ext cx="6790268" cy="4442890"/>
          </a:xfrm>
          <a:prstGeom prst="rect">
            <a:avLst/>
          </a:prstGeom>
          <a:ln>
            <a:solidFill>
              <a:schemeClr val="tx1"/>
            </a:solidFill>
          </a:ln>
        </p:spPr>
      </p:pic>
    </p:spTree>
    <p:extLst>
      <p:ext uri="{BB962C8B-B14F-4D97-AF65-F5344CB8AC3E}">
        <p14:creationId xmlns:p14="http://schemas.microsoft.com/office/powerpoint/2010/main" val="2359294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55600" y="1672169"/>
            <a:ext cx="8489292" cy="3822700"/>
          </a:xfrm>
          <a:prstGeom prst="rect">
            <a:avLst/>
          </a:prstGeom>
          <a:ln>
            <a:solidFill>
              <a:srgbClr val="000000"/>
            </a:solidFill>
          </a:ln>
        </p:spPr>
      </p:pic>
      <p:sp>
        <p:nvSpPr>
          <p:cNvPr id="7" name="Title 1"/>
          <p:cNvSpPr>
            <a:spLocks noGrp="1"/>
          </p:cNvSpPr>
          <p:nvPr>
            <p:ph type="title"/>
          </p:nvPr>
        </p:nvSpPr>
        <p:spPr>
          <a:xfrm>
            <a:off x="457200" y="177802"/>
            <a:ext cx="8229600" cy="1092197"/>
          </a:xfrm>
        </p:spPr>
        <p:txBody>
          <a:bodyPr>
            <a:normAutofit/>
          </a:bodyPr>
          <a:lstStyle/>
          <a:p>
            <a:r>
              <a:rPr lang="en-US" sz="3200" dirty="0" smtClean="0">
                <a:latin typeface="Times New Roman"/>
                <a:cs typeface="Times New Roman"/>
              </a:rPr>
              <a:t>How Do You Use This Data</a:t>
            </a:r>
            <a:r>
              <a:rPr lang="en-US" sz="3200" dirty="0" smtClean="0">
                <a:latin typeface="Times New Roman"/>
                <a:cs typeface="Times New Roman"/>
              </a:rPr>
              <a:t>?</a:t>
            </a:r>
            <a:br>
              <a:rPr lang="en-US" sz="3200" dirty="0" smtClean="0">
                <a:latin typeface="Times New Roman"/>
                <a:cs typeface="Times New Roman"/>
              </a:rPr>
            </a:br>
            <a:r>
              <a:rPr lang="en-US" sz="3200" dirty="0"/>
              <a:t>GUDMAP Database (http://</a:t>
            </a:r>
            <a:r>
              <a:rPr lang="en-US" sz="3200" dirty="0" err="1"/>
              <a:t>www.gudmap.org</a:t>
            </a:r>
            <a:r>
              <a:rPr lang="en-US" sz="3200" dirty="0" smtClean="0"/>
              <a:t>/)</a:t>
            </a:r>
            <a:endParaRPr lang="en-US" sz="3200" dirty="0">
              <a:latin typeface="Times New Roman"/>
              <a:cs typeface="Times New Roman"/>
            </a:endParaRPr>
          </a:p>
        </p:txBody>
      </p:sp>
    </p:spTree>
    <p:extLst>
      <p:ext uri="{BB962C8B-B14F-4D97-AF65-F5344CB8AC3E}">
        <p14:creationId xmlns:p14="http://schemas.microsoft.com/office/powerpoint/2010/main" val="2184530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55600" y="1672169"/>
            <a:ext cx="8489292" cy="3822700"/>
          </a:xfrm>
          <a:prstGeom prst="rect">
            <a:avLst/>
          </a:prstGeom>
          <a:ln>
            <a:solidFill>
              <a:srgbClr val="000000"/>
            </a:solidFill>
          </a:ln>
        </p:spPr>
      </p:pic>
      <p:sp>
        <p:nvSpPr>
          <p:cNvPr id="7" name="Title 1"/>
          <p:cNvSpPr>
            <a:spLocks noGrp="1"/>
          </p:cNvSpPr>
          <p:nvPr>
            <p:ph type="title"/>
          </p:nvPr>
        </p:nvSpPr>
        <p:spPr>
          <a:xfrm>
            <a:off x="457200" y="177802"/>
            <a:ext cx="8229600" cy="1092197"/>
          </a:xfrm>
        </p:spPr>
        <p:txBody>
          <a:bodyPr>
            <a:normAutofit/>
          </a:bodyPr>
          <a:lstStyle/>
          <a:p>
            <a:r>
              <a:rPr lang="en-US" sz="3200" dirty="0" smtClean="0">
                <a:latin typeface="Times New Roman"/>
                <a:cs typeface="Times New Roman"/>
              </a:rPr>
              <a:t>How Do You Use This Data</a:t>
            </a:r>
            <a:r>
              <a:rPr lang="en-US" sz="3200" dirty="0" smtClean="0">
                <a:latin typeface="Times New Roman"/>
                <a:cs typeface="Times New Roman"/>
              </a:rPr>
              <a:t>?</a:t>
            </a:r>
            <a:br>
              <a:rPr lang="en-US" sz="3200" dirty="0" smtClean="0">
                <a:latin typeface="Times New Roman"/>
                <a:cs typeface="Times New Roman"/>
              </a:rPr>
            </a:br>
            <a:r>
              <a:rPr lang="en-US" sz="3200" dirty="0"/>
              <a:t>GUDMAP Database (http://</a:t>
            </a:r>
            <a:r>
              <a:rPr lang="en-US" sz="3200" dirty="0" err="1"/>
              <a:t>www.gudmap.org</a:t>
            </a:r>
            <a:r>
              <a:rPr lang="en-US" sz="3200" dirty="0" smtClean="0"/>
              <a:t>/)</a:t>
            </a:r>
            <a:endParaRPr lang="en-US" sz="3200" dirty="0">
              <a:latin typeface="Times New Roman"/>
              <a:cs typeface="Times New Roman"/>
            </a:endParaRPr>
          </a:p>
        </p:txBody>
      </p:sp>
      <p:sp>
        <p:nvSpPr>
          <p:cNvPr id="2" name="Oval 1"/>
          <p:cNvSpPr/>
          <p:nvPr/>
        </p:nvSpPr>
        <p:spPr>
          <a:xfrm>
            <a:off x="5215469" y="1490133"/>
            <a:ext cx="3826933" cy="516467"/>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7044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177802"/>
            <a:ext cx="8229600" cy="1092197"/>
          </a:xfrm>
        </p:spPr>
        <p:txBody>
          <a:bodyPr>
            <a:normAutofit/>
          </a:bodyPr>
          <a:lstStyle/>
          <a:p>
            <a:r>
              <a:rPr lang="en-US" sz="3200" dirty="0" smtClean="0">
                <a:latin typeface="Times New Roman"/>
                <a:cs typeface="Times New Roman"/>
              </a:rPr>
              <a:t>How Do You Use This Data</a:t>
            </a:r>
            <a:r>
              <a:rPr lang="en-US" sz="3200" dirty="0" smtClean="0">
                <a:latin typeface="Times New Roman"/>
                <a:cs typeface="Times New Roman"/>
              </a:rPr>
              <a:t>?</a:t>
            </a:r>
            <a:br>
              <a:rPr lang="en-US" sz="3200" dirty="0" smtClean="0">
                <a:latin typeface="Times New Roman"/>
                <a:cs typeface="Times New Roman"/>
              </a:rPr>
            </a:br>
            <a:r>
              <a:rPr lang="en-US" sz="3200" dirty="0"/>
              <a:t>GUDMAP Database (http://</a:t>
            </a:r>
            <a:r>
              <a:rPr lang="en-US" sz="3200" dirty="0" err="1"/>
              <a:t>www.gudmap.org</a:t>
            </a:r>
            <a:r>
              <a:rPr lang="en-US" sz="3200" dirty="0" smtClean="0"/>
              <a:t>/)</a:t>
            </a:r>
            <a:endParaRPr lang="en-US" sz="3200" dirty="0">
              <a:latin typeface="Times New Roman"/>
              <a:cs typeface="Times New Roman"/>
            </a:endParaRPr>
          </a:p>
        </p:txBody>
      </p:sp>
      <p:pic>
        <p:nvPicPr>
          <p:cNvPr id="3" name="Picture 2"/>
          <p:cNvPicPr>
            <a:picLocks noChangeAspect="1"/>
          </p:cNvPicPr>
          <p:nvPr/>
        </p:nvPicPr>
        <p:blipFill>
          <a:blip r:embed="rId2"/>
          <a:stretch>
            <a:fillRect/>
          </a:stretch>
        </p:blipFill>
        <p:spPr>
          <a:xfrm>
            <a:off x="270933" y="1662072"/>
            <a:ext cx="8602133" cy="3871914"/>
          </a:xfrm>
          <a:prstGeom prst="rect">
            <a:avLst/>
          </a:prstGeom>
          <a:ln>
            <a:solidFill>
              <a:schemeClr val="tx1"/>
            </a:solidFill>
          </a:ln>
        </p:spPr>
      </p:pic>
      <p:sp>
        <p:nvSpPr>
          <p:cNvPr id="8" name="Oval 7"/>
          <p:cNvSpPr/>
          <p:nvPr/>
        </p:nvSpPr>
        <p:spPr>
          <a:xfrm>
            <a:off x="5215469" y="1490133"/>
            <a:ext cx="3826933" cy="516467"/>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2531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177802"/>
            <a:ext cx="8229600" cy="1092197"/>
          </a:xfrm>
        </p:spPr>
        <p:txBody>
          <a:bodyPr>
            <a:normAutofit/>
          </a:bodyPr>
          <a:lstStyle/>
          <a:p>
            <a:r>
              <a:rPr lang="en-US" sz="3200" dirty="0" smtClean="0">
                <a:latin typeface="Times New Roman"/>
                <a:cs typeface="Times New Roman"/>
              </a:rPr>
              <a:t>How Do You Use This Data</a:t>
            </a:r>
            <a:r>
              <a:rPr lang="en-US" sz="3200" dirty="0" smtClean="0">
                <a:latin typeface="Times New Roman"/>
                <a:cs typeface="Times New Roman"/>
              </a:rPr>
              <a:t>?</a:t>
            </a:r>
            <a:br>
              <a:rPr lang="en-US" sz="3200" dirty="0" smtClean="0">
                <a:latin typeface="Times New Roman"/>
                <a:cs typeface="Times New Roman"/>
              </a:rPr>
            </a:br>
            <a:r>
              <a:rPr lang="en-US" sz="3200" dirty="0"/>
              <a:t>GUDMAP Database (http://</a:t>
            </a:r>
            <a:r>
              <a:rPr lang="en-US" sz="3200" dirty="0" err="1"/>
              <a:t>www.gudmap.org</a:t>
            </a:r>
            <a:r>
              <a:rPr lang="en-US" sz="3200" dirty="0" smtClean="0"/>
              <a:t>/)</a:t>
            </a:r>
            <a:endParaRPr lang="en-US" sz="3200" dirty="0">
              <a:latin typeface="Times New Roman"/>
              <a:cs typeface="Times New Roman"/>
            </a:endParaRPr>
          </a:p>
        </p:txBody>
      </p:sp>
      <p:pic>
        <p:nvPicPr>
          <p:cNvPr id="2" name="Picture 1"/>
          <p:cNvPicPr>
            <a:picLocks noChangeAspect="1"/>
          </p:cNvPicPr>
          <p:nvPr/>
        </p:nvPicPr>
        <p:blipFill>
          <a:blip r:embed="rId2"/>
          <a:stretch>
            <a:fillRect/>
          </a:stretch>
        </p:blipFill>
        <p:spPr>
          <a:xfrm>
            <a:off x="110066" y="1825372"/>
            <a:ext cx="8898467" cy="2944200"/>
          </a:xfrm>
          <a:prstGeom prst="rect">
            <a:avLst/>
          </a:prstGeom>
          <a:ln>
            <a:solidFill>
              <a:srgbClr val="000000"/>
            </a:solidFill>
          </a:ln>
        </p:spPr>
      </p:pic>
    </p:spTree>
    <p:extLst>
      <p:ext uri="{BB962C8B-B14F-4D97-AF65-F5344CB8AC3E}">
        <p14:creationId xmlns:p14="http://schemas.microsoft.com/office/powerpoint/2010/main" val="3456508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177802"/>
            <a:ext cx="8229600" cy="1092197"/>
          </a:xfrm>
        </p:spPr>
        <p:txBody>
          <a:bodyPr>
            <a:normAutofit/>
          </a:bodyPr>
          <a:lstStyle/>
          <a:p>
            <a:r>
              <a:rPr lang="en-US" sz="3200" dirty="0" smtClean="0">
                <a:latin typeface="Times New Roman"/>
                <a:cs typeface="Times New Roman"/>
              </a:rPr>
              <a:t>How Do You Use This Data</a:t>
            </a:r>
            <a:r>
              <a:rPr lang="en-US" sz="3200" dirty="0" smtClean="0">
                <a:latin typeface="Times New Roman"/>
                <a:cs typeface="Times New Roman"/>
              </a:rPr>
              <a:t>?</a:t>
            </a:r>
            <a:br>
              <a:rPr lang="en-US" sz="3200" dirty="0" smtClean="0">
                <a:latin typeface="Times New Roman"/>
                <a:cs typeface="Times New Roman"/>
              </a:rPr>
            </a:br>
            <a:r>
              <a:rPr lang="en-US" sz="3200" dirty="0"/>
              <a:t>GUDMAP Database (http://</a:t>
            </a:r>
            <a:r>
              <a:rPr lang="en-US" sz="3200" dirty="0" err="1"/>
              <a:t>www.gudmap.org</a:t>
            </a:r>
            <a:r>
              <a:rPr lang="en-US" sz="3200" dirty="0" smtClean="0"/>
              <a:t>/)</a:t>
            </a:r>
            <a:endParaRPr lang="en-US" sz="3200" dirty="0">
              <a:latin typeface="Times New Roman"/>
              <a:cs typeface="Times New Roman"/>
            </a:endParaRPr>
          </a:p>
        </p:txBody>
      </p:sp>
      <p:pic>
        <p:nvPicPr>
          <p:cNvPr id="3" name="Picture 2"/>
          <p:cNvPicPr>
            <a:picLocks noChangeAspect="1"/>
          </p:cNvPicPr>
          <p:nvPr/>
        </p:nvPicPr>
        <p:blipFill>
          <a:blip r:embed="rId2"/>
          <a:stretch>
            <a:fillRect/>
          </a:stretch>
        </p:blipFill>
        <p:spPr>
          <a:xfrm>
            <a:off x="237067" y="1690116"/>
            <a:ext cx="8686800" cy="3397504"/>
          </a:xfrm>
          <a:prstGeom prst="rect">
            <a:avLst/>
          </a:prstGeom>
        </p:spPr>
      </p:pic>
      <p:sp>
        <p:nvSpPr>
          <p:cNvPr id="4" name="TextBox 3"/>
          <p:cNvSpPr txBox="1"/>
          <p:nvPr/>
        </p:nvSpPr>
        <p:spPr>
          <a:xfrm>
            <a:off x="2125133" y="5293267"/>
            <a:ext cx="5098872" cy="369332"/>
          </a:xfrm>
          <a:prstGeom prst="rect">
            <a:avLst/>
          </a:prstGeom>
          <a:noFill/>
        </p:spPr>
        <p:txBody>
          <a:bodyPr wrap="none" rtlCol="0">
            <a:spAutoFit/>
          </a:bodyPr>
          <a:lstStyle/>
          <a:p>
            <a:r>
              <a:rPr lang="en-US" dirty="0" smtClean="0"/>
              <a:t>alpha smooth muscle actin – no results returned</a:t>
            </a:r>
            <a:endParaRPr lang="en-US" dirty="0"/>
          </a:p>
        </p:txBody>
      </p:sp>
      <p:sp>
        <p:nvSpPr>
          <p:cNvPr id="6" name="Oval 5"/>
          <p:cNvSpPr/>
          <p:nvPr/>
        </p:nvSpPr>
        <p:spPr>
          <a:xfrm>
            <a:off x="1100668" y="3056466"/>
            <a:ext cx="4470400" cy="1642533"/>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859867" y="3725334"/>
            <a:ext cx="3826933" cy="1083732"/>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252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164567"/>
            <a:ext cx="8229600" cy="1143000"/>
          </a:xfrm>
        </p:spPr>
        <p:txBody>
          <a:bodyPr>
            <a:normAutofit/>
          </a:bodyPr>
          <a:lstStyle/>
          <a:p>
            <a:r>
              <a:rPr lang="en-US" sz="3200" dirty="0" err="1" smtClean="0">
                <a:latin typeface="Times New Roman"/>
                <a:cs typeface="Times New Roman"/>
              </a:rPr>
              <a:t>GenitoUrinary</a:t>
            </a:r>
            <a:r>
              <a:rPr lang="en-US" sz="3200" dirty="0" smtClean="0">
                <a:latin typeface="Times New Roman"/>
                <a:cs typeface="Times New Roman"/>
              </a:rPr>
              <a:t> Development Molecular Anatomy Project (GUDMAP) </a:t>
            </a:r>
            <a:endParaRPr lang="en-US" sz="3200" dirty="0">
              <a:latin typeface="Times New Roman"/>
              <a:cs typeface="Times New Roman"/>
            </a:endParaRPr>
          </a:p>
        </p:txBody>
      </p:sp>
      <p:sp>
        <p:nvSpPr>
          <p:cNvPr id="10" name="TextBox 9"/>
          <p:cNvSpPr txBox="1"/>
          <p:nvPr/>
        </p:nvSpPr>
        <p:spPr>
          <a:xfrm>
            <a:off x="220134" y="1410223"/>
            <a:ext cx="8703734" cy="4339650"/>
          </a:xfrm>
          <a:prstGeom prst="rect">
            <a:avLst/>
          </a:prstGeom>
          <a:noFill/>
        </p:spPr>
        <p:txBody>
          <a:bodyPr wrap="square" rtlCol="0">
            <a:spAutoFit/>
          </a:bodyPr>
          <a:lstStyle/>
          <a:p>
            <a:pPr algn="ctr"/>
            <a:r>
              <a:rPr lang="en-US" sz="2400" dirty="0" smtClean="0">
                <a:latin typeface="Times New Roman"/>
                <a:cs typeface="Times New Roman"/>
              </a:rPr>
              <a:t>(GUDMAP) is a consortium of laboratories working to provide the scientific and medical community with tools to facilitate research. The key components are:</a:t>
            </a:r>
          </a:p>
          <a:p>
            <a:endParaRPr lang="en-US" sz="1200" dirty="0">
              <a:latin typeface="Times New Roman"/>
              <a:cs typeface="Times New Roman"/>
            </a:endParaRPr>
          </a:p>
          <a:p>
            <a:pPr marL="514350" indent="-285750">
              <a:buFont typeface="Arial"/>
              <a:buChar char="•"/>
            </a:pPr>
            <a:r>
              <a:rPr lang="en-US" sz="2400" dirty="0" smtClean="0">
                <a:latin typeface="Times New Roman"/>
                <a:cs typeface="Times New Roman"/>
              </a:rPr>
              <a:t>a molecular atlas of gene expression for the developing organs of the </a:t>
            </a:r>
            <a:r>
              <a:rPr lang="en-US" sz="2400" dirty="0" err="1" smtClean="0">
                <a:latin typeface="Times New Roman"/>
                <a:cs typeface="Times New Roman"/>
              </a:rPr>
              <a:t>GenitoUrinary</a:t>
            </a:r>
            <a:r>
              <a:rPr lang="en-US" sz="2400" dirty="0" smtClean="0">
                <a:latin typeface="Times New Roman"/>
                <a:cs typeface="Times New Roman"/>
              </a:rPr>
              <a:t> (GU) tract</a:t>
            </a:r>
          </a:p>
          <a:p>
            <a:pPr marL="514350" indent="-285750">
              <a:buFont typeface="Arial"/>
              <a:buChar char="•"/>
            </a:pPr>
            <a:r>
              <a:rPr lang="en-US" sz="2400" dirty="0" smtClean="0">
                <a:latin typeface="Times New Roman"/>
                <a:cs typeface="Times New Roman"/>
              </a:rPr>
              <a:t>a high resolution molecular anatomy that highlights development of the GU system </a:t>
            </a:r>
          </a:p>
          <a:p>
            <a:pPr marL="514350" indent="-285750">
              <a:buFont typeface="Arial"/>
              <a:buChar char="•"/>
            </a:pPr>
            <a:r>
              <a:rPr lang="en-US" sz="2400" dirty="0" smtClean="0">
                <a:latin typeface="Times New Roman"/>
                <a:cs typeface="Times New Roman"/>
              </a:rPr>
              <a:t>mouse strains to facilitate developmental and functional studies within the GU system</a:t>
            </a:r>
          </a:p>
          <a:p>
            <a:pPr marL="514350" indent="-285750">
              <a:buFont typeface="Arial"/>
              <a:buChar char="•"/>
            </a:pPr>
            <a:r>
              <a:rPr lang="en-US" sz="2400" dirty="0" smtClean="0">
                <a:latin typeface="Times New Roman"/>
                <a:cs typeface="Times New Roman"/>
              </a:rPr>
              <a:t>tutorials describing GU organogenesis</a:t>
            </a:r>
          </a:p>
          <a:p>
            <a:pPr marL="514350" indent="-285750">
              <a:buFont typeface="Arial"/>
              <a:buChar char="•"/>
            </a:pPr>
            <a:r>
              <a:rPr lang="en-US" sz="2400" dirty="0" smtClean="0">
                <a:latin typeface="Times New Roman"/>
                <a:cs typeface="Times New Roman"/>
              </a:rPr>
              <a:t>rapid access to primary data via the GUDMAP database </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177802"/>
            <a:ext cx="8229600" cy="1092197"/>
          </a:xfrm>
        </p:spPr>
        <p:txBody>
          <a:bodyPr>
            <a:normAutofit/>
          </a:bodyPr>
          <a:lstStyle/>
          <a:p>
            <a:r>
              <a:rPr lang="en-US" sz="3200" dirty="0" smtClean="0">
                <a:latin typeface="Times New Roman"/>
                <a:cs typeface="Times New Roman"/>
              </a:rPr>
              <a:t>How Do You Use This Data</a:t>
            </a:r>
            <a:r>
              <a:rPr lang="en-US" sz="3200" dirty="0" smtClean="0">
                <a:latin typeface="Times New Roman"/>
                <a:cs typeface="Times New Roman"/>
              </a:rPr>
              <a:t>?</a:t>
            </a:r>
            <a:br>
              <a:rPr lang="en-US" sz="3200" dirty="0" smtClean="0">
                <a:latin typeface="Times New Roman"/>
                <a:cs typeface="Times New Roman"/>
              </a:rPr>
            </a:br>
            <a:r>
              <a:rPr lang="en-US" sz="3200" dirty="0"/>
              <a:t>GUDMAP Database (http://</a:t>
            </a:r>
            <a:r>
              <a:rPr lang="en-US" sz="3200" dirty="0" err="1"/>
              <a:t>www.gudmap.org</a:t>
            </a:r>
            <a:r>
              <a:rPr lang="en-US" sz="3200" dirty="0" smtClean="0"/>
              <a:t>/)</a:t>
            </a:r>
            <a:endParaRPr lang="en-US" sz="3200" dirty="0">
              <a:latin typeface="Times New Roman"/>
              <a:cs typeface="Times New Roman"/>
            </a:endParaRPr>
          </a:p>
        </p:txBody>
      </p:sp>
      <p:sp>
        <p:nvSpPr>
          <p:cNvPr id="4" name="TextBox 3"/>
          <p:cNvSpPr txBox="1"/>
          <p:nvPr/>
        </p:nvSpPr>
        <p:spPr>
          <a:xfrm>
            <a:off x="2125133" y="5477933"/>
            <a:ext cx="5098872" cy="369332"/>
          </a:xfrm>
          <a:prstGeom prst="rect">
            <a:avLst/>
          </a:prstGeom>
          <a:noFill/>
        </p:spPr>
        <p:txBody>
          <a:bodyPr wrap="none" rtlCol="0">
            <a:spAutoFit/>
          </a:bodyPr>
          <a:lstStyle/>
          <a:p>
            <a:r>
              <a:rPr lang="en-US" dirty="0" smtClean="0"/>
              <a:t>alpha smooth muscle actin – no results returned</a:t>
            </a:r>
            <a:endParaRPr lang="en-US" dirty="0"/>
          </a:p>
        </p:txBody>
      </p:sp>
      <p:pic>
        <p:nvPicPr>
          <p:cNvPr id="5" name="Picture 4"/>
          <p:cNvPicPr>
            <a:picLocks noChangeAspect="1"/>
          </p:cNvPicPr>
          <p:nvPr/>
        </p:nvPicPr>
        <p:blipFill>
          <a:blip r:embed="rId2"/>
          <a:stretch>
            <a:fillRect/>
          </a:stretch>
        </p:blipFill>
        <p:spPr>
          <a:xfrm>
            <a:off x="897466" y="1526695"/>
            <a:ext cx="7450667" cy="3904835"/>
          </a:xfrm>
          <a:prstGeom prst="rect">
            <a:avLst/>
          </a:prstGeom>
        </p:spPr>
      </p:pic>
      <p:sp>
        <p:nvSpPr>
          <p:cNvPr id="9" name="Oval 8"/>
          <p:cNvSpPr/>
          <p:nvPr/>
        </p:nvSpPr>
        <p:spPr>
          <a:xfrm rot="16200000">
            <a:off x="5943601" y="3539068"/>
            <a:ext cx="3826933" cy="1083732"/>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100668" y="2396067"/>
            <a:ext cx="6316132" cy="3035463"/>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4192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02466" y="1143000"/>
            <a:ext cx="5401733" cy="4680434"/>
          </a:xfrm>
          <a:prstGeom prst="rect">
            <a:avLst/>
          </a:prstGeom>
        </p:spPr>
      </p:pic>
      <p:sp>
        <p:nvSpPr>
          <p:cNvPr id="5" name="Title 1"/>
          <p:cNvSpPr>
            <a:spLocks noGrp="1"/>
          </p:cNvSpPr>
          <p:nvPr>
            <p:ph type="title"/>
          </p:nvPr>
        </p:nvSpPr>
        <p:spPr>
          <a:xfrm>
            <a:off x="1938866" y="0"/>
            <a:ext cx="7205133" cy="1143000"/>
          </a:xfrm>
        </p:spPr>
        <p:txBody>
          <a:bodyPr>
            <a:normAutofit fontScale="90000"/>
          </a:bodyPr>
          <a:lstStyle/>
          <a:p>
            <a:r>
              <a:rPr lang="en-US" sz="3200" dirty="0" smtClean="0">
                <a:latin typeface="Times New Roman"/>
                <a:cs typeface="Times New Roman"/>
              </a:rPr>
              <a:t>How Do You Use This Data</a:t>
            </a:r>
            <a:r>
              <a:rPr lang="en-US" sz="3200" dirty="0" smtClean="0">
                <a:latin typeface="Times New Roman"/>
                <a:cs typeface="Times New Roman"/>
              </a:rPr>
              <a:t>?</a:t>
            </a:r>
            <a:br>
              <a:rPr lang="en-US" sz="3200" dirty="0" smtClean="0">
                <a:latin typeface="Times New Roman"/>
                <a:cs typeface="Times New Roman"/>
              </a:rPr>
            </a:br>
            <a:r>
              <a:rPr lang="en-US" sz="3200" dirty="0"/>
              <a:t>GUDMAP Database (http://</a:t>
            </a:r>
            <a:r>
              <a:rPr lang="en-US" sz="3200" dirty="0" err="1"/>
              <a:t>www.gudmap.org</a:t>
            </a:r>
            <a:r>
              <a:rPr lang="en-US" sz="3200" dirty="0" smtClean="0"/>
              <a:t>/)</a:t>
            </a:r>
            <a:endParaRPr lang="en-US" sz="3200" dirty="0">
              <a:latin typeface="Times New Roman"/>
              <a:cs typeface="Times New Roman"/>
            </a:endParaRPr>
          </a:p>
        </p:txBody>
      </p:sp>
      <p:pic>
        <p:nvPicPr>
          <p:cNvPr id="6" name="Picture 5"/>
          <p:cNvPicPr>
            <a:picLocks noChangeAspect="1"/>
          </p:cNvPicPr>
          <p:nvPr/>
        </p:nvPicPr>
        <p:blipFill>
          <a:blip r:embed="rId3"/>
          <a:stretch>
            <a:fillRect/>
          </a:stretch>
        </p:blipFill>
        <p:spPr>
          <a:xfrm>
            <a:off x="144581" y="491066"/>
            <a:ext cx="1905160" cy="6028267"/>
          </a:xfrm>
          <a:prstGeom prst="rect">
            <a:avLst/>
          </a:prstGeom>
        </p:spPr>
      </p:pic>
    </p:spTree>
    <p:extLst>
      <p:ext uri="{BB962C8B-B14F-4D97-AF65-F5344CB8AC3E}">
        <p14:creationId xmlns:p14="http://schemas.microsoft.com/office/powerpoint/2010/main" val="3723279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131148" y="465667"/>
            <a:ext cx="4012852" cy="1143000"/>
          </a:xfrm>
        </p:spPr>
        <p:txBody>
          <a:bodyPr>
            <a:noAutofit/>
          </a:bodyPr>
          <a:lstStyle/>
          <a:p>
            <a:r>
              <a:rPr lang="en-US" sz="2400" dirty="0" smtClean="0"/>
              <a:t>How Do You Use This Data</a:t>
            </a:r>
            <a:r>
              <a:rPr lang="en-US" sz="2400" dirty="0" smtClean="0"/>
              <a:t>?</a:t>
            </a:r>
            <a:br>
              <a:rPr lang="en-US" sz="2400" dirty="0" smtClean="0"/>
            </a:br>
            <a:r>
              <a:rPr lang="en-US" sz="2400" dirty="0"/>
              <a:t>GUDMAP Database </a:t>
            </a:r>
            <a:r>
              <a:rPr lang="en-US" sz="2400" dirty="0" smtClean="0"/>
              <a:t/>
            </a:r>
            <a:br>
              <a:rPr lang="en-US" sz="2400" dirty="0" smtClean="0"/>
            </a:br>
            <a:r>
              <a:rPr lang="en-US" sz="2400" dirty="0" smtClean="0"/>
              <a:t>(</a:t>
            </a:r>
            <a:r>
              <a:rPr lang="en-US" sz="2400" dirty="0"/>
              <a:t>http://</a:t>
            </a:r>
            <a:r>
              <a:rPr lang="en-US" sz="2400" dirty="0" err="1"/>
              <a:t>www.gudmap.org</a:t>
            </a:r>
            <a:r>
              <a:rPr lang="en-US" sz="2400" dirty="0" smtClean="0"/>
              <a:t>/)</a:t>
            </a:r>
            <a:endParaRPr lang="en-US" sz="2400" dirty="0"/>
          </a:p>
        </p:txBody>
      </p:sp>
      <p:pic>
        <p:nvPicPr>
          <p:cNvPr id="2" name="Picture 1"/>
          <p:cNvPicPr>
            <a:picLocks noChangeAspect="1"/>
          </p:cNvPicPr>
          <p:nvPr/>
        </p:nvPicPr>
        <p:blipFill>
          <a:blip r:embed="rId2"/>
          <a:stretch>
            <a:fillRect/>
          </a:stretch>
        </p:blipFill>
        <p:spPr>
          <a:xfrm>
            <a:off x="108407" y="160867"/>
            <a:ext cx="5107407" cy="5630333"/>
          </a:xfrm>
          <a:prstGeom prst="rect">
            <a:avLst/>
          </a:prstGeom>
        </p:spPr>
      </p:pic>
      <p:sp>
        <p:nvSpPr>
          <p:cNvPr id="3" name="TextBox 2"/>
          <p:cNvSpPr txBox="1"/>
          <p:nvPr/>
        </p:nvSpPr>
        <p:spPr>
          <a:xfrm>
            <a:off x="5952067" y="2383597"/>
            <a:ext cx="2403222" cy="461665"/>
          </a:xfrm>
          <a:prstGeom prst="rect">
            <a:avLst/>
          </a:prstGeom>
          <a:noFill/>
        </p:spPr>
        <p:txBody>
          <a:bodyPr wrap="none" rtlCol="0">
            <a:spAutoFit/>
          </a:bodyPr>
          <a:lstStyle/>
          <a:p>
            <a:r>
              <a:rPr lang="en-US" sz="2400" dirty="0" smtClean="0">
                <a:latin typeface="Times New Roman"/>
                <a:cs typeface="Times New Roman"/>
              </a:rPr>
              <a:t>Image Annotation</a:t>
            </a:r>
            <a:endParaRPr lang="en-US" sz="2400" dirty="0">
              <a:latin typeface="Times New Roman"/>
              <a:cs typeface="Times New Roman"/>
            </a:endParaRPr>
          </a:p>
        </p:txBody>
      </p:sp>
    </p:spTree>
    <p:extLst>
      <p:ext uri="{BB962C8B-B14F-4D97-AF65-F5344CB8AC3E}">
        <p14:creationId xmlns:p14="http://schemas.microsoft.com/office/powerpoint/2010/main" val="1713537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6267" y="152400"/>
            <a:ext cx="5122334" cy="5596527"/>
          </a:xfrm>
          <a:prstGeom prst="rect">
            <a:avLst/>
          </a:prstGeom>
        </p:spPr>
      </p:pic>
      <p:sp>
        <p:nvSpPr>
          <p:cNvPr id="7" name="Title 1"/>
          <p:cNvSpPr>
            <a:spLocks noGrp="1"/>
          </p:cNvSpPr>
          <p:nvPr>
            <p:ph type="title"/>
          </p:nvPr>
        </p:nvSpPr>
        <p:spPr>
          <a:xfrm>
            <a:off x="5461002" y="173567"/>
            <a:ext cx="3682998" cy="1143000"/>
          </a:xfrm>
        </p:spPr>
        <p:txBody>
          <a:bodyPr>
            <a:noAutofit/>
          </a:bodyPr>
          <a:lstStyle/>
          <a:p>
            <a:r>
              <a:rPr lang="en-US" sz="2400" dirty="0" smtClean="0"/>
              <a:t>How Do You Use </a:t>
            </a:r>
            <a:r>
              <a:rPr lang="en-US" sz="2400" dirty="0" smtClean="0"/>
              <a:t>Data?</a:t>
            </a:r>
            <a:br>
              <a:rPr lang="en-US" sz="2400" dirty="0" smtClean="0"/>
            </a:br>
            <a:r>
              <a:rPr lang="en-US" sz="2400" dirty="0"/>
              <a:t>GUDMAP Database </a:t>
            </a:r>
            <a:r>
              <a:rPr lang="en-US" sz="2400" dirty="0" smtClean="0"/>
              <a:t/>
            </a:r>
            <a:br>
              <a:rPr lang="en-US" sz="2400" dirty="0" smtClean="0"/>
            </a:br>
            <a:r>
              <a:rPr lang="en-US" sz="2400" dirty="0" smtClean="0"/>
              <a:t>(</a:t>
            </a:r>
            <a:r>
              <a:rPr lang="en-US" sz="2400" dirty="0"/>
              <a:t>http://</a:t>
            </a:r>
            <a:r>
              <a:rPr lang="en-US" sz="2400" dirty="0" err="1"/>
              <a:t>www.gudmap.org</a:t>
            </a:r>
            <a:r>
              <a:rPr lang="en-US" sz="2400" dirty="0" smtClean="0"/>
              <a:t>/)</a:t>
            </a:r>
            <a:endParaRPr lang="en-US" sz="2400" dirty="0"/>
          </a:p>
        </p:txBody>
      </p:sp>
      <p:sp>
        <p:nvSpPr>
          <p:cNvPr id="8" name="TextBox 7"/>
          <p:cNvSpPr txBox="1"/>
          <p:nvPr/>
        </p:nvSpPr>
        <p:spPr>
          <a:xfrm>
            <a:off x="5376335" y="1921932"/>
            <a:ext cx="3682998" cy="2308324"/>
          </a:xfrm>
          <a:prstGeom prst="rect">
            <a:avLst/>
          </a:prstGeom>
          <a:noFill/>
          <a:ln>
            <a:solidFill>
              <a:srgbClr val="000000"/>
            </a:solidFill>
          </a:ln>
        </p:spPr>
        <p:txBody>
          <a:bodyPr wrap="square" rtlCol="0">
            <a:spAutoFit/>
          </a:bodyPr>
          <a:lstStyle/>
          <a:p>
            <a:pPr algn="ctr"/>
            <a:r>
              <a:rPr lang="en-US" sz="2400" dirty="0" smtClean="0">
                <a:latin typeface="Times New Roman"/>
                <a:cs typeface="Times New Roman"/>
              </a:rPr>
              <a:t>Two Primary Tasks </a:t>
            </a:r>
          </a:p>
          <a:p>
            <a:pPr algn="ctr"/>
            <a:r>
              <a:rPr lang="en-US" sz="2400" dirty="0" smtClean="0">
                <a:latin typeface="Times New Roman"/>
                <a:cs typeface="Times New Roman"/>
              </a:rPr>
              <a:t>to be Resolved</a:t>
            </a:r>
          </a:p>
          <a:p>
            <a:endParaRPr lang="en-US" sz="2400" dirty="0">
              <a:latin typeface="Times New Roman"/>
              <a:cs typeface="Times New Roman"/>
            </a:endParaRPr>
          </a:p>
          <a:p>
            <a:pPr marL="3175" indent="-3175" algn="ctr">
              <a:buFont typeface="+mj-lt"/>
              <a:buAutoNum type="arabicPeriod"/>
            </a:pPr>
            <a:r>
              <a:rPr lang="en-US" sz="2400" dirty="0" smtClean="0">
                <a:latin typeface="Times New Roman"/>
                <a:cs typeface="Times New Roman"/>
              </a:rPr>
              <a:t> Initial Search Function</a:t>
            </a:r>
          </a:p>
          <a:p>
            <a:pPr marL="3175" indent="-3175" algn="ctr">
              <a:buFont typeface="+mj-lt"/>
              <a:buAutoNum type="arabicPeriod"/>
            </a:pPr>
            <a:endParaRPr lang="en-US" sz="2400" dirty="0">
              <a:latin typeface="Times New Roman"/>
              <a:cs typeface="Times New Roman"/>
            </a:endParaRPr>
          </a:p>
          <a:p>
            <a:pPr marL="3175" indent="-3175" algn="ctr">
              <a:buFont typeface="+mj-lt"/>
              <a:buAutoNum type="arabicPeriod"/>
            </a:pPr>
            <a:r>
              <a:rPr lang="en-US" sz="2400" dirty="0" smtClean="0">
                <a:latin typeface="Times New Roman"/>
                <a:cs typeface="Times New Roman"/>
              </a:rPr>
              <a:t> Image Annotation</a:t>
            </a:r>
            <a:endParaRPr lang="en-US" sz="2400" dirty="0">
              <a:latin typeface="Times New Roman"/>
              <a:cs typeface="Times New Roman"/>
            </a:endParaRPr>
          </a:p>
        </p:txBody>
      </p:sp>
    </p:spTree>
    <p:extLst>
      <p:ext uri="{BB962C8B-B14F-4D97-AF65-F5344CB8AC3E}">
        <p14:creationId xmlns:p14="http://schemas.microsoft.com/office/powerpoint/2010/main" val="3393313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p:cNvSpPr txBox="1">
            <a:spLocks/>
          </p:cNvSpPr>
          <p:nvPr/>
        </p:nvSpPr>
        <p:spPr bwMode="auto">
          <a:xfrm>
            <a:off x="796456" y="1585488"/>
            <a:ext cx="7490995" cy="438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Times New Roman"/>
                <a:ea typeface="ＭＳ Ｐゴシック" charset="-128"/>
                <a:cs typeface="Times New Roman"/>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Times New Roman"/>
                <a:ea typeface="ＭＳ Ｐゴシック" charset="-128"/>
                <a:cs typeface="Times New Roman"/>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Times New Roman"/>
                <a:ea typeface="ＭＳ Ｐゴシック" charset="-128"/>
                <a:cs typeface="Times New Roman"/>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Times New Roman"/>
                <a:ea typeface="ＭＳ Ｐゴシック" charset="-128"/>
                <a:cs typeface="Times New Roman"/>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Times New Roman"/>
                <a:ea typeface="ＭＳ Ｐゴシック" charset="-128"/>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a:buChar char="•"/>
            </a:pPr>
            <a:r>
              <a:rPr lang="en-US" sz="2000" dirty="0" smtClean="0"/>
              <a:t>The goal of this project is the exploration of gene expression on development and disease. </a:t>
            </a:r>
          </a:p>
          <a:p>
            <a:endParaRPr lang="en-US" sz="1200" dirty="0" smtClean="0"/>
          </a:p>
          <a:p>
            <a:pPr marL="457200" indent="-457200">
              <a:buFont typeface="Arial"/>
              <a:buChar char="•"/>
            </a:pPr>
            <a:r>
              <a:rPr lang="en-US" sz="2000" dirty="0" smtClean="0"/>
              <a:t>GUDMAP allows the visualization of gene expression in specific genitourinary tract organs and tissues. This knowledge is imperative for the understanding of normal and abnormal development as well as disease development and progression.</a:t>
            </a:r>
          </a:p>
          <a:p>
            <a:endParaRPr lang="en-US" sz="1200" dirty="0" smtClean="0"/>
          </a:p>
          <a:p>
            <a:pPr marL="457200" indent="-457200">
              <a:buFont typeface="Arial"/>
              <a:buChar char="•"/>
            </a:pPr>
            <a:r>
              <a:rPr lang="en-US" sz="2000" dirty="0" smtClean="0"/>
              <a:t>Review existing interface and improve it.  Image processing, volume rendering query analysis and processing can all play a role in the improvement of the current utility of the GUDMAP website. </a:t>
            </a:r>
          </a:p>
          <a:p>
            <a:pPr marL="457200" indent="-457200">
              <a:buFont typeface="Arial"/>
              <a:buChar char="•"/>
            </a:pPr>
            <a:endParaRPr lang="en-US" sz="1200" dirty="0" smtClean="0"/>
          </a:p>
          <a:p>
            <a:pPr marL="457200" indent="-457200">
              <a:buFont typeface="Arial"/>
              <a:buChar char="•"/>
            </a:pPr>
            <a:r>
              <a:rPr lang="en-US" sz="2000" dirty="0" smtClean="0">
                <a:hlinkClick r:id="rId2"/>
              </a:rPr>
              <a:t>http://www.gudmap.org/index.html</a:t>
            </a:r>
            <a:endParaRPr lang="en-US" sz="2000" dirty="0"/>
          </a:p>
        </p:txBody>
      </p:sp>
      <p:sp>
        <p:nvSpPr>
          <p:cNvPr id="9" name="Title 1"/>
          <p:cNvSpPr>
            <a:spLocks noGrp="1"/>
          </p:cNvSpPr>
          <p:nvPr>
            <p:ph type="title"/>
          </p:nvPr>
        </p:nvSpPr>
        <p:spPr>
          <a:xfrm>
            <a:off x="457200" y="206902"/>
            <a:ext cx="8229600" cy="1143000"/>
          </a:xfrm>
        </p:spPr>
        <p:txBody>
          <a:bodyPr>
            <a:normAutofit/>
          </a:bodyPr>
          <a:lstStyle/>
          <a:p>
            <a:r>
              <a:rPr lang="en-US" sz="3200" dirty="0" err="1" smtClean="0">
                <a:latin typeface="Times New Roman"/>
                <a:cs typeface="Times New Roman"/>
              </a:rPr>
              <a:t>GenitoUrinary</a:t>
            </a:r>
            <a:r>
              <a:rPr lang="en-US" sz="3200" dirty="0" smtClean="0">
                <a:latin typeface="Times New Roman"/>
                <a:cs typeface="Times New Roman"/>
              </a:rPr>
              <a:t> Development Molecular Anatomy Project (GUDMAP) </a:t>
            </a:r>
            <a:endParaRPr lang="en-US" sz="3200" dirty="0">
              <a:latin typeface="Times New Roman"/>
              <a:cs typeface="Times New Roman"/>
            </a:endParaRPr>
          </a:p>
        </p:txBody>
      </p:sp>
    </p:spTree>
    <p:extLst>
      <p:ext uri="{BB962C8B-B14F-4D97-AF65-F5344CB8AC3E}">
        <p14:creationId xmlns:p14="http://schemas.microsoft.com/office/powerpoint/2010/main" val="207580771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457200" y="-4762"/>
            <a:ext cx="8229600" cy="732895"/>
          </a:xfrm>
        </p:spPr>
        <p:txBody>
          <a:bodyPr/>
          <a:lstStyle/>
          <a:p>
            <a:r>
              <a:rPr lang="en-US" sz="3200" dirty="0">
                <a:solidFill>
                  <a:srgbClr val="000000"/>
                </a:solidFill>
                <a:latin typeface="Times New Roman" charset="0"/>
                <a:ea typeface="ＭＳ Ｐゴシック" charset="0"/>
                <a:cs typeface="Times New Roman" charset="0"/>
              </a:rPr>
              <a:t>Megabladder Mouse (</a:t>
            </a:r>
            <a:r>
              <a:rPr lang="en-US" sz="3200" i="1" dirty="0"/>
              <a:t>mgb-</a:t>
            </a:r>
            <a:r>
              <a:rPr lang="en-US" sz="3200" i="1" dirty="0" smtClean="0"/>
              <a:t>/-) </a:t>
            </a:r>
            <a:endParaRPr lang="en-US" sz="3200" dirty="0">
              <a:solidFill>
                <a:srgbClr val="000000"/>
              </a:solidFill>
              <a:latin typeface="Times New Roman" charset="0"/>
              <a:ea typeface="ＭＳ Ｐゴシック" charset="0"/>
              <a:cs typeface="Times New Roman" charset="0"/>
            </a:endParaRPr>
          </a:p>
        </p:txBody>
      </p:sp>
      <p:pic>
        <p:nvPicPr>
          <p:cNvPr id="1331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499" y="812800"/>
            <a:ext cx="3048000" cy="22860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5" name="Picture 10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1334" y="3421062"/>
            <a:ext cx="3048000" cy="23002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8133" y="796925"/>
            <a:ext cx="3048000" cy="23018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17" name="Rectangle 8"/>
          <p:cNvSpPr>
            <a:spLocks noChangeArrowheads="1"/>
          </p:cNvSpPr>
          <p:nvPr/>
        </p:nvSpPr>
        <p:spPr bwMode="auto">
          <a:xfrm>
            <a:off x="4381499" y="3530601"/>
            <a:ext cx="430530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a:buChar char="•"/>
            </a:pPr>
            <a:r>
              <a:rPr lang="en-US" sz="2400" dirty="0" err="1">
                <a:latin typeface="Times New Roman" charset="0"/>
                <a:cs typeface="Times New Roman" charset="0"/>
              </a:rPr>
              <a:t>insertional</a:t>
            </a:r>
            <a:r>
              <a:rPr lang="en-US" sz="2400" dirty="0">
                <a:latin typeface="Times New Roman" charset="0"/>
                <a:cs typeface="Times New Roman" charset="0"/>
              </a:rPr>
              <a:t> </a:t>
            </a:r>
            <a:r>
              <a:rPr lang="en-US" sz="2400" dirty="0" smtClean="0">
                <a:latin typeface="Times New Roman" charset="0"/>
                <a:cs typeface="Times New Roman" charset="0"/>
              </a:rPr>
              <a:t>mutation</a:t>
            </a:r>
          </a:p>
          <a:p>
            <a:pPr marL="342900" indent="-342900">
              <a:buFont typeface="Arial"/>
              <a:buChar char="•"/>
            </a:pPr>
            <a:r>
              <a:rPr lang="en-US" sz="2400" dirty="0" smtClean="0">
                <a:latin typeface="Times New Roman" charset="0"/>
                <a:cs typeface="Times New Roman" charset="0"/>
              </a:rPr>
              <a:t>not </a:t>
            </a:r>
            <a:r>
              <a:rPr lang="en-US" sz="2400" dirty="0">
                <a:latin typeface="Times New Roman" charset="0"/>
                <a:cs typeface="Times New Roman" charset="0"/>
              </a:rPr>
              <a:t>transgene </a:t>
            </a:r>
            <a:r>
              <a:rPr lang="en-US" sz="2400" dirty="0" smtClean="0">
                <a:latin typeface="Times New Roman" charset="0"/>
                <a:cs typeface="Times New Roman" charset="0"/>
              </a:rPr>
              <a:t>or strain-specific</a:t>
            </a:r>
          </a:p>
          <a:p>
            <a:pPr marL="342900" indent="-342900">
              <a:buFont typeface="Arial"/>
              <a:buChar char="•"/>
            </a:pPr>
            <a:r>
              <a:rPr lang="en-US" sz="2400" dirty="0" smtClean="0">
                <a:latin typeface="Times New Roman" charset="0"/>
                <a:cs typeface="Times New Roman" charset="0"/>
              </a:rPr>
              <a:t>no secondary mutations </a:t>
            </a:r>
          </a:p>
          <a:p>
            <a:pPr marL="342900" indent="-342900">
              <a:buFont typeface="Arial"/>
              <a:buChar char="•"/>
            </a:pPr>
            <a:r>
              <a:rPr lang="en-US" sz="2400" dirty="0" smtClean="0">
                <a:latin typeface="Times New Roman" charset="0"/>
                <a:cs typeface="Times New Roman" charset="0"/>
              </a:rPr>
              <a:t>autosomal recessive</a:t>
            </a:r>
          </a:p>
          <a:p>
            <a:pPr marL="342900" indent="-342900">
              <a:buFont typeface="Arial"/>
              <a:buChar char="•"/>
            </a:pPr>
            <a:r>
              <a:rPr lang="en-US" sz="2400" dirty="0" smtClean="0">
                <a:latin typeface="Times New Roman" charset="0"/>
                <a:cs typeface="Times New Roman" charset="0"/>
              </a:rPr>
              <a:t>no </a:t>
            </a:r>
            <a:r>
              <a:rPr lang="en-US" sz="2400" dirty="0">
                <a:latin typeface="Times New Roman" charset="0"/>
                <a:cs typeface="Times New Roman" charset="0"/>
              </a:rPr>
              <a:t>gender bias</a:t>
            </a:r>
          </a:p>
        </p:txBody>
      </p:sp>
    </p:spTree>
    <p:extLst>
      <p:ext uri="{BB962C8B-B14F-4D97-AF65-F5344CB8AC3E}">
        <p14:creationId xmlns:p14="http://schemas.microsoft.com/office/powerpoint/2010/main" val="195803111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7"/>
            <a:ext cx="9144000" cy="889797"/>
          </a:xfrm>
        </p:spPr>
        <p:txBody>
          <a:bodyPr/>
          <a:lstStyle/>
          <a:p>
            <a:r>
              <a:rPr lang="en-US" sz="3200" dirty="0" smtClean="0">
                <a:latin typeface="Times New Roman"/>
                <a:cs typeface="Times New Roman"/>
              </a:rPr>
              <a:t>Examine Disease Progressive</a:t>
            </a:r>
            <a:endParaRPr lang="en-US" sz="3200" dirty="0">
              <a:latin typeface="Times New Roman"/>
              <a:cs typeface="Times New Roman"/>
            </a:endParaRPr>
          </a:p>
        </p:txBody>
      </p:sp>
      <p:grpSp>
        <p:nvGrpSpPr>
          <p:cNvPr id="38" name="Group 37"/>
          <p:cNvGrpSpPr/>
          <p:nvPr/>
        </p:nvGrpSpPr>
        <p:grpSpPr>
          <a:xfrm>
            <a:off x="616406" y="1059780"/>
            <a:ext cx="7924800" cy="4527153"/>
            <a:chOff x="585129" y="628134"/>
            <a:chExt cx="7924800" cy="4527153"/>
          </a:xfrm>
        </p:grpSpPr>
        <p:grpSp>
          <p:nvGrpSpPr>
            <p:cNvPr id="29" name="Group 28"/>
            <p:cNvGrpSpPr/>
            <p:nvPr/>
          </p:nvGrpSpPr>
          <p:grpSpPr>
            <a:xfrm>
              <a:off x="673100" y="628134"/>
              <a:ext cx="7690542" cy="2933512"/>
              <a:chOff x="673100" y="628134"/>
              <a:chExt cx="7690542" cy="2933512"/>
            </a:xfrm>
          </p:grpSpPr>
          <p:grpSp>
            <p:nvGrpSpPr>
              <p:cNvPr id="26" name="Group 25"/>
              <p:cNvGrpSpPr/>
              <p:nvPr/>
            </p:nvGrpSpPr>
            <p:grpSpPr>
              <a:xfrm>
                <a:off x="673100" y="1598821"/>
                <a:ext cx="7690542" cy="1962825"/>
                <a:chOff x="373063" y="1021676"/>
                <a:chExt cx="7690542" cy="1962825"/>
              </a:xfrm>
            </p:grpSpPr>
            <p:grpSp>
              <p:nvGrpSpPr>
                <p:cNvPr id="7" name="Group 14"/>
                <p:cNvGrpSpPr>
                  <a:grpSpLocks/>
                </p:cNvGrpSpPr>
                <p:nvPr/>
              </p:nvGrpSpPr>
              <p:grpSpPr bwMode="auto">
                <a:xfrm>
                  <a:off x="373063" y="1021676"/>
                  <a:ext cx="1722437" cy="1947000"/>
                  <a:chOff x="3276600" y="1710261"/>
                  <a:chExt cx="2768600" cy="2175939"/>
                </a:xfrm>
              </p:grpSpPr>
              <p:pic>
                <p:nvPicPr>
                  <p:cNvPr id="14" name="Picture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752600"/>
                    <a:ext cx="2768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32"/>
                  <p:cNvSpPr txBox="1">
                    <a:spLocks noChangeArrowheads="1"/>
                  </p:cNvSpPr>
                  <p:nvPr/>
                </p:nvSpPr>
                <p:spPr bwMode="auto">
                  <a:xfrm>
                    <a:off x="3951017" y="1710261"/>
                    <a:ext cx="1403046" cy="58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dirty="0" smtClean="0">
                        <a:solidFill>
                          <a:schemeClr val="bg1"/>
                        </a:solidFill>
                        <a:latin typeface="Times" charset="0"/>
                      </a:rPr>
                      <a:t>Control</a:t>
                    </a:r>
                  </a:p>
                  <a:p>
                    <a:pPr algn="ctr" eaLnBrk="1" hangingPunct="1"/>
                    <a:r>
                      <a:rPr lang="en-US" sz="1400" dirty="0" smtClean="0">
                        <a:solidFill>
                          <a:schemeClr val="bg1"/>
                        </a:solidFill>
                        <a:latin typeface="Times" charset="0"/>
                      </a:rPr>
                      <a:t>(6)</a:t>
                    </a:r>
                    <a:endParaRPr lang="en-US" sz="1400" dirty="0">
                      <a:solidFill>
                        <a:schemeClr val="bg1"/>
                      </a:solidFill>
                      <a:latin typeface="Times" charset="0"/>
                    </a:endParaRPr>
                  </a:p>
                </p:txBody>
              </p:sp>
            </p:grpSp>
            <p:grpSp>
              <p:nvGrpSpPr>
                <p:cNvPr id="17" name="Group 16"/>
                <p:cNvGrpSpPr/>
                <p:nvPr/>
              </p:nvGrpSpPr>
              <p:grpSpPr>
                <a:xfrm>
                  <a:off x="2859170" y="1037501"/>
                  <a:ext cx="1705141" cy="1947000"/>
                  <a:chOff x="2689059" y="992799"/>
                  <a:chExt cx="1916225" cy="2190137"/>
                </a:xfrm>
              </p:grpSpPr>
              <p:pic>
                <p:nvPicPr>
                  <p:cNvPr id="8" name="Picture 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9059" y="1037498"/>
                    <a:ext cx="1916225" cy="214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1"/>
                  <p:cNvSpPr txBox="1">
                    <a:spLocks noChangeArrowheads="1"/>
                  </p:cNvSpPr>
                  <p:nvPr/>
                </p:nvSpPr>
                <p:spPr bwMode="auto">
                  <a:xfrm>
                    <a:off x="2968509" y="992799"/>
                    <a:ext cx="1280736" cy="588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i="1" dirty="0">
                        <a:solidFill>
                          <a:schemeClr val="bg1"/>
                        </a:solidFill>
                        <a:latin typeface="Times" charset="0"/>
                      </a:rPr>
                      <a:t>mgb-/- </a:t>
                    </a:r>
                    <a:r>
                      <a:rPr lang="en-US" sz="1400" dirty="0" smtClean="0">
                        <a:solidFill>
                          <a:schemeClr val="bg1"/>
                        </a:solidFill>
                        <a:latin typeface="Times" charset="0"/>
                      </a:rPr>
                      <a:t>mild</a:t>
                    </a:r>
                  </a:p>
                  <a:p>
                    <a:pPr algn="ctr" eaLnBrk="1" hangingPunct="1"/>
                    <a:r>
                      <a:rPr lang="en-US" sz="1400" dirty="0" smtClean="0">
                        <a:solidFill>
                          <a:schemeClr val="bg1"/>
                        </a:solidFill>
                        <a:latin typeface="Times" charset="0"/>
                      </a:rPr>
                      <a:t>(7)</a:t>
                    </a:r>
                    <a:endParaRPr lang="en-US" sz="1400" dirty="0">
                      <a:solidFill>
                        <a:schemeClr val="bg1"/>
                      </a:solidFill>
                      <a:latin typeface="Times" charset="0"/>
                    </a:endParaRPr>
                  </a:p>
                </p:txBody>
              </p:sp>
            </p:grpSp>
            <p:grpSp>
              <p:nvGrpSpPr>
                <p:cNvPr id="18" name="Group 17"/>
                <p:cNvGrpSpPr/>
                <p:nvPr/>
              </p:nvGrpSpPr>
              <p:grpSpPr>
                <a:xfrm>
                  <a:off x="4617134" y="1021676"/>
                  <a:ext cx="1767267" cy="1959701"/>
                  <a:chOff x="4696953" y="977900"/>
                  <a:chExt cx="1916225" cy="2205036"/>
                </a:xfrm>
              </p:grpSpPr>
              <p:pic>
                <p:nvPicPr>
                  <p:cNvPr id="19"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6953" y="1037498"/>
                    <a:ext cx="1916225" cy="214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40"/>
                  <p:cNvSpPr txBox="1">
                    <a:spLocks noChangeArrowheads="1"/>
                  </p:cNvSpPr>
                  <p:nvPr/>
                </p:nvSpPr>
                <p:spPr bwMode="auto">
                  <a:xfrm>
                    <a:off x="4879571" y="977900"/>
                    <a:ext cx="1475984" cy="58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dirty="0">
                        <a:solidFill>
                          <a:schemeClr val="bg1"/>
                        </a:solidFill>
                        <a:latin typeface="Times" charset="0"/>
                      </a:rPr>
                      <a:t>mgb-/-</a:t>
                    </a:r>
                    <a:r>
                      <a:rPr lang="en-US" sz="1400" dirty="0">
                        <a:solidFill>
                          <a:schemeClr val="bg1"/>
                        </a:solidFill>
                        <a:latin typeface="Times" charset="0"/>
                      </a:rPr>
                      <a:t> </a:t>
                    </a:r>
                    <a:r>
                      <a:rPr lang="en-US" sz="1400" dirty="0" smtClean="0">
                        <a:solidFill>
                          <a:schemeClr val="bg1"/>
                        </a:solidFill>
                        <a:latin typeface="Times" charset="0"/>
                      </a:rPr>
                      <a:t>moderate</a:t>
                    </a:r>
                  </a:p>
                  <a:p>
                    <a:pPr algn="ctr" eaLnBrk="1" hangingPunct="1"/>
                    <a:r>
                      <a:rPr lang="en-US" sz="1400" dirty="0" smtClean="0">
                        <a:solidFill>
                          <a:schemeClr val="bg1"/>
                        </a:solidFill>
                        <a:latin typeface="Times" charset="0"/>
                      </a:rPr>
                      <a:t>(5)</a:t>
                    </a:r>
                    <a:endParaRPr lang="en-US" sz="1400" dirty="0">
                      <a:solidFill>
                        <a:schemeClr val="bg1"/>
                      </a:solidFill>
                      <a:latin typeface="Times" charset="0"/>
                    </a:endParaRPr>
                  </a:p>
                </p:txBody>
              </p:sp>
            </p:grpSp>
            <p:grpSp>
              <p:nvGrpSpPr>
                <p:cNvPr id="22" name="Group 21"/>
                <p:cNvGrpSpPr/>
                <p:nvPr/>
              </p:nvGrpSpPr>
              <p:grpSpPr>
                <a:xfrm>
                  <a:off x="6397101" y="1031252"/>
                  <a:ext cx="1666504" cy="1950126"/>
                  <a:chOff x="6653101" y="992167"/>
                  <a:chExt cx="1916224" cy="2190771"/>
                </a:xfrm>
              </p:grpSpPr>
              <p:pic>
                <p:nvPicPr>
                  <p:cNvPr id="23" name="Picture 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3101" y="1037500"/>
                    <a:ext cx="1916224" cy="214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39"/>
                  <p:cNvSpPr txBox="1">
                    <a:spLocks noChangeArrowheads="1"/>
                  </p:cNvSpPr>
                  <p:nvPr/>
                </p:nvSpPr>
                <p:spPr bwMode="auto">
                  <a:xfrm>
                    <a:off x="6910009" y="992167"/>
                    <a:ext cx="1353682" cy="58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i="1" dirty="0">
                        <a:solidFill>
                          <a:schemeClr val="bg1"/>
                        </a:solidFill>
                        <a:latin typeface="Times" charset="0"/>
                      </a:rPr>
                      <a:t>mgb-/-</a:t>
                    </a:r>
                    <a:r>
                      <a:rPr lang="en-US" sz="1400" dirty="0">
                        <a:solidFill>
                          <a:schemeClr val="bg1"/>
                        </a:solidFill>
                        <a:latin typeface="Times" charset="0"/>
                      </a:rPr>
                      <a:t> </a:t>
                    </a:r>
                    <a:r>
                      <a:rPr lang="en-US" sz="1400" dirty="0" smtClean="0">
                        <a:solidFill>
                          <a:schemeClr val="bg1"/>
                        </a:solidFill>
                        <a:latin typeface="Times" charset="0"/>
                      </a:rPr>
                      <a:t>severe</a:t>
                    </a:r>
                  </a:p>
                  <a:p>
                    <a:pPr algn="ctr" eaLnBrk="1" hangingPunct="1"/>
                    <a:r>
                      <a:rPr lang="en-US" sz="1400" dirty="0" smtClean="0">
                        <a:solidFill>
                          <a:schemeClr val="bg1"/>
                        </a:solidFill>
                        <a:latin typeface="Times" charset="0"/>
                      </a:rPr>
                      <a:t>(6)</a:t>
                    </a:r>
                    <a:endParaRPr lang="en-US" sz="1400" dirty="0">
                      <a:solidFill>
                        <a:schemeClr val="bg1"/>
                      </a:solidFill>
                      <a:latin typeface="Times" charset="0"/>
                    </a:endParaRPr>
                  </a:p>
                </p:txBody>
              </p:sp>
            </p:grpSp>
            <p:sp>
              <p:nvSpPr>
                <p:cNvPr id="25" name="TextBox 24"/>
                <p:cNvSpPr txBox="1"/>
                <p:nvPr/>
              </p:nvSpPr>
              <p:spPr>
                <a:xfrm>
                  <a:off x="2184400" y="1790700"/>
                  <a:ext cx="578103" cy="461665"/>
                </a:xfrm>
                <a:prstGeom prst="rect">
                  <a:avLst/>
                </a:prstGeom>
                <a:noFill/>
              </p:spPr>
              <p:txBody>
                <a:bodyPr wrap="none" rtlCol="0">
                  <a:spAutoFit/>
                </a:bodyPr>
                <a:lstStyle/>
                <a:p>
                  <a:r>
                    <a:rPr lang="en-US" sz="2400" dirty="0" smtClean="0">
                      <a:latin typeface="Times New Roman"/>
                      <a:cs typeface="Times New Roman"/>
                    </a:rPr>
                    <a:t>VS</a:t>
                  </a:r>
                  <a:endParaRPr lang="en-US" sz="2400" dirty="0">
                    <a:latin typeface="Times New Roman"/>
                    <a:cs typeface="Times New Roman"/>
                  </a:endParaRPr>
                </a:p>
              </p:txBody>
            </p:sp>
          </p:grpSp>
          <p:sp>
            <p:nvSpPr>
              <p:cNvPr id="27" name="Left Brace 26"/>
              <p:cNvSpPr/>
              <p:nvPr/>
            </p:nvSpPr>
            <p:spPr>
              <a:xfrm rot="5400000">
                <a:off x="5491549" y="-1278243"/>
                <a:ext cx="539750" cy="5204435"/>
              </a:xfrm>
              <a:prstGeom prst="leftBrac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TextBox 27"/>
              <p:cNvSpPr txBox="1"/>
              <p:nvPr/>
            </p:nvSpPr>
            <p:spPr>
              <a:xfrm>
                <a:off x="5272771" y="628134"/>
                <a:ext cx="1001029" cy="461665"/>
              </a:xfrm>
              <a:prstGeom prst="rect">
                <a:avLst/>
              </a:prstGeom>
              <a:noFill/>
            </p:spPr>
            <p:txBody>
              <a:bodyPr wrap="square" rtlCol="0">
                <a:spAutoFit/>
              </a:bodyPr>
              <a:lstStyle/>
              <a:p>
                <a:r>
                  <a:rPr lang="en-US" sz="2400" i="1" dirty="0" smtClean="0">
                    <a:latin typeface="Times New Roman"/>
                    <a:cs typeface="Times New Roman"/>
                  </a:rPr>
                  <a:t>mgb-/-</a:t>
                </a:r>
                <a:endParaRPr lang="en-US" sz="2400" i="1" dirty="0">
                  <a:latin typeface="Times New Roman"/>
                  <a:cs typeface="Times New Roman"/>
                </a:endParaRPr>
              </a:p>
            </p:txBody>
          </p:sp>
        </p:grpSp>
        <p:sp>
          <p:nvSpPr>
            <p:cNvPr id="30" name="TextBox 29"/>
            <p:cNvSpPr txBox="1"/>
            <p:nvPr/>
          </p:nvSpPr>
          <p:spPr>
            <a:xfrm>
              <a:off x="585129" y="4201180"/>
              <a:ext cx="7924800" cy="954107"/>
            </a:xfrm>
            <a:prstGeom prst="rect">
              <a:avLst/>
            </a:prstGeom>
            <a:noFill/>
          </p:spPr>
          <p:txBody>
            <a:bodyPr wrap="square" rtlCol="0">
              <a:spAutoFit/>
            </a:bodyPr>
            <a:lstStyle/>
            <a:p>
              <a:pPr algn="ctr"/>
              <a:r>
                <a:rPr lang="en-US" sz="2800" dirty="0">
                  <a:latin typeface="Times New Roman"/>
                  <a:cs typeface="Times New Roman"/>
                </a:rPr>
                <a:t>k</a:t>
              </a:r>
              <a:r>
                <a:rPr lang="en-US" sz="2800" dirty="0" smtClean="0">
                  <a:latin typeface="Times New Roman"/>
                  <a:cs typeface="Times New Roman"/>
                </a:rPr>
                <a:t>idney mRNA extraction, Agilent </a:t>
              </a:r>
              <a:r>
                <a:rPr lang="en-US" sz="2800" dirty="0" err="1" smtClean="0">
                  <a:latin typeface="Times New Roman"/>
                  <a:cs typeface="Times New Roman"/>
                </a:rPr>
                <a:t>cRNA</a:t>
              </a:r>
              <a:r>
                <a:rPr lang="en-US" sz="2800" dirty="0" smtClean="0">
                  <a:latin typeface="Times New Roman"/>
                  <a:cs typeface="Times New Roman"/>
                </a:rPr>
                <a:t> microarray, </a:t>
              </a:r>
              <a:r>
                <a:rPr lang="en-US" sz="2800" dirty="0">
                  <a:latin typeface="Times New Roman"/>
                  <a:cs typeface="Times New Roman"/>
                </a:rPr>
                <a:t>analyzed using Ingenuity Pathway Analysis </a:t>
              </a:r>
              <a:r>
                <a:rPr lang="en-US" sz="2800" dirty="0" smtClean="0">
                  <a:latin typeface="Times New Roman"/>
                  <a:cs typeface="Times New Roman"/>
                </a:rPr>
                <a:t>– </a:t>
              </a:r>
              <a:r>
                <a:rPr lang="en-US" sz="2800" dirty="0" err="1" smtClean="0">
                  <a:latin typeface="Times New Roman"/>
                  <a:cs typeface="Times New Roman"/>
                </a:rPr>
                <a:t>iReport</a:t>
              </a:r>
              <a:endParaRPr lang="en-US" sz="2800" dirty="0">
                <a:latin typeface="Times New Roman"/>
                <a:cs typeface="Times New Roman"/>
              </a:endParaRPr>
            </a:p>
          </p:txBody>
        </p:sp>
        <p:sp>
          <p:nvSpPr>
            <p:cNvPr id="33" name="Down Arrow 32"/>
            <p:cNvSpPr/>
            <p:nvPr/>
          </p:nvSpPr>
          <p:spPr>
            <a:xfrm>
              <a:off x="5715000" y="3708400"/>
              <a:ext cx="190500" cy="469900"/>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Down Arrow 33"/>
            <p:cNvSpPr/>
            <p:nvPr/>
          </p:nvSpPr>
          <p:spPr>
            <a:xfrm>
              <a:off x="1447800" y="3708400"/>
              <a:ext cx="190500" cy="469900"/>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Down Arrow 34"/>
            <p:cNvSpPr/>
            <p:nvPr/>
          </p:nvSpPr>
          <p:spPr>
            <a:xfrm>
              <a:off x="3886200" y="3708400"/>
              <a:ext cx="190500" cy="469900"/>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Down Arrow 35"/>
            <p:cNvSpPr/>
            <p:nvPr/>
          </p:nvSpPr>
          <p:spPr>
            <a:xfrm>
              <a:off x="7442200" y="3708400"/>
              <a:ext cx="190500" cy="469900"/>
            </a:xfrm>
            <a:prstGeom prst="down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05131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 name="Group 158"/>
          <p:cNvGrpSpPr/>
          <p:nvPr/>
        </p:nvGrpSpPr>
        <p:grpSpPr>
          <a:xfrm>
            <a:off x="152903" y="666639"/>
            <a:ext cx="8860159" cy="5208225"/>
            <a:chOff x="194941" y="925875"/>
            <a:chExt cx="8860159" cy="4522425"/>
          </a:xfrm>
        </p:grpSpPr>
        <p:grpSp>
          <p:nvGrpSpPr>
            <p:cNvPr id="160" name="Group 159"/>
            <p:cNvGrpSpPr/>
            <p:nvPr/>
          </p:nvGrpSpPr>
          <p:grpSpPr>
            <a:xfrm>
              <a:off x="194941" y="925875"/>
              <a:ext cx="8767177" cy="4416428"/>
              <a:chOff x="360041" y="925875"/>
              <a:chExt cx="8767177" cy="4416428"/>
            </a:xfrm>
          </p:grpSpPr>
          <p:grpSp>
            <p:nvGrpSpPr>
              <p:cNvPr id="163" name="Group 162"/>
              <p:cNvGrpSpPr/>
              <p:nvPr/>
            </p:nvGrpSpPr>
            <p:grpSpPr>
              <a:xfrm>
                <a:off x="360041" y="925875"/>
                <a:ext cx="8767177" cy="4416428"/>
                <a:chOff x="360041" y="925875"/>
                <a:chExt cx="8767177" cy="4416428"/>
              </a:xfrm>
            </p:grpSpPr>
            <p:grpSp>
              <p:nvGrpSpPr>
                <p:cNvPr id="203" name="Group 202"/>
                <p:cNvGrpSpPr/>
                <p:nvPr/>
              </p:nvGrpSpPr>
              <p:grpSpPr>
                <a:xfrm>
                  <a:off x="360041" y="925875"/>
                  <a:ext cx="8767177" cy="4416428"/>
                  <a:chOff x="360041" y="925875"/>
                  <a:chExt cx="8767177" cy="4416428"/>
                </a:xfrm>
              </p:grpSpPr>
              <p:grpSp>
                <p:nvGrpSpPr>
                  <p:cNvPr id="208" name="Group 207"/>
                  <p:cNvGrpSpPr/>
                  <p:nvPr/>
                </p:nvGrpSpPr>
                <p:grpSpPr>
                  <a:xfrm>
                    <a:off x="360041" y="925875"/>
                    <a:ext cx="8767177" cy="4416428"/>
                    <a:chOff x="63764" y="925875"/>
                    <a:chExt cx="8767177" cy="4416428"/>
                  </a:xfrm>
                </p:grpSpPr>
                <p:pic>
                  <p:nvPicPr>
                    <p:cNvPr id="210" name="Picture 209"/>
                    <p:cNvPicPr>
                      <a:picLocks noChangeAspect="1"/>
                    </p:cNvPicPr>
                    <p:nvPr/>
                  </p:nvPicPr>
                  <p:blipFill>
                    <a:blip r:embed="rId2"/>
                    <a:stretch>
                      <a:fillRect/>
                    </a:stretch>
                  </p:blipFill>
                  <p:spPr>
                    <a:xfrm>
                      <a:off x="261130" y="925875"/>
                      <a:ext cx="8569811" cy="1864688"/>
                    </a:xfrm>
                    <a:prstGeom prst="rect">
                      <a:avLst/>
                    </a:prstGeom>
                  </p:spPr>
                </p:pic>
                <p:grpSp>
                  <p:nvGrpSpPr>
                    <p:cNvPr id="211" name="Group 210"/>
                    <p:cNvGrpSpPr/>
                    <p:nvPr/>
                  </p:nvGrpSpPr>
                  <p:grpSpPr>
                    <a:xfrm>
                      <a:off x="617295" y="2789660"/>
                      <a:ext cx="8075644" cy="2552643"/>
                      <a:chOff x="617295" y="2789660"/>
                      <a:chExt cx="8075644" cy="2552643"/>
                    </a:xfrm>
                  </p:grpSpPr>
                  <p:sp>
                    <p:nvSpPr>
                      <p:cNvPr id="219" name="TextBox 218"/>
                      <p:cNvSpPr txBox="1"/>
                      <p:nvPr/>
                    </p:nvSpPr>
                    <p:spPr>
                      <a:xfrm>
                        <a:off x="617295" y="2794595"/>
                        <a:ext cx="369332" cy="1292481"/>
                      </a:xfrm>
                      <a:prstGeom prst="rect">
                        <a:avLst/>
                      </a:prstGeom>
                      <a:solidFill>
                        <a:srgbClr val="3366FF">
                          <a:alpha val="50000"/>
                        </a:srgbClr>
                      </a:solidFill>
                      <a:ln>
                        <a:solidFill>
                          <a:schemeClr val="tx1"/>
                        </a:solidFill>
                      </a:ln>
                    </p:spPr>
                    <p:txBody>
                      <a:bodyPr vert="vert270" wrap="none" rtlCol="0" anchor="t" anchorCtr="0">
                        <a:spAutoFit/>
                      </a:bodyPr>
                      <a:lstStyle/>
                      <a:p>
                        <a:r>
                          <a:rPr lang="en-US" sz="1200" dirty="0" smtClean="0"/>
                          <a:t>RXR/LXR Activation</a:t>
                        </a:r>
                        <a:endParaRPr lang="en-US" sz="1200" dirty="0"/>
                      </a:p>
                    </p:txBody>
                  </p:sp>
                  <p:sp>
                    <p:nvSpPr>
                      <p:cNvPr id="220" name="TextBox 219"/>
                      <p:cNvSpPr txBox="1"/>
                      <p:nvPr/>
                    </p:nvSpPr>
                    <p:spPr>
                      <a:xfrm>
                        <a:off x="1027687" y="2794595"/>
                        <a:ext cx="369332" cy="2087471"/>
                      </a:xfrm>
                      <a:prstGeom prst="rect">
                        <a:avLst/>
                      </a:prstGeom>
                      <a:solidFill>
                        <a:srgbClr val="FF0000">
                          <a:alpha val="50000"/>
                        </a:srgbClr>
                      </a:solidFill>
                      <a:ln>
                        <a:solidFill>
                          <a:srgbClr val="000000"/>
                        </a:solidFill>
                      </a:ln>
                    </p:spPr>
                    <p:txBody>
                      <a:bodyPr vert="vert270" wrap="none" rtlCol="0" anchor="t" anchorCtr="0">
                        <a:spAutoFit/>
                      </a:bodyPr>
                      <a:lstStyle/>
                      <a:p>
                        <a:r>
                          <a:rPr lang="en-US" sz="1200" dirty="0" smtClean="0"/>
                          <a:t>Acute Phase Response Signaling</a:t>
                        </a:r>
                        <a:endParaRPr lang="en-US" sz="1200" dirty="0"/>
                      </a:p>
                    </p:txBody>
                  </p:sp>
                  <p:sp>
                    <p:nvSpPr>
                      <p:cNvPr id="221" name="TextBox 220"/>
                      <p:cNvSpPr txBox="1"/>
                      <p:nvPr/>
                    </p:nvSpPr>
                    <p:spPr>
                      <a:xfrm>
                        <a:off x="1432885" y="2794595"/>
                        <a:ext cx="369332" cy="1515800"/>
                      </a:xfrm>
                      <a:prstGeom prst="rect">
                        <a:avLst/>
                      </a:prstGeom>
                      <a:solidFill>
                        <a:srgbClr val="3366FF">
                          <a:alpha val="50000"/>
                        </a:srgbClr>
                      </a:solidFill>
                      <a:ln>
                        <a:solidFill>
                          <a:srgbClr val="000000"/>
                        </a:solidFill>
                      </a:ln>
                    </p:spPr>
                    <p:txBody>
                      <a:bodyPr vert="vert270" wrap="none" rtlCol="0" anchor="t" anchorCtr="0">
                        <a:spAutoFit/>
                      </a:bodyPr>
                      <a:lstStyle/>
                      <a:p>
                        <a:r>
                          <a:rPr lang="en-US" sz="1200" dirty="0" err="1" smtClean="0"/>
                          <a:t>Retinoate</a:t>
                        </a:r>
                        <a:r>
                          <a:rPr lang="en-US" sz="1200" dirty="0" smtClean="0"/>
                          <a:t> Biosynthesis</a:t>
                        </a:r>
                        <a:endParaRPr lang="en-US" sz="1200" dirty="0"/>
                      </a:p>
                    </p:txBody>
                  </p:sp>
                  <p:sp>
                    <p:nvSpPr>
                      <p:cNvPr id="222" name="TextBox 221"/>
                      <p:cNvSpPr txBox="1"/>
                      <p:nvPr/>
                    </p:nvSpPr>
                    <p:spPr>
                      <a:xfrm>
                        <a:off x="1839222" y="2794595"/>
                        <a:ext cx="369332" cy="1014085"/>
                      </a:xfrm>
                      <a:prstGeom prst="rect">
                        <a:avLst/>
                      </a:prstGeom>
                      <a:solidFill>
                        <a:srgbClr val="3366FF">
                          <a:alpha val="50000"/>
                        </a:srgbClr>
                      </a:solidFill>
                      <a:ln>
                        <a:solidFill>
                          <a:srgbClr val="000000"/>
                        </a:solidFill>
                      </a:ln>
                    </p:spPr>
                    <p:txBody>
                      <a:bodyPr vert="vert270" wrap="none" rtlCol="0" anchor="t" anchorCtr="0">
                        <a:spAutoFit/>
                      </a:bodyPr>
                      <a:lstStyle/>
                      <a:p>
                        <a:r>
                          <a:rPr lang="en-US" sz="1200" dirty="0" smtClean="0"/>
                          <a:t>RAR Activation</a:t>
                        </a:r>
                        <a:endParaRPr lang="en-US" sz="1200" dirty="0"/>
                      </a:p>
                    </p:txBody>
                  </p:sp>
                  <p:sp>
                    <p:nvSpPr>
                      <p:cNvPr id="223" name="TextBox 222"/>
                      <p:cNvSpPr txBox="1"/>
                      <p:nvPr/>
                    </p:nvSpPr>
                    <p:spPr>
                      <a:xfrm>
                        <a:off x="2242422" y="2789660"/>
                        <a:ext cx="369332" cy="2375009"/>
                      </a:xfrm>
                      <a:prstGeom prst="rect">
                        <a:avLst/>
                      </a:prstGeom>
                      <a:solidFill>
                        <a:srgbClr val="FF0000">
                          <a:alpha val="50000"/>
                        </a:srgbClr>
                      </a:solidFill>
                      <a:ln>
                        <a:solidFill>
                          <a:srgbClr val="000000"/>
                        </a:solidFill>
                      </a:ln>
                    </p:spPr>
                    <p:txBody>
                      <a:bodyPr vert="vert270" wrap="none" rtlCol="0" anchor="t" anchorCtr="0">
                        <a:spAutoFit/>
                      </a:bodyPr>
                      <a:lstStyle/>
                      <a:p>
                        <a:r>
                          <a:rPr lang="en-US" sz="1200" dirty="0" smtClean="0"/>
                          <a:t>NO/ROS Production in Macrophages</a:t>
                        </a:r>
                        <a:endParaRPr lang="en-US" sz="1200" dirty="0"/>
                      </a:p>
                    </p:txBody>
                  </p:sp>
                  <p:sp>
                    <p:nvSpPr>
                      <p:cNvPr id="224" name="TextBox 223"/>
                      <p:cNvSpPr txBox="1"/>
                      <p:nvPr/>
                    </p:nvSpPr>
                    <p:spPr>
                      <a:xfrm>
                        <a:off x="2652204" y="2794595"/>
                        <a:ext cx="369332" cy="1215537"/>
                      </a:xfrm>
                      <a:prstGeom prst="rect">
                        <a:avLst/>
                      </a:prstGeom>
                      <a:solidFill>
                        <a:srgbClr val="FF0000">
                          <a:alpha val="50000"/>
                        </a:srgbClr>
                      </a:solidFill>
                      <a:ln>
                        <a:solidFill>
                          <a:srgbClr val="000000"/>
                        </a:solidFill>
                      </a:ln>
                    </p:spPr>
                    <p:txBody>
                      <a:bodyPr vert="vert270" wrap="none" rtlCol="0" anchor="t" anchorCtr="0">
                        <a:spAutoFit/>
                      </a:bodyPr>
                      <a:lstStyle/>
                      <a:p>
                        <a:r>
                          <a:rPr lang="en-US" sz="1200" dirty="0" smtClean="0"/>
                          <a:t>GADD45 Signaling</a:t>
                        </a:r>
                        <a:endParaRPr lang="en-US" sz="1200" dirty="0"/>
                      </a:p>
                    </p:txBody>
                  </p:sp>
                  <p:sp>
                    <p:nvSpPr>
                      <p:cNvPr id="225" name="TextBox 224"/>
                      <p:cNvSpPr txBox="1"/>
                      <p:nvPr/>
                    </p:nvSpPr>
                    <p:spPr>
                      <a:xfrm>
                        <a:off x="3057958" y="2790563"/>
                        <a:ext cx="369332" cy="1079683"/>
                      </a:xfrm>
                      <a:prstGeom prst="rect">
                        <a:avLst/>
                      </a:prstGeom>
                      <a:solidFill>
                        <a:srgbClr val="FF0000">
                          <a:alpha val="50000"/>
                        </a:srgbClr>
                      </a:solidFill>
                      <a:ln>
                        <a:solidFill>
                          <a:srgbClr val="000000"/>
                        </a:solidFill>
                      </a:ln>
                    </p:spPr>
                    <p:txBody>
                      <a:bodyPr vert="vert270" wrap="none" rtlCol="0" anchor="t" anchorCtr="0">
                        <a:spAutoFit/>
                      </a:bodyPr>
                      <a:lstStyle/>
                      <a:p>
                        <a:r>
                          <a:rPr lang="en-US" sz="1200" dirty="0" smtClean="0"/>
                          <a:t>IL-17A Signaling</a:t>
                        </a:r>
                        <a:endParaRPr lang="en-US" sz="1200" dirty="0"/>
                      </a:p>
                    </p:txBody>
                  </p:sp>
                  <p:sp>
                    <p:nvSpPr>
                      <p:cNvPr id="226" name="TextBox 225"/>
                      <p:cNvSpPr txBox="1"/>
                      <p:nvPr/>
                    </p:nvSpPr>
                    <p:spPr>
                      <a:xfrm>
                        <a:off x="3460437" y="2789660"/>
                        <a:ext cx="369332" cy="1512268"/>
                      </a:xfrm>
                      <a:prstGeom prst="rect">
                        <a:avLst/>
                      </a:prstGeom>
                      <a:solidFill>
                        <a:srgbClr val="FF0000">
                          <a:alpha val="50000"/>
                        </a:srgbClr>
                      </a:solidFill>
                      <a:ln>
                        <a:solidFill>
                          <a:srgbClr val="000000"/>
                        </a:solidFill>
                      </a:ln>
                    </p:spPr>
                    <p:txBody>
                      <a:bodyPr vert="vert270" wrap="none" rtlCol="0" anchor="t" anchorCtr="0">
                        <a:spAutoFit/>
                      </a:bodyPr>
                      <a:lstStyle/>
                      <a:p>
                        <a:r>
                          <a:rPr lang="en-US" sz="1200" dirty="0" smtClean="0"/>
                          <a:t>Serotonin Degradation</a:t>
                        </a:r>
                        <a:endParaRPr lang="en-US" sz="1200" dirty="0"/>
                      </a:p>
                    </p:txBody>
                  </p:sp>
                  <p:sp>
                    <p:nvSpPr>
                      <p:cNvPr id="227" name="TextBox 226"/>
                      <p:cNvSpPr txBox="1"/>
                      <p:nvPr/>
                    </p:nvSpPr>
                    <p:spPr>
                      <a:xfrm>
                        <a:off x="3865460" y="2789660"/>
                        <a:ext cx="369332" cy="979670"/>
                      </a:xfrm>
                      <a:prstGeom prst="rect">
                        <a:avLst/>
                      </a:prstGeom>
                      <a:solidFill>
                        <a:srgbClr val="FF0000">
                          <a:alpha val="50000"/>
                        </a:srgbClr>
                      </a:solidFill>
                      <a:ln>
                        <a:solidFill>
                          <a:srgbClr val="000000"/>
                        </a:solidFill>
                      </a:ln>
                    </p:spPr>
                    <p:txBody>
                      <a:bodyPr vert="vert270" wrap="none" rtlCol="0" anchor="t" anchorCtr="0">
                        <a:spAutoFit/>
                      </a:bodyPr>
                      <a:lstStyle/>
                      <a:p>
                        <a:r>
                          <a:rPr lang="en-US" sz="1200" dirty="0" smtClean="0"/>
                          <a:t>ATM Signaling</a:t>
                        </a:r>
                        <a:endParaRPr lang="en-US" sz="1200" dirty="0"/>
                      </a:p>
                    </p:txBody>
                  </p:sp>
                  <p:sp>
                    <p:nvSpPr>
                      <p:cNvPr id="228" name="TextBox 227"/>
                      <p:cNvSpPr txBox="1"/>
                      <p:nvPr/>
                    </p:nvSpPr>
                    <p:spPr>
                      <a:xfrm>
                        <a:off x="4268576" y="2789660"/>
                        <a:ext cx="369332" cy="990641"/>
                      </a:xfrm>
                      <a:prstGeom prst="rect">
                        <a:avLst/>
                      </a:prstGeom>
                      <a:solidFill>
                        <a:srgbClr val="FF0000">
                          <a:alpha val="50000"/>
                        </a:srgbClr>
                      </a:solidFill>
                      <a:ln>
                        <a:solidFill>
                          <a:srgbClr val="000000"/>
                        </a:solidFill>
                      </a:ln>
                    </p:spPr>
                    <p:txBody>
                      <a:bodyPr vert="vert270" wrap="none" rtlCol="0" anchor="t" anchorCtr="0">
                        <a:spAutoFit/>
                      </a:bodyPr>
                      <a:lstStyle/>
                      <a:p>
                        <a:r>
                          <a:rPr lang="en-US" sz="1200" dirty="0" smtClean="0"/>
                          <a:t>IL-12 Signaling</a:t>
                        </a:r>
                        <a:endParaRPr lang="en-US" sz="1200" dirty="0"/>
                      </a:p>
                    </p:txBody>
                  </p:sp>
                  <p:sp>
                    <p:nvSpPr>
                      <p:cNvPr id="229" name="TextBox 228"/>
                      <p:cNvSpPr txBox="1"/>
                      <p:nvPr/>
                    </p:nvSpPr>
                    <p:spPr>
                      <a:xfrm>
                        <a:off x="4677153" y="2794595"/>
                        <a:ext cx="369332" cy="1518054"/>
                      </a:xfrm>
                      <a:prstGeom prst="rect">
                        <a:avLst/>
                      </a:prstGeom>
                      <a:solidFill>
                        <a:srgbClr val="16CD0A">
                          <a:alpha val="50000"/>
                        </a:srgbClr>
                      </a:solidFill>
                      <a:ln>
                        <a:solidFill>
                          <a:srgbClr val="000000"/>
                        </a:solidFill>
                      </a:ln>
                    </p:spPr>
                    <p:txBody>
                      <a:bodyPr vert="vert270" wrap="none" rtlCol="0" anchor="t" anchorCtr="0">
                        <a:spAutoFit/>
                      </a:bodyPr>
                      <a:lstStyle/>
                      <a:p>
                        <a:r>
                          <a:rPr lang="en-US" sz="1200" dirty="0" smtClean="0"/>
                          <a:t>Androgen Biosynthesis</a:t>
                        </a:r>
                        <a:endParaRPr lang="en-US" sz="1200" dirty="0"/>
                      </a:p>
                    </p:txBody>
                  </p:sp>
                  <p:sp>
                    <p:nvSpPr>
                      <p:cNvPr id="230" name="TextBox 229"/>
                      <p:cNvSpPr txBox="1"/>
                      <p:nvPr/>
                    </p:nvSpPr>
                    <p:spPr>
                      <a:xfrm>
                        <a:off x="5080607" y="2794595"/>
                        <a:ext cx="369332" cy="1272143"/>
                      </a:xfrm>
                      <a:prstGeom prst="rect">
                        <a:avLst/>
                      </a:prstGeom>
                      <a:solidFill>
                        <a:srgbClr val="16CD0A">
                          <a:alpha val="50000"/>
                        </a:srgbClr>
                      </a:solidFill>
                      <a:ln>
                        <a:solidFill>
                          <a:srgbClr val="000000"/>
                        </a:solidFill>
                      </a:ln>
                    </p:spPr>
                    <p:txBody>
                      <a:bodyPr vert="vert270" wrap="none" rtlCol="0" anchor="t" anchorCtr="0">
                        <a:spAutoFit/>
                      </a:bodyPr>
                      <a:lstStyle/>
                      <a:p>
                        <a:r>
                          <a:rPr lang="en-US" sz="1200" dirty="0" smtClean="0"/>
                          <a:t>Sterol Biosynthesis</a:t>
                        </a:r>
                        <a:endParaRPr lang="en-US" sz="1200" dirty="0"/>
                      </a:p>
                    </p:txBody>
                  </p:sp>
                  <p:sp>
                    <p:nvSpPr>
                      <p:cNvPr id="231" name="TextBox 230"/>
                      <p:cNvSpPr txBox="1"/>
                      <p:nvPr/>
                    </p:nvSpPr>
                    <p:spPr>
                      <a:xfrm>
                        <a:off x="5483278" y="2794595"/>
                        <a:ext cx="369332" cy="2202545"/>
                      </a:xfrm>
                      <a:prstGeom prst="rect">
                        <a:avLst/>
                      </a:prstGeom>
                      <a:solidFill>
                        <a:srgbClr val="16CD0A">
                          <a:alpha val="50000"/>
                        </a:srgbClr>
                      </a:solidFill>
                      <a:ln>
                        <a:solidFill>
                          <a:srgbClr val="000000"/>
                        </a:solidFill>
                      </a:ln>
                    </p:spPr>
                    <p:txBody>
                      <a:bodyPr vert="vert270" wrap="square" rtlCol="0" anchor="t" anchorCtr="0">
                        <a:spAutoFit/>
                      </a:bodyPr>
                      <a:lstStyle/>
                      <a:p>
                        <a:r>
                          <a:rPr lang="en-US" sz="1200" dirty="0" smtClean="0"/>
                          <a:t>Glucocorticoid Receptor Signaling</a:t>
                        </a:r>
                        <a:endParaRPr lang="en-US" sz="1200" dirty="0"/>
                      </a:p>
                    </p:txBody>
                  </p:sp>
                  <p:sp>
                    <p:nvSpPr>
                      <p:cNvPr id="232" name="TextBox 231"/>
                      <p:cNvSpPr txBox="1"/>
                      <p:nvPr/>
                    </p:nvSpPr>
                    <p:spPr>
                      <a:xfrm>
                        <a:off x="5891855" y="2798127"/>
                        <a:ext cx="369332" cy="1517227"/>
                      </a:xfrm>
                      <a:prstGeom prst="rect">
                        <a:avLst/>
                      </a:prstGeom>
                      <a:solidFill>
                        <a:srgbClr val="16CD0A">
                          <a:alpha val="50000"/>
                        </a:srgbClr>
                      </a:solidFill>
                      <a:ln>
                        <a:solidFill>
                          <a:srgbClr val="000000"/>
                        </a:solidFill>
                      </a:ln>
                    </p:spPr>
                    <p:txBody>
                      <a:bodyPr vert="vert270" wrap="none" rtlCol="0" anchor="t" anchorCtr="0">
                        <a:spAutoFit/>
                      </a:bodyPr>
                      <a:lstStyle/>
                      <a:p>
                        <a:r>
                          <a:rPr lang="en-US" sz="1200" dirty="0" smtClean="0"/>
                          <a:t>Fatty Acid Degradation</a:t>
                        </a:r>
                        <a:endParaRPr lang="en-US" sz="1200" dirty="0"/>
                      </a:p>
                    </p:txBody>
                  </p:sp>
                  <p:sp>
                    <p:nvSpPr>
                      <p:cNvPr id="233" name="TextBox 232"/>
                      <p:cNvSpPr txBox="1"/>
                      <p:nvPr/>
                    </p:nvSpPr>
                    <p:spPr>
                      <a:xfrm>
                        <a:off x="6297322" y="2798127"/>
                        <a:ext cx="369332" cy="919558"/>
                      </a:xfrm>
                      <a:prstGeom prst="rect">
                        <a:avLst/>
                      </a:prstGeom>
                      <a:solidFill>
                        <a:srgbClr val="FF0000">
                          <a:alpha val="50000"/>
                        </a:srgbClr>
                      </a:solidFill>
                      <a:ln>
                        <a:solidFill>
                          <a:srgbClr val="000000"/>
                        </a:solidFill>
                      </a:ln>
                    </p:spPr>
                    <p:txBody>
                      <a:bodyPr vert="vert270" wrap="none" rtlCol="0" anchor="t" anchorCtr="0">
                        <a:spAutoFit/>
                      </a:bodyPr>
                      <a:lstStyle/>
                      <a:p>
                        <a:r>
                          <a:rPr lang="en-US" sz="1200" dirty="0" smtClean="0"/>
                          <a:t>P53 Signaling</a:t>
                        </a:r>
                        <a:endParaRPr lang="en-US" sz="1200" dirty="0"/>
                      </a:p>
                    </p:txBody>
                  </p:sp>
                  <p:sp>
                    <p:nvSpPr>
                      <p:cNvPr id="234" name="TextBox 233"/>
                      <p:cNvSpPr txBox="1"/>
                      <p:nvPr/>
                    </p:nvSpPr>
                    <p:spPr>
                      <a:xfrm>
                        <a:off x="6698712" y="2798127"/>
                        <a:ext cx="369332" cy="1379043"/>
                      </a:xfrm>
                      <a:prstGeom prst="rect">
                        <a:avLst/>
                      </a:prstGeom>
                      <a:solidFill>
                        <a:srgbClr val="3366FF">
                          <a:alpha val="50000"/>
                        </a:srgbClr>
                      </a:solidFill>
                      <a:ln>
                        <a:solidFill>
                          <a:srgbClr val="000000"/>
                        </a:solidFill>
                      </a:ln>
                    </p:spPr>
                    <p:txBody>
                      <a:bodyPr vert="vert270" wrap="none" rtlCol="0" anchor="t" anchorCtr="0">
                        <a:spAutoFit/>
                      </a:bodyPr>
                      <a:lstStyle/>
                      <a:p>
                        <a:r>
                          <a:rPr lang="en-US" sz="1200" dirty="0" smtClean="0"/>
                          <a:t>Ethanol Degradation</a:t>
                        </a:r>
                        <a:endParaRPr lang="en-US" sz="1200" dirty="0"/>
                      </a:p>
                    </p:txBody>
                  </p:sp>
                  <p:sp>
                    <p:nvSpPr>
                      <p:cNvPr id="235" name="TextBox 234"/>
                      <p:cNvSpPr txBox="1"/>
                      <p:nvPr/>
                    </p:nvSpPr>
                    <p:spPr>
                      <a:xfrm>
                        <a:off x="7102281" y="2799030"/>
                        <a:ext cx="369332" cy="1016790"/>
                      </a:xfrm>
                      <a:prstGeom prst="rect">
                        <a:avLst/>
                      </a:prstGeom>
                      <a:solidFill>
                        <a:srgbClr val="FF0000">
                          <a:alpha val="50000"/>
                        </a:srgbClr>
                      </a:solidFill>
                      <a:ln>
                        <a:solidFill>
                          <a:srgbClr val="000000"/>
                        </a:solidFill>
                      </a:ln>
                    </p:spPr>
                    <p:txBody>
                      <a:bodyPr vert="vert270" wrap="none" rtlCol="0" anchor="t" anchorCtr="0">
                        <a:spAutoFit/>
                      </a:bodyPr>
                      <a:lstStyle/>
                      <a:p>
                        <a:r>
                          <a:rPr lang="en-US" sz="1200" dirty="0" smtClean="0"/>
                          <a:t>CD27 Signaling </a:t>
                        </a:r>
                        <a:endParaRPr lang="en-US" sz="1200" dirty="0"/>
                      </a:p>
                    </p:txBody>
                  </p:sp>
                  <p:sp>
                    <p:nvSpPr>
                      <p:cNvPr id="236" name="TextBox 235"/>
                      <p:cNvSpPr txBox="1"/>
                      <p:nvPr/>
                    </p:nvSpPr>
                    <p:spPr>
                      <a:xfrm>
                        <a:off x="7506529" y="2798127"/>
                        <a:ext cx="369332" cy="1030015"/>
                      </a:xfrm>
                      <a:prstGeom prst="rect">
                        <a:avLst/>
                      </a:prstGeom>
                      <a:solidFill>
                        <a:srgbClr val="FF0000">
                          <a:alpha val="50000"/>
                        </a:srgbClr>
                      </a:solidFill>
                      <a:ln>
                        <a:solidFill>
                          <a:srgbClr val="000000"/>
                        </a:solidFill>
                      </a:ln>
                    </p:spPr>
                    <p:txBody>
                      <a:bodyPr vert="vert270" wrap="none" rtlCol="0" anchor="t" anchorCtr="0">
                        <a:spAutoFit/>
                      </a:bodyPr>
                      <a:lstStyle/>
                      <a:p>
                        <a:r>
                          <a:rPr lang="en-US" sz="1200" dirty="0" smtClean="0"/>
                          <a:t>TSP1 Inhibition</a:t>
                        </a:r>
                        <a:endParaRPr lang="en-US" sz="1200" dirty="0"/>
                      </a:p>
                    </p:txBody>
                  </p:sp>
                  <p:sp>
                    <p:nvSpPr>
                      <p:cNvPr id="237" name="TextBox 236"/>
                      <p:cNvSpPr txBox="1"/>
                      <p:nvPr/>
                    </p:nvSpPr>
                    <p:spPr>
                      <a:xfrm>
                        <a:off x="7914915" y="2798127"/>
                        <a:ext cx="369332" cy="2544176"/>
                      </a:xfrm>
                      <a:prstGeom prst="rect">
                        <a:avLst/>
                      </a:prstGeom>
                      <a:solidFill>
                        <a:srgbClr val="16CD0A">
                          <a:alpha val="50000"/>
                        </a:srgbClr>
                      </a:solidFill>
                      <a:ln>
                        <a:solidFill>
                          <a:srgbClr val="000000"/>
                        </a:solidFill>
                      </a:ln>
                    </p:spPr>
                    <p:txBody>
                      <a:bodyPr vert="vert270" wrap="none" rtlCol="0" anchor="t" anchorCtr="0">
                        <a:spAutoFit/>
                      </a:bodyPr>
                      <a:lstStyle/>
                      <a:p>
                        <a:r>
                          <a:rPr lang="en-US" sz="1200" dirty="0" smtClean="0"/>
                          <a:t>Noradrenaline/Adrenaline Degradation</a:t>
                        </a:r>
                        <a:endParaRPr lang="en-US" sz="1200" dirty="0"/>
                      </a:p>
                    </p:txBody>
                  </p:sp>
                  <p:sp>
                    <p:nvSpPr>
                      <p:cNvPr id="238" name="TextBox 237"/>
                      <p:cNvSpPr txBox="1"/>
                      <p:nvPr/>
                    </p:nvSpPr>
                    <p:spPr>
                      <a:xfrm>
                        <a:off x="8323607" y="2796807"/>
                        <a:ext cx="369332" cy="1471692"/>
                      </a:xfrm>
                      <a:prstGeom prst="rect">
                        <a:avLst/>
                      </a:prstGeom>
                      <a:solidFill>
                        <a:srgbClr val="FF0000">
                          <a:alpha val="50000"/>
                        </a:srgbClr>
                      </a:solidFill>
                      <a:ln>
                        <a:solidFill>
                          <a:srgbClr val="000000"/>
                        </a:solidFill>
                      </a:ln>
                    </p:spPr>
                    <p:txBody>
                      <a:bodyPr vert="vert270" wrap="none" rtlCol="0" anchor="t" anchorCtr="0">
                        <a:spAutoFit/>
                      </a:bodyPr>
                      <a:lstStyle/>
                      <a:p>
                        <a:r>
                          <a:rPr lang="en-US" sz="1200" dirty="0" smtClean="0"/>
                          <a:t>Cell Junction Signaling</a:t>
                        </a:r>
                        <a:endParaRPr lang="en-US" sz="1200" dirty="0"/>
                      </a:p>
                    </p:txBody>
                  </p:sp>
                </p:grpSp>
                <p:grpSp>
                  <p:nvGrpSpPr>
                    <p:cNvPr id="212" name="Group 211"/>
                    <p:cNvGrpSpPr/>
                    <p:nvPr/>
                  </p:nvGrpSpPr>
                  <p:grpSpPr>
                    <a:xfrm>
                      <a:off x="63764" y="1105687"/>
                      <a:ext cx="491481" cy="1627760"/>
                      <a:chOff x="63764" y="1105687"/>
                      <a:chExt cx="491481" cy="1627760"/>
                    </a:xfrm>
                  </p:grpSpPr>
                  <p:sp>
                    <p:nvSpPr>
                      <p:cNvPr id="213" name="TextBox 212"/>
                      <p:cNvSpPr txBox="1"/>
                      <p:nvPr/>
                    </p:nvSpPr>
                    <p:spPr>
                      <a:xfrm>
                        <a:off x="63764" y="1465386"/>
                        <a:ext cx="369332" cy="885594"/>
                      </a:xfrm>
                      <a:prstGeom prst="rect">
                        <a:avLst/>
                      </a:prstGeom>
                      <a:solidFill>
                        <a:schemeClr val="bg1"/>
                      </a:solidFill>
                    </p:spPr>
                    <p:txBody>
                      <a:bodyPr vert="vert270" wrap="none" rtlCol="0" anchor="t" anchorCtr="0">
                        <a:spAutoFit/>
                      </a:bodyPr>
                      <a:lstStyle/>
                      <a:p>
                        <a:r>
                          <a:rPr lang="en-US" sz="1200" dirty="0" smtClean="0"/>
                          <a:t>-log(p-value)</a:t>
                        </a:r>
                        <a:endParaRPr lang="en-US" sz="1200" dirty="0"/>
                      </a:p>
                    </p:txBody>
                  </p:sp>
                  <p:sp>
                    <p:nvSpPr>
                      <p:cNvPr id="214" name="TextBox 213"/>
                      <p:cNvSpPr txBox="1"/>
                      <p:nvPr/>
                    </p:nvSpPr>
                    <p:spPr>
                      <a:xfrm>
                        <a:off x="301615" y="2487226"/>
                        <a:ext cx="249663" cy="246221"/>
                      </a:xfrm>
                      <a:prstGeom prst="rect">
                        <a:avLst/>
                      </a:prstGeom>
                      <a:solidFill>
                        <a:srgbClr val="FFFFFF"/>
                      </a:solidFill>
                    </p:spPr>
                    <p:txBody>
                      <a:bodyPr wrap="none" rtlCol="0">
                        <a:spAutoFit/>
                      </a:bodyPr>
                      <a:lstStyle/>
                      <a:p>
                        <a:r>
                          <a:rPr lang="en-US" sz="1000" dirty="0"/>
                          <a:t>0</a:t>
                        </a:r>
                      </a:p>
                    </p:txBody>
                  </p:sp>
                  <p:sp>
                    <p:nvSpPr>
                      <p:cNvPr id="215" name="TextBox 214"/>
                      <p:cNvSpPr txBox="1"/>
                      <p:nvPr/>
                    </p:nvSpPr>
                    <p:spPr>
                      <a:xfrm>
                        <a:off x="302744" y="2167120"/>
                        <a:ext cx="249663" cy="246221"/>
                      </a:xfrm>
                      <a:prstGeom prst="rect">
                        <a:avLst/>
                      </a:prstGeom>
                      <a:solidFill>
                        <a:srgbClr val="FFFFFF"/>
                      </a:solidFill>
                    </p:spPr>
                    <p:txBody>
                      <a:bodyPr wrap="none" rtlCol="0">
                        <a:spAutoFit/>
                      </a:bodyPr>
                      <a:lstStyle/>
                      <a:p>
                        <a:r>
                          <a:rPr lang="en-US" sz="1000" dirty="0" smtClean="0"/>
                          <a:t>1</a:t>
                        </a:r>
                        <a:endParaRPr lang="en-US" sz="1000" dirty="0"/>
                      </a:p>
                    </p:txBody>
                  </p:sp>
                  <p:sp>
                    <p:nvSpPr>
                      <p:cNvPr id="216" name="TextBox 215"/>
                      <p:cNvSpPr txBox="1"/>
                      <p:nvPr/>
                    </p:nvSpPr>
                    <p:spPr>
                      <a:xfrm>
                        <a:off x="301615" y="1819295"/>
                        <a:ext cx="249663" cy="246221"/>
                      </a:xfrm>
                      <a:prstGeom prst="rect">
                        <a:avLst/>
                      </a:prstGeom>
                      <a:solidFill>
                        <a:srgbClr val="FFFFFF"/>
                      </a:solidFill>
                    </p:spPr>
                    <p:txBody>
                      <a:bodyPr wrap="none" rtlCol="0">
                        <a:spAutoFit/>
                      </a:bodyPr>
                      <a:lstStyle/>
                      <a:p>
                        <a:r>
                          <a:rPr lang="en-US" sz="1000" dirty="0" smtClean="0"/>
                          <a:t>2</a:t>
                        </a:r>
                        <a:endParaRPr lang="en-US" sz="1000" dirty="0"/>
                      </a:p>
                    </p:txBody>
                  </p:sp>
                  <p:sp>
                    <p:nvSpPr>
                      <p:cNvPr id="217" name="TextBox 216"/>
                      <p:cNvSpPr txBox="1"/>
                      <p:nvPr/>
                    </p:nvSpPr>
                    <p:spPr>
                      <a:xfrm>
                        <a:off x="304247" y="1105687"/>
                        <a:ext cx="249663" cy="246221"/>
                      </a:xfrm>
                      <a:prstGeom prst="rect">
                        <a:avLst/>
                      </a:prstGeom>
                      <a:solidFill>
                        <a:srgbClr val="FFFFFF"/>
                      </a:solidFill>
                    </p:spPr>
                    <p:txBody>
                      <a:bodyPr wrap="none" rtlCol="0">
                        <a:spAutoFit/>
                      </a:bodyPr>
                      <a:lstStyle/>
                      <a:p>
                        <a:r>
                          <a:rPr lang="en-US" sz="1000" dirty="0" smtClean="0"/>
                          <a:t>4</a:t>
                        </a:r>
                        <a:endParaRPr lang="en-US" sz="1000" dirty="0"/>
                      </a:p>
                    </p:txBody>
                  </p:sp>
                  <p:sp>
                    <p:nvSpPr>
                      <p:cNvPr id="218" name="TextBox 217"/>
                      <p:cNvSpPr txBox="1"/>
                      <p:nvPr/>
                    </p:nvSpPr>
                    <p:spPr>
                      <a:xfrm>
                        <a:off x="305582" y="1467054"/>
                        <a:ext cx="249663" cy="400110"/>
                      </a:xfrm>
                      <a:prstGeom prst="rect">
                        <a:avLst/>
                      </a:prstGeom>
                      <a:solidFill>
                        <a:srgbClr val="FFFFFF"/>
                      </a:solidFill>
                    </p:spPr>
                    <p:txBody>
                      <a:bodyPr wrap="none" rtlCol="0">
                        <a:spAutoFit/>
                      </a:bodyPr>
                      <a:lstStyle/>
                      <a:p>
                        <a:r>
                          <a:rPr lang="en-US" sz="1000" dirty="0" smtClean="0"/>
                          <a:t>3</a:t>
                        </a:r>
                      </a:p>
                      <a:p>
                        <a:endParaRPr lang="en-US" sz="1000" dirty="0"/>
                      </a:p>
                    </p:txBody>
                  </p:sp>
                </p:grpSp>
              </p:grpSp>
              <p:cxnSp>
                <p:nvCxnSpPr>
                  <p:cNvPr id="209" name="Straight Connector 208"/>
                  <p:cNvCxnSpPr/>
                  <p:nvPr/>
                </p:nvCxnSpPr>
                <p:spPr>
                  <a:xfrm>
                    <a:off x="863430" y="2177009"/>
                    <a:ext cx="8001170" cy="3032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4" name="Group 203"/>
                <p:cNvGrpSpPr/>
                <p:nvPr/>
              </p:nvGrpSpPr>
              <p:grpSpPr>
                <a:xfrm>
                  <a:off x="863430" y="2013382"/>
                  <a:ext cx="476416" cy="151621"/>
                  <a:chOff x="863430" y="2013382"/>
                  <a:chExt cx="476416" cy="151621"/>
                </a:xfrm>
              </p:grpSpPr>
              <p:pic>
                <p:nvPicPr>
                  <p:cNvPr id="205" name="Picture 204" descr="Screen Shot 2012-10-30 at 12.03.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075" y="2052500"/>
                    <a:ext cx="192900" cy="112503"/>
                  </a:xfrm>
                  <a:prstGeom prst="rect">
                    <a:avLst/>
                  </a:prstGeom>
                </p:spPr>
              </p:pic>
              <p:pic>
                <p:nvPicPr>
                  <p:cNvPr id="206" name="Picture 205" descr="Screen Shot 2012-10-30 at 12.05.55 PM.png"/>
                  <p:cNvPicPr>
                    <a:picLocks noChangeAspect="1"/>
                  </p:cNvPicPr>
                  <p:nvPr/>
                </p:nvPicPr>
                <p:blipFill rotWithShape="1">
                  <a:blip r:embed="rId4">
                    <a:extLst>
                      <a:ext uri="{28A0092B-C50C-407E-A947-70E740481C1C}">
                        <a14:useLocalDpi xmlns:a14="http://schemas.microsoft.com/office/drawing/2010/main" val="0"/>
                      </a:ext>
                    </a:extLst>
                  </a:blip>
                  <a:srcRect t="1" b="16050"/>
                  <a:stretch/>
                </p:blipFill>
                <p:spPr>
                  <a:xfrm>
                    <a:off x="1193800" y="2013382"/>
                    <a:ext cx="146046" cy="149851"/>
                  </a:xfrm>
                  <a:prstGeom prst="rect">
                    <a:avLst/>
                  </a:prstGeom>
                </p:spPr>
              </p:pic>
              <p:pic>
                <p:nvPicPr>
                  <p:cNvPr id="207" name="Picture 206" descr="Screen Shot 2012-10-30 at 12.05.55 PM.png"/>
                  <p:cNvPicPr>
                    <a:picLocks noChangeAspect="1"/>
                  </p:cNvPicPr>
                  <p:nvPr/>
                </p:nvPicPr>
                <p:blipFill rotWithShape="1">
                  <a:blip r:embed="rId4">
                    <a:extLst>
                      <a:ext uri="{28A0092B-C50C-407E-A947-70E740481C1C}">
                        <a14:useLocalDpi xmlns:a14="http://schemas.microsoft.com/office/drawing/2010/main" val="0"/>
                      </a:ext>
                    </a:extLst>
                  </a:blip>
                  <a:srcRect t="1" b="16050"/>
                  <a:stretch/>
                </p:blipFill>
                <p:spPr>
                  <a:xfrm>
                    <a:off x="863430" y="2015152"/>
                    <a:ext cx="146046" cy="149851"/>
                  </a:xfrm>
                  <a:prstGeom prst="rect">
                    <a:avLst/>
                  </a:prstGeom>
                </p:spPr>
              </p:pic>
            </p:grpSp>
          </p:grpSp>
          <p:sp>
            <p:nvSpPr>
              <p:cNvPr id="164" name="Rectangle 163"/>
              <p:cNvSpPr/>
              <p:nvPr/>
            </p:nvSpPr>
            <p:spPr>
              <a:xfrm>
                <a:off x="2291784" y="2382649"/>
                <a:ext cx="63500" cy="69850"/>
              </a:xfrm>
              <a:prstGeom prst="rect">
                <a:avLst/>
              </a:prstGeom>
              <a:solidFill>
                <a:srgbClr val="16CD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Rectangle 164"/>
              <p:cNvSpPr/>
              <p:nvPr/>
            </p:nvSpPr>
            <p:spPr>
              <a:xfrm>
                <a:off x="3095625" y="1927566"/>
                <a:ext cx="63500" cy="69850"/>
              </a:xfrm>
              <a:prstGeom prst="rect">
                <a:avLst/>
              </a:prstGeom>
              <a:solidFill>
                <a:srgbClr val="16CD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Rectangle 165"/>
              <p:cNvSpPr/>
              <p:nvPr/>
            </p:nvSpPr>
            <p:spPr>
              <a:xfrm>
                <a:off x="1876917" y="2015493"/>
                <a:ext cx="63500" cy="69850"/>
              </a:xfrm>
              <a:prstGeom prst="rect">
                <a:avLst/>
              </a:prstGeom>
              <a:solidFill>
                <a:srgbClr val="16CD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Rectangle 166"/>
              <p:cNvSpPr/>
              <p:nvPr/>
            </p:nvSpPr>
            <p:spPr>
              <a:xfrm>
                <a:off x="2689718" y="2404875"/>
                <a:ext cx="63500" cy="69850"/>
              </a:xfrm>
              <a:prstGeom prst="rect">
                <a:avLst/>
              </a:prstGeom>
              <a:solidFill>
                <a:srgbClr val="16CD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Rectangle 167"/>
              <p:cNvSpPr/>
              <p:nvPr/>
            </p:nvSpPr>
            <p:spPr>
              <a:xfrm>
                <a:off x="1471575" y="2340316"/>
                <a:ext cx="63500" cy="69850"/>
              </a:xfrm>
              <a:prstGeom prst="rect">
                <a:avLst/>
              </a:prstGeom>
              <a:solidFill>
                <a:srgbClr val="16CD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Rectangle 168"/>
              <p:cNvSpPr/>
              <p:nvPr/>
            </p:nvSpPr>
            <p:spPr>
              <a:xfrm>
                <a:off x="1070467" y="2315974"/>
                <a:ext cx="63500" cy="69850"/>
              </a:xfrm>
              <a:prstGeom prst="rect">
                <a:avLst/>
              </a:prstGeom>
              <a:solidFill>
                <a:srgbClr val="16CD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0" name="Rectangle 169"/>
              <p:cNvSpPr/>
              <p:nvPr/>
            </p:nvSpPr>
            <p:spPr>
              <a:xfrm>
                <a:off x="3498850" y="2152650"/>
                <a:ext cx="63500" cy="69850"/>
              </a:xfrm>
              <a:prstGeom prst="rect">
                <a:avLst/>
              </a:prstGeom>
              <a:solidFill>
                <a:srgbClr val="16CD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1" name="Rectangle 170"/>
              <p:cNvSpPr/>
              <p:nvPr/>
            </p:nvSpPr>
            <p:spPr>
              <a:xfrm>
                <a:off x="3905250" y="2315974"/>
                <a:ext cx="63500" cy="69850"/>
              </a:xfrm>
              <a:prstGeom prst="rect">
                <a:avLst/>
              </a:prstGeom>
              <a:solidFill>
                <a:srgbClr val="16CD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2" name="Rectangle 171"/>
              <p:cNvSpPr/>
              <p:nvPr/>
            </p:nvSpPr>
            <p:spPr>
              <a:xfrm>
                <a:off x="4311650" y="2250780"/>
                <a:ext cx="63500" cy="69850"/>
              </a:xfrm>
              <a:prstGeom prst="rect">
                <a:avLst/>
              </a:prstGeom>
              <a:solidFill>
                <a:srgbClr val="16CD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Rectangle 172"/>
              <p:cNvSpPr/>
              <p:nvPr/>
            </p:nvSpPr>
            <p:spPr>
              <a:xfrm>
                <a:off x="5527675" y="2432817"/>
                <a:ext cx="63500" cy="69850"/>
              </a:xfrm>
              <a:prstGeom prst="rect">
                <a:avLst/>
              </a:prstGeom>
              <a:solidFill>
                <a:srgbClr val="16CD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Rectangle 173"/>
              <p:cNvSpPr/>
              <p:nvPr/>
            </p:nvSpPr>
            <p:spPr>
              <a:xfrm>
                <a:off x="5114925" y="2194266"/>
                <a:ext cx="63500" cy="69850"/>
              </a:xfrm>
              <a:prstGeom prst="rect">
                <a:avLst/>
              </a:prstGeom>
              <a:solidFill>
                <a:srgbClr val="16CD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Rectangle 174"/>
              <p:cNvSpPr/>
              <p:nvPr/>
            </p:nvSpPr>
            <p:spPr>
              <a:xfrm>
                <a:off x="4718050" y="2408050"/>
                <a:ext cx="63500" cy="69850"/>
              </a:xfrm>
              <a:prstGeom prst="rect">
                <a:avLst/>
              </a:prstGeom>
              <a:solidFill>
                <a:srgbClr val="16CD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6" name="Rectangle 175"/>
              <p:cNvSpPr/>
              <p:nvPr/>
            </p:nvSpPr>
            <p:spPr>
              <a:xfrm>
                <a:off x="5937250" y="2452301"/>
                <a:ext cx="63500" cy="69850"/>
              </a:xfrm>
              <a:prstGeom prst="rect">
                <a:avLst/>
              </a:prstGeom>
              <a:solidFill>
                <a:srgbClr val="16CD0A"/>
              </a:solidFill>
              <a:ln w="952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Rectangle 176"/>
              <p:cNvSpPr/>
              <p:nvPr/>
            </p:nvSpPr>
            <p:spPr>
              <a:xfrm>
                <a:off x="6337300" y="2071972"/>
                <a:ext cx="63500" cy="69850"/>
              </a:xfrm>
              <a:prstGeom prst="rect">
                <a:avLst/>
              </a:prstGeom>
              <a:solidFill>
                <a:srgbClr val="16CD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Rectangle 177"/>
              <p:cNvSpPr/>
              <p:nvPr/>
            </p:nvSpPr>
            <p:spPr>
              <a:xfrm>
                <a:off x="6744939" y="2340316"/>
                <a:ext cx="63500" cy="69850"/>
              </a:xfrm>
              <a:prstGeom prst="rect">
                <a:avLst/>
              </a:prstGeom>
              <a:solidFill>
                <a:srgbClr val="16CD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Rectangle 178"/>
              <p:cNvSpPr/>
              <p:nvPr/>
            </p:nvSpPr>
            <p:spPr>
              <a:xfrm>
                <a:off x="7148164" y="2273641"/>
                <a:ext cx="63500" cy="69850"/>
              </a:xfrm>
              <a:prstGeom prst="rect">
                <a:avLst/>
              </a:prstGeom>
              <a:solidFill>
                <a:srgbClr val="16CD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0" name="Rectangle 179"/>
              <p:cNvSpPr/>
              <p:nvPr/>
            </p:nvSpPr>
            <p:spPr>
              <a:xfrm>
                <a:off x="7551389" y="2285705"/>
                <a:ext cx="63500" cy="69850"/>
              </a:xfrm>
              <a:prstGeom prst="rect">
                <a:avLst/>
              </a:prstGeom>
              <a:solidFill>
                <a:srgbClr val="16CD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Rectangle 180"/>
              <p:cNvSpPr/>
              <p:nvPr/>
            </p:nvSpPr>
            <p:spPr>
              <a:xfrm>
                <a:off x="7960964" y="2229191"/>
                <a:ext cx="63500" cy="69850"/>
              </a:xfrm>
              <a:prstGeom prst="rect">
                <a:avLst/>
              </a:prstGeom>
              <a:solidFill>
                <a:srgbClr val="16CD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Rectangle 181"/>
              <p:cNvSpPr/>
              <p:nvPr/>
            </p:nvSpPr>
            <p:spPr>
              <a:xfrm>
                <a:off x="8364189" y="2329876"/>
                <a:ext cx="63500" cy="69850"/>
              </a:xfrm>
              <a:prstGeom prst="rect">
                <a:avLst/>
              </a:prstGeom>
              <a:solidFill>
                <a:srgbClr val="16CD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Rectangle 182"/>
              <p:cNvSpPr/>
              <p:nvPr/>
            </p:nvSpPr>
            <p:spPr>
              <a:xfrm>
                <a:off x="8771224" y="2452301"/>
                <a:ext cx="63500" cy="69850"/>
              </a:xfrm>
              <a:prstGeom prst="rect">
                <a:avLst/>
              </a:prstGeom>
              <a:solidFill>
                <a:srgbClr val="16CD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4" name="Straight Connector 183"/>
              <p:cNvCxnSpPr/>
              <p:nvPr/>
            </p:nvCxnSpPr>
            <p:spPr>
              <a:xfrm>
                <a:off x="7183089" y="2308566"/>
                <a:ext cx="403225" cy="12064"/>
              </a:xfrm>
              <a:prstGeom prst="line">
                <a:avLst/>
              </a:prstGeom>
              <a:ln>
                <a:solidFill>
                  <a:srgbClr val="16CD0A"/>
                </a:solidFill>
              </a:ln>
              <a:effectLst/>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flipV="1">
                <a:off x="7586314" y="2264116"/>
                <a:ext cx="409575" cy="50165"/>
              </a:xfrm>
              <a:prstGeom prst="line">
                <a:avLst/>
              </a:prstGeom>
              <a:ln>
                <a:solidFill>
                  <a:srgbClr val="16CD0A"/>
                </a:solidFill>
              </a:ln>
              <a:effectLst/>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a:off x="7992714" y="2264116"/>
                <a:ext cx="403225" cy="100685"/>
              </a:xfrm>
              <a:prstGeom prst="line">
                <a:avLst/>
              </a:prstGeom>
              <a:ln>
                <a:solidFill>
                  <a:srgbClr val="16CD0A"/>
                </a:solidFill>
              </a:ln>
              <a:effectLst/>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a:off x="8414989" y="2371151"/>
                <a:ext cx="407035" cy="122425"/>
              </a:xfrm>
              <a:prstGeom prst="line">
                <a:avLst/>
              </a:prstGeom>
              <a:ln>
                <a:solidFill>
                  <a:srgbClr val="16CD0A"/>
                </a:solidFill>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flipV="1">
                <a:off x="6776689" y="2308566"/>
                <a:ext cx="403225" cy="66675"/>
              </a:xfrm>
              <a:prstGeom prst="line">
                <a:avLst/>
              </a:prstGeom>
              <a:ln>
                <a:solidFill>
                  <a:srgbClr val="16CD0A"/>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a:off x="6369050" y="2110072"/>
                <a:ext cx="407639" cy="265169"/>
              </a:xfrm>
              <a:prstGeom prst="line">
                <a:avLst/>
              </a:prstGeom>
              <a:ln>
                <a:solidFill>
                  <a:srgbClr val="16CD0A"/>
                </a:solidFill>
              </a:ln>
              <a:effectLst/>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flipH="1">
                <a:off x="5969000" y="2110072"/>
                <a:ext cx="400050" cy="380329"/>
              </a:xfrm>
              <a:prstGeom prst="line">
                <a:avLst/>
              </a:prstGeom>
              <a:ln>
                <a:solidFill>
                  <a:srgbClr val="16CD0A"/>
                </a:solidFill>
              </a:ln>
              <a:effectLst/>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a:off x="5559425" y="2467742"/>
                <a:ext cx="409575" cy="19484"/>
              </a:xfrm>
              <a:prstGeom prst="line">
                <a:avLst/>
              </a:prstGeom>
              <a:ln>
                <a:solidFill>
                  <a:srgbClr val="16CD0A"/>
                </a:solidFill>
              </a:ln>
              <a:effectLst/>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a:off x="5137150" y="2200616"/>
                <a:ext cx="412750" cy="267126"/>
              </a:xfrm>
              <a:prstGeom prst="line">
                <a:avLst/>
              </a:prstGeom>
              <a:ln>
                <a:solidFill>
                  <a:srgbClr val="16CD0A"/>
                </a:solidFill>
              </a:ln>
              <a:effectLst/>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flipV="1">
                <a:off x="4752975" y="2229191"/>
                <a:ext cx="393700" cy="210609"/>
              </a:xfrm>
              <a:prstGeom prst="line">
                <a:avLst/>
              </a:prstGeom>
              <a:ln>
                <a:solidFill>
                  <a:srgbClr val="16CD0A"/>
                </a:solidFill>
              </a:ln>
              <a:effectLst/>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a:off x="4343400" y="2282530"/>
                <a:ext cx="406400" cy="157270"/>
              </a:xfrm>
              <a:prstGeom prst="line">
                <a:avLst/>
              </a:prstGeom>
              <a:ln>
                <a:solidFill>
                  <a:srgbClr val="16CD0A"/>
                </a:solidFill>
              </a:ln>
              <a:effectLst/>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flipV="1">
                <a:off x="3943350" y="2285705"/>
                <a:ext cx="403225" cy="65194"/>
              </a:xfrm>
              <a:prstGeom prst="line">
                <a:avLst/>
              </a:prstGeom>
              <a:ln>
                <a:solidFill>
                  <a:srgbClr val="16CD0A"/>
                </a:solidFill>
              </a:ln>
              <a:effectLst/>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a:off x="3530600" y="2187575"/>
                <a:ext cx="406400" cy="163324"/>
              </a:xfrm>
              <a:prstGeom prst="line">
                <a:avLst/>
              </a:prstGeom>
              <a:ln>
                <a:solidFill>
                  <a:srgbClr val="16CD0A"/>
                </a:solidFill>
              </a:ln>
              <a:effectLst/>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a:off x="3130550" y="1959316"/>
                <a:ext cx="406400" cy="228259"/>
              </a:xfrm>
              <a:prstGeom prst="line">
                <a:avLst/>
              </a:prstGeom>
              <a:ln>
                <a:solidFill>
                  <a:srgbClr val="16CD0A"/>
                </a:solidFill>
              </a:ln>
              <a:effectLst/>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flipH="1">
                <a:off x="2721468" y="1965666"/>
                <a:ext cx="402732" cy="480484"/>
              </a:xfrm>
              <a:prstGeom prst="line">
                <a:avLst/>
              </a:prstGeom>
              <a:ln>
                <a:solidFill>
                  <a:srgbClr val="16CD0A"/>
                </a:solidFill>
              </a:ln>
              <a:effectLst/>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a:off x="2323534" y="2417574"/>
                <a:ext cx="397934" cy="22226"/>
              </a:xfrm>
              <a:prstGeom prst="line">
                <a:avLst/>
              </a:prstGeom>
              <a:ln>
                <a:solidFill>
                  <a:srgbClr val="16CD0A"/>
                </a:solidFill>
              </a:ln>
              <a:effectLst/>
            </p:spPr>
            <p:style>
              <a:lnRef idx="2">
                <a:schemeClr val="accent1"/>
              </a:lnRef>
              <a:fillRef idx="0">
                <a:schemeClr val="accent1"/>
              </a:fillRef>
              <a:effectRef idx="1">
                <a:schemeClr val="accent1"/>
              </a:effectRef>
              <a:fontRef idx="minor">
                <a:schemeClr val="tx1"/>
              </a:fontRef>
            </p:style>
          </p:cxnSp>
          <p:cxnSp>
            <p:nvCxnSpPr>
              <p:cNvPr id="200" name="Straight Connector 199"/>
              <p:cNvCxnSpPr/>
              <p:nvPr/>
            </p:nvCxnSpPr>
            <p:spPr>
              <a:xfrm>
                <a:off x="1911842" y="2042669"/>
                <a:ext cx="414867" cy="387605"/>
              </a:xfrm>
              <a:prstGeom prst="line">
                <a:avLst/>
              </a:prstGeom>
              <a:ln>
                <a:solidFill>
                  <a:srgbClr val="16CD0A"/>
                </a:solidFill>
              </a:ln>
              <a:effectLst/>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flipV="1">
                <a:off x="1525550" y="2059943"/>
                <a:ext cx="370417" cy="296248"/>
              </a:xfrm>
              <a:prstGeom prst="line">
                <a:avLst/>
              </a:prstGeom>
              <a:ln>
                <a:solidFill>
                  <a:srgbClr val="16CD0A"/>
                </a:solidFill>
              </a:ln>
              <a:effectLst/>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a:off x="1095867" y="2354074"/>
                <a:ext cx="405908" cy="17077"/>
              </a:xfrm>
              <a:prstGeom prst="line">
                <a:avLst/>
              </a:prstGeom>
              <a:ln>
                <a:solidFill>
                  <a:srgbClr val="16CD0A"/>
                </a:solidFill>
              </a:ln>
              <a:effectLst/>
            </p:spPr>
            <p:style>
              <a:lnRef idx="2">
                <a:schemeClr val="accent1"/>
              </a:lnRef>
              <a:fillRef idx="0">
                <a:schemeClr val="accent1"/>
              </a:fillRef>
              <a:effectRef idx="1">
                <a:schemeClr val="accent1"/>
              </a:effectRef>
              <a:fontRef idx="minor">
                <a:schemeClr val="tx1"/>
              </a:fontRef>
            </p:style>
          </p:cxnSp>
        </p:grpSp>
        <p:sp>
          <p:nvSpPr>
            <p:cNvPr id="161" name="Rectangle 160"/>
            <p:cNvSpPr/>
            <p:nvPr/>
          </p:nvSpPr>
          <p:spPr>
            <a:xfrm>
              <a:off x="194941" y="925875"/>
              <a:ext cx="8860159" cy="4522425"/>
            </a:xfrm>
            <a:prstGeom prst="rect">
              <a:avLst/>
            </a:prstGeom>
            <a:noFill/>
            <a:ln w="127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2" name="TextBox 161"/>
            <p:cNvSpPr txBox="1"/>
            <p:nvPr/>
          </p:nvSpPr>
          <p:spPr>
            <a:xfrm>
              <a:off x="194941" y="925875"/>
              <a:ext cx="325730" cy="369332"/>
            </a:xfrm>
            <a:prstGeom prst="rect">
              <a:avLst/>
            </a:prstGeom>
            <a:noFill/>
          </p:spPr>
          <p:txBody>
            <a:bodyPr wrap="none" rtlCol="0">
              <a:spAutoFit/>
            </a:bodyPr>
            <a:lstStyle/>
            <a:p>
              <a:r>
                <a:rPr lang="en-US" b="1" dirty="0" smtClean="0"/>
                <a:t>A</a:t>
              </a:r>
              <a:endParaRPr lang="en-US" b="1" dirty="0"/>
            </a:p>
          </p:txBody>
        </p:sp>
      </p:grpSp>
      <p:sp>
        <p:nvSpPr>
          <p:cNvPr id="239" name="Title 1"/>
          <p:cNvSpPr txBox="1">
            <a:spLocks/>
          </p:cNvSpPr>
          <p:nvPr/>
        </p:nvSpPr>
        <p:spPr bwMode="auto">
          <a:xfrm>
            <a:off x="457200" y="0"/>
            <a:ext cx="8229600" cy="57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dirty="0" smtClean="0">
                <a:solidFill>
                  <a:srgbClr val="000000"/>
                </a:solidFill>
                <a:latin typeface="Times New Roman" charset="0"/>
                <a:cs typeface="Times New Roman" charset="0"/>
              </a:rPr>
              <a:t>Top Twenty Pathways Identified </a:t>
            </a:r>
            <a:endParaRPr lang="en-US" sz="3200" dirty="0">
              <a:solidFill>
                <a:srgbClr val="000000"/>
              </a:solidFill>
              <a:latin typeface="Times New Roman" charset="0"/>
              <a:cs typeface="Times New Roman" charset="0"/>
            </a:endParaRPr>
          </a:p>
        </p:txBody>
      </p:sp>
    </p:spTree>
    <p:extLst>
      <p:ext uri="{BB962C8B-B14F-4D97-AF65-F5344CB8AC3E}">
        <p14:creationId xmlns:p14="http://schemas.microsoft.com/office/powerpoint/2010/main" val="909525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57200" y="-155274"/>
            <a:ext cx="82296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dirty="0" smtClean="0">
                <a:solidFill>
                  <a:srgbClr val="000000"/>
                </a:solidFill>
                <a:latin typeface="Times New Roman" charset="0"/>
                <a:cs typeface="Times New Roman" charset="0"/>
              </a:rPr>
              <a:t>Top Twenty Pathways Identified </a:t>
            </a:r>
            <a:endParaRPr lang="en-US" sz="3200" dirty="0">
              <a:solidFill>
                <a:srgbClr val="000000"/>
              </a:solidFill>
              <a:latin typeface="Times New Roman" charset="0"/>
              <a:cs typeface="Times New Roman" charset="0"/>
            </a:endParaRPr>
          </a:p>
        </p:txBody>
      </p:sp>
      <p:grpSp>
        <p:nvGrpSpPr>
          <p:cNvPr id="2" name="Group 1"/>
          <p:cNvGrpSpPr/>
          <p:nvPr/>
        </p:nvGrpSpPr>
        <p:grpSpPr>
          <a:xfrm>
            <a:off x="291805" y="3225800"/>
            <a:ext cx="8572795" cy="2634558"/>
            <a:chOff x="177505" y="3225800"/>
            <a:chExt cx="8572795" cy="2634558"/>
          </a:xfrm>
        </p:grpSpPr>
        <p:grpSp>
          <p:nvGrpSpPr>
            <p:cNvPr id="7" name="Group 6"/>
            <p:cNvGrpSpPr/>
            <p:nvPr/>
          </p:nvGrpSpPr>
          <p:grpSpPr>
            <a:xfrm>
              <a:off x="177505" y="3225800"/>
              <a:ext cx="2811434" cy="2627575"/>
              <a:chOff x="198466" y="275592"/>
              <a:chExt cx="2959601" cy="2797808"/>
            </a:xfrm>
          </p:grpSpPr>
          <p:graphicFrame>
            <p:nvGraphicFramePr>
              <p:cNvPr id="8" name="Chart 7"/>
              <p:cNvGraphicFramePr>
                <a:graphicFrameLocks/>
              </p:cNvGraphicFramePr>
              <p:nvPr>
                <p:extLst>
                  <p:ext uri="{D42A27DB-BD31-4B8C-83A1-F6EECF244321}">
                    <p14:modId xmlns:p14="http://schemas.microsoft.com/office/powerpoint/2010/main" val="465465403"/>
                  </p:ext>
                </p:extLst>
              </p:nvPr>
            </p:nvGraphicFramePr>
            <p:xfrm>
              <a:off x="262467" y="330200"/>
              <a:ext cx="2895600"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198466" y="275592"/>
                <a:ext cx="444133" cy="261610"/>
              </a:xfrm>
              <a:prstGeom prst="rect">
                <a:avLst/>
              </a:prstGeom>
              <a:noFill/>
            </p:spPr>
            <p:txBody>
              <a:bodyPr wrap="none" rtlCol="0">
                <a:spAutoFit/>
              </a:bodyPr>
              <a:lstStyle/>
              <a:p>
                <a:r>
                  <a:rPr lang="en-US" sz="1100" dirty="0" smtClean="0"/>
                  <a:t>Mild</a:t>
                </a:r>
                <a:endParaRPr lang="en-US" sz="1100" dirty="0"/>
              </a:p>
            </p:txBody>
          </p:sp>
          <p:sp>
            <p:nvSpPr>
              <p:cNvPr id="10" name="TextBox 9"/>
              <p:cNvSpPr txBox="1"/>
              <p:nvPr/>
            </p:nvSpPr>
            <p:spPr>
              <a:xfrm>
                <a:off x="846667" y="938831"/>
                <a:ext cx="733907" cy="600164"/>
              </a:xfrm>
              <a:prstGeom prst="rect">
                <a:avLst/>
              </a:prstGeom>
              <a:noFill/>
              <a:ln>
                <a:noFill/>
              </a:ln>
            </p:spPr>
            <p:txBody>
              <a:bodyPr wrap="none" rtlCol="0">
                <a:spAutoFit/>
              </a:bodyPr>
              <a:lstStyle/>
              <a:p>
                <a:pPr algn="ctr"/>
                <a:r>
                  <a:rPr lang="en-US" sz="1100" dirty="0" smtClean="0"/>
                  <a:t>Steroid</a:t>
                </a:r>
              </a:p>
              <a:p>
                <a:pPr algn="ctr"/>
                <a:r>
                  <a:rPr lang="en-US" sz="1100" dirty="0" smtClean="0"/>
                  <a:t>Pathways</a:t>
                </a:r>
              </a:p>
              <a:p>
                <a:pPr algn="ctr"/>
                <a:r>
                  <a:rPr lang="en-US" sz="1100" dirty="0" smtClean="0"/>
                  <a:t>25%</a:t>
                </a:r>
                <a:endParaRPr lang="en-US" sz="1100" dirty="0"/>
              </a:p>
            </p:txBody>
          </p:sp>
          <p:sp>
            <p:nvSpPr>
              <p:cNvPr id="11" name="TextBox 10"/>
              <p:cNvSpPr txBox="1"/>
              <p:nvPr/>
            </p:nvSpPr>
            <p:spPr>
              <a:xfrm>
                <a:off x="1278462" y="1947333"/>
                <a:ext cx="867946" cy="600164"/>
              </a:xfrm>
              <a:prstGeom prst="rect">
                <a:avLst/>
              </a:prstGeom>
              <a:noFill/>
              <a:ln>
                <a:noFill/>
              </a:ln>
            </p:spPr>
            <p:txBody>
              <a:bodyPr wrap="none" rtlCol="0">
                <a:spAutoFit/>
              </a:bodyPr>
              <a:lstStyle/>
              <a:p>
                <a:pPr algn="ctr"/>
                <a:r>
                  <a:rPr lang="en-US" sz="1100" dirty="0" smtClean="0"/>
                  <a:t>Renal Injury</a:t>
                </a:r>
              </a:p>
              <a:p>
                <a:pPr algn="ctr"/>
                <a:r>
                  <a:rPr lang="en-US" sz="1100" dirty="0" smtClean="0"/>
                  <a:t>Pathways</a:t>
                </a:r>
              </a:p>
              <a:p>
                <a:pPr algn="ctr"/>
                <a:r>
                  <a:rPr lang="en-US" sz="1100" dirty="0" smtClean="0"/>
                  <a:t>55%</a:t>
                </a:r>
                <a:endParaRPr lang="en-US" sz="1100" dirty="0"/>
              </a:p>
            </p:txBody>
          </p:sp>
          <p:sp>
            <p:nvSpPr>
              <p:cNvPr id="12" name="TextBox 11"/>
              <p:cNvSpPr txBox="1"/>
              <p:nvPr/>
            </p:nvSpPr>
            <p:spPr>
              <a:xfrm>
                <a:off x="1718733" y="702734"/>
                <a:ext cx="733907" cy="769441"/>
              </a:xfrm>
              <a:prstGeom prst="rect">
                <a:avLst/>
              </a:prstGeom>
              <a:noFill/>
              <a:ln>
                <a:noFill/>
              </a:ln>
            </p:spPr>
            <p:txBody>
              <a:bodyPr wrap="none" rtlCol="0">
                <a:spAutoFit/>
              </a:bodyPr>
              <a:lstStyle/>
              <a:p>
                <a:pPr algn="ctr"/>
                <a:r>
                  <a:rPr lang="en-US" sz="1100" dirty="0" smtClean="0"/>
                  <a:t>Retinoic</a:t>
                </a:r>
              </a:p>
              <a:p>
                <a:pPr algn="ctr"/>
                <a:r>
                  <a:rPr lang="en-US" sz="1100" dirty="0" smtClean="0"/>
                  <a:t>Acid</a:t>
                </a:r>
              </a:p>
              <a:p>
                <a:pPr algn="ctr"/>
                <a:r>
                  <a:rPr lang="en-US" sz="1100" dirty="0" smtClean="0"/>
                  <a:t>Pathways</a:t>
                </a:r>
              </a:p>
              <a:p>
                <a:pPr algn="ctr"/>
                <a:r>
                  <a:rPr lang="en-US" sz="1100" dirty="0" smtClean="0"/>
                  <a:t>20%</a:t>
                </a:r>
                <a:endParaRPr lang="en-US" sz="1100" dirty="0"/>
              </a:p>
            </p:txBody>
          </p:sp>
        </p:grpSp>
        <p:grpSp>
          <p:nvGrpSpPr>
            <p:cNvPr id="13" name="Group 12"/>
            <p:cNvGrpSpPr/>
            <p:nvPr/>
          </p:nvGrpSpPr>
          <p:grpSpPr>
            <a:xfrm>
              <a:off x="3074850" y="3225800"/>
              <a:ext cx="2806700" cy="2634558"/>
              <a:chOff x="3161799" y="279398"/>
              <a:chExt cx="2953000" cy="2794002"/>
            </a:xfrm>
          </p:grpSpPr>
          <p:grpSp>
            <p:nvGrpSpPr>
              <p:cNvPr id="14" name="Group 13"/>
              <p:cNvGrpSpPr/>
              <p:nvPr/>
            </p:nvGrpSpPr>
            <p:grpSpPr>
              <a:xfrm>
                <a:off x="3219199" y="330200"/>
                <a:ext cx="2895600" cy="2743200"/>
                <a:chOff x="3996266" y="330200"/>
                <a:chExt cx="2895600" cy="2743200"/>
              </a:xfrm>
            </p:grpSpPr>
            <p:graphicFrame>
              <p:nvGraphicFramePr>
                <p:cNvPr id="16" name="Chart 15"/>
                <p:cNvGraphicFramePr>
                  <a:graphicFrameLocks/>
                </p:cNvGraphicFramePr>
                <p:nvPr>
                  <p:extLst>
                    <p:ext uri="{D42A27DB-BD31-4B8C-83A1-F6EECF244321}">
                      <p14:modId xmlns:p14="http://schemas.microsoft.com/office/powerpoint/2010/main" val="1786585026"/>
                    </p:ext>
                  </p:extLst>
                </p:nvPr>
              </p:nvGraphicFramePr>
              <p:xfrm>
                <a:off x="3996266" y="330200"/>
                <a:ext cx="28956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p:cNvSpPr txBox="1"/>
                <p:nvPr/>
              </p:nvSpPr>
              <p:spPr>
                <a:xfrm>
                  <a:off x="5458307" y="753589"/>
                  <a:ext cx="733907" cy="769441"/>
                </a:xfrm>
                <a:prstGeom prst="rect">
                  <a:avLst/>
                </a:prstGeom>
                <a:noFill/>
                <a:ln>
                  <a:noFill/>
                </a:ln>
              </p:spPr>
              <p:txBody>
                <a:bodyPr wrap="none" rtlCol="0">
                  <a:spAutoFit/>
                </a:bodyPr>
                <a:lstStyle/>
                <a:p>
                  <a:pPr algn="ctr"/>
                  <a:r>
                    <a:rPr lang="en-US" sz="1100" dirty="0" smtClean="0"/>
                    <a:t>Retinoic</a:t>
                  </a:r>
                </a:p>
                <a:p>
                  <a:pPr algn="ctr"/>
                  <a:r>
                    <a:rPr lang="en-US" sz="1100" dirty="0" smtClean="0"/>
                    <a:t>Acid</a:t>
                  </a:r>
                </a:p>
                <a:p>
                  <a:pPr algn="ctr"/>
                  <a:r>
                    <a:rPr lang="en-US" sz="1100" dirty="0" smtClean="0"/>
                    <a:t>Pathways</a:t>
                  </a:r>
                </a:p>
                <a:p>
                  <a:pPr algn="ctr"/>
                  <a:r>
                    <a:rPr lang="en-US" sz="1100" dirty="0" smtClean="0"/>
                    <a:t>20%</a:t>
                  </a:r>
                  <a:endParaRPr lang="en-US" sz="1100" dirty="0"/>
                </a:p>
              </p:txBody>
            </p:sp>
            <p:sp>
              <p:nvSpPr>
                <p:cNvPr id="18" name="TextBox 17"/>
                <p:cNvSpPr txBox="1"/>
                <p:nvPr/>
              </p:nvSpPr>
              <p:spPr>
                <a:xfrm>
                  <a:off x="5024334" y="1947333"/>
                  <a:ext cx="867946" cy="600164"/>
                </a:xfrm>
                <a:prstGeom prst="rect">
                  <a:avLst/>
                </a:prstGeom>
                <a:noFill/>
                <a:ln>
                  <a:noFill/>
                </a:ln>
              </p:spPr>
              <p:txBody>
                <a:bodyPr wrap="none" rtlCol="0">
                  <a:spAutoFit/>
                </a:bodyPr>
                <a:lstStyle/>
                <a:p>
                  <a:pPr algn="ctr"/>
                  <a:r>
                    <a:rPr lang="en-US" sz="1100" dirty="0" smtClean="0"/>
                    <a:t>Renal Injury</a:t>
                  </a:r>
                </a:p>
                <a:p>
                  <a:pPr algn="ctr"/>
                  <a:r>
                    <a:rPr lang="en-US" sz="1100" dirty="0" smtClean="0"/>
                    <a:t>Pathways</a:t>
                  </a:r>
                </a:p>
                <a:p>
                  <a:pPr algn="ctr"/>
                  <a:r>
                    <a:rPr lang="en-US" sz="1100" dirty="0" smtClean="0"/>
                    <a:t>70%</a:t>
                  </a:r>
                  <a:endParaRPr lang="en-US" sz="1100" dirty="0"/>
                </a:p>
              </p:txBody>
            </p:sp>
            <p:sp>
              <p:nvSpPr>
                <p:cNvPr id="19" name="TextBox 18"/>
                <p:cNvSpPr txBox="1"/>
                <p:nvPr/>
              </p:nvSpPr>
              <p:spPr>
                <a:xfrm>
                  <a:off x="4749795" y="588916"/>
                  <a:ext cx="733907" cy="600164"/>
                </a:xfrm>
                <a:prstGeom prst="rect">
                  <a:avLst/>
                </a:prstGeom>
                <a:noFill/>
                <a:ln>
                  <a:noFill/>
                </a:ln>
              </p:spPr>
              <p:txBody>
                <a:bodyPr wrap="none" rtlCol="0">
                  <a:spAutoFit/>
                </a:bodyPr>
                <a:lstStyle/>
                <a:p>
                  <a:pPr algn="ctr"/>
                  <a:r>
                    <a:rPr lang="en-US" sz="1100" dirty="0" smtClean="0"/>
                    <a:t>Steroid</a:t>
                  </a:r>
                </a:p>
                <a:p>
                  <a:pPr algn="ctr"/>
                  <a:r>
                    <a:rPr lang="en-US" sz="1100" dirty="0" smtClean="0"/>
                    <a:t>Pathways</a:t>
                  </a:r>
                </a:p>
                <a:p>
                  <a:pPr algn="ctr"/>
                  <a:r>
                    <a:rPr lang="en-US" sz="1100" dirty="0" smtClean="0"/>
                    <a:t>10%</a:t>
                  </a:r>
                  <a:endParaRPr lang="en-US" sz="1100" dirty="0"/>
                </a:p>
              </p:txBody>
            </p:sp>
          </p:grpSp>
          <p:sp>
            <p:nvSpPr>
              <p:cNvPr id="15" name="TextBox 14"/>
              <p:cNvSpPr txBox="1"/>
              <p:nvPr/>
            </p:nvSpPr>
            <p:spPr>
              <a:xfrm>
                <a:off x="3161799" y="279398"/>
                <a:ext cx="758153" cy="261610"/>
              </a:xfrm>
              <a:prstGeom prst="rect">
                <a:avLst/>
              </a:prstGeom>
              <a:noFill/>
            </p:spPr>
            <p:txBody>
              <a:bodyPr wrap="none" rtlCol="0">
                <a:spAutoFit/>
              </a:bodyPr>
              <a:lstStyle/>
              <a:p>
                <a:r>
                  <a:rPr lang="en-US" sz="1100" dirty="0" smtClean="0"/>
                  <a:t>Moderate</a:t>
                </a:r>
                <a:endParaRPr lang="en-US" sz="1100" dirty="0"/>
              </a:p>
            </p:txBody>
          </p:sp>
        </p:grpSp>
        <p:grpSp>
          <p:nvGrpSpPr>
            <p:cNvPr id="20" name="Group 19"/>
            <p:cNvGrpSpPr/>
            <p:nvPr/>
          </p:nvGrpSpPr>
          <p:grpSpPr>
            <a:xfrm>
              <a:off x="5969000" y="3225800"/>
              <a:ext cx="2781300" cy="2634558"/>
              <a:chOff x="823132" y="279398"/>
              <a:chExt cx="2938184" cy="2794002"/>
            </a:xfrm>
          </p:grpSpPr>
          <p:grpSp>
            <p:nvGrpSpPr>
              <p:cNvPr id="21" name="Group 20"/>
              <p:cNvGrpSpPr/>
              <p:nvPr/>
            </p:nvGrpSpPr>
            <p:grpSpPr>
              <a:xfrm>
                <a:off x="878416" y="330200"/>
                <a:ext cx="2882900" cy="2743200"/>
                <a:chOff x="4129616" y="3352800"/>
                <a:chExt cx="2882900" cy="2743200"/>
              </a:xfrm>
            </p:grpSpPr>
            <p:graphicFrame>
              <p:nvGraphicFramePr>
                <p:cNvPr id="23" name="Chart 22"/>
                <p:cNvGraphicFramePr>
                  <a:graphicFrameLocks/>
                </p:cNvGraphicFramePr>
                <p:nvPr>
                  <p:extLst>
                    <p:ext uri="{D42A27DB-BD31-4B8C-83A1-F6EECF244321}">
                      <p14:modId xmlns:p14="http://schemas.microsoft.com/office/powerpoint/2010/main" val="3437693322"/>
                    </p:ext>
                  </p:extLst>
                </p:nvPr>
              </p:nvGraphicFramePr>
              <p:xfrm>
                <a:off x="4129616" y="3352800"/>
                <a:ext cx="28829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24" name="TextBox 23"/>
                <p:cNvSpPr txBox="1"/>
                <p:nvPr/>
              </p:nvSpPr>
              <p:spPr>
                <a:xfrm>
                  <a:off x="5147731" y="4969933"/>
                  <a:ext cx="867946" cy="600164"/>
                </a:xfrm>
                <a:prstGeom prst="rect">
                  <a:avLst/>
                </a:prstGeom>
                <a:noFill/>
                <a:ln>
                  <a:noFill/>
                </a:ln>
              </p:spPr>
              <p:txBody>
                <a:bodyPr wrap="none" rtlCol="0">
                  <a:spAutoFit/>
                </a:bodyPr>
                <a:lstStyle/>
                <a:p>
                  <a:pPr algn="ctr"/>
                  <a:r>
                    <a:rPr lang="en-US" sz="1100" dirty="0" smtClean="0"/>
                    <a:t>Renal Injury</a:t>
                  </a:r>
                </a:p>
                <a:p>
                  <a:pPr algn="ctr"/>
                  <a:r>
                    <a:rPr lang="en-US" sz="1100" dirty="0" smtClean="0"/>
                    <a:t>Pathways</a:t>
                  </a:r>
                </a:p>
                <a:p>
                  <a:pPr algn="ctr"/>
                  <a:r>
                    <a:rPr lang="en-US" sz="1100" dirty="0" smtClean="0"/>
                    <a:t>55%</a:t>
                  </a:r>
                  <a:endParaRPr lang="en-US" sz="1100" dirty="0"/>
                </a:p>
              </p:txBody>
            </p:sp>
            <p:sp>
              <p:nvSpPr>
                <p:cNvPr id="25" name="TextBox 24"/>
                <p:cNvSpPr txBox="1"/>
                <p:nvPr/>
              </p:nvSpPr>
              <p:spPr>
                <a:xfrm>
                  <a:off x="5604932" y="3750735"/>
                  <a:ext cx="733907" cy="769441"/>
                </a:xfrm>
                <a:prstGeom prst="rect">
                  <a:avLst/>
                </a:prstGeom>
                <a:noFill/>
                <a:ln>
                  <a:noFill/>
                </a:ln>
              </p:spPr>
              <p:txBody>
                <a:bodyPr wrap="none" rtlCol="0">
                  <a:spAutoFit/>
                </a:bodyPr>
                <a:lstStyle/>
                <a:p>
                  <a:pPr algn="ctr"/>
                  <a:r>
                    <a:rPr lang="en-US" sz="1100" dirty="0" smtClean="0"/>
                    <a:t>Retinoic</a:t>
                  </a:r>
                </a:p>
                <a:p>
                  <a:pPr algn="ctr"/>
                  <a:r>
                    <a:rPr lang="en-US" sz="1100" dirty="0" smtClean="0"/>
                    <a:t>Acid</a:t>
                  </a:r>
                </a:p>
                <a:p>
                  <a:pPr algn="ctr"/>
                  <a:r>
                    <a:rPr lang="en-US" sz="1100" dirty="0" smtClean="0"/>
                    <a:t>Pathways</a:t>
                  </a:r>
                </a:p>
                <a:p>
                  <a:pPr algn="ctr"/>
                  <a:r>
                    <a:rPr lang="en-US" sz="1100" dirty="0" smtClean="0"/>
                    <a:t>20%</a:t>
                  </a:r>
                  <a:endParaRPr lang="en-US" sz="1100" dirty="0"/>
                </a:p>
              </p:txBody>
            </p:sp>
            <p:sp>
              <p:nvSpPr>
                <p:cNvPr id="26" name="TextBox 25"/>
                <p:cNvSpPr txBox="1"/>
                <p:nvPr/>
              </p:nvSpPr>
              <p:spPr>
                <a:xfrm>
                  <a:off x="4724399" y="3970867"/>
                  <a:ext cx="733907" cy="600164"/>
                </a:xfrm>
                <a:prstGeom prst="rect">
                  <a:avLst/>
                </a:prstGeom>
                <a:noFill/>
                <a:ln>
                  <a:noFill/>
                </a:ln>
              </p:spPr>
              <p:txBody>
                <a:bodyPr wrap="none" rtlCol="0">
                  <a:spAutoFit/>
                </a:bodyPr>
                <a:lstStyle/>
                <a:p>
                  <a:pPr algn="ctr"/>
                  <a:r>
                    <a:rPr lang="en-US" sz="1100" dirty="0" smtClean="0"/>
                    <a:t>Steroid</a:t>
                  </a:r>
                </a:p>
                <a:p>
                  <a:pPr algn="ctr"/>
                  <a:r>
                    <a:rPr lang="en-US" sz="1100" dirty="0" smtClean="0"/>
                    <a:t>Pathways</a:t>
                  </a:r>
                </a:p>
                <a:p>
                  <a:pPr algn="ctr"/>
                  <a:r>
                    <a:rPr lang="en-US" sz="1100" dirty="0" smtClean="0"/>
                    <a:t>25%</a:t>
                  </a:r>
                  <a:endParaRPr lang="en-US" sz="1100" dirty="0"/>
                </a:p>
              </p:txBody>
            </p:sp>
          </p:grpSp>
          <p:sp>
            <p:nvSpPr>
              <p:cNvPr id="22" name="TextBox 21"/>
              <p:cNvSpPr txBox="1"/>
              <p:nvPr/>
            </p:nvSpPr>
            <p:spPr>
              <a:xfrm>
                <a:off x="823132" y="279398"/>
                <a:ext cx="572937" cy="261610"/>
              </a:xfrm>
              <a:prstGeom prst="rect">
                <a:avLst/>
              </a:prstGeom>
              <a:noFill/>
            </p:spPr>
            <p:txBody>
              <a:bodyPr wrap="none" rtlCol="0">
                <a:spAutoFit/>
              </a:bodyPr>
              <a:lstStyle/>
              <a:p>
                <a:r>
                  <a:rPr lang="en-US" sz="1100" dirty="0" smtClean="0"/>
                  <a:t>Severe</a:t>
                </a:r>
                <a:endParaRPr lang="en-US" sz="1100" dirty="0"/>
              </a:p>
            </p:txBody>
          </p:sp>
        </p:grpSp>
      </p:grpSp>
      <p:grpSp>
        <p:nvGrpSpPr>
          <p:cNvPr id="27" name="Group 26"/>
          <p:cNvGrpSpPr/>
          <p:nvPr/>
        </p:nvGrpSpPr>
        <p:grpSpPr>
          <a:xfrm>
            <a:off x="3186781" y="596900"/>
            <a:ext cx="2809069" cy="2628900"/>
            <a:chOff x="823132" y="279398"/>
            <a:chExt cx="2938184" cy="2794002"/>
          </a:xfrm>
        </p:grpSpPr>
        <p:grpSp>
          <p:nvGrpSpPr>
            <p:cNvPr id="28" name="Group 27"/>
            <p:cNvGrpSpPr/>
            <p:nvPr/>
          </p:nvGrpSpPr>
          <p:grpSpPr>
            <a:xfrm>
              <a:off x="878416" y="330200"/>
              <a:ext cx="2882900" cy="2743200"/>
              <a:chOff x="4129616" y="3352800"/>
              <a:chExt cx="2882900" cy="2743200"/>
            </a:xfrm>
          </p:grpSpPr>
          <p:graphicFrame>
            <p:nvGraphicFramePr>
              <p:cNvPr id="30" name="Chart 29"/>
              <p:cNvGraphicFramePr>
                <a:graphicFrameLocks/>
              </p:cNvGraphicFramePr>
              <p:nvPr>
                <p:extLst>
                  <p:ext uri="{D42A27DB-BD31-4B8C-83A1-F6EECF244321}">
                    <p14:modId xmlns:p14="http://schemas.microsoft.com/office/powerpoint/2010/main" val="1584274247"/>
                  </p:ext>
                </p:extLst>
              </p:nvPr>
            </p:nvGraphicFramePr>
            <p:xfrm>
              <a:off x="4129616" y="3352800"/>
              <a:ext cx="28829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31" name="TextBox 30"/>
              <p:cNvSpPr txBox="1"/>
              <p:nvPr/>
            </p:nvSpPr>
            <p:spPr>
              <a:xfrm>
                <a:off x="5147731" y="4969933"/>
                <a:ext cx="867946" cy="600164"/>
              </a:xfrm>
              <a:prstGeom prst="rect">
                <a:avLst/>
              </a:prstGeom>
              <a:noFill/>
              <a:ln>
                <a:noFill/>
              </a:ln>
            </p:spPr>
            <p:txBody>
              <a:bodyPr wrap="none" rtlCol="0">
                <a:spAutoFit/>
              </a:bodyPr>
              <a:lstStyle/>
              <a:p>
                <a:pPr algn="ctr"/>
                <a:r>
                  <a:rPr lang="en-US" sz="1100" dirty="0" smtClean="0"/>
                  <a:t>Renal Injury</a:t>
                </a:r>
              </a:p>
              <a:p>
                <a:pPr algn="ctr"/>
                <a:r>
                  <a:rPr lang="en-US" sz="1100" dirty="0" smtClean="0"/>
                  <a:t>Pathways</a:t>
                </a:r>
              </a:p>
              <a:p>
                <a:pPr algn="ctr"/>
                <a:r>
                  <a:rPr lang="en-US" sz="1100" dirty="0" smtClean="0"/>
                  <a:t>55%</a:t>
                </a:r>
                <a:endParaRPr lang="en-US" sz="1100" dirty="0"/>
              </a:p>
            </p:txBody>
          </p:sp>
          <p:sp>
            <p:nvSpPr>
              <p:cNvPr id="32" name="TextBox 31"/>
              <p:cNvSpPr txBox="1"/>
              <p:nvPr/>
            </p:nvSpPr>
            <p:spPr>
              <a:xfrm>
                <a:off x="5604932" y="3750735"/>
                <a:ext cx="733907" cy="769441"/>
              </a:xfrm>
              <a:prstGeom prst="rect">
                <a:avLst/>
              </a:prstGeom>
              <a:noFill/>
              <a:ln>
                <a:noFill/>
              </a:ln>
            </p:spPr>
            <p:txBody>
              <a:bodyPr wrap="none" rtlCol="0">
                <a:spAutoFit/>
              </a:bodyPr>
              <a:lstStyle/>
              <a:p>
                <a:pPr algn="ctr"/>
                <a:r>
                  <a:rPr lang="en-US" sz="1100" dirty="0" smtClean="0"/>
                  <a:t>Retinoic</a:t>
                </a:r>
              </a:p>
              <a:p>
                <a:pPr algn="ctr"/>
                <a:r>
                  <a:rPr lang="en-US" sz="1100" dirty="0" smtClean="0"/>
                  <a:t>Acid</a:t>
                </a:r>
              </a:p>
              <a:p>
                <a:pPr algn="ctr"/>
                <a:r>
                  <a:rPr lang="en-US" sz="1100" dirty="0" smtClean="0"/>
                  <a:t>Pathways</a:t>
                </a:r>
              </a:p>
              <a:p>
                <a:pPr algn="ctr"/>
                <a:r>
                  <a:rPr lang="en-US" sz="1100" dirty="0" smtClean="0"/>
                  <a:t>20%</a:t>
                </a:r>
                <a:endParaRPr lang="en-US" sz="1100" dirty="0"/>
              </a:p>
            </p:txBody>
          </p:sp>
          <p:sp>
            <p:nvSpPr>
              <p:cNvPr id="33" name="TextBox 32"/>
              <p:cNvSpPr txBox="1"/>
              <p:nvPr/>
            </p:nvSpPr>
            <p:spPr>
              <a:xfrm>
                <a:off x="4724399" y="3970867"/>
                <a:ext cx="733907" cy="600164"/>
              </a:xfrm>
              <a:prstGeom prst="rect">
                <a:avLst/>
              </a:prstGeom>
              <a:noFill/>
              <a:ln>
                <a:noFill/>
              </a:ln>
            </p:spPr>
            <p:txBody>
              <a:bodyPr wrap="none" rtlCol="0">
                <a:spAutoFit/>
              </a:bodyPr>
              <a:lstStyle/>
              <a:p>
                <a:pPr algn="ctr"/>
                <a:r>
                  <a:rPr lang="en-US" sz="1100" dirty="0" smtClean="0"/>
                  <a:t>Steroid</a:t>
                </a:r>
              </a:p>
              <a:p>
                <a:pPr algn="ctr"/>
                <a:r>
                  <a:rPr lang="en-US" sz="1100" dirty="0" smtClean="0"/>
                  <a:t>Pathways</a:t>
                </a:r>
              </a:p>
              <a:p>
                <a:pPr algn="ctr"/>
                <a:r>
                  <a:rPr lang="en-US" sz="1100" dirty="0" smtClean="0"/>
                  <a:t>25%</a:t>
                </a:r>
                <a:endParaRPr lang="en-US" sz="1100" dirty="0"/>
              </a:p>
            </p:txBody>
          </p:sp>
        </p:grpSp>
        <p:sp>
          <p:nvSpPr>
            <p:cNvPr id="29" name="TextBox 28"/>
            <p:cNvSpPr txBox="1"/>
            <p:nvPr/>
          </p:nvSpPr>
          <p:spPr>
            <a:xfrm>
              <a:off x="823132" y="279398"/>
              <a:ext cx="331034" cy="261610"/>
            </a:xfrm>
            <a:prstGeom prst="rect">
              <a:avLst/>
            </a:prstGeom>
            <a:noFill/>
          </p:spPr>
          <p:txBody>
            <a:bodyPr wrap="none" rtlCol="0">
              <a:spAutoFit/>
            </a:bodyPr>
            <a:lstStyle/>
            <a:p>
              <a:r>
                <a:rPr lang="en-US" sz="1100" dirty="0" smtClean="0"/>
                <a:t>All</a:t>
              </a:r>
              <a:endParaRPr lang="en-US" sz="1100" dirty="0"/>
            </a:p>
          </p:txBody>
        </p:sp>
      </p:grpSp>
    </p:spTree>
    <p:extLst>
      <p:ext uri="{BB962C8B-B14F-4D97-AF65-F5344CB8AC3E}">
        <p14:creationId xmlns:p14="http://schemas.microsoft.com/office/powerpoint/2010/main" val="770355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697887390"/>
              </p:ext>
            </p:extLst>
          </p:nvPr>
        </p:nvGraphicFramePr>
        <p:xfrm>
          <a:off x="827958" y="1439601"/>
          <a:ext cx="7453262" cy="4089400"/>
        </p:xfrm>
        <a:graphic>
          <a:graphicData uri="http://schemas.openxmlformats.org/presentationml/2006/ole">
            <mc:AlternateContent xmlns:mc="http://schemas.openxmlformats.org/markup-compatibility/2006">
              <mc:Choice xmlns:v="urn:schemas-microsoft-com:vml" Requires="v">
                <p:oleObj spid="_x0000_s78860" name="Document" r:id="rId4" imgW="5740400" imgH="3149600" progId="Word.Document.12">
                  <p:embed/>
                </p:oleObj>
              </mc:Choice>
              <mc:Fallback>
                <p:oleObj name="Document" r:id="rId4" imgW="5740400" imgH="3149600" progId="Word.Document.12">
                  <p:embed/>
                  <p:pic>
                    <p:nvPicPr>
                      <p:cNvPr id="0" name=""/>
                      <p:cNvPicPr/>
                      <p:nvPr/>
                    </p:nvPicPr>
                    <p:blipFill>
                      <a:blip r:embed="rId5"/>
                      <a:stretch>
                        <a:fillRect/>
                      </a:stretch>
                    </p:blipFill>
                    <p:spPr>
                      <a:xfrm>
                        <a:off x="827958" y="1439601"/>
                        <a:ext cx="7453262" cy="4089400"/>
                      </a:xfrm>
                      <a:prstGeom prst="rect">
                        <a:avLst/>
                      </a:prstGeom>
                    </p:spPr>
                  </p:pic>
                </p:oleObj>
              </mc:Fallback>
            </mc:AlternateContent>
          </a:graphicData>
        </a:graphic>
      </p:graphicFrame>
      <p:sp>
        <p:nvSpPr>
          <p:cNvPr id="6" name="TextBox 5"/>
          <p:cNvSpPr txBox="1"/>
          <p:nvPr/>
        </p:nvSpPr>
        <p:spPr>
          <a:xfrm>
            <a:off x="0" y="318562"/>
            <a:ext cx="9144000" cy="584776"/>
          </a:xfrm>
          <a:prstGeom prst="rect">
            <a:avLst/>
          </a:prstGeom>
          <a:noFill/>
        </p:spPr>
        <p:txBody>
          <a:bodyPr wrap="square" rtlCol="0">
            <a:spAutoFit/>
          </a:bodyPr>
          <a:lstStyle/>
          <a:p>
            <a:pPr algn="ctr"/>
            <a:r>
              <a:rPr lang="en-US" sz="3200" dirty="0" smtClean="0">
                <a:latin typeface="Times New Roman"/>
                <a:cs typeface="Times New Roman"/>
              </a:rPr>
              <a:t>Top Activated Upstream Regulators Identified</a:t>
            </a:r>
            <a:endParaRPr lang="en-US" sz="3200" dirty="0">
              <a:latin typeface="Times New Roman"/>
              <a:cs typeface="Times New Roman"/>
            </a:endParaRPr>
          </a:p>
        </p:txBody>
      </p:sp>
    </p:spTree>
    <p:extLst>
      <p:ext uri="{BB962C8B-B14F-4D97-AF65-F5344CB8AC3E}">
        <p14:creationId xmlns:p14="http://schemas.microsoft.com/office/powerpoint/2010/main" val="781871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6-14 at 3.18.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500" y="735040"/>
            <a:ext cx="4641543" cy="4487988"/>
          </a:xfrm>
          <a:prstGeom prst="rect">
            <a:avLst/>
          </a:prstGeom>
        </p:spPr>
      </p:pic>
      <p:sp>
        <p:nvSpPr>
          <p:cNvPr id="3" name="TextBox 2"/>
          <p:cNvSpPr txBox="1"/>
          <p:nvPr/>
        </p:nvSpPr>
        <p:spPr>
          <a:xfrm>
            <a:off x="0" y="178940"/>
            <a:ext cx="9144000" cy="523220"/>
          </a:xfrm>
          <a:prstGeom prst="rect">
            <a:avLst/>
          </a:prstGeom>
          <a:noFill/>
        </p:spPr>
        <p:txBody>
          <a:bodyPr wrap="square" rtlCol="0">
            <a:spAutoFit/>
          </a:bodyPr>
          <a:lstStyle/>
          <a:p>
            <a:pPr algn="ctr"/>
            <a:r>
              <a:rPr lang="en-US" sz="2800" dirty="0" smtClean="0">
                <a:latin typeface="Times New Roman"/>
                <a:cs typeface="Times New Roman"/>
              </a:rPr>
              <a:t>Transcription Factor Discriminates </a:t>
            </a:r>
            <a:r>
              <a:rPr lang="en-US" sz="2800" i="1" dirty="0" smtClean="0">
                <a:latin typeface="Times New Roman"/>
                <a:cs typeface="Times New Roman"/>
              </a:rPr>
              <a:t>mgb-/- </a:t>
            </a:r>
            <a:r>
              <a:rPr lang="en-US" sz="2800" dirty="0" smtClean="0">
                <a:latin typeface="Times New Roman"/>
                <a:cs typeface="Times New Roman"/>
              </a:rPr>
              <a:t>vs. </a:t>
            </a:r>
            <a:r>
              <a:rPr lang="en-US" sz="2800" dirty="0" err="1" smtClean="0">
                <a:latin typeface="Times New Roman"/>
                <a:cs typeface="Times New Roman"/>
              </a:rPr>
              <a:t>wt</a:t>
            </a:r>
            <a:r>
              <a:rPr lang="en-US" sz="2800" dirty="0" smtClean="0">
                <a:latin typeface="Times New Roman"/>
                <a:cs typeface="Times New Roman"/>
              </a:rPr>
              <a:t> Kidneys</a:t>
            </a:r>
            <a:endParaRPr lang="en-US" sz="2800" dirty="0">
              <a:latin typeface="Times New Roman"/>
              <a:cs typeface="Times New Roman"/>
            </a:endParaRPr>
          </a:p>
        </p:txBody>
      </p:sp>
      <p:sp>
        <p:nvSpPr>
          <p:cNvPr id="4" name="TextBox 3"/>
          <p:cNvSpPr txBox="1"/>
          <p:nvPr/>
        </p:nvSpPr>
        <p:spPr>
          <a:xfrm>
            <a:off x="76200" y="771678"/>
            <a:ext cx="4432300" cy="4524316"/>
          </a:xfrm>
          <a:prstGeom prst="rect">
            <a:avLst/>
          </a:prstGeom>
          <a:noFill/>
        </p:spPr>
        <p:txBody>
          <a:bodyPr wrap="square" rtlCol="0">
            <a:spAutoFit/>
          </a:bodyPr>
          <a:lstStyle/>
          <a:p>
            <a:pPr marL="285750" indent="-285750">
              <a:buFont typeface="Arial"/>
              <a:buChar char="•"/>
            </a:pPr>
            <a:r>
              <a:rPr lang="en-US" dirty="0" smtClean="0">
                <a:latin typeface="Times New Roman"/>
                <a:cs typeface="Times New Roman"/>
              </a:rPr>
              <a:t>We evaluated </a:t>
            </a:r>
            <a:r>
              <a:rPr lang="en-US" i="1" dirty="0" smtClean="0">
                <a:latin typeface="Times New Roman"/>
                <a:cs typeface="Times New Roman"/>
              </a:rPr>
              <a:t>mgb</a:t>
            </a:r>
            <a:r>
              <a:rPr lang="en-US" i="1" dirty="0">
                <a:latin typeface="Times New Roman"/>
                <a:cs typeface="Times New Roman"/>
              </a:rPr>
              <a:t>-/-</a:t>
            </a:r>
            <a:r>
              <a:rPr lang="en-US" dirty="0">
                <a:latin typeface="Times New Roman"/>
                <a:cs typeface="Times New Roman"/>
              </a:rPr>
              <a:t> transcriptome for genes regulated by a common </a:t>
            </a:r>
            <a:r>
              <a:rPr lang="en-US" dirty="0" smtClean="0">
                <a:latin typeface="Times New Roman"/>
                <a:cs typeface="Times New Roman"/>
              </a:rPr>
              <a:t>TF</a:t>
            </a:r>
          </a:p>
          <a:p>
            <a:pPr marL="285750" indent="-285750">
              <a:buFont typeface="Arial"/>
              <a:buChar char="•"/>
            </a:pPr>
            <a:r>
              <a:rPr lang="en-US" dirty="0" smtClean="0">
                <a:latin typeface="Times New Roman"/>
                <a:cs typeface="Times New Roman"/>
              </a:rPr>
              <a:t>Identified </a:t>
            </a:r>
            <a:r>
              <a:rPr lang="en-US" dirty="0">
                <a:latin typeface="Times New Roman"/>
                <a:cs typeface="Times New Roman"/>
              </a:rPr>
              <a:t>Smad3 among the </a:t>
            </a:r>
            <a:r>
              <a:rPr lang="en-US" dirty="0" smtClean="0">
                <a:latin typeface="Times New Roman"/>
                <a:cs typeface="Times New Roman"/>
              </a:rPr>
              <a:t>most </a:t>
            </a:r>
            <a:r>
              <a:rPr lang="en-US" dirty="0">
                <a:latin typeface="Times New Roman"/>
                <a:cs typeface="Times New Roman"/>
              </a:rPr>
              <a:t>activated and its </a:t>
            </a:r>
            <a:r>
              <a:rPr lang="en-US" dirty="0" smtClean="0">
                <a:latin typeface="Times New Roman"/>
                <a:cs typeface="Times New Roman"/>
              </a:rPr>
              <a:t>antagonist</a:t>
            </a:r>
            <a:r>
              <a:rPr lang="en-US" dirty="0">
                <a:latin typeface="Times New Roman"/>
                <a:cs typeface="Times New Roman"/>
              </a:rPr>
              <a:t>, </a:t>
            </a:r>
            <a:r>
              <a:rPr lang="en-US" dirty="0" smtClean="0">
                <a:latin typeface="Times New Roman"/>
                <a:cs typeface="Times New Roman"/>
              </a:rPr>
              <a:t>Smad7, </a:t>
            </a:r>
            <a:r>
              <a:rPr lang="en-US" dirty="0">
                <a:latin typeface="Times New Roman"/>
                <a:cs typeface="Times New Roman"/>
              </a:rPr>
              <a:t>among </a:t>
            </a:r>
            <a:r>
              <a:rPr lang="en-US" dirty="0" smtClean="0">
                <a:latin typeface="Times New Roman"/>
                <a:cs typeface="Times New Roman"/>
              </a:rPr>
              <a:t>the most inhibited </a:t>
            </a:r>
          </a:p>
          <a:p>
            <a:pPr marL="285750" indent="-285750">
              <a:buFont typeface="Arial"/>
              <a:buChar char="•"/>
            </a:pPr>
            <a:r>
              <a:rPr lang="en-US" dirty="0" smtClean="0">
                <a:latin typeface="Times New Roman"/>
                <a:cs typeface="Times New Roman"/>
              </a:rPr>
              <a:t>Confirmed </a:t>
            </a:r>
            <a:r>
              <a:rPr lang="en-US" dirty="0">
                <a:latin typeface="Times New Roman"/>
                <a:cs typeface="Times New Roman"/>
              </a:rPr>
              <a:t>increased levels of total and phosphorylated Smad3 </a:t>
            </a:r>
            <a:r>
              <a:rPr lang="en-US" dirty="0" smtClean="0">
                <a:latin typeface="Times New Roman"/>
                <a:cs typeface="Times New Roman"/>
              </a:rPr>
              <a:t>protein </a:t>
            </a:r>
            <a:r>
              <a:rPr lang="en-US" dirty="0">
                <a:latin typeface="Times New Roman"/>
                <a:cs typeface="Times New Roman"/>
              </a:rPr>
              <a:t>as </a:t>
            </a:r>
            <a:r>
              <a:rPr lang="en-US" dirty="0" smtClean="0">
                <a:latin typeface="Times New Roman"/>
                <a:cs typeface="Times New Roman"/>
              </a:rPr>
              <a:t>well </a:t>
            </a:r>
            <a:r>
              <a:rPr lang="en-US" dirty="0">
                <a:latin typeface="Times New Roman"/>
                <a:cs typeface="Times New Roman"/>
              </a:rPr>
              <a:t>as decreased Smad7 protein levels in whole cell extracts </a:t>
            </a:r>
          </a:p>
          <a:p>
            <a:pPr marL="285750" indent="-285750">
              <a:buFont typeface="Arial"/>
              <a:buChar char="•"/>
            </a:pPr>
            <a:r>
              <a:rPr lang="en-US" dirty="0">
                <a:latin typeface="Times New Roman"/>
                <a:cs typeface="Times New Roman"/>
              </a:rPr>
              <a:t>L</a:t>
            </a:r>
            <a:r>
              <a:rPr lang="en-US" dirty="0" smtClean="0">
                <a:latin typeface="Times New Roman"/>
                <a:cs typeface="Times New Roman"/>
              </a:rPr>
              <a:t>ocalized </a:t>
            </a:r>
            <a:r>
              <a:rPr lang="en-US" dirty="0">
                <a:latin typeface="Times New Roman"/>
                <a:cs typeface="Times New Roman"/>
              </a:rPr>
              <a:t>Smad3 to collecting ducts and showed increased levels in </a:t>
            </a:r>
            <a:r>
              <a:rPr lang="en-US" i="1" dirty="0" smtClean="0">
                <a:latin typeface="Times New Roman"/>
                <a:cs typeface="Times New Roman"/>
              </a:rPr>
              <a:t>mgb</a:t>
            </a:r>
            <a:r>
              <a:rPr lang="en-US" i="1" dirty="0">
                <a:latin typeface="Times New Roman"/>
                <a:cs typeface="Times New Roman"/>
              </a:rPr>
              <a:t>-/-</a:t>
            </a:r>
            <a:r>
              <a:rPr lang="en-US" dirty="0">
                <a:latin typeface="Times New Roman"/>
                <a:cs typeface="Times New Roman"/>
              </a:rPr>
              <a:t> </a:t>
            </a:r>
            <a:r>
              <a:rPr lang="en-US" dirty="0" smtClean="0">
                <a:latin typeface="Times New Roman"/>
                <a:cs typeface="Times New Roman"/>
              </a:rPr>
              <a:t>kidneys</a:t>
            </a:r>
            <a:r>
              <a:rPr lang="en-US" dirty="0">
                <a:latin typeface="Times New Roman"/>
                <a:cs typeface="Times New Roman"/>
              </a:rPr>
              <a:t>, consistent with previous localization of TGF</a:t>
            </a:r>
            <a:r>
              <a:rPr lang="en-US" dirty="0" smtClean="0">
                <a:latin typeface="Times New Roman"/>
                <a:cs typeface="Times New Roman"/>
              </a:rPr>
              <a:t>-</a:t>
            </a:r>
            <a:r>
              <a:rPr lang="en-US" dirty="0" smtClean="0">
                <a:latin typeface="Symbol" charset="2"/>
                <a:cs typeface="Symbol" charset="2"/>
              </a:rPr>
              <a:t>b</a:t>
            </a:r>
            <a:r>
              <a:rPr lang="en-US" dirty="0" smtClean="0">
                <a:latin typeface="Times New Roman"/>
                <a:cs typeface="Times New Roman"/>
              </a:rPr>
              <a:t> </a:t>
            </a:r>
            <a:r>
              <a:rPr lang="en-US" dirty="0">
                <a:latin typeface="Times New Roman"/>
                <a:cs typeface="Times New Roman"/>
              </a:rPr>
              <a:t>to this </a:t>
            </a:r>
            <a:r>
              <a:rPr lang="en-US" dirty="0" smtClean="0">
                <a:latin typeface="Times New Roman"/>
                <a:cs typeface="Times New Roman"/>
              </a:rPr>
              <a:t>area</a:t>
            </a:r>
          </a:p>
          <a:p>
            <a:pPr marL="285750" indent="-285750">
              <a:buFont typeface="Arial"/>
              <a:buChar char="•"/>
            </a:pPr>
            <a:r>
              <a:rPr lang="en-US" dirty="0" smtClean="0">
                <a:latin typeface="Times New Roman"/>
                <a:cs typeface="Times New Roman"/>
              </a:rPr>
              <a:t>Demonstrate </a:t>
            </a:r>
            <a:r>
              <a:rPr lang="en-US" dirty="0">
                <a:latin typeface="Times New Roman"/>
                <a:cs typeface="Times New Roman"/>
              </a:rPr>
              <a:t>increased levels of TGF-</a:t>
            </a:r>
            <a:r>
              <a:rPr lang="en-US" dirty="0" smtClean="0">
                <a:latin typeface="Symbol" charset="2"/>
                <a:cs typeface="Symbol" charset="2"/>
              </a:rPr>
              <a:t>b</a:t>
            </a:r>
            <a:r>
              <a:rPr lang="en-US" dirty="0" smtClean="0">
                <a:latin typeface="Times New Roman"/>
                <a:cs typeface="Times New Roman"/>
              </a:rPr>
              <a:t>1 </a:t>
            </a:r>
            <a:r>
              <a:rPr lang="en-US" dirty="0">
                <a:latin typeface="Times New Roman"/>
                <a:cs typeface="Times New Roman"/>
              </a:rPr>
              <a:t>protein and TGF-</a:t>
            </a:r>
            <a:r>
              <a:rPr lang="en-US" dirty="0" smtClean="0">
                <a:latin typeface="Symbol" charset="2"/>
                <a:cs typeface="Symbol" charset="2"/>
              </a:rPr>
              <a:t>b</a:t>
            </a:r>
            <a:r>
              <a:rPr lang="en-US" dirty="0" smtClean="0">
                <a:latin typeface="Times New Roman"/>
                <a:cs typeface="Times New Roman"/>
              </a:rPr>
              <a:t>3 </a:t>
            </a:r>
            <a:r>
              <a:rPr lang="en-US" dirty="0">
                <a:latin typeface="Times New Roman"/>
                <a:cs typeface="Times New Roman"/>
              </a:rPr>
              <a:t>mRNA and protein in </a:t>
            </a:r>
            <a:r>
              <a:rPr lang="en-US" i="1" dirty="0" smtClean="0">
                <a:latin typeface="Times New Roman"/>
                <a:cs typeface="Times New Roman"/>
              </a:rPr>
              <a:t>mgb</a:t>
            </a:r>
            <a:r>
              <a:rPr lang="en-US" i="1" dirty="0">
                <a:latin typeface="Times New Roman"/>
                <a:cs typeface="Times New Roman"/>
              </a:rPr>
              <a:t>-/-</a:t>
            </a:r>
            <a:r>
              <a:rPr lang="en-US" dirty="0">
                <a:latin typeface="Times New Roman"/>
                <a:cs typeface="Times New Roman"/>
              </a:rPr>
              <a:t> </a:t>
            </a:r>
            <a:r>
              <a:rPr lang="en-US" dirty="0" smtClean="0">
                <a:latin typeface="Times New Roman"/>
                <a:cs typeface="Times New Roman"/>
              </a:rPr>
              <a:t>kidneys</a:t>
            </a:r>
            <a:endParaRPr lang="en-US" dirty="0">
              <a:latin typeface="Times New Roman"/>
              <a:cs typeface="Times New Roman"/>
            </a:endParaRPr>
          </a:p>
        </p:txBody>
      </p:sp>
      <p:sp>
        <p:nvSpPr>
          <p:cNvPr id="6" name="TextBox 5"/>
          <p:cNvSpPr txBox="1"/>
          <p:nvPr/>
        </p:nvSpPr>
        <p:spPr>
          <a:xfrm>
            <a:off x="168428" y="5249092"/>
            <a:ext cx="8680143" cy="707886"/>
          </a:xfrm>
          <a:prstGeom prst="rect">
            <a:avLst/>
          </a:prstGeom>
          <a:noFill/>
        </p:spPr>
        <p:txBody>
          <a:bodyPr wrap="square" rtlCol="0">
            <a:spAutoFit/>
          </a:bodyPr>
          <a:lstStyle/>
          <a:p>
            <a:pPr algn="ctr"/>
            <a:r>
              <a:rPr lang="en-US" sz="2000" dirty="0">
                <a:latin typeface="Times New Roman"/>
                <a:cs typeface="Times New Roman"/>
              </a:rPr>
              <a:t>26 mRNAs regulated by Smad3 are differentially expressed between WT and </a:t>
            </a:r>
            <a:r>
              <a:rPr lang="en-US" sz="2000" i="1" dirty="0" smtClean="0">
                <a:latin typeface="Times New Roman"/>
                <a:cs typeface="Times New Roman"/>
              </a:rPr>
              <a:t>mgb</a:t>
            </a:r>
            <a:r>
              <a:rPr lang="en-US" sz="2000" i="1" dirty="0">
                <a:latin typeface="Times New Roman"/>
                <a:cs typeface="Times New Roman"/>
              </a:rPr>
              <a:t>-/-</a:t>
            </a:r>
            <a:r>
              <a:rPr lang="en-US" sz="2000" dirty="0">
                <a:latin typeface="Times New Roman"/>
                <a:cs typeface="Times New Roman"/>
              </a:rPr>
              <a:t> kidneys, of which 22 are </a:t>
            </a:r>
            <a:r>
              <a:rPr lang="en-US" sz="2000" dirty="0" smtClean="0">
                <a:latin typeface="Times New Roman"/>
                <a:cs typeface="Times New Roman"/>
              </a:rPr>
              <a:t>up-regulated </a:t>
            </a:r>
            <a:endParaRPr lang="en-US" sz="2000" dirty="0">
              <a:latin typeface="Times New Roman"/>
              <a:cs typeface="Times New Roman"/>
            </a:endParaRPr>
          </a:p>
        </p:txBody>
      </p:sp>
    </p:spTree>
    <p:extLst>
      <p:ext uri="{BB962C8B-B14F-4D97-AF65-F5344CB8AC3E}">
        <p14:creationId xmlns:p14="http://schemas.microsoft.com/office/powerpoint/2010/main" val="161081347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3665</TotalTime>
  <Words>670</Words>
  <Application>Microsoft Macintosh PowerPoint</Application>
  <PresentationFormat>On-screen Show (4:3)</PresentationFormat>
  <Paragraphs>148</Paragraphs>
  <Slides>23</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Office Theme</vt:lpstr>
      <vt:lpstr>Microsoft Word Document</vt:lpstr>
      <vt:lpstr>PowerPoint Presentation</vt:lpstr>
      <vt:lpstr>GenitoUrinary Development Molecular Anatomy Project (GUDMAP) </vt:lpstr>
      <vt:lpstr>GenitoUrinary Development Molecular Anatomy Project (GUDMAP) </vt:lpstr>
      <vt:lpstr>Megabladder Mouse (mgb-/-) </vt:lpstr>
      <vt:lpstr>Examine Disease Progressive</vt:lpstr>
      <vt:lpstr>PowerPoint Presentation</vt:lpstr>
      <vt:lpstr>PowerPoint Presentation</vt:lpstr>
      <vt:lpstr>PowerPoint Presentation</vt:lpstr>
      <vt:lpstr>PowerPoint Presentation</vt:lpstr>
      <vt:lpstr>PowerPoint Presentation</vt:lpstr>
      <vt:lpstr>How Do You Use This Data?</vt:lpstr>
      <vt:lpstr>How Do You Use This Data? GUDMAP Database (http://www.gudmap.org/)</vt:lpstr>
      <vt:lpstr>How Do You Use This Data? GUDMAP Database (http://www.gudmap.org/)</vt:lpstr>
      <vt:lpstr>How Do You Use This Data? GUDMAP Database (http://www.gudmap.org/)</vt:lpstr>
      <vt:lpstr>How Do You Use This Data? GUDMAP Database (http://www.gudmap.org/)</vt:lpstr>
      <vt:lpstr>How Do You Use This Data? GUDMAP Database (http://www.gudmap.org/)</vt:lpstr>
      <vt:lpstr>How Do You Use This Data? GUDMAP Database (http://www.gudmap.org/)</vt:lpstr>
      <vt:lpstr>How Do You Use This Data? GUDMAP Database (http://www.gudmap.org/)</vt:lpstr>
      <vt:lpstr>How Do You Use This Data? GUDMAP Database (http://www.gudmap.org/)</vt:lpstr>
      <vt:lpstr>How Do You Use This Data? GUDMAP Database (http://www.gudmap.org/)</vt:lpstr>
      <vt:lpstr>How Do You Use This Data? GUDMAP Database (http://www.gudmap.org/)</vt:lpstr>
      <vt:lpstr>How Do You Use This Data? GUDMAP Database  (http://www.gudmap.org/)</vt:lpstr>
      <vt:lpstr>How Do You Use Data? GUDMAP Database  (http://www.gudmap.org/)</vt:lpstr>
    </vt:vector>
  </TitlesOfParts>
  <Company>Conrad Phillips Vutech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Bill Heinig</dc:creator>
  <cp:lastModifiedBy>Kirk McHugh</cp:lastModifiedBy>
  <cp:revision>293</cp:revision>
  <cp:lastPrinted>2011-11-08T20:14:55Z</cp:lastPrinted>
  <dcterms:created xsi:type="dcterms:W3CDTF">2011-10-07T19:24:55Z</dcterms:created>
  <dcterms:modified xsi:type="dcterms:W3CDTF">2016-04-14T14:19:06Z</dcterms:modified>
</cp:coreProperties>
</file>