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22"/>
  </p:notesMasterIdLst>
  <p:handoutMasterIdLst>
    <p:handoutMasterId r:id="rId23"/>
  </p:handoutMasterIdLst>
  <p:sldIdLst>
    <p:sldId id="311" r:id="rId2"/>
    <p:sldId id="265" r:id="rId3"/>
    <p:sldId id="266" r:id="rId4"/>
    <p:sldId id="267" r:id="rId5"/>
    <p:sldId id="312" r:id="rId6"/>
    <p:sldId id="268" r:id="rId7"/>
    <p:sldId id="297" r:id="rId8"/>
    <p:sldId id="269" r:id="rId9"/>
    <p:sldId id="270" r:id="rId10"/>
    <p:sldId id="271" r:id="rId11"/>
    <p:sldId id="300" r:id="rId12"/>
    <p:sldId id="31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31" autoAdjust="0"/>
  </p:normalViewPr>
  <p:slideViewPr>
    <p:cSldViewPr snapToGrid="0" snapToObjects="1"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985DD-4266-EE42-97A4-8CC1295F2AB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B615D-1B7D-A245-BD4E-BBDB44455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1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5EE5E-5C3F-3741-90D0-B14D0FF50804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F68C7-D1CD-8545-B93E-829B383B2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66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small number of nodes have high degrees”</a:t>
            </a:r>
            <a:r>
              <a:rPr lang="en-US" baseline="0" dirty="0" smtClean="0"/>
              <a:t> thanks to the </a:t>
            </a:r>
            <a:r>
              <a:rPr lang="en-US" baseline="0" smtClean="0"/>
              <a:t>power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F68C7-D1CD-8545-B93E-829B383B29E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72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171" indent="-280835" defTabSz="914274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3340" indent="-224668" defTabSz="914274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2677" indent="-224668" defTabSz="914274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2013" indent="-224668" defTabSz="914274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94D69B-2DD5-A54C-BC36-3E378C8F2B0D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2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3630-F484-0F49-A2E6-DEEA94989085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99D4-06A9-4C44-8540-79F69CAA7CE0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C74E-418F-A94F-80FC-6EBFF17DDF50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91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91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71900"/>
            <a:ext cx="42291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791200" y="64643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BA4B4-8AB6-0A45-B01C-4064E0BF2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101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94F6-F96D-CA43-9382-7D2050EF2815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D335-E4BA-EE40-94F6-813C5D42C3E6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EDAD-42B8-8045-8678-3043BD1C4A0B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9391-A5E7-024B-A9EC-943553EF5C4B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1AED-B7E2-7247-908F-7F3F8FB64B20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8332-562D-F949-AD98-D69C11ACBCF9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B3C-D58F-CC46-A5AF-BF33574462A8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E0A4-490F-4643-AED7-CA0A1290B108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82A3-4AED-7240-B00A-F68959A0CAFF}" type="datetime1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EF6B9-9B80-7546-B532-32978B7F9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9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Importance Measures on Nodes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</a:p>
          <a:p>
            <a:r>
              <a:rPr lang="en-US" dirty="0" smtClean="0"/>
              <a:t>Srinivasan Parthasarathy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1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Eigenvector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One’s importance is determined by his friends’</a:t>
            </a:r>
          </a:p>
          <a:p>
            <a:r>
              <a:rPr lang="en-US" sz="2400" dirty="0" smtClean="0"/>
              <a:t>If one has many important friends, he should be important as well.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centrality corresponds to the top eigenvector of the adjacency matrix A. </a:t>
            </a:r>
          </a:p>
          <a:p>
            <a:r>
              <a:rPr lang="en-US" sz="2400" dirty="0" smtClean="0"/>
              <a:t>A variant of this eigenvector centrality is the </a:t>
            </a:r>
            <a:r>
              <a:rPr lang="en-US" sz="2400" dirty="0" err="1" smtClean="0">
                <a:solidFill>
                  <a:srgbClr val="0000FF"/>
                </a:solidFill>
              </a:rPr>
              <a:t>PageRank</a:t>
            </a:r>
            <a:r>
              <a:rPr lang="en-US" sz="2400" dirty="0" smtClean="0"/>
              <a:t> score.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176" y="2851441"/>
            <a:ext cx="31115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176" y="3979955"/>
            <a:ext cx="939800" cy="393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407" y="3979955"/>
            <a:ext cx="1181100" cy="4572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946412" y="3979955"/>
            <a:ext cx="686164" cy="393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Primitives and 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5815"/>
            <a:ext cx="8229600" cy="4525963"/>
          </a:xfrm>
        </p:spPr>
        <p:txBody>
          <a:bodyPr/>
          <a:lstStyle/>
          <a:p>
            <a:r>
              <a:rPr lang="en-US" dirty="0" smtClean="0"/>
              <a:t>G = (V, E)</a:t>
            </a:r>
          </a:p>
          <a:p>
            <a:pPr lvl="1"/>
            <a:r>
              <a:rPr lang="en-US" dirty="0" smtClean="0"/>
              <a:t>E can also be represented as an adjacency matrix</a:t>
            </a:r>
          </a:p>
          <a:p>
            <a:r>
              <a:rPr lang="en-US" dirty="0" smtClean="0"/>
              <a:t>Undirected vs. directed graph</a:t>
            </a:r>
          </a:p>
          <a:p>
            <a:r>
              <a:rPr lang="en-US" altLang="zh-CN" dirty="0" smtClean="0"/>
              <a:t>Degree</a:t>
            </a:r>
          </a:p>
          <a:p>
            <a:r>
              <a:rPr lang="en-US" altLang="zh-CN" dirty="0"/>
              <a:t>(Shortest)</a:t>
            </a:r>
            <a:r>
              <a:rPr lang="zh-CN" altLang="en-US" dirty="0"/>
              <a:t> </a:t>
            </a:r>
            <a:r>
              <a:rPr lang="en-US" altLang="zh-CN" dirty="0" smtClean="0"/>
              <a:t>distance between two vertices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D48861-8B93-4B0C-B0F9-429978FEE73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 descr="eccentricit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4267200"/>
            <a:ext cx="4910959" cy="533400"/>
          </a:xfrm>
          <a:prstGeom prst="rect">
            <a:avLst/>
          </a:prstGeom>
        </p:spPr>
      </p:pic>
      <p:pic>
        <p:nvPicPr>
          <p:cNvPr id="7" name="Picture 6" descr="radi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5086350" cy="533400"/>
          </a:xfrm>
          <a:prstGeom prst="rect">
            <a:avLst/>
          </a:prstGeom>
        </p:spPr>
      </p:pic>
      <p:pic>
        <p:nvPicPr>
          <p:cNvPr id="8" name="Picture 7" descr="diame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867400"/>
            <a:ext cx="55816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Book Antiqua" charset="0"/>
              </a:rPr>
              <a:t>Clustering </a:t>
            </a:r>
            <a:r>
              <a:rPr lang="en-US" dirty="0" smtClean="0">
                <a:latin typeface="Book Antiqua" charset="0"/>
              </a:rPr>
              <a:t>coefficient </a:t>
            </a:r>
            <a:endParaRPr lang="en-US" dirty="0">
              <a:latin typeface="Book Antiqua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382000" cy="4876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Palatino Linotype" charset="0"/>
              </a:rPr>
              <a:t>(local) Clustering </a:t>
            </a:r>
            <a:r>
              <a:rPr lang="en-US" sz="2400" dirty="0">
                <a:latin typeface="Palatino Linotype" charset="0"/>
              </a:rPr>
              <a:t>coefficient</a:t>
            </a:r>
          </a:p>
          <a:p>
            <a:pPr lvl="1" eaLnBrk="1" hangingPunct="1"/>
            <a:r>
              <a:rPr lang="en-US" sz="2000" dirty="0">
                <a:latin typeface="Palatino Linotype" charset="0"/>
              </a:rPr>
              <a:t>"all-my-friends-know-each-other" property</a:t>
            </a:r>
            <a:endParaRPr lang="en-US" sz="2200" dirty="0">
              <a:latin typeface="Palatino Linotype" charset="0"/>
            </a:endParaRPr>
          </a:p>
          <a:p>
            <a:pPr lvl="1" eaLnBrk="1" hangingPunct="1"/>
            <a:r>
              <a:rPr lang="en-US" sz="2200" dirty="0">
                <a:latin typeface="Palatino Linotype" charset="0"/>
              </a:rPr>
              <a:t>Measures the interconnectivity of a node</a:t>
            </a:r>
            <a:r>
              <a:rPr lang="ja-JP" altLang="en-US" sz="2200" dirty="0">
                <a:latin typeface="Palatino Linotype" charset="0"/>
              </a:rPr>
              <a:t>’</a:t>
            </a:r>
            <a:r>
              <a:rPr lang="en-US" altLang="ja-JP" sz="2200" dirty="0">
                <a:latin typeface="Palatino Linotype" charset="0"/>
              </a:rPr>
              <a:t>s neighbors</a:t>
            </a:r>
            <a:r>
              <a:rPr lang="en-US" altLang="ja-JP" sz="2200" dirty="0" smtClean="0">
                <a:latin typeface="Palatino Linotype" charset="0"/>
              </a:rPr>
              <a:t>.</a:t>
            </a:r>
          </a:p>
          <a:p>
            <a:pPr lvl="1" eaLnBrk="1" hangingPunct="1"/>
            <a:endParaRPr lang="en-US" altLang="ja-JP" sz="2200" dirty="0">
              <a:latin typeface="Palatino Linotype" charset="0"/>
            </a:endParaRPr>
          </a:p>
          <a:p>
            <a:pPr lvl="1" eaLnBrk="1" hangingPunct="1"/>
            <a:endParaRPr lang="en-US" altLang="ja-JP" sz="2200" dirty="0" smtClean="0">
              <a:latin typeface="Palatino Linotype" charset="0"/>
            </a:endParaRPr>
          </a:p>
          <a:p>
            <a:pPr lvl="1" eaLnBrk="1" hangingPunct="1"/>
            <a:endParaRPr lang="en-US" altLang="ja-JP" sz="2200" dirty="0">
              <a:latin typeface="Palatino Linotype" charset="0"/>
            </a:endParaRPr>
          </a:p>
          <a:p>
            <a:pPr lvl="1" eaLnBrk="1" hangingPunct="1"/>
            <a:endParaRPr lang="en-US" altLang="ja-JP" sz="2200" dirty="0" smtClean="0">
              <a:latin typeface="Palatino Linotype" charset="0"/>
            </a:endParaRPr>
          </a:p>
          <a:p>
            <a:pPr lvl="1" eaLnBrk="1" hangingPunct="1"/>
            <a:endParaRPr lang="en-US" altLang="ja-JP" sz="2200" dirty="0">
              <a:latin typeface="Palatino Linotype" charset="0"/>
            </a:endParaRPr>
          </a:p>
          <a:p>
            <a:pPr lvl="1" eaLnBrk="1" hangingPunct="1"/>
            <a:endParaRPr lang="en-US" sz="2200" dirty="0">
              <a:latin typeface="Palatino Linotype" charset="0"/>
            </a:endParaRPr>
          </a:p>
          <a:p>
            <a:pPr lvl="1" eaLnBrk="1" hangingPunct="1"/>
            <a:endParaRPr lang="en-US" sz="2200" dirty="0">
              <a:latin typeface="Palatino Linotype" charset="0"/>
            </a:endParaRPr>
          </a:p>
          <a:p>
            <a:pPr lvl="1" eaLnBrk="1" hangingPunct="1"/>
            <a:endParaRPr lang="en-US" sz="2200" dirty="0">
              <a:latin typeface="Palatino Linotype" charset="0"/>
            </a:endParaRPr>
          </a:p>
        </p:txBody>
      </p:sp>
      <p:pic>
        <p:nvPicPr>
          <p:cNvPr id="54275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743200"/>
            <a:ext cx="3324225" cy="1000125"/>
          </a:xfrm>
          <a:noFill/>
        </p:spPr>
      </p:pic>
      <p:sp>
        <p:nvSpPr>
          <p:cNvPr id="54277" name="Oval 6"/>
          <p:cNvSpPr>
            <a:spLocks noChangeAspect="1" noChangeArrowheads="1"/>
          </p:cNvSpPr>
          <p:nvPr/>
        </p:nvSpPr>
        <p:spPr bwMode="auto">
          <a:xfrm>
            <a:off x="6184900" y="2706688"/>
            <a:ext cx="284163" cy="2841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Oval 7"/>
          <p:cNvSpPr>
            <a:spLocks noChangeAspect="1" noChangeArrowheads="1"/>
          </p:cNvSpPr>
          <p:nvPr/>
        </p:nvSpPr>
        <p:spPr bwMode="auto">
          <a:xfrm>
            <a:off x="6946900" y="2706688"/>
            <a:ext cx="284163" cy="2841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Oval 8"/>
          <p:cNvSpPr>
            <a:spLocks noChangeAspect="1" noChangeArrowheads="1"/>
          </p:cNvSpPr>
          <p:nvPr/>
        </p:nvSpPr>
        <p:spPr bwMode="auto">
          <a:xfrm>
            <a:off x="6184900" y="3544888"/>
            <a:ext cx="284163" cy="2841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9"/>
          <p:cNvSpPr>
            <a:spLocks noChangeAspect="1" noChangeArrowheads="1"/>
          </p:cNvSpPr>
          <p:nvPr/>
        </p:nvSpPr>
        <p:spPr bwMode="auto">
          <a:xfrm>
            <a:off x="6946900" y="3544888"/>
            <a:ext cx="284163" cy="2841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10"/>
          <p:cNvSpPr>
            <a:spLocks noChangeAspect="1" noChangeArrowheads="1"/>
          </p:cNvSpPr>
          <p:nvPr/>
        </p:nvSpPr>
        <p:spPr bwMode="auto">
          <a:xfrm>
            <a:off x="7702550" y="3149600"/>
            <a:ext cx="284163" cy="2841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82" name="AutoShape 11"/>
          <p:cNvCxnSpPr>
            <a:cxnSpLocks noChangeShapeType="1"/>
            <a:stCxn id="54277" idx="6"/>
            <a:endCxn id="54278" idx="2"/>
          </p:cNvCxnSpPr>
          <p:nvPr/>
        </p:nvCxnSpPr>
        <p:spPr bwMode="auto">
          <a:xfrm>
            <a:off x="6469063" y="2849563"/>
            <a:ext cx="4778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4283" name="AutoShape 12"/>
          <p:cNvCxnSpPr>
            <a:cxnSpLocks noChangeShapeType="1"/>
            <a:stCxn id="54279" idx="6"/>
            <a:endCxn id="54280" idx="2"/>
          </p:cNvCxnSpPr>
          <p:nvPr/>
        </p:nvCxnSpPr>
        <p:spPr bwMode="auto">
          <a:xfrm>
            <a:off x="6469063" y="3687763"/>
            <a:ext cx="4778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4284" name="AutoShape 13"/>
          <p:cNvCxnSpPr>
            <a:cxnSpLocks noChangeShapeType="1"/>
            <a:stCxn id="54280" idx="7"/>
            <a:endCxn id="54281" idx="2"/>
          </p:cNvCxnSpPr>
          <p:nvPr/>
        </p:nvCxnSpPr>
        <p:spPr bwMode="auto">
          <a:xfrm flipV="1">
            <a:off x="7189788" y="3292475"/>
            <a:ext cx="512762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4285" name="AutoShape 14"/>
          <p:cNvCxnSpPr>
            <a:cxnSpLocks noChangeShapeType="1"/>
            <a:stCxn id="54278" idx="5"/>
            <a:endCxn id="54281" idx="2"/>
          </p:cNvCxnSpPr>
          <p:nvPr/>
        </p:nvCxnSpPr>
        <p:spPr bwMode="auto">
          <a:xfrm>
            <a:off x="7189788" y="2949575"/>
            <a:ext cx="512762" cy="342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4286" name="AutoShape 15"/>
          <p:cNvCxnSpPr>
            <a:cxnSpLocks noChangeShapeType="1"/>
            <a:stCxn id="54277" idx="4"/>
            <a:endCxn id="54279" idx="0"/>
          </p:cNvCxnSpPr>
          <p:nvPr/>
        </p:nvCxnSpPr>
        <p:spPr bwMode="auto">
          <a:xfrm>
            <a:off x="6327775" y="2990850"/>
            <a:ext cx="0" cy="5540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4287" name="AutoShape 16"/>
          <p:cNvCxnSpPr>
            <a:cxnSpLocks noChangeShapeType="1"/>
            <a:stCxn id="54278" idx="4"/>
            <a:endCxn id="54280" idx="0"/>
          </p:cNvCxnSpPr>
          <p:nvPr/>
        </p:nvCxnSpPr>
        <p:spPr bwMode="auto">
          <a:xfrm>
            <a:off x="7089775" y="2990850"/>
            <a:ext cx="0" cy="5540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4288" name="AutoShape 17"/>
          <p:cNvCxnSpPr>
            <a:cxnSpLocks noChangeShapeType="1"/>
            <a:stCxn id="54277" idx="5"/>
            <a:endCxn id="54280" idx="1"/>
          </p:cNvCxnSpPr>
          <p:nvPr/>
        </p:nvCxnSpPr>
        <p:spPr bwMode="auto">
          <a:xfrm>
            <a:off x="6427788" y="2949575"/>
            <a:ext cx="560387" cy="636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4289" name="Oval 18"/>
          <p:cNvSpPr>
            <a:spLocks noChangeAspect="1" noChangeArrowheads="1"/>
          </p:cNvSpPr>
          <p:nvPr/>
        </p:nvSpPr>
        <p:spPr bwMode="auto">
          <a:xfrm>
            <a:off x="8464550" y="3149600"/>
            <a:ext cx="284163" cy="2841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90" name="AutoShape 19"/>
          <p:cNvCxnSpPr>
            <a:cxnSpLocks noChangeShapeType="1"/>
            <a:stCxn id="54281" idx="6"/>
            <a:endCxn id="54289" idx="2"/>
          </p:cNvCxnSpPr>
          <p:nvPr/>
        </p:nvCxnSpPr>
        <p:spPr bwMode="auto">
          <a:xfrm>
            <a:off x="7986713" y="3292475"/>
            <a:ext cx="4778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4291" name="AutoShape 20"/>
          <p:cNvCxnSpPr>
            <a:cxnSpLocks noChangeShapeType="1"/>
            <a:stCxn id="54278" idx="3"/>
            <a:endCxn id="54279" idx="7"/>
          </p:cNvCxnSpPr>
          <p:nvPr/>
        </p:nvCxnSpPr>
        <p:spPr bwMode="auto">
          <a:xfrm flipH="1">
            <a:off x="6427788" y="2949575"/>
            <a:ext cx="560387" cy="636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4292" name="Text Box 21"/>
          <p:cNvSpPr txBox="1">
            <a:spLocks noChangeArrowheads="1"/>
          </p:cNvSpPr>
          <p:nvPr/>
        </p:nvSpPr>
        <p:spPr bwMode="auto">
          <a:xfrm>
            <a:off x="7696200" y="307498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5</a:t>
            </a:r>
          </a:p>
        </p:txBody>
      </p:sp>
      <p:sp>
        <p:nvSpPr>
          <p:cNvPr id="54293" name="Text Box 22"/>
          <p:cNvSpPr txBox="1">
            <a:spLocks noChangeArrowheads="1"/>
          </p:cNvSpPr>
          <p:nvPr/>
        </p:nvSpPr>
        <p:spPr bwMode="auto">
          <a:xfrm>
            <a:off x="6165850" y="2641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54294" name="Text Box 23"/>
          <p:cNvSpPr txBox="1">
            <a:spLocks noChangeArrowheads="1"/>
          </p:cNvSpPr>
          <p:nvPr/>
        </p:nvSpPr>
        <p:spPr bwMode="auto">
          <a:xfrm>
            <a:off x="6921500" y="263048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2</a:t>
            </a:r>
          </a:p>
        </p:txBody>
      </p:sp>
      <p:sp>
        <p:nvSpPr>
          <p:cNvPr id="54295" name="Text Box 24"/>
          <p:cNvSpPr txBox="1">
            <a:spLocks noChangeArrowheads="1"/>
          </p:cNvSpPr>
          <p:nvPr/>
        </p:nvSpPr>
        <p:spPr bwMode="auto">
          <a:xfrm>
            <a:off x="6159500" y="349408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3</a:t>
            </a:r>
          </a:p>
        </p:txBody>
      </p:sp>
      <p:sp>
        <p:nvSpPr>
          <p:cNvPr id="54296" name="Text Box 25"/>
          <p:cNvSpPr txBox="1">
            <a:spLocks noChangeArrowheads="1"/>
          </p:cNvSpPr>
          <p:nvPr/>
        </p:nvSpPr>
        <p:spPr bwMode="auto">
          <a:xfrm>
            <a:off x="6921500" y="348138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4</a:t>
            </a:r>
          </a:p>
        </p:txBody>
      </p:sp>
      <p:sp>
        <p:nvSpPr>
          <p:cNvPr id="54297" name="Text Box 26"/>
          <p:cNvSpPr txBox="1">
            <a:spLocks noChangeArrowheads="1"/>
          </p:cNvSpPr>
          <p:nvPr/>
        </p:nvSpPr>
        <p:spPr bwMode="auto">
          <a:xfrm>
            <a:off x="8451850" y="3073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6</a:t>
            </a:r>
          </a:p>
        </p:txBody>
      </p:sp>
      <p:sp>
        <p:nvSpPr>
          <p:cNvPr id="54298" name="Text Box 27"/>
          <p:cNvSpPr txBox="1">
            <a:spLocks noChangeArrowheads="1"/>
          </p:cNvSpPr>
          <p:nvPr/>
        </p:nvSpPr>
        <p:spPr bwMode="auto">
          <a:xfrm>
            <a:off x="7543800" y="2667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v</a:t>
            </a:r>
            <a:r>
              <a:rPr lang="en-US" sz="2000" b="1" baseline="-25000"/>
              <a:t>i</a:t>
            </a:r>
          </a:p>
        </p:txBody>
      </p:sp>
      <p:sp>
        <p:nvSpPr>
          <p:cNvPr id="54299" name="Text Box 28"/>
          <p:cNvSpPr txBox="1">
            <a:spLocks noChangeArrowheads="1"/>
          </p:cNvSpPr>
          <p:nvPr/>
        </p:nvSpPr>
        <p:spPr bwMode="auto">
          <a:xfrm>
            <a:off x="8382000" y="2667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v</a:t>
            </a:r>
            <a:r>
              <a:rPr lang="en-US" sz="2000" b="1" baseline="-25000"/>
              <a:t>j</a:t>
            </a:r>
          </a:p>
        </p:txBody>
      </p:sp>
      <p:sp>
        <p:nvSpPr>
          <p:cNvPr id="30" name="Content Placeholder 1"/>
          <p:cNvSpPr>
            <a:spLocks noGrp="1"/>
          </p:cNvSpPr>
          <p:nvPr>
            <p:ph sz="quarter" idx="3"/>
          </p:nvPr>
        </p:nvSpPr>
        <p:spPr>
          <a:xfrm>
            <a:off x="653462" y="5238750"/>
            <a:ext cx="8095251" cy="2171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Network Average of (local) clustering coefficient is simply:</a:t>
            </a:r>
          </a:p>
          <a:p>
            <a:pPr lvl="1"/>
            <a:r>
              <a:rPr lang="en-US" sz="1800" dirty="0" smtClean="0"/>
              <a:t>AVG (CC(v)) for all vertices in graph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8575" y="4351393"/>
            <a:ext cx="3759200" cy="5969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6282878"/>
      </p:ext>
    </p:extLst>
  </p:cSld>
  <p:clrMapOvr>
    <a:masterClrMapping/>
  </p:clrMapOvr>
  <p:transition advTm="11974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Clustering coefficient:</a:t>
            </a:r>
            <a:r>
              <a:rPr lang="zh-CN" altLang="en-US" dirty="0" smtClean="0"/>
              <a:t> </a:t>
            </a:r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much</a:t>
            </a:r>
            <a:r>
              <a:rPr lang="zh-CN" altLang="en-US" dirty="0" smtClean="0"/>
              <a:t> </a:t>
            </a:r>
            <a:r>
              <a:rPr lang="en-US" altLang="zh-CN" dirty="0" smtClean="0"/>
              <a:t>does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node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cluster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/>
              <a:t> </a:t>
            </a:r>
            <a:r>
              <a:rPr lang="en-US" altLang="zh-CN" dirty="0" smtClean="0"/>
              <a:t>neighbors</a:t>
            </a:r>
          </a:p>
          <a:p>
            <a:pPr marL="366713" lvl="1" indent="0">
              <a:buNone/>
            </a:pPr>
            <a:endParaRPr lang="en-US" altLang="zh-CN" dirty="0" smtClean="0"/>
          </a:p>
          <a:p>
            <a:pPr lvl="1"/>
            <a:r>
              <a:rPr lang="en-US" altLang="zh-CN" dirty="0" smtClean="0"/>
              <a:t>Global clustering coefficient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sz="2000" dirty="0" smtClean="0"/>
              <a:t>Connected triple – any group of three nodes with two connected edges. Each triangle will have 3 connected triples – hence the 3 in numerator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D48861-8B93-4B0C-B0F9-429978FEE73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54589"/>
            <a:ext cx="9144000" cy="56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Centrality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Besides the keywords, what other evidence can one use to rate the importance of a webpage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?</a:t>
            </a:r>
          </a:p>
          <a:p>
            <a:r>
              <a:rPr lang="en-US" altLang="zh-TW" dirty="0" smtClean="0"/>
              <a:t>Solution: Use the hyperlink structure</a:t>
            </a:r>
          </a:p>
          <a:p>
            <a:r>
              <a:rPr lang="en-US" altLang="zh-TW" dirty="0" smtClean="0"/>
              <a:t>E.g. a webpage linked by many </a:t>
            </a:r>
            <a:r>
              <a:rPr lang="en-US" altLang="zh-TW" dirty="0" err="1" smtClean="0"/>
              <a:t>webpages</a:t>
            </a:r>
            <a:r>
              <a:rPr lang="en-US" altLang="zh-TW" dirty="0" smtClean="0"/>
              <a:t> is probably important.</a:t>
            </a:r>
          </a:p>
          <a:p>
            <a:pPr lvl="1"/>
            <a:r>
              <a:rPr lang="en-US" altLang="zh-TW" dirty="0" smtClean="0"/>
              <a:t>but this method is not global (comprehensive).  </a:t>
            </a:r>
          </a:p>
          <a:p>
            <a:r>
              <a:rPr lang="en-US" altLang="zh-TW" dirty="0" smtClean="0"/>
              <a:t>PageRank is developed by Larry Page in 1998.</a:t>
            </a:r>
          </a:p>
          <a:p>
            <a:endParaRPr lang="en-US" altLang="zh-TW" dirty="0" smtClean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D48861-8B93-4B0C-B0F9-429978FEE73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harding.edu/fmccown/search_engines/web-gra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0275" y="1560601"/>
            <a:ext cx="2371725" cy="1639799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Idea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 graph representing WWW</a:t>
            </a:r>
          </a:p>
          <a:p>
            <a:pPr lvl="1"/>
            <a:r>
              <a:rPr lang="en-US" altLang="zh-TW" dirty="0" smtClean="0"/>
              <a:t>Node: webpage</a:t>
            </a:r>
          </a:p>
          <a:p>
            <a:pPr lvl="1"/>
            <a:r>
              <a:rPr lang="en-US" altLang="zh-TW" dirty="0" smtClean="0"/>
              <a:t>Directed edge: hyperlink</a:t>
            </a:r>
          </a:p>
          <a:p>
            <a:r>
              <a:rPr lang="en-US" altLang="zh-TW" dirty="0" smtClean="0"/>
              <a:t>A user randomly clicks the hyperlink to surf WWW.</a:t>
            </a:r>
          </a:p>
          <a:p>
            <a:pPr lvl="1"/>
            <a:r>
              <a:rPr lang="en-US" altLang="zh-TW" dirty="0" smtClean="0"/>
              <a:t>The probability a user stop in a particular webpage is the PageRank value. </a:t>
            </a:r>
            <a:endParaRPr lang="zh-TW" altLang="en-US" dirty="0" smtClean="0"/>
          </a:p>
          <a:p>
            <a:r>
              <a:rPr lang="en-US" altLang="zh-TW" dirty="0" smtClean="0"/>
              <a:t>A node that is linked by many nodes with high PageRank value receives a high rank itself; </a:t>
            </a:r>
            <a:br>
              <a:rPr lang="en-US" altLang="zh-TW" dirty="0" smtClean="0"/>
            </a:br>
            <a:r>
              <a:rPr lang="en-US" altLang="zh-TW" dirty="0" smtClean="0"/>
              <a:t>If there are no links to a node, then there is no support for that page.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D48861-8B93-4B0C-B0F9-429978FEE73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simple 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28600" y="2667000"/>
            <a:ext cx="8686800" cy="419100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u: a webpage</a:t>
            </a:r>
          </a:p>
          <a:p>
            <a:r>
              <a:rPr lang="en-US" altLang="zh-CN" dirty="0" smtClean="0">
                <a:ea typeface="宋体" charset="-122"/>
              </a:rPr>
              <a:t>B</a:t>
            </a:r>
            <a:r>
              <a:rPr lang="en-US" altLang="zh-CN" sz="2400" baseline="-25000" dirty="0" smtClean="0">
                <a:ea typeface="宋体" charset="-122"/>
              </a:rPr>
              <a:t>u</a:t>
            </a:r>
            <a:r>
              <a:rPr lang="en-US" altLang="zh-CN" dirty="0" smtClean="0">
                <a:ea typeface="宋体" charset="-122"/>
              </a:rPr>
              <a:t>: the set of u’s </a:t>
            </a:r>
            <a:r>
              <a:rPr lang="en-US" altLang="zh-CN" dirty="0" smtClean="0">
                <a:ea typeface="宋体" charset="-122"/>
              </a:rPr>
              <a:t>backlinks (or </a:t>
            </a:r>
            <a:r>
              <a:rPr lang="en-US" altLang="zh-CN" dirty="0" err="1" smtClean="0">
                <a:ea typeface="宋体" charset="-122"/>
              </a:rPr>
              <a:t>inlinks</a:t>
            </a:r>
            <a:r>
              <a:rPr lang="en-US" altLang="zh-CN" dirty="0" smtClean="0">
                <a:ea typeface="宋体" charset="-122"/>
              </a:rPr>
              <a:t>)</a:t>
            </a:r>
            <a:endParaRPr lang="en-US" altLang="zh-CN" dirty="0" smtClean="0">
              <a:ea typeface="宋体" charset="-122"/>
            </a:endParaRPr>
          </a:p>
          <a:p>
            <a:r>
              <a:rPr lang="en-US" altLang="zh-CN" dirty="0" err="1" smtClean="0">
                <a:ea typeface="宋体" charset="-122"/>
              </a:rPr>
              <a:t>N</a:t>
            </a:r>
            <a:r>
              <a:rPr lang="en-US" altLang="zh-CN" sz="2400" baseline="-25000" dirty="0" err="1" smtClean="0">
                <a:ea typeface="宋体" charset="-122"/>
              </a:rPr>
              <a:t>v</a:t>
            </a:r>
            <a:r>
              <a:rPr lang="en-US" altLang="zh-CN" dirty="0" smtClean="0">
                <a:ea typeface="宋体" charset="-122"/>
              </a:rPr>
              <a:t>: the number of forward </a:t>
            </a:r>
            <a:r>
              <a:rPr lang="en-US" altLang="zh-CN" dirty="0" smtClean="0">
                <a:ea typeface="宋体" charset="-122"/>
              </a:rPr>
              <a:t>(out)links </a:t>
            </a:r>
            <a:r>
              <a:rPr lang="en-US" altLang="zh-CN" dirty="0" smtClean="0">
                <a:ea typeface="宋体" charset="-122"/>
              </a:rPr>
              <a:t>of page v</a:t>
            </a:r>
          </a:p>
          <a:p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Initially, R(u) is 1/N for every webpage</a:t>
            </a:r>
          </a:p>
          <a:p>
            <a:r>
              <a:rPr lang="en-US" altLang="zh-CN" dirty="0" smtClean="0">
                <a:ea typeface="宋体" charset="-122"/>
              </a:rPr>
              <a:t>Iteratively update each webpage’s PR value until convergence.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D48861-8B93-4B0C-B0F9-429978FEE73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方程式" r:id="rId3" imgW="114120" imgH="215640" progId="Equation.3">
                  <p:embed/>
                </p:oleObj>
              </mc:Choice>
              <mc:Fallback>
                <p:oleObj name="方程式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1346200" y="1447800"/>
          <a:ext cx="39179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1168200" imgH="431640" progId="Equation.3">
                  <p:embed/>
                </p:oleObj>
              </mc:Choice>
              <mc:Fallback>
                <p:oleObj name="Equation" r:id="rId5" imgW="1168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1447800"/>
                        <a:ext cx="391795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2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2771572"/>
            <a:ext cx="6673825" cy="332442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D48861-8B93-4B0C-B0F9-429978FEE73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39256"/>
            <a:ext cx="2857427" cy="251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200400"/>
            <a:ext cx="2183027" cy="113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752600"/>
            <a:ext cx="2019300" cy="12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4612620"/>
            <a:ext cx="3025052" cy="119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81000" y="6096000"/>
            <a:ext cx="7273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entury Schoolbook" pitchFamily="18" charset="0"/>
                <a:ea typeface="宋体" charset="-122"/>
              </a:rPr>
              <a:t>PageRank Calculation: first iteration</a:t>
            </a:r>
          </a:p>
        </p:txBody>
      </p:sp>
    </p:spTree>
    <p:extLst>
      <p:ext uri="{BB962C8B-B14F-4D97-AF65-F5344CB8AC3E}">
        <p14:creationId xmlns:p14="http://schemas.microsoft.com/office/powerpoint/2010/main" val="38103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D48861-8B93-4B0C-B0F9-429978FEE73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489075" y="6134979"/>
            <a:ext cx="6207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entury Schoolbook" pitchFamily="18" charset="0"/>
                <a:ea typeface="宋体" charset="-122"/>
              </a:rPr>
              <a:t>PageRank Calculation: second iteration</a:t>
            </a: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276600"/>
            <a:ext cx="25014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52600"/>
            <a:ext cx="1943100" cy="118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2863" y="4714066"/>
            <a:ext cx="3098457" cy="116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1905000"/>
            <a:ext cx="3079750" cy="270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978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D48861-8B93-4B0C-B0F9-429978FEE73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489075" y="6181760"/>
            <a:ext cx="5221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latin typeface="Century Schoolbook" pitchFamily="18" charset="0"/>
                <a:ea typeface="宋体" charset="-122"/>
              </a:rPr>
              <a:t>Convergence after some iterations</a:t>
            </a: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0"/>
            <a:ext cx="2183027" cy="113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00200"/>
            <a:ext cx="2019300" cy="12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0013" y="4653189"/>
            <a:ext cx="2892511" cy="115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676400"/>
            <a:ext cx="2857427" cy="251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08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Not all nodes are equally important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Centrality Analysis: </a:t>
            </a:r>
          </a:p>
          <a:p>
            <a:pPr lvl="1"/>
            <a:r>
              <a:rPr lang="en-US" sz="2400" dirty="0" smtClean="0"/>
              <a:t>Find out the most important nodes in one network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Commonly-used Measures</a:t>
            </a:r>
          </a:p>
          <a:p>
            <a:pPr lvl="1"/>
            <a:r>
              <a:rPr lang="en-US" sz="2400" dirty="0" smtClean="0"/>
              <a:t>Degree Centrality</a:t>
            </a:r>
          </a:p>
          <a:p>
            <a:pPr lvl="1"/>
            <a:r>
              <a:rPr lang="en-US" sz="2400" dirty="0" smtClean="0"/>
              <a:t>Closeness Centrality</a:t>
            </a:r>
          </a:p>
          <a:p>
            <a:pPr lvl="1"/>
            <a:r>
              <a:rPr lang="en-US" sz="2400" dirty="0" smtClean="0"/>
              <a:t>Betweenness Centrality</a:t>
            </a:r>
          </a:p>
          <a:p>
            <a:pPr lvl="1"/>
            <a:r>
              <a:rPr lang="en-US" sz="2400" dirty="0" smtClean="0"/>
              <a:t>Eigenvector Centrality</a:t>
            </a:r>
          </a:p>
          <a:p>
            <a:pPr lvl="1"/>
            <a:r>
              <a:rPr lang="en-US" sz="2400" dirty="0" smtClean="0"/>
              <a:t>PageRank/Prestige Centrality</a:t>
            </a:r>
          </a:p>
          <a:p>
            <a:pPr lvl="1"/>
            <a:r>
              <a:rPr lang="en-US" sz="2400" dirty="0" smtClean="0"/>
              <a:t>Clustering Coefficient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little more advanced 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Adding a </a:t>
            </a:r>
            <a:r>
              <a:rPr lang="en-US" altLang="zh-TW" dirty="0" smtClean="0">
                <a:solidFill>
                  <a:srgbClr val="FF0000"/>
                </a:solidFill>
              </a:rPr>
              <a:t>damping factor </a:t>
            </a:r>
            <a:r>
              <a:rPr lang="en-US" altLang="zh-TW" i="1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US" altLang="zh-TW" dirty="0" smtClean="0"/>
              <a:t>Imagine that a surfer would stop clicking a hyperlink with probability 1-</a:t>
            </a:r>
            <a:r>
              <a:rPr lang="en-US" altLang="zh-TW" i="1" dirty="0" smtClean="0"/>
              <a:t>d</a:t>
            </a:r>
          </a:p>
          <a:p>
            <a:endParaRPr lang="en-US" altLang="zh-TW" i="1" dirty="0" smtClean="0"/>
          </a:p>
          <a:p>
            <a:endParaRPr lang="en-US" altLang="zh-TW" i="1" dirty="0" smtClean="0"/>
          </a:p>
          <a:p>
            <a:endParaRPr lang="en-US" altLang="zh-TW" i="1" dirty="0" smtClean="0"/>
          </a:p>
          <a:p>
            <a:r>
              <a:rPr lang="en-US" altLang="zh-TW" dirty="0" smtClean="0"/>
              <a:t>R(u) is at least (1-d)/(N-1)</a:t>
            </a:r>
          </a:p>
          <a:p>
            <a:pPr lvl="1"/>
            <a:r>
              <a:rPr lang="en-US" altLang="zh-TW" dirty="0" smtClean="0"/>
              <a:t>N is total num. of nodes.</a:t>
            </a:r>
          </a:p>
          <a:p>
            <a:endParaRPr lang="zh-TW" altLang="en-US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D48861-8B93-4B0C-B0F9-429978FEE73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38200" y="3200400"/>
          <a:ext cx="60467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803240" imgH="431640" progId="Equation.3">
                  <p:embed/>
                </p:oleObj>
              </mc:Choice>
              <mc:Fallback>
                <p:oleObj name="Equation" r:id="rId3" imgW="1803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604678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81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5662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importance of a node is determined by the number of nodes adjacent to it</a:t>
            </a:r>
          </a:p>
          <a:p>
            <a:pPr lvl="1"/>
            <a:r>
              <a:rPr lang="en-US" sz="2000" dirty="0" smtClean="0"/>
              <a:t>The larger the degree, the more import the node is</a:t>
            </a:r>
          </a:p>
          <a:p>
            <a:pPr lvl="1"/>
            <a:r>
              <a:rPr lang="en-US" sz="2000" smtClean="0"/>
              <a:t>Only a </a:t>
            </a:r>
            <a:r>
              <a:rPr lang="en-US" sz="2000" dirty="0" smtClean="0"/>
              <a:t>small number of nodes have high degrees in many real-life networks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Degree Centrality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Normalized Degree Centrality</a:t>
            </a:r>
            <a:r>
              <a:rPr lang="en-US" sz="2400" dirty="0" smtClean="0"/>
              <a:t>: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070" y="3151612"/>
            <a:ext cx="2862580" cy="9028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1513" y="3974274"/>
            <a:ext cx="3289300" cy="673100"/>
          </a:xfrm>
          <a:prstGeom prst="rect">
            <a:avLst/>
          </a:prstGeom>
        </p:spPr>
      </p:pic>
      <p:pic>
        <p:nvPicPr>
          <p:cNvPr id="6" name="Picture 5" descr="network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227" y="4789910"/>
            <a:ext cx="3835400" cy="1460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19278" y="4936444"/>
            <a:ext cx="36611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For node 1, degree centrality is 3;</a:t>
            </a:r>
          </a:p>
          <a:p>
            <a:pPr algn="ctr"/>
            <a:r>
              <a:rPr lang="en-US" sz="2000" dirty="0" smtClean="0"/>
              <a:t>Normalized degree centrality is </a:t>
            </a:r>
          </a:p>
          <a:p>
            <a:pPr algn="ctr"/>
            <a:r>
              <a:rPr lang="en-US" sz="2000" dirty="0" smtClean="0"/>
              <a:t>3/(9-1)=3/8.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57"/>
            <a:ext cx="8229600" cy="1143000"/>
          </a:xfrm>
        </p:spPr>
        <p:txBody>
          <a:bodyPr/>
          <a:lstStyle/>
          <a:p>
            <a:r>
              <a:rPr lang="en-US" dirty="0" smtClean="0"/>
              <a:t>Closeness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4299"/>
            <a:ext cx="8229600" cy="56371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“Central” nodes are important, as they can reach the whole network more quickly than non-central nodes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Importance measured  by </a:t>
            </a:r>
            <a:r>
              <a:rPr lang="en-US" sz="2400" dirty="0" smtClean="0">
                <a:solidFill>
                  <a:srgbClr val="0000FF"/>
                </a:solidFill>
              </a:rPr>
              <a:t>how close a node is to other nodes</a:t>
            </a:r>
          </a:p>
          <a:p>
            <a:endParaRPr lang="en-US" sz="2400" dirty="0" smtClean="0"/>
          </a:p>
          <a:p>
            <a:r>
              <a:rPr lang="en-US" sz="2400" dirty="0" smtClean="0"/>
              <a:t>Average Distance: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Normalized Closeness Centrality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 Closeness Centrality (un-normalized)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743" y="2510397"/>
            <a:ext cx="3517900" cy="93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399" y="4031228"/>
            <a:ext cx="6299200" cy="1320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rend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55" y="5883274"/>
            <a:ext cx="5800344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Closeness Centrality Example</a:t>
            </a:r>
            <a:endParaRPr lang="en-US" dirty="0"/>
          </a:p>
        </p:txBody>
      </p:sp>
      <p:pic>
        <p:nvPicPr>
          <p:cNvPr id="4" name="Picture 3" descr="network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73177"/>
            <a:ext cx="4328611" cy="1648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926" y="1631124"/>
            <a:ext cx="3655874" cy="28618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5085" y="5161178"/>
            <a:ext cx="4853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Is Node </a:t>
            </a:r>
            <a:r>
              <a:rPr lang="en-US" sz="2400" dirty="0" smtClean="0">
                <a:solidFill>
                  <a:srgbClr val="0000FF"/>
                </a:solidFill>
              </a:rPr>
              <a:t>4 is more central than node 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57331" y="1631124"/>
            <a:ext cx="3438221" cy="344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Closeness Centrality Example</a:t>
            </a:r>
            <a:endParaRPr lang="en-US" dirty="0"/>
          </a:p>
        </p:txBody>
      </p:sp>
      <p:pic>
        <p:nvPicPr>
          <p:cNvPr id="4" name="Picture 3" descr="network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73177"/>
            <a:ext cx="4328611" cy="1648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926" y="1631124"/>
            <a:ext cx="3655874" cy="2861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254" y="4642359"/>
            <a:ext cx="6648838" cy="1359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0686" y="6234970"/>
            <a:ext cx="459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Node 4 is more central than node 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57331" y="1631124"/>
            <a:ext cx="3438221" cy="344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Harmonic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happens when we have disconnected components?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Key Idea</a:t>
            </a:r>
          </a:p>
          <a:p>
            <a:pPr lvl="1"/>
            <a:r>
              <a:rPr lang="en-US" dirty="0" smtClean="0"/>
              <a:t>Sum of reciprocal distances instead of reciprocal of sum of distances!</a:t>
            </a:r>
          </a:p>
          <a:p>
            <a:pPr lvl="1"/>
            <a:r>
              <a:rPr lang="en-US" dirty="0" smtClean="0"/>
              <a:t>SUM (1/</a:t>
            </a:r>
            <a:r>
              <a:rPr lang="en-US" dirty="0" err="1" smtClean="0"/>
              <a:t>dist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))</a:t>
            </a:r>
          </a:p>
          <a:p>
            <a:pPr lvl="2"/>
            <a:r>
              <a:rPr lang="en-US" dirty="0" smtClean="0"/>
              <a:t>In the limit – 1/</a:t>
            </a:r>
            <a:r>
              <a:rPr lang="en-US" dirty="0" err="1" smtClean="0"/>
              <a:t>inf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0.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ren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950" y="2887084"/>
            <a:ext cx="5800344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3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Betweenness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Node betweenness counts </a:t>
            </a:r>
            <a:r>
              <a:rPr lang="en-US" sz="2000" dirty="0" smtClean="0">
                <a:solidFill>
                  <a:srgbClr val="0000FF"/>
                </a:solidFill>
              </a:rPr>
              <a:t>the number of shortest paths that pass one node</a:t>
            </a:r>
          </a:p>
          <a:p>
            <a:r>
              <a:rPr lang="en-US" sz="2000" dirty="0" smtClean="0"/>
              <a:t>Nodes with high betweenness are important in communication and information diffusion</a:t>
            </a:r>
          </a:p>
          <a:p>
            <a:endParaRPr lang="en-US" sz="2000" dirty="0" smtClean="0"/>
          </a:p>
          <a:p>
            <a:r>
              <a:rPr lang="en-US" sz="2000" dirty="0" smtClean="0"/>
              <a:t>Betweenness Centrality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163" y="3040615"/>
            <a:ext cx="4320624" cy="107450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017630" y="4431268"/>
            <a:ext cx="5802291" cy="400110"/>
            <a:chOff x="1017630" y="4431268"/>
            <a:chExt cx="5802291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1817730" y="4431268"/>
              <a:ext cx="50021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The number of shortest paths between </a:t>
              </a:r>
              <a:r>
                <a:rPr lang="en-US" sz="2000" dirty="0" err="1" smtClean="0"/>
                <a:t>s</a:t>
              </a:r>
              <a:r>
                <a:rPr lang="en-US" sz="2000" dirty="0" smtClean="0"/>
                <a:t> and </a:t>
              </a:r>
              <a:r>
                <a:rPr lang="en-US" sz="2000" dirty="0" err="1" smtClean="0"/>
                <a:t>t</a:t>
              </a:r>
              <a:endParaRPr lang="en-US" sz="2000" dirty="0"/>
            </a:p>
          </p:txBody>
        </p:sp>
        <p:pic>
          <p:nvPicPr>
            <p:cNvPr id="7" name="Picture 6" descr="latex-image-1.pd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7630" y="4521200"/>
              <a:ext cx="800100" cy="27940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881063" y="4995863"/>
            <a:ext cx="7194944" cy="500678"/>
            <a:chOff x="881063" y="4995863"/>
            <a:chExt cx="7194944" cy="500678"/>
          </a:xfrm>
        </p:grpSpPr>
        <p:pic>
          <p:nvPicPr>
            <p:cNvPr id="8" name="Picture 7" descr="latex-image-1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1063" y="4995863"/>
              <a:ext cx="1524000" cy="4699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405063" y="5096431"/>
              <a:ext cx="5670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 number of shortest </a:t>
              </a:r>
              <a:r>
                <a:rPr lang="en-US" sz="2000" dirty="0" smtClean="0"/>
                <a:t>paths</a:t>
              </a:r>
              <a:r>
                <a:rPr lang="en-US" dirty="0" smtClean="0"/>
                <a:t> between </a:t>
              </a:r>
              <a:r>
                <a:rPr lang="en-US" dirty="0" err="1" smtClean="0"/>
                <a:t>s</a:t>
              </a:r>
              <a:r>
                <a:rPr lang="en-US" dirty="0" smtClean="0"/>
                <a:t> and </a:t>
              </a:r>
              <a:r>
                <a:rPr lang="en-US" dirty="0" err="1" smtClean="0"/>
                <a:t>t</a:t>
              </a:r>
              <a:r>
                <a:rPr lang="en-US" dirty="0" smtClean="0"/>
                <a:t> that pass v</a:t>
              </a:r>
              <a:r>
                <a:rPr lang="en-US" baseline="-25000" dirty="0" smtClean="0"/>
                <a:t>i</a:t>
              </a:r>
              <a:endParaRPr lang="en-US" baseline="-25000" dirty="0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Betweenness Centrality Example</a:t>
            </a:r>
            <a:endParaRPr lang="en-US" dirty="0"/>
          </a:p>
        </p:txBody>
      </p:sp>
      <p:pic>
        <p:nvPicPr>
          <p:cNvPr id="15" name="Content Placeholder 14" descr="latex-image-1.pdf"/>
          <p:cNvPicPr>
            <a:picLocks noGrp="1" noChangeAspect="1"/>
          </p:cNvPicPr>
          <p:nvPr>
            <p:ph idx="1"/>
          </p:nvPr>
        </p:nvPicPr>
        <p:blipFill>
          <a:blip r:embed="rId2"/>
          <a:srcRect t="-33190" b="-33190"/>
          <a:stretch>
            <a:fillRect/>
          </a:stretch>
        </p:blipFill>
        <p:spPr>
          <a:xfrm>
            <a:off x="1817730" y="3588856"/>
            <a:ext cx="1608052" cy="559282"/>
          </a:xfrm>
        </p:spPr>
      </p:pic>
      <p:pic>
        <p:nvPicPr>
          <p:cNvPr id="4" name="Picture 3" descr="networ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36511"/>
            <a:ext cx="4328611" cy="164831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017630" y="4567818"/>
            <a:ext cx="5802291" cy="400110"/>
            <a:chOff x="1017630" y="4431268"/>
            <a:chExt cx="5802291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1817730" y="4431268"/>
              <a:ext cx="50021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The number of shortest paths between </a:t>
              </a:r>
              <a:r>
                <a:rPr lang="en-US" sz="2000" dirty="0" err="1" smtClean="0"/>
                <a:t>s</a:t>
              </a:r>
              <a:r>
                <a:rPr lang="en-US" sz="2000" dirty="0" smtClean="0"/>
                <a:t> and </a:t>
              </a:r>
              <a:r>
                <a:rPr lang="en-US" sz="2000" dirty="0" err="1" smtClean="0"/>
                <a:t>t</a:t>
              </a:r>
              <a:endParaRPr lang="en-US" sz="2000" dirty="0"/>
            </a:p>
          </p:txBody>
        </p:sp>
        <p:pic>
          <p:nvPicPr>
            <p:cNvPr id="7" name="Picture 6" descr="latex-image-1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7630" y="4521200"/>
              <a:ext cx="800100" cy="2794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017630" y="5096431"/>
            <a:ext cx="7058377" cy="400110"/>
            <a:chOff x="1017630" y="5096431"/>
            <a:chExt cx="7058377" cy="400110"/>
          </a:xfrm>
        </p:grpSpPr>
        <p:pic>
          <p:nvPicPr>
            <p:cNvPr id="12" name="Picture 11" descr="latex-image-1.pd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7630" y="5149271"/>
              <a:ext cx="1126281" cy="34727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405063" y="5096431"/>
              <a:ext cx="5670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 number of shortest </a:t>
              </a:r>
              <a:r>
                <a:rPr lang="en-US" sz="2000" dirty="0" smtClean="0"/>
                <a:t>paths</a:t>
              </a:r>
              <a:r>
                <a:rPr lang="en-US" dirty="0" smtClean="0"/>
                <a:t> between </a:t>
              </a:r>
              <a:r>
                <a:rPr lang="en-US" dirty="0" err="1" smtClean="0"/>
                <a:t>s</a:t>
              </a:r>
              <a:r>
                <a:rPr lang="en-US" dirty="0" smtClean="0"/>
                <a:t> and </a:t>
              </a:r>
              <a:r>
                <a:rPr lang="en-US" dirty="0" err="1" smtClean="0"/>
                <a:t>t</a:t>
              </a:r>
              <a:r>
                <a:rPr lang="en-US" dirty="0" smtClean="0"/>
                <a:t> that pass v</a:t>
              </a:r>
              <a:r>
                <a:rPr lang="en-US" baseline="-25000" dirty="0" smtClean="0"/>
                <a:t>i</a:t>
              </a:r>
              <a:endParaRPr lang="en-US" baseline="-25000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1600" y="1417638"/>
            <a:ext cx="3962400" cy="2730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81063" y="4106153"/>
            <a:ext cx="6303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What’s the betweenness centrality  for node 5?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7630" y="5496541"/>
            <a:ext cx="4320624" cy="1074501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6B9-9B80-7546-B532-32978B7F9A4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86143" y="1458954"/>
            <a:ext cx="3795995" cy="4775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1|0.2|0.1|0.1|0.1|26.7|6.2|3.4|1.8|9.7|3.5|1.8|6.1|5.6|31.9|8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718</Words>
  <Application>Microsoft Office PowerPoint</Application>
  <PresentationFormat>On-screen Show (4:3)</PresentationFormat>
  <Paragraphs>162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 Unicode MS</vt:lpstr>
      <vt:lpstr>ＭＳ Ｐゴシック</vt:lpstr>
      <vt:lpstr>宋体</vt:lpstr>
      <vt:lpstr>Arial</vt:lpstr>
      <vt:lpstr>Book Antiqua</vt:lpstr>
      <vt:lpstr>Calibri</vt:lpstr>
      <vt:lpstr>Century Schoolbook</vt:lpstr>
      <vt:lpstr>Palatino Linotype</vt:lpstr>
      <vt:lpstr>新細明體</vt:lpstr>
      <vt:lpstr>Wingdings</vt:lpstr>
      <vt:lpstr>Office Theme</vt:lpstr>
      <vt:lpstr>方程式</vt:lpstr>
      <vt:lpstr>Equation</vt:lpstr>
      <vt:lpstr>Importance Measures on Nodes</vt:lpstr>
      <vt:lpstr>Importance of Nodes</vt:lpstr>
      <vt:lpstr>Degree Centrality</vt:lpstr>
      <vt:lpstr>Closeness Centrality</vt:lpstr>
      <vt:lpstr>Closeness Centrality Example</vt:lpstr>
      <vt:lpstr>Closeness Centrality Example</vt:lpstr>
      <vt:lpstr>Harmonic Centrality</vt:lpstr>
      <vt:lpstr>Betweenness Centrality</vt:lpstr>
      <vt:lpstr>Betweenness Centrality Example</vt:lpstr>
      <vt:lpstr>Eigenvector Centrality</vt:lpstr>
      <vt:lpstr>Primitives and Notations</vt:lpstr>
      <vt:lpstr>Clustering coefficient </vt:lpstr>
      <vt:lpstr>Properties of Nodes</vt:lpstr>
      <vt:lpstr>PAGERANK Centrality</vt:lpstr>
      <vt:lpstr>Idea</vt:lpstr>
      <vt:lpstr>A simple version</vt:lpstr>
      <vt:lpstr>Example 1</vt:lpstr>
      <vt:lpstr>Example 1</vt:lpstr>
      <vt:lpstr>Example 1</vt:lpstr>
      <vt:lpstr>A little more advanced version</vt:lpstr>
    </vt:vector>
  </TitlesOfParts>
  <Company>Yahoo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 of Ties</dc:title>
  <dc:creator>Lei Tang</dc:creator>
  <cp:lastModifiedBy>SRINIVASAN, PARTHASARATH</cp:lastModifiedBy>
  <cp:revision>78</cp:revision>
  <dcterms:created xsi:type="dcterms:W3CDTF">2010-12-29T02:41:51Z</dcterms:created>
  <dcterms:modified xsi:type="dcterms:W3CDTF">2018-01-16T16:18:12Z</dcterms:modified>
</cp:coreProperties>
</file>