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  <p:sldMasterId id="2147483702" r:id="rId3"/>
  </p:sldMasterIdLst>
  <p:notesMasterIdLst>
    <p:notesMasterId r:id="rId33"/>
  </p:notesMasterIdLst>
  <p:sldIdLst>
    <p:sldId id="30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07" r:id="rId23"/>
    <p:sldId id="308" r:id="rId24"/>
    <p:sldId id="278" r:id="rId25"/>
    <p:sldId id="279" r:id="rId26"/>
    <p:sldId id="309" r:id="rId27"/>
    <p:sldId id="281" r:id="rId28"/>
    <p:sldId id="282" r:id="rId29"/>
    <p:sldId id="283" r:id="rId30"/>
    <p:sldId id="284" r:id="rId31"/>
    <p:sldId id="30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-2376" y="-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A77A5-13C2-4074-9303-5C82081C395F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DDAC1-4C7A-443F-8634-F5EF1021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2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Size of the universe of all possible </a:t>
            </a:r>
            <a:r>
              <a:rPr lang="en-US" dirty="0" err="1" smtClean="0"/>
              <a:t>vals</a:t>
            </a:r>
            <a:r>
              <a:rPr lang="en-US" dirty="0" smtClean="0"/>
              <a:t> of </a:t>
            </a:r>
            <a:r>
              <a:rPr lang="en-US" dirty="0" smtClean="0">
                <a:sym typeface="Symbol"/>
              </a:rPr>
              <a:t>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C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</a:t>
            </a:r>
            <a:r>
              <a:rPr lang="en-US" baseline="0" dirty="0" smtClean="0">
                <a:sym typeface="Symbol"/>
              </a:rPr>
              <a:t> is </a:t>
            </a:r>
            <a:r>
              <a:rPr lang="en-US" dirty="0" smtClean="0">
                <a:sym typeface="Symbol"/>
              </a:rPr>
              <a:t>|C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C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| and in |C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C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| of cases it can be that 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))=min((C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</a:t>
            </a:r>
            <a:r>
              <a:rPr lang="en-US" baseline="0" dirty="0" smtClean="0">
                <a:sym typeface="Symbol"/>
              </a:rPr>
              <a:t> which exactly the </a:t>
            </a:r>
            <a:r>
              <a:rPr lang="en-US" baseline="0" dirty="0" err="1" smtClean="0">
                <a:sym typeface="Symbol"/>
              </a:rPr>
              <a:t>jaccard</a:t>
            </a:r>
            <a:r>
              <a:rPr lang="en-US" baseline="0" dirty="0" smtClean="0">
                <a:sym typeface="Symbol"/>
              </a:rPr>
              <a:t> between C1 and C2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Symbol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Symbol"/>
              </a:rPr>
              <a:t>For two columns A and B, we have h_π(A) = h_π(B) exactly when the minimum hash value of the union A ∪ B lies in the intersection A ∩ B. Thus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[h_π(A) = h_π(B)] = |A ∩ B| / |A ∪ B|.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6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Size of the universe of all possible </a:t>
            </a:r>
            <a:r>
              <a:rPr lang="en-US" dirty="0" err="1" smtClean="0"/>
              <a:t>vals</a:t>
            </a:r>
            <a:r>
              <a:rPr lang="en-US" dirty="0" smtClean="0"/>
              <a:t> of </a:t>
            </a:r>
            <a:r>
              <a:rPr lang="en-US" dirty="0" smtClean="0">
                <a:sym typeface="Symbol"/>
              </a:rPr>
              <a:t>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C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</a:t>
            </a:r>
            <a:r>
              <a:rPr lang="en-US" baseline="0" dirty="0" smtClean="0">
                <a:sym typeface="Symbol"/>
              </a:rPr>
              <a:t> is </a:t>
            </a:r>
            <a:r>
              <a:rPr lang="en-US" dirty="0" smtClean="0">
                <a:sym typeface="Symbol"/>
              </a:rPr>
              <a:t>|C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C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| and in |C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C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| of cases it can be that 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))=min((C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</a:t>
            </a:r>
            <a:r>
              <a:rPr lang="en-US" baseline="0" dirty="0" smtClean="0">
                <a:sym typeface="Symbol"/>
              </a:rPr>
              <a:t> which exactly the </a:t>
            </a:r>
            <a:r>
              <a:rPr lang="en-US" baseline="0" dirty="0" err="1" smtClean="0">
                <a:sym typeface="Symbol"/>
              </a:rPr>
              <a:t>jaccard</a:t>
            </a:r>
            <a:r>
              <a:rPr lang="en-US" baseline="0" dirty="0" smtClean="0">
                <a:sym typeface="Symbol"/>
              </a:rPr>
              <a:t> between C1 and C2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Symbol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Symbol"/>
              </a:rPr>
              <a:t>For two columns A and B, we have h_π(A) = h_π(B) exactly when the minimum hash value of the union A ∪ B lies in the intersection A ∩ B. Thus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[h_π(A) = h_π(B)] = |A ∩ B| / |A ∪ B|.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6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agress</a:t>
            </a:r>
            <a:r>
              <a:rPr lang="en-US" dirty="0" smtClean="0"/>
              <a:t> with </a:t>
            </a:r>
            <a:r>
              <a:rPr lang="en-US" dirty="0" err="1" smtClean="0"/>
              <a:t>prob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So to estimate s we compute what fraction of hash</a:t>
            </a:r>
            <a:r>
              <a:rPr lang="en-US" baseline="0" dirty="0" smtClean="0"/>
              <a:t> functions agree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5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27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8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4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1096896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560" y="1604330"/>
            <a:ext cx="539136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6240" y="1604330"/>
            <a:ext cx="539328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10560" y="6247376"/>
            <a:ext cx="283584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4168320" y="6247376"/>
            <a:ext cx="386304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739840" y="6247376"/>
            <a:ext cx="283776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28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7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46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68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914400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743200"/>
            <a:ext cx="10696448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59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011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23338"/>
            <a:ext cx="5386917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23338"/>
            <a:ext cx="5389033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06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7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55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03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30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77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68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07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1096896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560" y="1604330"/>
            <a:ext cx="539136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6240" y="1604330"/>
            <a:ext cx="539328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10560" y="6247376"/>
            <a:ext cx="283584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4168320" y="6247376"/>
            <a:ext cx="386304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739840" y="6247376"/>
            <a:ext cx="283776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76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50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28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1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914400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743200"/>
            <a:ext cx="10696448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19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914400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743200"/>
            <a:ext cx="10696448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0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12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23338"/>
            <a:ext cx="5386917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23338"/>
            <a:ext cx="5389033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49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61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494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48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10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562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39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1096896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560" y="1604330"/>
            <a:ext cx="539136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6240" y="1604330"/>
            <a:ext cx="539328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10560" y="6247376"/>
            <a:ext cx="283584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4168320" y="6247376"/>
            <a:ext cx="386304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739840" y="6247376"/>
            <a:ext cx="283776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327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6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23338"/>
            <a:ext cx="5386917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23338"/>
            <a:ext cx="5389033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4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5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7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62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12191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12191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2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12191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9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Finding Similar Items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MMDS </a:t>
            </a:r>
            <a:r>
              <a:rPr lang="en-US" dirty="0" err="1" smtClean="0"/>
              <a:t>Secs</a:t>
            </a:r>
            <a:r>
              <a:rPr lang="en-US" dirty="0" smtClean="0"/>
              <a:t>. 3.2-3.4. </a:t>
            </a:r>
          </a:p>
          <a:p>
            <a:r>
              <a:rPr lang="en-US" dirty="0" smtClean="0"/>
              <a:t>Slides adapted from: </a:t>
            </a:r>
            <a:r>
              <a:rPr lang="en-US" dirty="0" smtClean="0">
                <a:solidFill>
                  <a:schemeClr val="tx1"/>
                </a:solidFill>
              </a:rPr>
              <a:t>J. </a:t>
            </a:r>
            <a:r>
              <a:rPr lang="en-US" dirty="0" err="1" smtClean="0">
                <a:solidFill>
                  <a:schemeClr val="tx1"/>
                </a:solidFill>
              </a:rPr>
              <a:t>Leskovec</a:t>
            </a:r>
            <a:r>
              <a:rPr lang="en-US" dirty="0" smtClean="0">
                <a:solidFill>
                  <a:schemeClr val="tx1"/>
                </a:solidFill>
              </a:rPr>
              <a:t>, A. </a:t>
            </a:r>
            <a:r>
              <a:rPr lang="en-US" dirty="0" err="1" smtClean="0">
                <a:solidFill>
                  <a:schemeClr val="tx1"/>
                </a:solidFill>
              </a:rPr>
              <a:t>Rajaraman</a:t>
            </a:r>
            <a:r>
              <a:rPr lang="en-US" dirty="0" smtClean="0">
                <a:solidFill>
                  <a:schemeClr val="tx1"/>
                </a:solidFill>
              </a:rPr>
              <a:t>, J. Ullman: Mining of Massive Datasets,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http://www.mmds.org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October 2014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Assumption</a:t>
            </a:r>
          </a:p>
        </p:txBody>
      </p:sp>
      <p:sp>
        <p:nvSpPr>
          <p:cNvPr id="269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Documents that have lots of shingles in common have similar text, even if the text appears in different order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Caveat:</a:t>
            </a:r>
            <a:r>
              <a:rPr lang="en-US" dirty="0" smtClean="0"/>
              <a:t> You must pick </a:t>
            </a:r>
            <a:r>
              <a:rPr lang="en-US" b="1" i="1" dirty="0" smtClean="0"/>
              <a:t>k</a:t>
            </a:r>
            <a:r>
              <a:rPr lang="en-US" dirty="0" smtClean="0"/>
              <a:t> large enough, or most documents will have most shingles</a:t>
            </a:r>
          </a:p>
          <a:p>
            <a:pPr lvl="1"/>
            <a:r>
              <a:rPr lang="en-US" b="1" i="1" dirty="0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= 5 is OK for short documents</a:t>
            </a:r>
          </a:p>
          <a:p>
            <a:pPr lvl="1"/>
            <a:r>
              <a:rPr lang="en-US" b="1" i="1" dirty="0" smtClean="0"/>
              <a:t>k</a:t>
            </a:r>
            <a:r>
              <a:rPr lang="en-US" dirty="0" smtClean="0"/>
              <a:t> = 10 is better for long </a:t>
            </a:r>
            <a:r>
              <a:rPr lang="en-US" dirty="0" smtClean="0"/>
              <a:t>documents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Reuters dataset – largely short documents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3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Minhash</a:t>
            </a:r>
            <a:r>
              <a:rPr lang="en-US" dirty="0" smtClean="0"/>
              <a:t>/LSH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981200" y="1295401"/>
                <a:ext cx="8610600" cy="5257801"/>
              </a:xfrm>
            </p:spPr>
            <p:txBody>
              <a:bodyPr/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Suppose we need to find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similar documents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among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 smtClean="0">
                  <a:solidFill>
                    <a:srgbClr val="0000FF"/>
                  </a:solidFill>
                </a:endParaRPr>
              </a:p>
              <a:p>
                <a:r>
                  <a:rPr lang="en-US" dirty="0" smtClean="0"/>
                  <a:t>Naïvely, we would have to compute 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 smtClean="0">
                    <a:solidFill>
                      <a:srgbClr val="FF0066"/>
                    </a:solidFill>
                  </a:rPr>
                </a:br>
                <a:r>
                  <a:rPr lang="en-US" b="1" dirty="0" err="1" smtClean="0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 smtClean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 smtClean="0"/>
                  <a:t>for </a:t>
                </a:r>
                <a:r>
                  <a:rPr lang="en-US" b="1" dirty="0" smtClean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b="1" dirty="0" smtClean="0">
                    <a:cs typeface="Arial" pitchFamily="34" charset="0"/>
                  </a:rPr>
                  <a:t>≈ 5*10</a:t>
                </a:r>
                <a:r>
                  <a:rPr lang="en-US" b="1" baseline="30000" dirty="0" smtClean="0">
                    <a:cs typeface="Arial" pitchFamily="34" charset="0"/>
                  </a:rPr>
                  <a:t>11</a:t>
                </a:r>
                <a:r>
                  <a:rPr lang="en-US" b="1" dirty="0" smtClean="0">
                    <a:cs typeface="Arial" pitchFamily="34" charset="0"/>
                  </a:rPr>
                  <a:t> </a:t>
                </a:r>
                <a:r>
                  <a:rPr lang="en-US" dirty="0" smtClean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 smtClean="0">
                    <a:cs typeface="Arial" pitchFamily="34" charset="0"/>
                  </a:rPr>
                  <a:t>At 10</a:t>
                </a:r>
                <a:r>
                  <a:rPr lang="en-US" baseline="30000" dirty="0" smtClean="0">
                    <a:cs typeface="Arial" pitchFamily="34" charset="0"/>
                  </a:rPr>
                  <a:t>5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:r>
                  <a:rPr lang="en-US" dirty="0" err="1" smtClean="0">
                    <a:cs typeface="Arial" pitchFamily="34" charset="0"/>
                  </a:rPr>
                  <a:t>secs</a:t>
                </a:r>
                <a:r>
                  <a:rPr lang="en-US" dirty="0" smtClean="0">
                    <a:cs typeface="Arial" pitchFamily="34" charset="0"/>
                  </a:rPr>
                  <a:t>/day and 10</a:t>
                </a:r>
                <a:r>
                  <a:rPr lang="en-US" baseline="30000" dirty="0" smtClean="0">
                    <a:cs typeface="Arial" pitchFamily="34" charset="0"/>
                  </a:rPr>
                  <a:t>6</a:t>
                </a:r>
                <a:r>
                  <a:rPr lang="en-US" dirty="0" smtClean="0">
                    <a:cs typeface="Arial" pitchFamily="34" charset="0"/>
                  </a:rPr>
                  <a:t> comparisons/sec, </a:t>
                </a:r>
                <a:br>
                  <a:rPr lang="en-US" dirty="0" smtClean="0">
                    <a:cs typeface="Arial" pitchFamily="34" charset="0"/>
                  </a:rPr>
                </a:br>
                <a:r>
                  <a:rPr lang="en-US" dirty="0" smtClean="0">
                    <a:cs typeface="Arial" pitchFamily="34" charset="0"/>
                  </a:rPr>
                  <a:t>it would take </a:t>
                </a:r>
                <a:r>
                  <a:rPr lang="en-US" b="1" dirty="0" smtClean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 smtClean="0">
                  <a:cs typeface="Arial" pitchFamily="34" charset="0"/>
                </a:endParaRPr>
              </a:p>
              <a:p>
                <a:r>
                  <a:rPr lang="en-US" dirty="0" smtClean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 smtClean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1"/>
                <a:ext cx="8610600" cy="5257801"/>
              </a:xfrm>
              <a:blipFill rotWithShape="1">
                <a:blip r:embed="rId2"/>
                <a:stretch>
                  <a:fillRect t="-696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0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508248"/>
            <a:ext cx="8077200" cy="16733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34440" y="5282184"/>
            <a:ext cx="1019556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2:</a:t>
            </a:r>
            <a:r>
              <a:rPr lang="en-US" sz="3200" dirty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</a:t>
            </a:r>
            <a:r>
              <a:rPr lang="en-US" sz="3200" b="1" dirty="0" smtClean="0"/>
              <a:t>variable length sets</a:t>
            </a:r>
            <a:r>
              <a:rPr lang="en-US" sz="3200" dirty="0" smtClean="0"/>
              <a:t> </a:t>
            </a:r>
            <a:r>
              <a:rPr lang="en-US" sz="3200" dirty="0"/>
              <a:t>to </a:t>
            </a:r>
            <a:r>
              <a:rPr lang="en-US" sz="3200" b="1" dirty="0"/>
              <a:t>short </a:t>
            </a:r>
            <a:r>
              <a:rPr lang="en-US" sz="3200" b="1" u="sng" dirty="0" smtClean="0"/>
              <a:t>fixed-length </a:t>
            </a:r>
            <a:r>
              <a:rPr lang="en-US" sz="3200" b="1" dirty="0" smtClean="0"/>
              <a:t>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2781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76401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Docu-</a:t>
            </a:r>
          </a:p>
          <a:p>
            <a:r>
              <a:rPr lang="en-US">
                <a:solidFill>
                  <a:prstClr val="white"/>
                </a:solidFill>
              </a:rPr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14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3886202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The set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of strings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of length </a:t>
              </a:r>
              <a:r>
                <a:rPr lang="en-US" i="1" dirty="0">
                  <a:solidFill>
                    <a:prstClr val="white"/>
                  </a:solidFill>
                </a:rPr>
                <a:t>k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that appear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in the doc-</a:t>
              </a:r>
            </a:p>
            <a:p>
              <a:r>
                <a:rPr lang="en-US" dirty="0" err="1">
                  <a:solidFill>
                    <a:prstClr val="white"/>
                  </a:solidFill>
                </a:rPr>
                <a:t>ument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105399" y="652463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Min-Hash-</a:t>
              </a:r>
            </a:p>
            <a:p>
              <a:pPr algn="ctr"/>
              <a:r>
                <a:rPr lang="en-US" dirty="0" err="1">
                  <a:solidFill>
                    <a:prstClr val="white"/>
                  </a:solidFill>
                </a:rPr>
                <a:t>ing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0066"/>
                  </a:solidFill>
                </a:rPr>
                <a:t>Signatures:</a:t>
              </a:r>
              <a:endParaRPr lang="en-US" b="1" dirty="0">
                <a:solidFill>
                  <a:prstClr val="white"/>
                </a:solidFill>
              </a:endParaRPr>
            </a:p>
            <a:p>
              <a:r>
                <a:rPr lang="en-US" dirty="0">
                  <a:solidFill>
                    <a:prstClr val="white"/>
                  </a:solidFill>
                </a:rPr>
                <a:t>short integer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vectors that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represent the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sets, and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reflect their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287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formalized as </a:t>
            </a:r>
            <a:r>
              <a:rPr lang="en-US" sz="2800" b="1" dirty="0">
                <a:solidFill>
                  <a:srgbClr val="0000FF"/>
                </a:solidFill>
              </a:rPr>
              <a:t>finding subsets that 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>
                <a:solidFill>
                  <a:srgbClr val="FF0066"/>
                </a:solidFill>
              </a:rPr>
              <a:t>boolean</a:t>
            </a:r>
            <a:r>
              <a:rPr lang="en-US" sz="2800" b="1" dirty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/>
              <a:t>One dimension per element in the universal set</a:t>
            </a:r>
          </a:p>
          <a:p>
            <a:r>
              <a:rPr lang="en-US" sz="2800" dirty="0"/>
              <a:t>Interpret </a:t>
            </a:r>
            <a:r>
              <a:rPr lang="en-US" sz="2800" dirty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>
                <a:solidFill>
                  <a:srgbClr val="FF0066"/>
                </a:solidFill>
              </a:rPr>
              <a:t>AND</a:t>
            </a:r>
            <a:r>
              <a:rPr lang="en-US" sz="2800" dirty="0"/>
              <a:t>, and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set union as bitwise </a:t>
            </a:r>
            <a:r>
              <a:rPr lang="en-US" sz="2800" b="1" dirty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/>
          </a:p>
          <a:p>
            <a:r>
              <a:rPr lang="en-US" sz="2800" b="1" dirty="0">
                <a:solidFill>
                  <a:srgbClr val="008000"/>
                </a:solidFill>
              </a:rPr>
              <a:t>Example:</a:t>
            </a:r>
            <a:r>
              <a:rPr lang="en-US" sz="2800" dirty="0"/>
              <a:t> 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dirty="0"/>
              <a:t> = 10111; </a:t>
            </a:r>
            <a:r>
              <a:rPr lang="en-US" sz="2800" b="1" dirty="0"/>
              <a:t>C</a:t>
            </a:r>
            <a:r>
              <a:rPr lang="en-US" sz="2800" b="1" baseline="-25000" dirty="0"/>
              <a:t>2</a:t>
            </a:r>
            <a:r>
              <a:rPr lang="en-US" sz="2800" dirty="0"/>
              <a:t> = 10011</a:t>
            </a:r>
          </a:p>
          <a:p>
            <a:pPr lvl="1"/>
            <a:r>
              <a:rPr lang="en-US" sz="2400" dirty="0"/>
              <a:t>Size of intersection </a:t>
            </a:r>
            <a:r>
              <a:rPr lang="en-US" sz="2400" b="1" dirty="0"/>
              <a:t>= 3</a:t>
            </a:r>
            <a:r>
              <a:rPr lang="en-US" sz="2400" dirty="0"/>
              <a:t>; size of union </a:t>
            </a:r>
            <a:r>
              <a:rPr lang="en-US" sz="2400" b="1" dirty="0"/>
              <a:t>= 4</a:t>
            </a:r>
            <a:r>
              <a:rPr lang="en-US" sz="2400" dirty="0"/>
              <a:t>, </a:t>
            </a:r>
          </a:p>
          <a:p>
            <a:pPr lvl="1"/>
            <a:r>
              <a:rPr lang="en-US" sz="2400" b="1" dirty="0" err="1"/>
              <a:t>Jaccard</a:t>
            </a:r>
            <a:r>
              <a:rPr lang="en-US" sz="2400" b="1" dirty="0"/>
              <a:t> similarity</a:t>
            </a:r>
            <a:r>
              <a:rPr lang="en-US" sz="2400" dirty="0"/>
              <a:t> (not distance) </a:t>
            </a:r>
            <a:r>
              <a:rPr lang="en-US" sz="2400" b="1" dirty="0"/>
              <a:t>= 3/4</a:t>
            </a:r>
          </a:p>
          <a:p>
            <a:pPr lvl="1"/>
            <a:r>
              <a:rPr lang="en-US" sz="2400" b="1" dirty="0"/>
              <a:t>Distance: d(C</a:t>
            </a:r>
            <a:r>
              <a:rPr lang="en-US" sz="2400" b="1" baseline="-25000" dirty="0"/>
              <a:t>1</a:t>
            </a:r>
            <a:r>
              <a:rPr lang="en-US" sz="2400" b="1" dirty="0"/>
              <a:t>,C</a:t>
            </a:r>
            <a:r>
              <a:rPr lang="en-US" sz="2400" b="1" baseline="-25000" dirty="0"/>
              <a:t>2</a:t>
            </a:r>
            <a:r>
              <a:rPr lang="en-US" sz="2400" b="1" dirty="0"/>
              <a:t>) = 1 – (</a:t>
            </a:r>
            <a:r>
              <a:rPr lang="en-US" sz="2400" b="1" dirty="0" err="1"/>
              <a:t>Jaccard</a:t>
            </a:r>
            <a:r>
              <a:rPr lang="en-US" sz="2400" b="1" dirty="0"/>
              <a:t> similarity) = 1/4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305800" y="12954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177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518160" y="1106051"/>
            <a:ext cx="7288032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elements (shingles)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sets (documents)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 row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column </a:t>
            </a:r>
            <a:r>
              <a:rPr lang="en-US" b="1" i="1" dirty="0" smtClean="0"/>
              <a:t>s</a:t>
            </a:r>
            <a:r>
              <a:rPr lang="en-US" dirty="0" smtClean="0"/>
              <a:t> if </a:t>
            </a:r>
            <a:r>
              <a:rPr lang="en-US" dirty="0"/>
              <a:t>and only </a:t>
            </a:r>
            <a:r>
              <a:rPr lang="en-US" dirty="0" smtClean="0"/>
              <a:t>if </a:t>
            </a:r>
            <a:r>
              <a:rPr lang="en-US" b="1" i="1" dirty="0"/>
              <a:t>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/>
              <a:t>a valid shingle of document represented by s</a:t>
            </a:r>
            <a:endParaRPr lang="en-US" b="1" i="1" dirty="0" smtClean="0"/>
          </a:p>
          <a:p>
            <a:pPr lvl="1"/>
            <a:r>
              <a:rPr lang="en-US" dirty="0" smtClean="0"/>
              <a:t>Column </a:t>
            </a:r>
            <a:r>
              <a:rPr lang="en-US" dirty="0"/>
              <a:t>similarity is the </a:t>
            </a:r>
            <a:r>
              <a:rPr lang="en-US" dirty="0" err="1"/>
              <a:t>Jaccard</a:t>
            </a:r>
            <a:r>
              <a:rPr lang="en-US" dirty="0"/>
              <a:t> similarity of the </a:t>
            </a:r>
            <a:r>
              <a:rPr lang="en-US" dirty="0" smtClean="0"/>
              <a:t>corresponding sets (rows with value </a:t>
            </a:r>
            <a:r>
              <a:rPr lang="en-US" i="1" dirty="0" smtClean="0"/>
              <a:t>1)</a:t>
            </a:r>
          </a:p>
          <a:p>
            <a:pPr lvl="1"/>
            <a:r>
              <a:rPr lang="en-US" b="1" dirty="0" smtClean="0">
                <a:solidFill>
                  <a:srgbClr val="FF0066"/>
                </a:solidFill>
              </a:rPr>
              <a:t>Typical </a:t>
            </a:r>
            <a:r>
              <a:rPr lang="en-US" b="1" dirty="0">
                <a:solidFill>
                  <a:srgbClr val="FF0066"/>
                </a:solidFill>
              </a:rPr>
              <a:t>matrix is </a:t>
            </a:r>
            <a:r>
              <a:rPr lang="en-US" b="1" dirty="0" smtClean="0">
                <a:solidFill>
                  <a:srgbClr val="FF0066"/>
                </a:solidFill>
              </a:rPr>
              <a:t>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</a:t>
            </a:r>
            <a:r>
              <a:rPr lang="en-US" b="1" dirty="0" smtClean="0">
                <a:solidFill>
                  <a:srgbClr val="0000FF"/>
                </a:solidFill>
              </a:rPr>
              <a:t>column (see note)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85DA-005C-4DB8-9484-C88A810E3590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8169276" y="2514601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>
                  <a:solidFill>
                    <a:prstClr val="black"/>
                  </a:solidFill>
                </a:rPr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59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7456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05024" y="1354127"/>
            <a:ext cx="5281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Note:Transposed</a:t>
            </a:r>
            <a:r>
              <a:rPr lang="en-US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Document Matrix</a:t>
            </a:r>
            <a:endParaRPr lang="en-US" sz="24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91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 smtClean="0"/>
              <a:t>Documents </a:t>
            </a:r>
            <a:r>
              <a:rPr lang="en-US" dirty="0" smtClean="0">
                <a:sym typeface="Symbol"/>
              </a:rPr>
              <a:t> Sets of shingles</a:t>
            </a:r>
          </a:p>
          <a:p>
            <a:pPr lvl="1"/>
            <a:r>
              <a:rPr lang="en-US" dirty="0" smtClean="0">
                <a:sym typeface="Symbol"/>
              </a:rPr>
              <a:t>Represent sets as </a:t>
            </a:r>
            <a:r>
              <a:rPr lang="en-US" dirty="0" err="1" smtClean="0">
                <a:sym typeface="Symbol"/>
              </a:rPr>
              <a:t>boolean</a:t>
            </a:r>
            <a:r>
              <a:rPr lang="en-US" dirty="0" smtClean="0">
                <a:sym typeface="Symbol"/>
              </a:rPr>
              <a:t> vectors in a matrix</a:t>
            </a:r>
          </a:p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 smtClean="0">
                <a:sym typeface="Symbol"/>
              </a:rPr>
              <a:t>Similarity of columns == similarity of signatures</a:t>
            </a:r>
            <a:endParaRPr lang="en-US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610600" cy="5410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Find similar columns, Small signatures</a:t>
            </a:r>
            <a:endParaRPr lang="en-US" b="1" dirty="0" smtClean="0">
              <a:solidFill>
                <a:srgbClr val="FF0066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1) Signatures of columns:</a:t>
            </a:r>
            <a:r>
              <a:rPr lang="en-US" dirty="0" smtClean="0"/>
              <a:t> small summaries of columns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2) Examine pairs of signatures</a:t>
            </a:r>
            <a:r>
              <a:rPr lang="en-US" dirty="0" smtClean="0"/>
              <a:t> to find similar columns</a:t>
            </a:r>
          </a:p>
          <a:p>
            <a:pPr lvl="2"/>
            <a:r>
              <a:rPr lang="en-US" b="1" dirty="0" smtClean="0"/>
              <a:t>Essential:</a:t>
            </a:r>
            <a:r>
              <a:rPr lang="en-US" dirty="0" smtClean="0"/>
              <a:t> Similarities of signatures and columns are related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3) Optional:</a:t>
            </a:r>
            <a:r>
              <a:rPr lang="en-US" dirty="0" smtClean="0"/>
              <a:t> Check that columns with similar signatures are really similar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Warnings:</a:t>
            </a:r>
          </a:p>
          <a:p>
            <a:pPr lvl="1"/>
            <a:r>
              <a:rPr lang="en-US" dirty="0" smtClean="0"/>
              <a:t>Comparing all pairs may take too much time: </a:t>
            </a:r>
            <a:r>
              <a:rPr lang="en-US" b="1" dirty="0"/>
              <a:t>J</a:t>
            </a:r>
            <a:r>
              <a:rPr lang="en-US" b="1" dirty="0" smtClean="0"/>
              <a:t>ob for </a:t>
            </a:r>
            <a:r>
              <a:rPr lang="en-US" b="1" dirty="0" smtClean="0"/>
              <a:t>LSH</a:t>
            </a:r>
            <a:endParaRPr lang="en-US" dirty="0" smtClean="0"/>
          </a:p>
          <a:p>
            <a:pPr lvl="2"/>
            <a:r>
              <a:rPr lang="en-US" dirty="0" smtClean="0"/>
              <a:t>These methods can produce false negatives, and even false positives (if the optional check is not made)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Hashing Columns (Signatures</a:t>
            </a:r>
            <a:r>
              <a:rPr lang="en-US" dirty="0" smtClean="0"/>
              <a:t>) : LSH principle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534400" cy="556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Key idea: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“hash” each column </a:t>
            </a:r>
            <a:r>
              <a:rPr lang="en-US" b="1" i="1" dirty="0" smtClean="0"/>
              <a:t>C</a:t>
            </a:r>
            <a:r>
              <a:rPr lang="en-US" dirty="0" smtClean="0"/>
              <a:t> to a small </a:t>
            </a:r>
            <a:r>
              <a:rPr lang="en-US" b="1" i="1" dirty="0" smtClean="0">
                <a:solidFill>
                  <a:srgbClr val="D60093"/>
                </a:solidFill>
              </a:rPr>
              <a:t>signature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, such that:</a:t>
            </a:r>
          </a:p>
          <a:p>
            <a:pPr lvl="1"/>
            <a:r>
              <a:rPr lang="en-US" b="1" dirty="0" smtClean="0"/>
              <a:t>(1)</a:t>
            </a:r>
            <a:r>
              <a:rPr lang="en-US" dirty="0" smtClean="0"/>
              <a:t> </a:t>
            </a:r>
            <a:r>
              <a:rPr lang="en-US" b="1" i="1" dirty="0" smtClean="0"/>
              <a:t>h(C)</a:t>
            </a:r>
            <a:r>
              <a:rPr lang="en-US" dirty="0" smtClean="0"/>
              <a:t> is small enough that the signature fits in RAM</a:t>
            </a:r>
          </a:p>
          <a:p>
            <a:pPr lvl="1"/>
            <a:r>
              <a:rPr lang="en-US" b="1" dirty="0" smtClean="0"/>
              <a:t>(2)</a:t>
            </a:r>
            <a:r>
              <a:rPr lang="en-US" dirty="0" smtClean="0"/>
              <a:t>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 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the same as the “similarity” of signatures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</a:t>
            </a:r>
            <a:r>
              <a:rPr lang="en-US" dirty="0" smtClean="0"/>
              <a:t>and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i="1" dirty="0" smtClean="0"/>
          </a:p>
          <a:p>
            <a:r>
              <a:rPr lang="en-US" b="1" dirty="0"/>
              <a:t>Goal: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Find a hash function </a:t>
            </a:r>
            <a:r>
              <a:rPr lang="en-US" b="1" i="1" dirty="0" smtClean="0">
                <a:solidFill>
                  <a:srgbClr val="008000"/>
                </a:solidFill>
              </a:rPr>
              <a:t>h(·)</a:t>
            </a:r>
            <a:r>
              <a:rPr lang="en-US" b="1" dirty="0" smtClean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 smtClean="0"/>
              <a:t>If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high,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=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i="1" dirty="0" err="1" smtClean="0"/>
              <a:t>sim</a:t>
            </a:r>
            <a:r>
              <a:rPr lang="en-US" b="1" i="1" dirty="0" smtClean="0"/>
              <a:t>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,C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  <a:r>
              <a:rPr lang="en-US" dirty="0" smtClean="0"/>
              <a:t> is low, then with high prob. </a:t>
            </a:r>
            <a:r>
              <a:rPr lang="en-US" b="1" i="1" dirty="0" smtClean="0"/>
              <a:t>h(C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) ≠ h(C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Hash docs into buckets. Expect that “most” pairs of near duplicate docs hash into the same bucket!</a:t>
            </a:r>
            <a:endParaRPr lang="en-US" b="1" dirty="0">
              <a:solidFill>
                <a:srgbClr val="D6009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8250-8319-48A7-B295-578641B1A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905000" y="3810000"/>
            <a:ext cx="8610600" cy="1752600"/>
          </a:xfrm>
          <a:prstGeom prst="roundRect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1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</a:t>
            </a:r>
            <a:r>
              <a:rPr lang="en-US" b="1" i="1" dirty="0" smtClean="0">
                <a:solidFill>
                  <a:srgbClr val="FF0066"/>
                </a:solidFill>
              </a:rPr>
              <a:t>(·)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 smtClean="0">
                <a:solidFill>
                  <a:srgbClr val="D60093"/>
                </a:solidFill>
              </a:rPr>
            </a:br>
            <a:r>
              <a:rPr lang="en-US" b="1" dirty="0" smtClean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 smtClean="0"/>
              <a:t>Not all similarity metrics have a suitable </a:t>
            </a:r>
            <a:br>
              <a:rPr lang="en-US" dirty="0" smtClean="0"/>
            </a:br>
            <a:r>
              <a:rPr lang="en-US" dirty="0" smtClean="0"/>
              <a:t>hash function</a:t>
            </a:r>
          </a:p>
          <a:p>
            <a:r>
              <a:rPr lang="en-US" b="1" dirty="0"/>
              <a:t>There is a suitable hash function for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err="1" smtClean="0"/>
              <a:t>Jaccard</a:t>
            </a:r>
            <a:r>
              <a:rPr lang="en-US" b="1" dirty="0" smtClean="0"/>
              <a:t> </a:t>
            </a:r>
            <a:r>
              <a:rPr lang="en-US" b="1" dirty="0"/>
              <a:t>similarity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It is called </a:t>
            </a:r>
            <a:r>
              <a:rPr lang="en-US" b="1" dirty="0" smtClean="0">
                <a:solidFill>
                  <a:srgbClr val="D60093"/>
                </a:solidFill>
              </a:rPr>
              <a:t>Min-Hashing</a:t>
            </a:r>
            <a:r>
              <a:rPr lang="en-US" dirty="0" smtClean="0">
                <a:solidFill>
                  <a:srgbClr val="D60093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71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DEC-E51D-40AD-8624-2F07CB8C5484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</a:t>
            </a:r>
            <a:r>
              <a:rPr lang="en-US" dirty="0" smtClean="0"/>
              <a:t>of the </a:t>
            </a:r>
            <a:r>
              <a:rPr lang="en-US" dirty="0" err="1" smtClean="0"/>
              <a:t>boolean</a:t>
            </a:r>
            <a:r>
              <a:rPr lang="en-US" dirty="0" smtClean="0"/>
              <a:t> matrix permuted under </a:t>
            </a:r>
            <a:r>
              <a:rPr lang="en-US" b="1" dirty="0" smtClean="0">
                <a:solidFill>
                  <a:srgbClr val="FF0066"/>
                </a:solidFill>
              </a:rPr>
              <a:t>random permutation </a:t>
            </a:r>
            <a:r>
              <a:rPr lang="en-US" b="1" i="1" dirty="0" smtClean="0">
                <a:sym typeface="Symbol"/>
              </a:rPr>
              <a:t></a:t>
            </a:r>
            <a:endParaRPr lang="en-US" b="1" i="1" dirty="0" smtClean="0"/>
          </a:p>
          <a:p>
            <a:pPr lvl="8"/>
            <a:endParaRPr lang="en-US" dirty="0"/>
          </a:p>
          <a:p>
            <a:r>
              <a:rPr lang="en-US" dirty="0"/>
              <a:t>Define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D60093"/>
                </a:solidFill>
              </a:rPr>
              <a:t>“hash</a:t>
            </a:r>
            <a:r>
              <a:rPr lang="en-US" b="1" dirty="0">
                <a:solidFill>
                  <a:srgbClr val="D60093"/>
                </a:solidFill>
              </a:rPr>
              <a:t>” function 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i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 smtClean="0">
                <a:solidFill>
                  <a:srgbClr val="D60093"/>
                </a:solidFill>
              </a:rPr>
              <a:t>(C)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dirty="0"/>
              <a:t>= the </a:t>
            </a:r>
            <a:r>
              <a:rPr lang="en-US" dirty="0" smtClean="0"/>
              <a:t>index of </a:t>
            </a:r>
            <a:r>
              <a:rPr lang="en-US" dirty="0"/>
              <a:t>the </a:t>
            </a:r>
            <a:r>
              <a:rPr lang="en-US" b="1" dirty="0"/>
              <a:t>first</a:t>
            </a:r>
            <a:r>
              <a:rPr lang="en-US" dirty="0"/>
              <a:t> (in the permuted </a:t>
            </a:r>
            <a:r>
              <a:rPr lang="en-US" dirty="0" smtClean="0"/>
              <a:t>order </a:t>
            </a:r>
            <a:r>
              <a:rPr lang="en-US" b="1" dirty="0" smtClean="0">
                <a:sym typeface="Symbol"/>
              </a:rPr>
              <a:t></a:t>
            </a:r>
            <a:r>
              <a:rPr lang="en-US" dirty="0" smtClean="0"/>
              <a:t>) </a:t>
            </a:r>
            <a:r>
              <a:rPr lang="en-US" dirty="0"/>
              <a:t>row in which column </a:t>
            </a:r>
            <a:r>
              <a:rPr lang="en-US" b="1" i="1" dirty="0"/>
              <a:t>C</a:t>
            </a:r>
            <a:r>
              <a:rPr lang="en-US" dirty="0"/>
              <a:t> </a:t>
            </a:r>
            <a:r>
              <a:rPr lang="en-US" dirty="0" smtClean="0"/>
              <a:t>has value </a:t>
            </a:r>
            <a:r>
              <a:rPr lang="en-US" b="1" dirty="0" smtClean="0"/>
              <a:t>1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		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5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Finding </a:t>
            </a:r>
            <a:r>
              <a:rPr lang="en-US" dirty="0"/>
              <a:t>Similar Documents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29640" y="1295400"/>
                <a:ext cx="10881360" cy="55626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 smtClean="0">
                    <a:solidFill>
                      <a:srgbClr val="CC0000"/>
                    </a:solidFill>
                  </a:rPr>
                  <a:t> </a:t>
                </a:r>
                <a:r>
                  <a:rPr lang="en-US" b="1" dirty="0" smtClean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 smtClean="0"/>
                  <a:t> in the millions or billions) of documents, find “near duplicate” pairs</a:t>
                </a:r>
              </a:p>
              <a:p>
                <a:r>
                  <a:rPr lang="en-US" b="1" dirty="0" smtClean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 smtClean="0"/>
                  <a:t>Mirror websites, or approximate </a:t>
                </a:r>
                <a:r>
                  <a:rPr lang="en-US" dirty="0" smtClean="0"/>
                  <a:t>mirrors </a:t>
                </a:r>
                <a:r>
                  <a:rPr lang="en-US" dirty="0" smtClean="0">
                    <a:sym typeface="Wingdings" panose="05000000000000000000" pitchFamily="2" charset="2"/>
                  </a:rPr>
                  <a:t> remove duplicates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Similar </a:t>
                </a:r>
                <a:r>
                  <a:rPr lang="en-US" dirty="0" smtClean="0"/>
                  <a:t>news articles at many news </a:t>
                </a:r>
                <a:r>
                  <a:rPr lang="en-US" dirty="0" smtClean="0"/>
                  <a:t>sites  </a:t>
                </a:r>
                <a:r>
                  <a:rPr lang="en-US" dirty="0" smtClean="0">
                    <a:sym typeface="Wingdings" panose="05000000000000000000" pitchFamily="2" charset="2"/>
                  </a:rPr>
                  <a:t> cluster</a:t>
                </a:r>
                <a:endParaRPr lang="en-US" dirty="0" smtClean="0"/>
              </a:p>
              <a:p>
                <a:r>
                  <a:rPr lang="en-US" b="1" dirty="0" smtClean="0">
                    <a:solidFill>
                      <a:srgbClr val="FF0066"/>
                    </a:solidFill>
                  </a:rPr>
                  <a:t>Problems</a:t>
                </a:r>
                <a:r>
                  <a:rPr lang="en-US" b="1" dirty="0">
                    <a:solidFill>
                      <a:srgbClr val="FF0066"/>
                    </a:solidFill>
                  </a:rPr>
                  <a:t>:</a:t>
                </a:r>
              </a:p>
              <a:p>
                <a:pPr lvl="1"/>
                <a:r>
                  <a:rPr lang="en-US" dirty="0"/>
                  <a:t>Many small pieces of one </a:t>
                </a:r>
                <a:r>
                  <a:rPr lang="en-US" dirty="0" smtClean="0"/>
                  <a:t>document </a:t>
                </a:r>
                <a:r>
                  <a:rPr lang="en-US" dirty="0"/>
                  <a:t>can appear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out </a:t>
                </a:r>
                <a:r>
                  <a:rPr lang="en-US" dirty="0"/>
                  <a:t>of order in another</a:t>
                </a:r>
              </a:p>
              <a:p>
                <a:pPr lvl="1"/>
                <a:r>
                  <a:rPr lang="en-US" dirty="0"/>
                  <a:t>Too many </a:t>
                </a:r>
                <a:r>
                  <a:rPr lang="en-US" dirty="0" smtClean="0"/>
                  <a:t>documents </a:t>
                </a:r>
                <a:r>
                  <a:rPr lang="en-US" dirty="0"/>
                  <a:t>to compare all pairs</a:t>
                </a:r>
              </a:p>
              <a:p>
                <a:pPr lvl="1"/>
                <a:r>
                  <a:rPr lang="en-US" dirty="0" smtClean="0"/>
                  <a:t>Documents </a:t>
                </a:r>
                <a:r>
                  <a:rPr lang="en-US" dirty="0"/>
                  <a:t>are so large or so many </a:t>
                </a:r>
                <a:r>
                  <a:rPr lang="en-US" dirty="0" smtClean="0"/>
                  <a:t> (scale issues)</a:t>
                </a:r>
                <a:endParaRPr lang="en-US" dirty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640" y="1295400"/>
                <a:ext cx="10881360" cy="5562600"/>
              </a:xfrm>
              <a:blipFill rotWithShape="1">
                <a:blip r:embed="rId2"/>
                <a:stretch>
                  <a:fillRect l="-56" t="-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95000"/>
                  </a:prstClr>
                </a:solidFill>
              </a:rPr>
              <a:t>J. </a:t>
            </a:r>
            <a:r>
              <a:rPr lang="en-US" dirty="0" err="1" smtClean="0">
                <a:solidFill>
                  <a:prstClr val="black">
                    <a:tint val="95000"/>
                  </a:prstClr>
                </a:solidFill>
              </a:rPr>
              <a:t>Leskovec</a:t>
            </a:r>
            <a:r>
              <a:rPr lang="en-US" dirty="0" smtClean="0">
                <a:solidFill>
                  <a:prstClr val="black">
                    <a:tint val="95000"/>
                  </a:prstClr>
                </a:solidFill>
              </a:rPr>
              <a:t>, A. </a:t>
            </a:r>
            <a:r>
              <a:rPr lang="en-US" dirty="0" err="1" smtClean="0">
                <a:solidFill>
                  <a:prstClr val="black">
                    <a:tint val="95000"/>
                  </a:prstClr>
                </a:solidFill>
              </a:rPr>
              <a:t>Rajaraman</a:t>
            </a:r>
            <a:r>
              <a:rPr lang="en-US" dirty="0" smtClean="0">
                <a:solidFill>
                  <a:prstClr val="black">
                    <a:tint val="95000"/>
                  </a:prstClr>
                </a:solidFill>
              </a:rPr>
              <a:t>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94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 example (shingle size k=1)</a:t>
            </a:r>
            <a:endParaRPr lang="en-US" dirty="0"/>
          </a:p>
        </p:txBody>
      </p:sp>
      <p:sp>
        <p:nvSpPr>
          <p:cNvPr id="348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/>
            <a:fld id="{CEF0B106-82C7-4862-B4C8-90353B926A3B}" type="slidenum">
              <a:rPr lang="en-US" altLang="en-US" sz="1300">
                <a:solidFill>
                  <a:srgbClr val="898989"/>
                </a:solidFill>
                <a:latin typeface="Calibri" pitchFamily="34" charset="0"/>
              </a:rPr>
              <a:pPr algn="l" eaLnBrk="1"/>
              <a:t>20</a:t>
            </a:fld>
            <a:endParaRPr lang="en-US" altLang="en-US" sz="13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4675201" y="2146404"/>
            <a:ext cx="453752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 Light" charset="0"/>
                <a:sym typeface="Helvetica Light" charset="0"/>
              </a:rPr>
              <a:t>{ dog, cat, lion, tiger, mouse}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4656001" y="2718145"/>
            <a:ext cx="45156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 Light" charset="0"/>
                <a:sym typeface="Helvetica Light" charset="0"/>
              </a:rPr>
              <a:t>[ cat, mouse, lion, dog, tiger]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4656001" y="3253881"/>
            <a:ext cx="45156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 Light" charset="0"/>
                <a:sym typeface="Helvetica Light" charset="0"/>
              </a:rPr>
              <a:t>[ lion, cat, mouse, dog, tiger]</a:t>
            </a:r>
          </a:p>
        </p:txBody>
      </p:sp>
      <p:sp>
        <p:nvSpPr>
          <p:cNvPr id="34822" name="Rectangle 5"/>
          <p:cNvSpPr>
            <a:spLocks/>
          </p:cNvSpPr>
          <p:nvPr/>
        </p:nvSpPr>
        <p:spPr bwMode="auto">
          <a:xfrm>
            <a:off x="2190721" y="2191050"/>
            <a:ext cx="14202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" charset="0"/>
                <a:sym typeface="Helvetica" charset="0"/>
              </a:rPr>
              <a:t>Universe</a:t>
            </a:r>
          </a:p>
        </p:txBody>
      </p:sp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961" y="2839978"/>
            <a:ext cx="535679" cy="28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41" y="5541702"/>
            <a:ext cx="535679" cy="28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Line 8"/>
          <p:cNvSpPr>
            <a:spLocks noChangeShapeType="1"/>
          </p:cNvSpPr>
          <p:nvPr/>
        </p:nvSpPr>
        <p:spPr bwMode="auto">
          <a:xfrm rot="10800000">
            <a:off x="4120321" y="2436736"/>
            <a:ext cx="510720" cy="72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rot="10800000">
            <a:off x="3953281" y="2973912"/>
            <a:ext cx="510720" cy="57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 rot="10800000">
            <a:off x="3953281" y="3473644"/>
            <a:ext cx="510720" cy="57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8" name="Rectangle 11"/>
          <p:cNvSpPr>
            <a:spLocks/>
          </p:cNvSpPr>
          <p:nvPr/>
        </p:nvSpPr>
        <p:spPr bwMode="auto">
          <a:xfrm>
            <a:off x="3528961" y="4200060"/>
            <a:ext cx="29072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" charset="0"/>
                <a:sym typeface="Helvetica" charset="0"/>
              </a:rPr>
              <a:t>A = { </a:t>
            </a:r>
            <a:r>
              <a:rPr lang="en-US" altLang="en-US" sz="2800">
                <a:latin typeface="Helvetica Light" charset="0"/>
                <a:sym typeface="Helvetica Light" charset="0"/>
              </a:rPr>
              <a:t>mouse, lion</a:t>
            </a:r>
            <a:r>
              <a:rPr lang="en-US" altLang="en-US" sz="2800">
                <a:latin typeface="Helvetica" charset="0"/>
                <a:sym typeface="Helvetica" charset="0"/>
              </a:rPr>
              <a:t> }</a:t>
            </a:r>
          </a:p>
        </p:txBody>
      </p:sp>
      <p:grpSp>
        <p:nvGrpSpPr>
          <p:cNvPr id="34829" name="Group 14"/>
          <p:cNvGrpSpPr>
            <a:grpSpLocks/>
          </p:cNvGrpSpPr>
          <p:nvPr/>
        </p:nvGrpSpPr>
        <p:grpSpPr bwMode="auto">
          <a:xfrm>
            <a:off x="1833601" y="4829239"/>
            <a:ext cx="7419412" cy="431105"/>
            <a:chOff x="0" y="15"/>
            <a:chExt cx="4985" cy="386"/>
          </a:xfrm>
        </p:grpSpPr>
        <p:sp>
          <p:nvSpPr>
            <p:cNvPr id="34832" name="Rectangle 12"/>
            <p:cNvSpPr>
              <a:spLocks/>
            </p:cNvSpPr>
            <p:nvPr/>
          </p:nvSpPr>
          <p:spPr bwMode="auto">
            <a:xfrm>
              <a:off x="0" y="15"/>
              <a:ext cx="4985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/>
              <a:r>
                <a:rPr lang="en-US" altLang="en-US" sz="2800" dirty="0">
                  <a:latin typeface="Helvetica" charset="0"/>
                  <a:sym typeface="Helvetica" charset="0"/>
                </a:rPr>
                <a:t>mh</a:t>
              </a:r>
              <a:r>
                <a:rPr lang="en-US" altLang="en-US" sz="2700" baseline="-6000" dirty="0">
                  <a:latin typeface="Helvetica" charset="0"/>
                  <a:sym typeface="Helvetica" charset="0"/>
                </a:rPr>
                <a:t>1</a:t>
              </a:r>
              <a:r>
                <a:rPr lang="en-US" altLang="en-US" sz="2800" dirty="0">
                  <a:latin typeface="Helvetica" charset="0"/>
                  <a:sym typeface="Helvetica" charset="0"/>
                </a:rPr>
                <a:t>(A) = min (    </a:t>
              </a:r>
              <a:r>
                <a:rPr lang="en-US" altLang="en-US" sz="2800" dirty="0" smtClean="0">
                  <a:latin typeface="Helvetica" charset="0"/>
                  <a:sym typeface="Helvetica" charset="0"/>
                </a:rPr>
                <a:t>        {mouse</a:t>
              </a:r>
              <a:r>
                <a:rPr lang="en-US" altLang="en-US" sz="2800" dirty="0" smtClean="0">
                  <a:latin typeface="Helvetica Light" charset="0"/>
                  <a:sym typeface="Helvetica Light" charset="0"/>
                </a:rPr>
                <a:t>, </a:t>
              </a:r>
              <a:r>
                <a:rPr lang="en-US" altLang="en-US" sz="2800" dirty="0">
                  <a:latin typeface="Helvetica Light" charset="0"/>
                  <a:sym typeface="Helvetica Light" charset="0"/>
                </a:rPr>
                <a:t>lion</a:t>
              </a:r>
              <a:r>
                <a:rPr lang="en-US" altLang="en-US" sz="2800" dirty="0">
                  <a:latin typeface="Helvetica" charset="0"/>
                  <a:sym typeface="Helvetica" charset="0"/>
                </a:rPr>
                <a:t> } ) = </a:t>
              </a:r>
              <a:r>
                <a:rPr lang="en-US" altLang="en-US" sz="2800" dirty="0">
                  <a:latin typeface="Helvetica Light" charset="0"/>
                  <a:sym typeface="Helvetica Light" charset="0"/>
                </a:rPr>
                <a:t>mouse</a:t>
              </a:r>
            </a:p>
          </p:txBody>
        </p:sp>
        <p:pic>
          <p:nvPicPr>
            <p:cNvPr id="34833" name="Picture 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5" y="128"/>
              <a:ext cx="36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30" name="Rectangle 15"/>
          <p:cNvSpPr>
            <a:spLocks/>
          </p:cNvSpPr>
          <p:nvPr/>
        </p:nvSpPr>
        <p:spPr bwMode="auto">
          <a:xfrm>
            <a:off x="1856641" y="5410508"/>
            <a:ext cx="69987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 dirty="0">
                <a:latin typeface="Helvetica" charset="0"/>
                <a:sym typeface="Helvetica" charset="0"/>
              </a:rPr>
              <a:t>mh</a:t>
            </a:r>
            <a:r>
              <a:rPr lang="en-US" altLang="en-US" sz="2700" baseline="-6000" dirty="0">
                <a:latin typeface="Helvetica" charset="0"/>
                <a:sym typeface="Helvetica" charset="0"/>
              </a:rPr>
              <a:t>2</a:t>
            </a:r>
            <a:r>
              <a:rPr lang="en-US" altLang="en-US" sz="2800" dirty="0">
                <a:latin typeface="Helvetica" charset="0"/>
                <a:sym typeface="Helvetica" charset="0"/>
              </a:rPr>
              <a:t>(A) = min (     </a:t>
            </a:r>
            <a:r>
              <a:rPr lang="en-US" altLang="en-US" sz="2800" dirty="0" smtClean="0">
                <a:latin typeface="Helvetica" charset="0"/>
                <a:sym typeface="Helvetica" charset="0"/>
              </a:rPr>
              <a:t>      { </a:t>
            </a:r>
            <a:r>
              <a:rPr lang="en-US" altLang="en-US" sz="2800" dirty="0">
                <a:latin typeface="Helvetica Light" charset="0"/>
                <a:sym typeface="Helvetica Light" charset="0"/>
              </a:rPr>
              <a:t>mouse, lion</a:t>
            </a:r>
            <a:r>
              <a:rPr lang="en-US" altLang="en-US" sz="2800" dirty="0">
                <a:latin typeface="Helvetica" charset="0"/>
                <a:sym typeface="Helvetica" charset="0"/>
              </a:rPr>
              <a:t> } ) = </a:t>
            </a:r>
            <a:r>
              <a:rPr lang="en-US" altLang="en-US" sz="2800" dirty="0">
                <a:latin typeface="Helvetica Light" charset="0"/>
                <a:sym typeface="Helvetica Light" charset="0"/>
              </a:rPr>
              <a:t>lion</a:t>
            </a:r>
          </a:p>
        </p:txBody>
      </p:sp>
      <p:pic>
        <p:nvPicPr>
          <p:cNvPr id="3483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441" y="3331071"/>
            <a:ext cx="535679" cy="27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7501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 </a:t>
            </a:r>
            <a:endParaRPr lang="en-US" dirty="0"/>
          </a:p>
        </p:txBody>
      </p:sp>
      <p:sp>
        <p:nvSpPr>
          <p:cNvPr id="358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/>
            <a:fld id="{2BDEC3D0-2A85-4AC2-B6E4-27BFB5E5A44A}" type="slidenum">
              <a:rPr lang="en-US" altLang="en-US" sz="1300">
                <a:solidFill>
                  <a:srgbClr val="898989"/>
                </a:solidFill>
                <a:latin typeface="Calibri" pitchFamily="34" charset="0"/>
              </a:rPr>
              <a:pPr algn="l" eaLnBrk="1"/>
              <a:t>21</a:t>
            </a:fld>
            <a:endParaRPr lang="en-US" altLang="en-US" sz="13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1167361" y="1955726"/>
            <a:ext cx="10310400" cy="46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>
                <a:latin typeface="Helvetica" charset="0"/>
                <a:sym typeface="Helvetica" charset="0"/>
              </a:rPr>
              <a:t>For two sets A, B, and a min-hash function </a:t>
            </a:r>
            <a:r>
              <a:rPr lang="en-US" altLang="en-US" sz="2800">
                <a:latin typeface="Helvetica Light Oblique" charset="0"/>
                <a:sym typeface="Helvetica Light Oblique" charset="0"/>
              </a:rPr>
              <a:t>mh</a:t>
            </a:r>
            <a:r>
              <a:rPr lang="en-US" altLang="en-US" sz="2800" baseline="-6000">
                <a:latin typeface="Helvetica Light Oblique" charset="0"/>
                <a:sym typeface="Helvetica Light Oblique" charset="0"/>
              </a:rPr>
              <a:t>i</a:t>
            </a:r>
            <a:r>
              <a:rPr lang="en-US" altLang="en-US" sz="2800">
                <a:latin typeface="Helvetica Light Oblique" charset="0"/>
                <a:sym typeface="Helvetica Light Oblique" charset="0"/>
              </a:rPr>
              <a:t>()</a:t>
            </a:r>
            <a:r>
              <a:rPr lang="en-US" altLang="en-US" sz="2800">
                <a:latin typeface="Helvetica" charset="0"/>
                <a:sym typeface="Helvetica" charset="0"/>
              </a:rPr>
              <a:t>:</a:t>
            </a: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121" y="2750689"/>
            <a:ext cx="8751360" cy="77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4"/>
          <p:cNvSpPr>
            <a:spLocks/>
          </p:cNvSpPr>
          <p:nvPr/>
        </p:nvSpPr>
        <p:spPr bwMode="auto">
          <a:xfrm>
            <a:off x="1023361" y="3858166"/>
            <a:ext cx="10312319" cy="46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r>
              <a:rPr lang="en-US" altLang="en-US" sz="2800" dirty="0">
                <a:latin typeface="Helvetica" charset="0"/>
                <a:sym typeface="Helvetica" charset="0"/>
              </a:rPr>
              <a:t>Unbiased estimator for </a:t>
            </a:r>
            <a:r>
              <a:rPr lang="en-US" altLang="en-US" sz="2800" dirty="0" err="1">
                <a:latin typeface="Helvetica Light Oblique" charset="0"/>
                <a:sym typeface="Helvetica Light Oblique" charset="0"/>
              </a:rPr>
              <a:t>Sim</a:t>
            </a:r>
            <a:r>
              <a:rPr lang="en-US" altLang="en-US" sz="2800" dirty="0">
                <a:latin typeface="Helvetica" charset="0"/>
                <a:sym typeface="Helvetica" charset="0"/>
              </a:rPr>
              <a:t> using 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Helvetica Light Oblique" charset="0"/>
                <a:sym typeface="Helvetica Light Oblique" charset="0"/>
              </a:rPr>
              <a:t>K</a:t>
            </a:r>
            <a:r>
              <a:rPr lang="en-US" altLang="en-US" sz="2800" dirty="0" smtClean="0">
                <a:latin typeface="Helvetica" charset="0"/>
                <a:sym typeface="Helvetica" charset="0"/>
              </a:rPr>
              <a:t> hashes (notation police – this is a different K from size of shingle)</a:t>
            </a:r>
            <a:endParaRPr lang="en-US" altLang="en-US" sz="2800" dirty="0">
              <a:latin typeface="Helvetica" charset="0"/>
              <a:sym typeface="Helvetica" charset="0"/>
            </a:endParaRPr>
          </a:p>
        </p:txBody>
      </p:sp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680" y="4696334"/>
            <a:ext cx="8133120" cy="42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8101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76BF-E99C-4B98-B084-9376D208FB1D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 </a:t>
            </a:r>
            <a:r>
              <a:rPr lang="en-US" dirty="0"/>
              <a:t>Example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>
            <p:extLst/>
          </p:nvPr>
        </p:nvGraphicFramePr>
        <p:xfrm>
          <a:off x="2895600" y="2586038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6324600" y="2205037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438400" y="2586037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05000" y="2586038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43800" y="3957637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09800" y="1320225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743202" y="3030538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75039" y="2052638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1798079" y="20574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55151" y="1"/>
            <a:ext cx="290617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Another (equivalent) way is to 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store 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row </a:t>
            </a:r>
            <a:endParaRPr lang="en-US" sz="1400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indexes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or raw shingles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(e.g. mouse, lion)</a:t>
            </a:r>
            <a:r>
              <a:rPr lang="en-US" sz="1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9195069" y="287886"/>
          <a:ext cx="1508080" cy="82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020"/>
                <a:gridCol w="377020"/>
                <a:gridCol w="377020"/>
                <a:gridCol w="37702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Min-Hash Property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0"/>
            <a:ext cx="8793480" cy="5410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Choose a random permutation 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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u="sng" dirty="0" smtClean="0"/>
              <a:t>Claim: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</a:rPr>
              <a:t>Pr</a:t>
            </a:r>
            <a:r>
              <a:rPr lang="en-US" b="1" dirty="0" smtClean="0">
                <a:solidFill>
                  <a:srgbClr val="D60093"/>
                </a:solidFill>
              </a:rPr>
              <a:t>[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1</a:t>
            </a:r>
            <a:r>
              <a:rPr lang="en-US" b="1" dirty="0" smtClean="0">
                <a:solidFill>
                  <a:srgbClr val="D60093"/>
                </a:solidFill>
              </a:rPr>
              <a:t>) = 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2</a:t>
            </a:r>
            <a:r>
              <a:rPr lang="en-US" b="1" dirty="0" smtClean="0">
                <a:solidFill>
                  <a:srgbClr val="D60093"/>
                </a:solidFill>
              </a:rPr>
              <a:t>)] = </a:t>
            </a:r>
            <a:r>
              <a:rPr lang="en-US" b="1" i="1" dirty="0" err="1">
                <a:solidFill>
                  <a:srgbClr val="D60093"/>
                </a:solidFill>
              </a:rPr>
              <a:t>s</a:t>
            </a:r>
            <a:r>
              <a:rPr lang="en-US" b="1" i="1" dirty="0" err="1" smtClean="0">
                <a:solidFill>
                  <a:srgbClr val="D60093"/>
                </a:solidFill>
              </a:rPr>
              <a:t>im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1</a:t>
            </a:r>
            <a:r>
              <a:rPr lang="en-US" b="1" dirty="0" smtClean="0">
                <a:solidFill>
                  <a:srgbClr val="D60093"/>
                </a:solidFill>
              </a:rPr>
              <a:t>, C</a:t>
            </a:r>
            <a:r>
              <a:rPr lang="en-US" b="1" baseline="-25000" dirty="0" smtClean="0">
                <a:solidFill>
                  <a:srgbClr val="D60093"/>
                </a:solidFill>
              </a:rPr>
              <a:t>2</a:t>
            </a:r>
            <a:r>
              <a:rPr lang="en-US" b="1" dirty="0" smtClean="0">
                <a:solidFill>
                  <a:srgbClr val="D60093"/>
                </a:solidFill>
              </a:rPr>
              <a:t>) 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Why?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X</a:t>
            </a:r>
            <a:r>
              <a:rPr lang="en-US" dirty="0" smtClean="0"/>
              <a:t> be a doc (set of shingles), </a:t>
            </a:r>
            <a:r>
              <a:rPr lang="en-US" b="1" i="1" dirty="0">
                <a:sym typeface="Symbol"/>
              </a:rPr>
              <a:t>y </a:t>
            </a:r>
            <a:r>
              <a:rPr lang="en-US" b="1" i="1" dirty="0"/>
              <a:t>X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a shingle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Then:</a:t>
            </a:r>
            <a:r>
              <a:rPr lang="en-US" dirty="0" smtClean="0"/>
              <a:t> </a:t>
            </a:r>
            <a:r>
              <a:rPr lang="en-US" b="1" dirty="0" smtClean="0"/>
              <a:t>Pr[</a:t>
            </a:r>
            <a:r>
              <a:rPr lang="en-US" b="1" dirty="0" smtClean="0">
                <a:sym typeface="Symbol"/>
              </a:rPr>
              <a:t>(y) = min((X))] = 1/|X|</a:t>
            </a:r>
          </a:p>
          <a:p>
            <a:pPr lvl="2"/>
            <a:r>
              <a:rPr lang="en-US" dirty="0" smtClean="0">
                <a:sym typeface="Symbol"/>
              </a:rPr>
              <a:t>It is equally likely that any </a:t>
            </a:r>
            <a:r>
              <a:rPr lang="en-US" b="1" i="1" dirty="0" smtClean="0">
                <a:sym typeface="Symbol"/>
              </a:rPr>
              <a:t>y </a:t>
            </a:r>
            <a:r>
              <a:rPr lang="en-US" b="1" i="1" dirty="0" smtClean="0"/>
              <a:t>X</a:t>
            </a:r>
            <a:r>
              <a:rPr lang="en-US" dirty="0" smtClean="0">
                <a:sym typeface="Symbol"/>
              </a:rPr>
              <a:t> is mapped to the </a:t>
            </a:r>
            <a:r>
              <a:rPr lang="en-US" b="1" i="1" dirty="0" smtClean="0">
                <a:sym typeface="Symbol"/>
              </a:rPr>
              <a:t>min</a:t>
            </a:r>
            <a:r>
              <a:rPr lang="en-US" dirty="0" smtClean="0">
                <a:sym typeface="Symbol"/>
              </a:rPr>
              <a:t> element</a:t>
            </a:r>
          </a:p>
          <a:p>
            <a:pPr lvl="1"/>
            <a:r>
              <a:rPr lang="en-US" dirty="0" smtClean="0">
                <a:sym typeface="Symbol"/>
              </a:rPr>
              <a:t>Let </a:t>
            </a:r>
            <a:r>
              <a:rPr lang="en-US" b="1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be </a:t>
            </a:r>
            <a:r>
              <a:rPr lang="en-US" dirty="0" err="1" smtClean="0">
                <a:sym typeface="Symbol"/>
              </a:rPr>
              <a:t>s.t.</a:t>
            </a:r>
            <a:r>
              <a:rPr lang="en-US" dirty="0" smtClean="0">
                <a:sym typeface="Symbol"/>
              </a:rPr>
              <a:t> (y) = 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C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  <a:sym typeface="Symbol"/>
              </a:rPr>
              <a:t>Then either:</a:t>
            </a:r>
            <a:r>
              <a:rPr lang="en-US" dirty="0" smtClean="0">
                <a:sym typeface="Symbol"/>
              </a:rPr>
              <a:t>	 (y) = min((C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))  if y  C</a:t>
            </a:r>
            <a:r>
              <a:rPr lang="en-US" baseline="-25000" dirty="0" smtClean="0">
                <a:sym typeface="Symbol"/>
              </a:rPr>
              <a:t>1 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smtClean="0">
                <a:sym typeface="Symbol"/>
              </a:rPr>
              <a:t>or</a:t>
            </a:r>
            <a:endParaRPr lang="en-US" b="1" baseline="-25000" dirty="0" smtClean="0">
              <a:sym typeface="Symbol"/>
            </a:endParaRPr>
          </a:p>
          <a:p>
            <a:pPr lvl="1">
              <a:buNone/>
            </a:pPr>
            <a:r>
              <a:rPr lang="en-US" dirty="0" smtClean="0">
                <a:sym typeface="Symbol"/>
              </a:rPr>
              <a:t>				 (y) = min((C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))  if y  C</a:t>
            </a:r>
            <a:r>
              <a:rPr lang="en-US" baseline="-25000" dirty="0" smtClean="0">
                <a:sym typeface="Symbol"/>
              </a:rPr>
              <a:t>2</a:t>
            </a:r>
            <a:endParaRPr lang="en-US" baseline="-25000" dirty="0" smtClean="0"/>
          </a:p>
          <a:p>
            <a:pPr lvl="1"/>
            <a:r>
              <a:rPr lang="en-US" dirty="0" smtClean="0">
                <a:sym typeface="Symbol"/>
              </a:rPr>
              <a:t>So the prob. that </a:t>
            </a:r>
            <a:r>
              <a:rPr lang="en-US" b="1" dirty="0" smtClean="0">
                <a:sym typeface="Symbol"/>
              </a:rPr>
              <a:t>both</a:t>
            </a:r>
            <a:r>
              <a:rPr lang="en-US" dirty="0" smtClean="0">
                <a:sym typeface="Symbol"/>
              </a:rPr>
              <a:t> are true is the prob. </a:t>
            </a:r>
            <a:r>
              <a:rPr lang="en-US" b="1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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 C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pPr lvl="1"/>
            <a:r>
              <a:rPr lang="en-US" b="1" dirty="0" smtClean="0">
                <a:sym typeface="Symbol"/>
              </a:rPr>
              <a:t>Pr[min((C</a:t>
            </a:r>
            <a:r>
              <a:rPr lang="en-US" b="1" baseline="-25000" dirty="0" smtClean="0">
                <a:sym typeface="Symbol"/>
              </a:rPr>
              <a:t>1</a:t>
            </a:r>
            <a:r>
              <a:rPr lang="en-US" b="1" dirty="0" smtClean="0">
                <a:sym typeface="Symbol"/>
              </a:rPr>
              <a:t>))=min((C</a:t>
            </a:r>
            <a:r>
              <a:rPr lang="en-US" b="1" baseline="-25000" dirty="0" smtClean="0">
                <a:sym typeface="Symbol"/>
              </a:rPr>
              <a:t>2</a:t>
            </a:r>
            <a:r>
              <a:rPr lang="en-US" b="1" dirty="0" smtClean="0">
                <a:sym typeface="Symbol"/>
              </a:rPr>
              <a:t>))]=|C</a:t>
            </a:r>
            <a:r>
              <a:rPr lang="en-US" b="1" baseline="-25000" dirty="0" smtClean="0">
                <a:sym typeface="Symbol"/>
              </a:rPr>
              <a:t>1</a:t>
            </a:r>
            <a:r>
              <a:rPr lang="en-US" b="1" dirty="0" smtClean="0">
                <a:sym typeface="Symbol"/>
              </a:rPr>
              <a:t>C</a:t>
            </a:r>
            <a:r>
              <a:rPr lang="en-US" b="1" baseline="-25000" dirty="0" smtClean="0">
                <a:sym typeface="Symbol"/>
              </a:rPr>
              <a:t>2</a:t>
            </a:r>
            <a:r>
              <a:rPr lang="en-US" b="1" dirty="0" smtClean="0">
                <a:sym typeface="Symbol"/>
              </a:rPr>
              <a:t>|/|C</a:t>
            </a:r>
            <a:r>
              <a:rPr lang="en-US" b="1" baseline="-25000" dirty="0" smtClean="0">
                <a:sym typeface="Symbol"/>
              </a:rPr>
              <a:t>1</a:t>
            </a:r>
            <a:r>
              <a:rPr lang="en-US" b="1" dirty="0" smtClean="0">
                <a:sym typeface="Symbol"/>
              </a:rPr>
              <a:t>C</a:t>
            </a:r>
            <a:r>
              <a:rPr lang="en-US" b="1" baseline="-25000" dirty="0" smtClean="0">
                <a:sym typeface="Symbol"/>
              </a:rPr>
              <a:t>2</a:t>
            </a:r>
            <a:r>
              <a:rPr lang="en-US" b="1" dirty="0" smtClean="0">
                <a:sym typeface="Symbol"/>
              </a:rPr>
              <a:t>|</a:t>
            </a:r>
            <a:r>
              <a:rPr lang="en-US" b="1" dirty="0" smtClean="0">
                <a:solidFill>
                  <a:srgbClr val="D60093"/>
                </a:solidFill>
              </a:rPr>
              <a:t>= </a:t>
            </a:r>
            <a:r>
              <a:rPr lang="en-US" b="1" i="1" dirty="0" err="1">
                <a:solidFill>
                  <a:srgbClr val="D60093"/>
                </a:solidFill>
              </a:rPr>
              <a:t>s</a:t>
            </a:r>
            <a:r>
              <a:rPr lang="en-US" b="1" i="1" dirty="0" err="1" smtClean="0">
                <a:solidFill>
                  <a:srgbClr val="D60093"/>
                </a:solidFill>
              </a:rPr>
              <a:t>im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1</a:t>
            </a:r>
            <a:r>
              <a:rPr lang="en-US" b="1" dirty="0" smtClean="0">
                <a:solidFill>
                  <a:srgbClr val="D60093"/>
                </a:solidFill>
              </a:rPr>
              <a:t>, C</a:t>
            </a:r>
            <a:r>
              <a:rPr lang="en-US" b="1" baseline="-25000" dirty="0" smtClean="0">
                <a:solidFill>
                  <a:srgbClr val="D60093"/>
                </a:solidFill>
              </a:rPr>
              <a:t>2</a:t>
            </a:r>
            <a:r>
              <a:rPr lang="en-US" b="1" dirty="0" smtClean="0">
                <a:solidFill>
                  <a:srgbClr val="D60093"/>
                </a:solidFill>
              </a:rPr>
              <a:t>) </a:t>
            </a:r>
            <a:endParaRPr lang="en-US" b="1" dirty="0" smtClean="0">
              <a:solidFill>
                <a:srgbClr val="D60093"/>
              </a:solidFill>
              <a:sym typeface="Symbo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425B-F91B-48E7-9780-4C8238461F4D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448800" y="57150"/>
            <a:ext cx="1257301" cy="3524251"/>
            <a:chOff x="2057401" y="2133600"/>
            <a:chExt cx="1257301" cy="3524251"/>
          </a:xfrm>
          <a:solidFill>
            <a:schemeClr val="bg1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8605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05740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8605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740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8605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5740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8605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5740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8605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05740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8605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05740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 </a:t>
              </a: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057401" y="21336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057401" y="2728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057401" y="327660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057401" y="3871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057401" y="44688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057401" y="5064125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057401" y="565785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057401" y="56388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057401" y="2133601"/>
              <a:ext cx="0" cy="352425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581275" y="2133601"/>
              <a:ext cx="24766" cy="352425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3171825" y="2133601"/>
              <a:ext cx="0" cy="350520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989336" y="4724401"/>
            <a:ext cx="1678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One of the two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cols had to have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at position </a:t>
            </a:r>
            <a:r>
              <a:rPr lang="en-US" sz="16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34310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Min-Hash </a:t>
            </a:r>
            <a:r>
              <a:rPr lang="en-US" dirty="0" smtClean="0"/>
              <a:t>Property (Take 2: simpler proof)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0"/>
            <a:ext cx="879348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Choose a random permutation 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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u="sng" dirty="0" smtClean="0"/>
              <a:t>Claim:</a:t>
            </a:r>
            <a:r>
              <a:rPr lang="en-US" b="1" dirty="0" smtClean="0">
                <a:solidFill>
                  <a:srgbClr val="D60093"/>
                </a:solidFill>
              </a:rPr>
              <a:t> </a:t>
            </a:r>
            <a:r>
              <a:rPr lang="en-US" b="1" dirty="0" err="1" smtClean="0">
                <a:solidFill>
                  <a:srgbClr val="D60093"/>
                </a:solidFill>
              </a:rPr>
              <a:t>Pr</a:t>
            </a:r>
            <a:r>
              <a:rPr lang="en-US" b="1" dirty="0" smtClean="0">
                <a:solidFill>
                  <a:srgbClr val="D60093"/>
                </a:solidFill>
              </a:rPr>
              <a:t>[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1</a:t>
            </a:r>
            <a:r>
              <a:rPr lang="en-US" b="1" dirty="0" smtClean="0">
                <a:solidFill>
                  <a:srgbClr val="D60093"/>
                </a:solidFill>
              </a:rPr>
              <a:t>) = </a:t>
            </a:r>
            <a:r>
              <a:rPr lang="en-US" b="1" i="1" dirty="0" smtClean="0">
                <a:solidFill>
                  <a:srgbClr val="D60093"/>
                </a:solidFill>
              </a:rPr>
              <a:t>h</a:t>
            </a:r>
            <a:r>
              <a:rPr lang="en-US" b="1" baseline="-25000" dirty="0" smtClean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2</a:t>
            </a:r>
            <a:r>
              <a:rPr lang="en-US" b="1" dirty="0" smtClean="0">
                <a:solidFill>
                  <a:srgbClr val="D60093"/>
                </a:solidFill>
              </a:rPr>
              <a:t>)] = </a:t>
            </a:r>
            <a:r>
              <a:rPr lang="en-US" b="1" i="1" dirty="0" err="1">
                <a:solidFill>
                  <a:srgbClr val="D60093"/>
                </a:solidFill>
              </a:rPr>
              <a:t>s</a:t>
            </a:r>
            <a:r>
              <a:rPr lang="en-US" b="1" i="1" dirty="0" err="1" smtClean="0">
                <a:solidFill>
                  <a:srgbClr val="D60093"/>
                </a:solidFill>
              </a:rPr>
              <a:t>im</a:t>
            </a:r>
            <a:r>
              <a:rPr lang="en-US" b="1" dirty="0" smtClean="0">
                <a:solidFill>
                  <a:srgbClr val="D60093"/>
                </a:solidFill>
              </a:rPr>
              <a:t>(C</a:t>
            </a:r>
            <a:r>
              <a:rPr lang="en-US" b="1" baseline="-25000" dirty="0" smtClean="0">
                <a:solidFill>
                  <a:srgbClr val="D60093"/>
                </a:solidFill>
              </a:rPr>
              <a:t>1</a:t>
            </a:r>
            <a:r>
              <a:rPr lang="en-US" b="1" dirty="0" smtClean="0">
                <a:solidFill>
                  <a:srgbClr val="D60093"/>
                </a:solidFill>
              </a:rPr>
              <a:t>, C</a:t>
            </a:r>
            <a:r>
              <a:rPr lang="en-US" b="1" baseline="-25000" dirty="0" smtClean="0">
                <a:solidFill>
                  <a:srgbClr val="D60093"/>
                </a:solidFill>
              </a:rPr>
              <a:t>2</a:t>
            </a:r>
            <a:r>
              <a:rPr lang="en-US" b="1" dirty="0" smtClean="0">
                <a:solidFill>
                  <a:srgbClr val="D60093"/>
                </a:solidFill>
              </a:rPr>
              <a:t>) 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Why?</a:t>
            </a:r>
          </a:p>
          <a:p>
            <a:pPr lvl="1"/>
            <a:r>
              <a:rPr lang="en-US" sz="2400" dirty="0" smtClean="0">
                <a:sym typeface="Symbol"/>
              </a:rPr>
              <a:t>Given a set X, the probability that any one element is the min-hash under  is 1/|X</a:t>
            </a:r>
            <a:r>
              <a:rPr lang="en-US" sz="2400" dirty="0" smtClean="0">
                <a:sym typeface="Symbol"/>
              </a:rPr>
              <a:t>|					</a:t>
            </a:r>
            <a:r>
              <a:rPr lang="en-US" sz="2400" dirty="0">
                <a:sym typeface="Wingdings" panose="05000000000000000000" pitchFamily="2" charset="2"/>
              </a:rPr>
              <a:t> </a:t>
            </a:r>
            <a:r>
              <a:rPr lang="en-US" sz="2400" dirty="0" smtClean="0">
                <a:sym typeface="Wingdings" panose="05000000000000000000" pitchFamily="2" charset="2"/>
              </a:rPr>
              <a:t>(0)</a:t>
            </a:r>
            <a:endParaRPr lang="en-US" sz="2400" dirty="0" smtClean="0">
              <a:sym typeface="Symbol"/>
            </a:endParaRPr>
          </a:p>
          <a:p>
            <a:pPr lvl="2"/>
            <a:r>
              <a:rPr lang="en-US" sz="2000" dirty="0">
                <a:sym typeface="Symbol"/>
              </a:rPr>
              <a:t>It is equally likely that any </a:t>
            </a:r>
            <a:r>
              <a:rPr lang="en-US" sz="2000" b="1" i="1" dirty="0">
                <a:sym typeface="Symbol"/>
              </a:rPr>
              <a:t>y </a:t>
            </a:r>
            <a:r>
              <a:rPr lang="en-US" sz="2000" b="1" i="1" dirty="0"/>
              <a:t>X</a:t>
            </a:r>
            <a:r>
              <a:rPr lang="en-US" sz="2000" dirty="0">
                <a:sym typeface="Symbol"/>
              </a:rPr>
              <a:t> is mapped to the </a:t>
            </a:r>
            <a:r>
              <a:rPr lang="en-US" sz="2000" b="1" i="1" dirty="0">
                <a:sym typeface="Symbol"/>
              </a:rPr>
              <a:t>min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element </a:t>
            </a:r>
            <a:endParaRPr lang="en-US" sz="2000" dirty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Given </a:t>
            </a:r>
            <a:r>
              <a:rPr lang="en-US" sz="2400" dirty="0">
                <a:sym typeface="Symbol"/>
              </a:rPr>
              <a:t>a set X, the probability that one of any </a:t>
            </a:r>
            <a:r>
              <a:rPr lang="en-US" sz="2400" b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elements </a:t>
            </a:r>
            <a:r>
              <a:rPr lang="en-US" sz="2400" dirty="0">
                <a:sym typeface="Symbol"/>
              </a:rPr>
              <a:t>is the min-hash under  is </a:t>
            </a:r>
            <a:r>
              <a:rPr lang="en-US" sz="2400" b="1" dirty="0" smtClean="0"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/|</a:t>
            </a:r>
            <a:r>
              <a:rPr lang="en-US" sz="2400" dirty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|    				</a:t>
            </a:r>
            <a:r>
              <a:rPr lang="en-US" sz="2400" dirty="0" smtClean="0">
                <a:sym typeface="Wingdings" panose="05000000000000000000" pitchFamily="2" charset="2"/>
              </a:rPr>
              <a:t> (1)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For </a:t>
            </a:r>
            <a:r>
              <a:rPr lang="en-US" sz="2400" dirty="0">
                <a:sym typeface="Wingdings" panose="05000000000000000000" pitchFamily="2" charset="2"/>
              </a:rPr>
              <a:t>C</a:t>
            </a:r>
            <a:r>
              <a:rPr lang="en-US" sz="2400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Symbol"/>
              </a:rPr>
              <a:t>  </a:t>
            </a:r>
            <a:r>
              <a:rPr lang="en-US" sz="2400" dirty="0">
                <a:sym typeface="Wingdings" panose="05000000000000000000" pitchFamily="2" charset="2"/>
              </a:rPr>
              <a:t>C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smtClean="0">
                <a:sym typeface="Wingdings" panose="05000000000000000000" pitchFamily="2" charset="2"/>
              </a:rPr>
              <a:t>the probability that any element is the min-hash </a:t>
            </a:r>
            <a:r>
              <a:rPr lang="en-US" sz="2400" dirty="0">
                <a:sym typeface="Symbol"/>
              </a:rPr>
              <a:t>under  is 1</a:t>
            </a:r>
            <a:r>
              <a:rPr lang="en-US" sz="2400" dirty="0" smtClean="0">
                <a:sym typeface="Symbol"/>
              </a:rPr>
              <a:t>/|</a:t>
            </a:r>
            <a:r>
              <a:rPr lang="en-US" sz="2400" dirty="0" smtClean="0">
                <a:sym typeface="Wingdings" panose="05000000000000000000" pitchFamily="2" charset="2"/>
              </a:rPr>
              <a:t>C</a:t>
            </a:r>
            <a:r>
              <a:rPr lang="en-US" sz="2400" baseline="-25000" dirty="0" smtClean="0">
                <a:sym typeface="Wingdings" panose="05000000000000000000" pitchFamily="2" charset="2"/>
              </a:rPr>
              <a:t>1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>
                <a:sym typeface="Symbol"/>
              </a:rPr>
              <a:t> </a:t>
            </a:r>
            <a:r>
              <a:rPr lang="en-US" sz="2400" dirty="0" smtClean="0">
                <a:sym typeface="Wingdings" panose="05000000000000000000" pitchFamily="2" charset="2"/>
              </a:rPr>
              <a:t>C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Symbol"/>
              </a:rPr>
              <a:t>|			</a:t>
            </a:r>
            <a:r>
              <a:rPr lang="en-US" sz="2400" dirty="0" smtClean="0">
                <a:sym typeface="Symbol"/>
              </a:rPr>
              <a:t>(from 0)</a:t>
            </a:r>
            <a:r>
              <a:rPr lang="en-US" sz="2400" dirty="0" smtClean="0">
                <a:sym typeface="Symbol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 (2)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For any C</a:t>
            </a:r>
            <a:r>
              <a:rPr lang="en-US" sz="2400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Wingdings" panose="05000000000000000000" pitchFamily="2" charset="2"/>
              </a:rPr>
              <a:t> and C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, the probability </a:t>
            </a:r>
            <a:r>
              <a:rPr lang="en-US" sz="2400" dirty="0" smtClean="0">
                <a:sym typeface="Wingdings" panose="05000000000000000000" pitchFamily="2" charset="2"/>
              </a:rPr>
              <a:t>of choosing the same min-hash </a:t>
            </a:r>
            <a:r>
              <a:rPr lang="en-US" sz="2400" dirty="0">
                <a:sym typeface="Symbol"/>
              </a:rPr>
              <a:t>under  is </a:t>
            </a:r>
            <a:r>
              <a:rPr lang="en-US" sz="2400" dirty="0" smtClean="0">
                <a:sym typeface="Symbol"/>
              </a:rPr>
              <a:t>|C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 smtClean="0">
                <a:sym typeface="Symbol"/>
              </a:rPr>
              <a:t>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|/|</a:t>
            </a:r>
            <a:r>
              <a:rPr lang="en-US" sz="2400" dirty="0">
                <a:sym typeface="Wingdings" panose="05000000000000000000" pitchFamily="2" charset="2"/>
              </a:rPr>
              <a:t>C</a:t>
            </a:r>
            <a:r>
              <a:rPr lang="en-US" sz="2400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Symbol"/>
              </a:rPr>
              <a:t>  </a:t>
            </a:r>
            <a:r>
              <a:rPr lang="en-US" sz="2400" dirty="0">
                <a:sym typeface="Wingdings" panose="05000000000000000000" pitchFamily="2" charset="2"/>
              </a:rPr>
              <a:t>C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Symbol"/>
              </a:rPr>
              <a:t>|	   </a:t>
            </a:r>
            <a:r>
              <a:rPr lang="en-US" sz="2400" dirty="0" smtClean="0">
                <a:sym typeface="Wingdings" panose="05000000000000000000" pitchFamily="2" charset="2"/>
              </a:rPr>
              <a:t> from (1) and (2)</a:t>
            </a:r>
            <a:endParaRPr lang="en-US" sz="2400" baseline="-25000" dirty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425B-F91B-48E7-9780-4C8238461F4D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722-793F-44DF-9573-85385B3A33C1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know: </a:t>
            </a:r>
            <a:r>
              <a:rPr lang="en-US" b="1" dirty="0" err="1" smtClean="0">
                <a:solidFill>
                  <a:srgbClr val="0000FF"/>
                </a:solidFill>
              </a:rPr>
              <a:t>Pr</a:t>
            </a:r>
            <a:r>
              <a:rPr lang="en-US" b="1" dirty="0" smtClean="0">
                <a:solidFill>
                  <a:srgbClr val="0000FF"/>
                </a:solidFill>
              </a:rPr>
              <a:t>[</a:t>
            </a:r>
            <a:r>
              <a:rPr lang="en-US" b="1" i="1" dirty="0" smtClean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Now generalize to multiple hash functions</a:t>
            </a:r>
          </a:p>
          <a:p>
            <a:pPr lvl="8"/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i="1" dirty="0">
                <a:solidFill>
                  <a:srgbClr val="FF0066"/>
                </a:solidFill>
              </a:rPr>
              <a:t>similarity of </a:t>
            </a:r>
            <a:r>
              <a:rPr lang="en-US" b="1" i="1" dirty="0" smtClean="0">
                <a:solidFill>
                  <a:srgbClr val="FF0066"/>
                </a:solidFill>
              </a:rPr>
              <a:t>two signatures </a:t>
            </a:r>
            <a:r>
              <a:rPr lang="en-US" b="1" dirty="0" smtClean="0"/>
              <a:t>is </a:t>
            </a:r>
            <a:r>
              <a:rPr lang="en-US" b="1" dirty="0"/>
              <a:t>the </a:t>
            </a:r>
            <a:r>
              <a:rPr lang="en-US" b="1" dirty="0" smtClean="0"/>
              <a:t>fraction </a:t>
            </a:r>
            <a:r>
              <a:rPr lang="en-US" b="1" dirty="0"/>
              <a:t>of the hash functions in which they </a:t>
            </a:r>
            <a:r>
              <a:rPr lang="en-US" b="1" dirty="0" smtClean="0"/>
              <a:t>agree</a:t>
            </a:r>
          </a:p>
          <a:p>
            <a:pPr lvl="8"/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Note: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Because of the Min-Hash property, the similarity of columns is the same as the expected similarity of their signatures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76BF-E99C-4B98-B084-9376D208FB1D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Min-Hashing </a:t>
            </a:r>
            <a:r>
              <a:rPr lang="en-US" dirty="0"/>
              <a:t>Example</a:t>
            </a:r>
          </a:p>
        </p:txBody>
      </p:sp>
      <p:sp>
        <p:nvSpPr>
          <p:cNvPr id="126" name="Footer Placeholder 1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7" name="Text Box 142"/>
          <p:cNvSpPr txBox="1">
            <a:spLocks noChangeArrowheads="1"/>
          </p:cNvSpPr>
          <p:nvPr/>
        </p:nvSpPr>
        <p:spPr bwMode="auto">
          <a:xfrm>
            <a:off x="6324600" y="4487863"/>
            <a:ext cx="37305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Similarities: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1-3      2-4    1-2   3-4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Col/Col </a:t>
            </a:r>
            <a:r>
              <a:rPr lang="en-US" sz="2400" dirty="0">
                <a:solidFill>
                  <a:prstClr val="black"/>
                </a:solidFill>
              </a:rPr>
              <a:t>  0.75    0.75    0       0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Sig/Sig </a:t>
            </a:r>
            <a:r>
              <a:rPr lang="en-US" sz="2400" dirty="0">
                <a:solidFill>
                  <a:prstClr val="black"/>
                </a:solidFill>
              </a:rPr>
              <a:t>  0.67    1.00    0       0</a:t>
            </a:r>
          </a:p>
        </p:txBody>
      </p:sp>
      <p:sp>
        <p:nvSpPr>
          <p:cNvPr id="128" name="Rectangle 143"/>
          <p:cNvSpPr>
            <a:spLocks noChangeArrowheads="1"/>
          </p:cNvSpPr>
          <p:nvPr/>
        </p:nvSpPr>
        <p:spPr bwMode="auto">
          <a:xfrm>
            <a:off x="7399868" y="4934431"/>
            <a:ext cx="2658533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9" name="Line 144"/>
          <p:cNvSpPr>
            <a:spLocks noChangeShapeType="1"/>
          </p:cNvSpPr>
          <p:nvPr/>
        </p:nvSpPr>
        <p:spPr bwMode="auto">
          <a:xfrm>
            <a:off x="7399868" y="5298497"/>
            <a:ext cx="26585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47" name="Group 246"/>
          <p:cNvGrpSpPr/>
          <p:nvPr/>
        </p:nvGrpSpPr>
        <p:grpSpPr>
          <a:xfrm>
            <a:off x="1905000" y="1595438"/>
            <a:ext cx="7924800" cy="4652963"/>
            <a:chOff x="381000" y="2052637"/>
            <a:chExt cx="7924800" cy="4652963"/>
          </a:xfrm>
        </p:grpSpPr>
        <p:sp>
          <p:nvSpPr>
            <p:cNvPr id="248" name="Text Box 67"/>
            <p:cNvSpPr txBox="1">
              <a:spLocks noChangeArrowheads="1"/>
            </p:cNvSpPr>
            <p:nvPr/>
          </p:nvSpPr>
          <p:spPr bwMode="auto">
            <a:xfrm>
              <a:off x="6026150" y="2205037"/>
              <a:ext cx="21034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249" name="AutoShape 68"/>
            <p:cNvSpPr>
              <a:spLocks noChangeArrowheads="1"/>
            </p:cNvSpPr>
            <p:nvPr/>
          </p:nvSpPr>
          <p:spPr bwMode="auto">
            <a:xfrm>
              <a:off x="4800600" y="4338637"/>
              <a:ext cx="762000" cy="533400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0" name="Rectangle 69"/>
            <p:cNvSpPr>
              <a:spLocks noChangeArrowheads="1"/>
            </p:cNvSpPr>
            <p:nvPr/>
          </p:nvSpPr>
          <p:spPr bwMode="auto">
            <a:xfrm>
              <a:off x="7734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51" name="Rectangle 70"/>
            <p:cNvSpPr>
              <a:spLocks noChangeArrowheads="1"/>
            </p:cNvSpPr>
            <p:nvPr/>
          </p:nvSpPr>
          <p:spPr bwMode="auto">
            <a:xfrm>
              <a:off x="7162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6591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6019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54" name="Line 73"/>
            <p:cNvSpPr>
              <a:spLocks noChangeShapeType="1"/>
            </p:cNvSpPr>
            <p:nvPr/>
          </p:nvSpPr>
          <p:spPr bwMode="auto">
            <a:xfrm>
              <a:off x="6019800" y="27384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6019800" y="3322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" name="Line 75"/>
            <p:cNvSpPr>
              <a:spLocks noChangeShapeType="1"/>
            </p:cNvSpPr>
            <p:nvPr/>
          </p:nvSpPr>
          <p:spPr bwMode="auto">
            <a:xfrm>
              <a:off x="6019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7" name="Line 76"/>
            <p:cNvSpPr>
              <a:spLocks noChangeShapeType="1"/>
            </p:cNvSpPr>
            <p:nvPr/>
          </p:nvSpPr>
          <p:spPr bwMode="auto">
            <a:xfrm>
              <a:off x="6591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77"/>
            <p:cNvSpPr>
              <a:spLocks noChangeShapeType="1"/>
            </p:cNvSpPr>
            <p:nvPr/>
          </p:nvSpPr>
          <p:spPr bwMode="auto">
            <a:xfrm>
              <a:off x="71628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9" name="Line 78"/>
            <p:cNvSpPr>
              <a:spLocks noChangeShapeType="1"/>
            </p:cNvSpPr>
            <p:nvPr/>
          </p:nvSpPr>
          <p:spPr bwMode="auto">
            <a:xfrm>
              <a:off x="7734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0" name="Line 79"/>
            <p:cNvSpPr>
              <a:spLocks noChangeShapeType="1"/>
            </p:cNvSpPr>
            <p:nvPr/>
          </p:nvSpPr>
          <p:spPr bwMode="auto">
            <a:xfrm>
              <a:off x="8305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1" name="Rectangle 81"/>
            <p:cNvSpPr>
              <a:spLocks noChangeArrowheads="1"/>
            </p:cNvSpPr>
            <p:nvPr/>
          </p:nvSpPr>
          <p:spPr bwMode="auto">
            <a:xfrm>
              <a:off x="914400" y="6094412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62" name="Rectangle 82"/>
            <p:cNvSpPr>
              <a:spLocks noChangeArrowheads="1"/>
            </p:cNvSpPr>
            <p:nvPr/>
          </p:nvSpPr>
          <p:spPr bwMode="auto">
            <a:xfrm>
              <a:off x="914400" y="5514975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263" name="Rectangle 83"/>
            <p:cNvSpPr>
              <a:spLocks noChangeArrowheads="1"/>
            </p:cNvSpPr>
            <p:nvPr/>
          </p:nvSpPr>
          <p:spPr bwMode="auto">
            <a:xfrm>
              <a:off x="914400" y="493395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264" name="Rectangle 84"/>
            <p:cNvSpPr>
              <a:spLocks noChangeArrowheads="1"/>
            </p:cNvSpPr>
            <p:nvPr/>
          </p:nvSpPr>
          <p:spPr bwMode="auto">
            <a:xfrm>
              <a:off x="914400" y="4352925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265" name="Rectangle 85"/>
            <p:cNvSpPr>
              <a:spLocks noChangeArrowheads="1"/>
            </p:cNvSpPr>
            <p:nvPr/>
          </p:nvSpPr>
          <p:spPr bwMode="auto">
            <a:xfrm>
              <a:off x="914400" y="377190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66" name="Rectangle 86"/>
            <p:cNvSpPr>
              <a:spLocks noChangeArrowheads="1"/>
            </p:cNvSpPr>
            <p:nvPr/>
          </p:nvSpPr>
          <p:spPr bwMode="auto">
            <a:xfrm>
              <a:off x="914400" y="3192462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67" name="Rectangle 87"/>
            <p:cNvSpPr>
              <a:spLocks noChangeArrowheads="1"/>
            </p:cNvSpPr>
            <p:nvPr/>
          </p:nvSpPr>
          <p:spPr bwMode="auto">
            <a:xfrm>
              <a:off x="914400" y="2586037"/>
              <a:ext cx="381000" cy="6064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68" name="Line 88"/>
            <p:cNvSpPr>
              <a:spLocks noChangeShapeType="1"/>
            </p:cNvSpPr>
            <p:nvPr/>
          </p:nvSpPr>
          <p:spPr bwMode="auto">
            <a:xfrm>
              <a:off x="9144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9" name="Line 89"/>
            <p:cNvSpPr>
              <a:spLocks noChangeShapeType="1"/>
            </p:cNvSpPr>
            <p:nvPr/>
          </p:nvSpPr>
          <p:spPr bwMode="auto">
            <a:xfrm>
              <a:off x="9144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0" name="Line 90"/>
            <p:cNvSpPr>
              <a:spLocks noChangeShapeType="1"/>
            </p:cNvSpPr>
            <p:nvPr/>
          </p:nvSpPr>
          <p:spPr bwMode="auto">
            <a:xfrm>
              <a:off x="9144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1" name="Line 91"/>
            <p:cNvSpPr>
              <a:spLocks noChangeShapeType="1"/>
            </p:cNvSpPr>
            <p:nvPr/>
          </p:nvSpPr>
          <p:spPr bwMode="auto">
            <a:xfrm>
              <a:off x="9144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2" name="Line 92"/>
            <p:cNvSpPr>
              <a:spLocks noChangeShapeType="1"/>
            </p:cNvSpPr>
            <p:nvPr/>
          </p:nvSpPr>
          <p:spPr bwMode="auto">
            <a:xfrm>
              <a:off x="9144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3" name="Line 93"/>
            <p:cNvSpPr>
              <a:spLocks noChangeShapeType="1"/>
            </p:cNvSpPr>
            <p:nvPr/>
          </p:nvSpPr>
          <p:spPr bwMode="auto">
            <a:xfrm>
              <a:off x="9144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4" name="Line 94"/>
            <p:cNvSpPr>
              <a:spLocks noChangeShapeType="1"/>
            </p:cNvSpPr>
            <p:nvPr/>
          </p:nvSpPr>
          <p:spPr bwMode="auto">
            <a:xfrm>
              <a:off x="9144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5" name="Line 95"/>
            <p:cNvSpPr>
              <a:spLocks noChangeShapeType="1"/>
            </p:cNvSpPr>
            <p:nvPr/>
          </p:nvSpPr>
          <p:spPr bwMode="auto">
            <a:xfrm>
              <a:off x="9144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6" name="Line 96"/>
            <p:cNvSpPr>
              <a:spLocks noChangeShapeType="1"/>
            </p:cNvSpPr>
            <p:nvPr/>
          </p:nvSpPr>
          <p:spPr bwMode="auto">
            <a:xfrm>
              <a:off x="9144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7" name="Line 97"/>
            <p:cNvSpPr>
              <a:spLocks noChangeShapeType="1"/>
            </p:cNvSpPr>
            <p:nvPr/>
          </p:nvSpPr>
          <p:spPr bwMode="auto">
            <a:xfrm>
              <a:off x="12954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8" name="Line 98"/>
            <p:cNvSpPr>
              <a:spLocks noChangeShapeType="1"/>
            </p:cNvSpPr>
            <p:nvPr/>
          </p:nvSpPr>
          <p:spPr bwMode="auto">
            <a:xfrm>
              <a:off x="12954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9" name="Line 99"/>
            <p:cNvSpPr>
              <a:spLocks noChangeShapeType="1"/>
            </p:cNvSpPr>
            <p:nvPr/>
          </p:nvSpPr>
          <p:spPr bwMode="auto">
            <a:xfrm>
              <a:off x="12954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0" name="Rectangle 100"/>
            <p:cNvSpPr>
              <a:spLocks noChangeArrowheads="1"/>
            </p:cNvSpPr>
            <p:nvPr/>
          </p:nvSpPr>
          <p:spPr bwMode="auto">
            <a:xfrm>
              <a:off x="7734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81" name="Rectangle 101"/>
            <p:cNvSpPr>
              <a:spLocks noChangeArrowheads="1"/>
            </p:cNvSpPr>
            <p:nvPr/>
          </p:nvSpPr>
          <p:spPr bwMode="auto">
            <a:xfrm>
              <a:off x="7162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82" name="Rectangle 102"/>
            <p:cNvSpPr>
              <a:spLocks noChangeArrowheads="1"/>
            </p:cNvSpPr>
            <p:nvPr/>
          </p:nvSpPr>
          <p:spPr bwMode="auto">
            <a:xfrm>
              <a:off x="6591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83" name="Rectangle 103"/>
            <p:cNvSpPr>
              <a:spLocks noChangeArrowheads="1"/>
            </p:cNvSpPr>
            <p:nvPr/>
          </p:nvSpPr>
          <p:spPr bwMode="auto">
            <a:xfrm>
              <a:off x="6019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84" name="Line 104"/>
            <p:cNvSpPr>
              <a:spLocks noChangeShapeType="1"/>
            </p:cNvSpPr>
            <p:nvPr/>
          </p:nvSpPr>
          <p:spPr bwMode="auto">
            <a:xfrm>
              <a:off x="6019800" y="33480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105"/>
            <p:cNvSpPr>
              <a:spLocks noChangeShapeType="1"/>
            </p:cNvSpPr>
            <p:nvPr/>
          </p:nvSpPr>
          <p:spPr bwMode="auto">
            <a:xfrm>
              <a:off x="6019800" y="39322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6" name="Line 106"/>
            <p:cNvSpPr>
              <a:spLocks noChangeShapeType="1"/>
            </p:cNvSpPr>
            <p:nvPr/>
          </p:nvSpPr>
          <p:spPr bwMode="auto">
            <a:xfrm>
              <a:off x="6019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7" name="Line 107"/>
            <p:cNvSpPr>
              <a:spLocks noChangeShapeType="1"/>
            </p:cNvSpPr>
            <p:nvPr/>
          </p:nvSpPr>
          <p:spPr bwMode="auto">
            <a:xfrm>
              <a:off x="6591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8" name="Line 108"/>
            <p:cNvSpPr>
              <a:spLocks noChangeShapeType="1"/>
            </p:cNvSpPr>
            <p:nvPr/>
          </p:nvSpPr>
          <p:spPr bwMode="auto">
            <a:xfrm>
              <a:off x="71628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9" name="Line 109"/>
            <p:cNvSpPr>
              <a:spLocks noChangeShapeType="1"/>
            </p:cNvSpPr>
            <p:nvPr/>
          </p:nvSpPr>
          <p:spPr bwMode="auto">
            <a:xfrm>
              <a:off x="7734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0" name="Line 110"/>
            <p:cNvSpPr>
              <a:spLocks noChangeShapeType="1"/>
            </p:cNvSpPr>
            <p:nvPr/>
          </p:nvSpPr>
          <p:spPr bwMode="auto">
            <a:xfrm>
              <a:off x="8305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1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92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93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94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295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7</a:t>
              </a:r>
            </a:p>
          </p:txBody>
        </p:sp>
        <p:sp>
          <p:nvSpPr>
            <p:cNvPr id="296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297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98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9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0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1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2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3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4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5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6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7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8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0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11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12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13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14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5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6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7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8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9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0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21" name="Rectangle 5"/>
            <p:cNvSpPr>
              <a:spLocks noChangeArrowheads="1"/>
            </p:cNvSpPr>
            <p:nvPr/>
          </p:nvSpPr>
          <p:spPr bwMode="auto">
            <a:xfrm>
              <a:off x="3943353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22" name="Rectangle 6"/>
            <p:cNvSpPr>
              <a:spLocks noChangeArrowheads="1"/>
            </p:cNvSpPr>
            <p:nvPr/>
          </p:nvSpPr>
          <p:spPr bwMode="auto">
            <a:xfrm>
              <a:off x="3314702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23" name="Rectangle 7"/>
            <p:cNvSpPr>
              <a:spLocks noChangeArrowheads="1"/>
            </p:cNvSpPr>
            <p:nvPr/>
          </p:nvSpPr>
          <p:spPr bwMode="auto">
            <a:xfrm>
              <a:off x="268605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24" name="Rectangle 8"/>
            <p:cNvSpPr>
              <a:spLocks noChangeArrowheads="1"/>
            </p:cNvSpPr>
            <p:nvPr/>
          </p:nvSpPr>
          <p:spPr bwMode="auto">
            <a:xfrm>
              <a:off x="205740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25" name="Rectangle 9"/>
            <p:cNvSpPr>
              <a:spLocks noChangeArrowheads="1"/>
            </p:cNvSpPr>
            <p:nvPr/>
          </p:nvSpPr>
          <p:spPr bwMode="auto">
            <a:xfrm>
              <a:off x="3943353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26" name="Rectangle 10"/>
            <p:cNvSpPr>
              <a:spLocks noChangeArrowheads="1"/>
            </p:cNvSpPr>
            <p:nvPr/>
          </p:nvSpPr>
          <p:spPr bwMode="auto">
            <a:xfrm>
              <a:off x="3314702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27" name="Rectangle 11"/>
            <p:cNvSpPr>
              <a:spLocks noChangeArrowheads="1"/>
            </p:cNvSpPr>
            <p:nvPr/>
          </p:nvSpPr>
          <p:spPr bwMode="auto">
            <a:xfrm>
              <a:off x="268605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28" name="Rectangle 12"/>
            <p:cNvSpPr>
              <a:spLocks noChangeArrowheads="1"/>
            </p:cNvSpPr>
            <p:nvPr/>
          </p:nvSpPr>
          <p:spPr bwMode="auto">
            <a:xfrm>
              <a:off x="205740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3943353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30" name="Rectangle 14"/>
            <p:cNvSpPr>
              <a:spLocks noChangeArrowheads="1"/>
            </p:cNvSpPr>
            <p:nvPr/>
          </p:nvSpPr>
          <p:spPr bwMode="auto">
            <a:xfrm>
              <a:off x="3314702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1" name="Rectangle 15"/>
            <p:cNvSpPr>
              <a:spLocks noChangeArrowheads="1"/>
            </p:cNvSpPr>
            <p:nvPr/>
          </p:nvSpPr>
          <p:spPr bwMode="auto">
            <a:xfrm>
              <a:off x="268605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32" name="Rectangle 16"/>
            <p:cNvSpPr>
              <a:spLocks noChangeArrowheads="1"/>
            </p:cNvSpPr>
            <p:nvPr/>
          </p:nvSpPr>
          <p:spPr bwMode="auto">
            <a:xfrm>
              <a:off x="205740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3" name="Rectangle 17"/>
            <p:cNvSpPr>
              <a:spLocks noChangeArrowheads="1"/>
            </p:cNvSpPr>
            <p:nvPr/>
          </p:nvSpPr>
          <p:spPr bwMode="auto">
            <a:xfrm>
              <a:off x="3943353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34" name="Rectangle 18"/>
            <p:cNvSpPr>
              <a:spLocks noChangeArrowheads="1"/>
            </p:cNvSpPr>
            <p:nvPr/>
          </p:nvSpPr>
          <p:spPr bwMode="auto">
            <a:xfrm>
              <a:off x="3314702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5" name="Rectangle 19"/>
            <p:cNvSpPr>
              <a:spLocks noChangeArrowheads="1"/>
            </p:cNvSpPr>
            <p:nvPr/>
          </p:nvSpPr>
          <p:spPr bwMode="auto">
            <a:xfrm>
              <a:off x="268605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36" name="Rectangle 20"/>
            <p:cNvSpPr>
              <a:spLocks noChangeArrowheads="1"/>
            </p:cNvSpPr>
            <p:nvPr/>
          </p:nvSpPr>
          <p:spPr bwMode="auto">
            <a:xfrm>
              <a:off x="205740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7" name="Rectangle 21"/>
            <p:cNvSpPr>
              <a:spLocks noChangeArrowheads="1"/>
            </p:cNvSpPr>
            <p:nvPr/>
          </p:nvSpPr>
          <p:spPr bwMode="auto">
            <a:xfrm>
              <a:off x="3943353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38" name="Rectangle 22"/>
            <p:cNvSpPr>
              <a:spLocks noChangeArrowheads="1"/>
            </p:cNvSpPr>
            <p:nvPr/>
          </p:nvSpPr>
          <p:spPr bwMode="auto">
            <a:xfrm>
              <a:off x="3314702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9" name="Rectangle 23"/>
            <p:cNvSpPr>
              <a:spLocks noChangeArrowheads="1"/>
            </p:cNvSpPr>
            <p:nvPr/>
          </p:nvSpPr>
          <p:spPr bwMode="auto">
            <a:xfrm>
              <a:off x="268605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40" name="Rectangle 24"/>
            <p:cNvSpPr>
              <a:spLocks noChangeArrowheads="1"/>
            </p:cNvSpPr>
            <p:nvPr/>
          </p:nvSpPr>
          <p:spPr bwMode="auto">
            <a:xfrm>
              <a:off x="205740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1" name="Rectangle 25"/>
            <p:cNvSpPr>
              <a:spLocks noChangeArrowheads="1"/>
            </p:cNvSpPr>
            <p:nvPr/>
          </p:nvSpPr>
          <p:spPr bwMode="auto">
            <a:xfrm>
              <a:off x="3943353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42" name="Rectangle 26"/>
            <p:cNvSpPr>
              <a:spLocks noChangeArrowheads="1"/>
            </p:cNvSpPr>
            <p:nvPr/>
          </p:nvSpPr>
          <p:spPr bwMode="auto">
            <a:xfrm>
              <a:off x="3314702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3" name="Rectangle 27"/>
            <p:cNvSpPr>
              <a:spLocks noChangeArrowheads="1"/>
            </p:cNvSpPr>
            <p:nvPr/>
          </p:nvSpPr>
          <p:spPr bwMode="auto">
            <a:xfrm>
              <a:off x="268605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4" name="Rectangle 28"/>
            <p:cNvSpPr>
              <a:spLocks noChangeArrowheads="1"/>
            </p:cNvSpPr>
            <p:nvPr/>
          </p:nvSpPr>
          <p:spPr bwMode="auto">
            <a:xfrm>
              <a:off x="205740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45" name="Rectangle 29"/>
            <p:cNvSpPr>
              <a:spLocks noChangeArrowheads="1"/>
            </p:cNvSpPr>
            <p:nvPr/>
          </p:nvSpPr>
          <p:spPr bwMode="auto">
            <a:xfrm>
              <a:off x="3943353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6" name="Rectangle 30"/>
            <p:cNvSpPr>
              <a:spLocks noChangeArrowheads="1"/>
            </p:cNvSpPr>
            <p:nvPr/>
          </p:nvSpPr>
          <p:spPr bwMode="auto">
            <a:xfrm>
              <a:off x="3314702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347" name="Rectangle 31"/>
            <p:cNvSpPr>
              <a:spLocks noChangeArrowheads="1"/>
            </p:cNvSpPr>
            <p:nvPr/>
          </p:nvSpPr>
          <p:spPr bwMode="auto">
            <a:xfrm>
              <a:off x="268605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8" name="Rectangle 32"/>
            <p:cNvSpPr>
              <a:spLocks noChangeArrowheads="1"/>
            </p:cNvSpPr>
            <p:nvPr/>
          </p:nvSpPr>
          <p:spPr bwMode="auto">
            <a:xfrm>
              <a:off x="205740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solidFill>
                    <a:prstClr val="black"/>
                  </a:solidFill>
                </a:rPr>
                <a:t>1 </a:t>
              </a:r>
            </a:p>
          </p:txBody>
        </p:sp>
        <p:sp>
          <p:nvSpPr>
            <p:cNvPr id="349" name="Line 33"/>
            <p:cNvSpPr>
              <a:spLocks noChangeShapeType="1"/>
            </p:cNvSpPr>
            <p:nvPr/>
          </p:nvSpPr>
          <p:spPr bwMode="auto">
            <a:xfrm>
              <a:off x="2057401" y="2586037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0" name="Line 34"/>
            <p:cNvSpPr>
              <a:spLocks noChangeShapeType="1"/>
            </p:cNvSpPr>
            <p:nvPr/>
          </p:nvSpPr>
          <p:spPr bwMode="auto">
            <a:xfrm>
              <a:off x="2057401" y="3181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1" name="Line 35"/>
            <p:cNvSpPr>
              <a:spLocks noChangeShapeType="1"/>
            </p:cNvSpPr>
            <p:nvPr/>
          </p:nvSpPr>
          <p:spPr bwMode="auto">
            <a:xfrm>
              <a:off x="2057401" y="372903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2" name="Line 36"/>
            <p:cNvSpPr>
              <a:spLocks noChangeShapeType="1"/>
            </p:cNvSpPr>
            <p:nvPr/>
          </p:nvSpPr>
          <p:spPr bwMode="auto">
            <a:xfrm>
              <a:off x="2057401" y="4324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3" name="Line 37"/>
            <p:cNvSpPr>
              <a:spLocks noChangeShapeType="1"/>
            </p:cNvSpPr>
            <p:nvPr/>
          </p:nvSpPr>
          <p:spPr bwMode="auto">
            <a:xfrm>
              <a:off x="2057401" y="49212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4" name="Line 38"/>
            <p:cNvSpPr>
              <a:spLocks noChangeShapeType="1"/>
            </p:cNvSpPr>
            <p:nvPr/>
          </p:nvSpPr>
          <p:spPr bwMode="auto">
            <a:xfrm>
              <a:off x="2057401" y="5516562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5" name="Line 39"/>
            <p:cNvSpPr>
              <a:spLocks noChangeShapeType="1"/>
            </p:cNvSpPr>
            <p:nvPr/>
          </p:nvSpPr>
          <p:spPr bwMode="auto">
            <a:xfrm>
              <a:off x="2057401" y="611028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6" name="Line 40"/>
            <p:cNvSpPr>
              <a:spLocks noChangeShapeType="1"/>
            </p:cNvSpPr>
            <p:nvPr/>
          </p:nvSpPr>
          <p:spPr bwMode="auto">
            <a:xfrm>
              <a:off x="2057401" y="6705600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7" name="Line 41"/>
            <p:cNvSpPr>
              <a:spLocks noChangeShapeType="1"/>
            </p:cNvSpPr>
            <p:nvPr/>
          </p:nvSpPr>
          <p:spPr bwMode="auto">
            <a:xfrm>
              <a:off x="2057401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8" name="Line 42"/>
            <p:cNvSpPr>
              <a:spLocks noChangeShapeType="1"/>
            </p:cNvSpPr>
            <p:nvPr/>
          </p:nvSpPr>
          <p:spPr bwMode="auto">
            <a:xfrm>
              <a:off x="2686051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9" name="Line 43"/>
            <p:cNvSpPr>
              <a:spLocks noChangeShapeType="1"/>
            </p:cNvSpPr>
            <p:nvPr/>
          </p:nvSpPr>
          <p:spPr bwMode="auto">
            <a:xfrm>
              <a:off x="3314702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0" name="Line 44"/>
            <p:cNvSpPr>
              <a:spLocks noChangeShapeType="1"/>
            </p:cNvSpPr>
            <p:nvPr/>
          </p:nvSpPr>
          <p:spPr bwMode="auto">
            <a:xfrm>
              <a:off x="3943353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1" name="Line 45"/>
            <p:cNvSpPr>
              <a:spLocks noChangeShapeType="1"/>
            </p:cNvSpPr>
            <p:nvPr/>
          </p:nvSpPr>
          <p:spPr bwMode="auto">
            <a:xfrm>
              <a:off x="4572003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2" name="Text Box 4"/>
            <p:cNvSpPr txBox="1">
              <a:spLocks noChangeArrowheads="1"/>
            </p:cNvSpPr>
            <p:nvPr/>
          </p:nvSpPr>
          <p:spPr bwMode="auto">
            <a:xfrm>
              <a:off x="1951038" y="2052637"/>
              <a:ext cx="3870329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graphicFrame>
        <p:nvGraphicFramePr>
          <p:cNvPr id="363" name="Group 46"/>
          <p:cNvGraphicFramePr>
            <a:graphicFrameLocks noGrp="1"/>
          </p:cNvGraphicFramePr>
          <p:nvPr>
            <p:extLst/>
          </p:nvPr>
        </p:nvGraphicFramePr>
        <p:xfrm>
          <a:off x="2895600" y="2133601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4" name="Text Box 4"/>
          <p:cNvSpPr txBox="1">
            <a:spLocks noChangeArrowheads="1"/>
          </p:cNvSpPr>
          <p:nvPr/>
        </p:nvSpPr>
        <p:spPr bwMode="auto">
          <a:xfrm>
            <a:off x="1798079" y="16002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Min-Hash </a:t>
            </a:r>
            <a:r>
              <a:rPr lang="en-US" dirty="0"/>
              <a:t>Signatures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981200" y="1295400"/>
                <a:ext cx="86868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Pick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K=100 </a:t>
                </a:r>
                <a:r>
                  <a:rPr lang="en-US" b="1" dirty="0">
                    <a:solidFill>
                      <a:srgbClr val="D60093"/>
                    </a:solidFill>
                  </a:rPr>
                  <a:t>random permutations of the </a:t>
                </a:r>
                <a:r>
                  <a:rPr lang="en-US" b="1" dirty="0" smtClean="0">
                    <a:solidFill>
                      <a:srgbClr val="D60093"/>
                    </a:solidFill>
                  </a:rPr>
                  <a:t>rows</a:t>
                </a:r>
                <a:endParaRPr lang="en-US" b="1" dirty="0">
                  <a:solidFill>
                    <a:srgbClr val="D60093"/>
                  </a:solidFill>
                </a:endParaRPr>
              </a:p>
              <a:p>
                <a:r>
                  <a:rPr lang="en-US" dirty="0"/>
                  <a:t>Think of </a:t>
                </a:r>
                <a:r>
                  <a:rPr lang="en-US" b="1" i="1" dirty="0" smtClean="0"/>
                  <a:t>sig</a:t>
                </a:r>
                <a:r>
                  <a:rPr lang="en-US" b="1" dirty="0" smtClean="0"/>
                  <a:t>(C</a:t>
                </a:r>
                <a:r>
                  <a:rPr lang="en-US" b="1" dirty="0"/>
                  <a:t>)</a:t>
                </a:r>
                <a:r>
                  <a:rPr lang="en-US" dirty="0"/>
                  <a:t> as a column </a:t>
                </a:r>
                <a:r>
                  <a:rPr lang="en-US" dirty="0" smtClean="0"/>
                  <a:t>vector</a:t>
                </a:r>
                <a:endParaRPr lang="en-US" dirty="0"/>
              </a:p>
              <a:p>
                <a:r>
                  <a:rPr lang="en-US" b="1" dirty="0" smtClean="0"/>
                  <a:t>s</a:t>
                </a:r>
                <a:r>
                  <a:rPr lang="en-US" b="1" i="1" dirty="0" smtClean="0"/>
                  <a:t>ig</a:t>
                </a:r>
                <a:r>
                  <a:rPr lang="en-US" b="1" dirty="0" smtClean="0"/>
                  <a:t>(C</a:t>
                </a:r>
                <a:r>
                  <a:rPr lang="en-US" b="1" dirty="0"/>
                  <a:t>)[</a:t>
                </a:r>
                <a:r>
                  <a:rPr lang="en-US" b="1" dirty="0" err="1"/>
                  <a:t>i</a:t>
                </a:r>
                <a:r>
                  <a:rPr lang="en-US" b="1" dirty="0"/>
                  <a:t>] =</a:t>
                </a:r>
                <a:r>
                  <a:rPr lang="en-US" dirty="0"/>
                  <a:t> </a:t>
                </a:r>
                <a:r>
                  <a:rPr lang="en-US" dirty="0" smtClean="0"/>
                  <a:t>according </a:t>
                </a:r>
                <a:r>
                  <a:rPr lang="en-US" dirty="0"/>
                  <a:t>to the </a:t>
                </a:r>
                <a:r>
                  <a:rPr lang="en-US" i="1" dirty="0" err="1" smtClean="0"/>
                  <a:t>i-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permutation, the </a:t>
                </a:r>
                <a:r>
                  <a:rPr lang="en-US" dirty="0" smtClean="0"/>
                  <a:t>index of </a:t>
                </a:r>
                <a:r>
                  <a:rPr lang="en-US" dirty="0"/>
                  <a:t>the first row </a:t>
                </a:r>
                <a:r>
                  <a:rPr lang="en-US" dirty="0" smtClean="0"/>
                  <a:t>that </a:t>
                </a:r>
                <a:r>
                  <a:rPr lang="en-US" dirty="0"/>
                  <a:t>has a 1 in column </a:t>
                </a:r>
                <a:r>
                  <a:rPr lang="en-US" i="1" dirty="0" smtClean="0"/>
                  <a:t>C</a:t>
                </a:r>
              </a:p>
              <a:p>
                <a:pPr lvl="1">
                  <a:buNone/>
                </a:pP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		sig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(C)[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] = min (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</a:t>
                </a:r>
                <a:r>
                  <a:rPr lang="en-US" sz="3200" b="1" baseline="-25000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(C))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 smtClean="0">
                    <a:solidFill>
                      <a:srgbClr val="0000FF"/>
                    </a:solidFill>
                  </a:rPr>
                  <a:t>Note:</a:t>
                </a:r>
                <a:r>
                  <a:rPr lang="en-US" dirty="0" smtClean="0"/>
                  <a:t> The sketch (signature) of document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is small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~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𝟏𝟎𝟎</m:t>
                    </m:r>
                  </m:oMath>
                </a14:m>
                <a:r>
                  <a:rPr lang="en-US" b="1" dirty="0" smtClean="0">
                    <a:solidFill>
                      <a:srgbClr val="0000FF"/>
                    </a:solidFill>
                  </a:rPr>
                  <a:t> bytes!</a:t>
                </a:r>
              </a:p>
              <a:p>
                <a:pPr lvl="8"/>
                <a:endParaRPr lang="en-US" dirty="0" smtClean="0"/>
              </a:p>
              <a:p>
                <a:r>
                  <a:rPr lang="en-US" b="1" dirty="0" smtClean="0">
                    <a:solidFill>
                      <a:srgbClr val="008000"/>
                    </a:solidFill>
                  </a:rPr>
                  <a:t>We achieved our goal!</a:t>
                </a:r>
                <a:r>
                  <a:rPr lang="en-US" b="1" dirty="0" smtClean="0"/>
                  <a:t> We “compressed” </a:t>
                </a:r>
                <a:br>
                  <a:rPr lang="en-US" b="1" dirty="0" smtClean="0"/>
                </a:br>
                <a:r>
                  <a:rPr lang="en-US" b="1" dirty="0" smtClean="0"/>
                  <a:t>long bit vectors into short signatures</a:t>
                </a:r>
              </a:p>
            </p:txBody>
          </p:sp>
        </mc:Choice>
        <mc:Fallback xmlns="">
          <p:sp>
            <p:nvSpPr>
              <p:cNvPr id="41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686800" cy="5410200"/>
              </a:xfrm>
              <a:blipFill rotWithShape="0">
                <a:blip r:embed="rId2"/>
                <a:stretch>
                  <a:fillRect t="-676" r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304B-AF2A-4425-83B2-D5FFE34E7216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11003280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Permuting rows even once is prohibitive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Approximate Linear Permutation Hashing</a:t>
            </a:r>
            <a:endParaRPr lang="en-US" b="1" dirty="0" smtClean="0">
              <a:solidFill>
                <a:srgbClr val="D60093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  <a:sym typeface="Symbol"/>
              </a:rPr>
              <a:t>Pick K independent hash functions (use a, b below)</a:t>
            </a:r>
            <a:endParaRPr lang="en-US" b="1" dirty="0" smtClean="0">
              <a:solidFill>
                <a:srgbClr val="0000FF"/>
              </a:solidFill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 Apply the idea on</a:t>
            </a:r>
            <a:r>
              <a:rPr lang="en-US" b="1" i="1" dirty="0">
                <a:sym typeface="Symbol"/>
              </a:rPr>
              <a:t> </a:t>
            </a:r>
            <a:r>
              <a:rPr lang="en-US" b="1" i="1" dirty="0" smtClean="0">
                <a:sym typeface="Symbol"/>
              </a:rPr>
              <a:t>each column (document)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for each hash function and get </a:t>
            </a:r>
            <a:r>
              <a:rPr lang="en-US" dirty="0" err="1" smtClean="0">
                <a:sym typeface="Symbol"/>
              </a:rPr>
              <a:t>minhash</a:t>
            </a:r>
            <a:r>
              <a:rPr lang="en-US" dirty="0" smtClean="0">
                <a:sym typeface="Symbol"/>
              </a:rPr>
              <a:t> signature</a:t>
            </a:r>
            <a:endParaRPr lang="en-US" b="1" i="1" dirty="0" smtClean="0">
              <a:sym typeface="Symbo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6520" y="3515795"/>
            <a:ext cx="5097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random</a:t>
            </a:r>
            <a:br>
              <a:rPr lang="en-US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function h(x)?</a:t>
            </a:r>
          </a:p>
          <a:p>
            <a:r>
              <a:rPr lang="en-US" sz="28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28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i="1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(x)=((</a:t>
            </a:r>
            <a:r>
              <a:rPr lang="en-US" sz="28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a·x+b</a:t>
            </a:r>
            <a:r>
              <a:rPr lang="en-US" sz="2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mod p)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n-US" sz="2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</a:t>
            </a:r>
          </a:p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a,b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 … prime number (p &gt; N)</a:t>
            </a:r>
          </a:p>
        </p:txBody>
      </p:sp>
    </p:spTree>
    <p:extLst>
      <p:ext uri="{BB962C8B-B14F-4D97-AF65-F5344CB8AC3E}">
        <p14:creationId xmlns:p14="http://schemas.microsoft.com/office/powerpoint/2010/main" val="4512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Summary: 3 Steps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1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Shingling:</a:t>
            </a:r>
            <a:r>
              <a:rPr lang="en-US" dirty="0" smtClean="0"/>
              <a:t> Convert documents to sets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We used hashing to assign each shingle an ID</a:t>
            </a:r>
          </a:p>
          <a:p>
            <a:r>
              <a:rPr lang="en-US" b="1" dirty="0" smtClean="0">
                <a:solidFill>
                  <a:srgbClr val="D60093"/>
                </a:solidFill>
              </a:rPr>
              <a:t>Min-Hashing: </a:t>
            </a:r>
            <a:r>
              <a:rPr lang="en-US" dirty="0" smtClean="0"/>
              <a:t>Convert large sets to short signatures, while preserving similarity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We used </a:t>
            </a:r>
            <a:r>
              <a:rPr lang="en-US" b="1" dirty="0" smtClean="0">
                <a:solidFill>
                  <a:srgbClr val="0000FF"/>
                </a:solidFill>
              </a:rPr>
              <a:t>similarity preserving hashing</a:t>
            </a:r>
            <a:r>
              <a:rPr lang="en-US" dirty="0" smtClean="0">
                <a:solidFill>
                  <a:srgbClr val="0000FF"/>
                </a:solidFill>
              </a:rPr>
              <a:t> to generate signatures with property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</a:t>
            </a:r>
            <a:r>
              <a:rPr lang="en-US" dirty="0" smtClean="0">
                <a:solidFill>
                  <a:srgbClr val="0000FF"/>
                </a:solidFill>
              </a:rPr>
              <a:t>get around generating </a:t>
            </a:r>
            <a:r>
              <a:rPr lang="en-US" dirty="0">
                <a:solidFill>
                  <a:srgbClr val="0000FF"/>
                </a:solidFill>
              </a:rPr>
              <a:t>random permutations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C00-7883-447F-993D-93A8BDF0ACB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smtClean="0"/>
              <a:t>Essential Steps for Similar Docs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Shingling: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onvert documents </a:t>
            </a:r>
            <a:r>
              <a:rPr lang="en-US" dirty="0"/>
              <a:t>to </a:t>
            </a:r>
            <a:r>
              <a:rPr lang="en-US" dirty="0" smtClean="0"/>
              <a:t>sets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 smtClean="0">
                <a:solidFill>
                  <a:srgbClr val="FF0066"/>
                </a:solidFill>
              </a:rPr>
              <a:t>Min-Hashing:</a:t>
            </a:r>
            <a:r>
              <a:rPr lang="en-US" dirty="0" smtClean="0"/>
              <a:t> Convert </a:t>
            </a:r>
            <a:r>
              <a:rPr lang="en-US" dirty="0"/>
              <a:t>large sets to short signatures, while preserving </a:t>
            </a:r>
            <a:r>
              <a:rPr lang="en-US" dirty="0" smtClean="0"/>
              <a:t>similarity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0" indent="0">
              <a:buClr>
                <a:srgbClr val="0000FF"/>
              </a:buClr>
              <a:buNone/>
            </a:pPr>
            <a:r>
              <a:rPr lang="en-US" dirty="0" smtClean="0"/>
              <a:t>Host of follow up applications</a:t>
            </a:r>
          </a:p>
          <a:p>
            <a:pPr marL="0" indent="0">
              <a:buClr>
                <a:srgbClr val="0000FF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e.g. Similarity Search</a:t>
            </a:r>
          </a:p>
          <a:p>
            <a:pPr marL="0" indent="0">
              <a:buClr>
                <a:srgbClr val="0000FF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              Data Placement</a:t>
            </a:r>
          </a:p>
          <a:p>
            <a:pPr marL="0" indent="0">
              <a:buClr>
                <a:srgbClr val="0000FF"/>
              </a:buClr>
              <a:buNone/>
            </a:pPr>
            <a:r>
              <a:rPr lang="en-US" dirty="0"/>
              <a:t> </a:t>
            </a:r>
            <a:r>
              <a:rPr lang="en-US" dirty="0" smtClean="0"/>
              <a:t>                 Clustering etc.</a:t>
            </a:r>
            <a:endParaRPr lang="en-US" dirty="0" smtClean="0"/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C00-7883-447F-993D-93A8BDF0ACB6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1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BF69-412C-40FF-B67E-488F1482FCFF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2781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676401" y="2743201"/>
            <a:ext cx="800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Docu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ment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514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86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The set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of strings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of length </a:t>
              </a:r>
              <a:r>
                <a:rPr lang="en-US" b="1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that appear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 the doc-</a:t>
              </a:r>
            </a:p>
            <a:p>
              <a:r>
                <a:rPr lang="en-US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ument</a:t>
              </a: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105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Min </a:t>
              </a:r>
              <a:b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Signatures</a:t>
              </a:r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short integer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vectors that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represent the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sets, and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reflect their</a:t>
              </a:r>
            </a:p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2604701"/>
            <a:ext cx="3611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</a:pPr>
            <a:r>
              <a:rPr lang="en-US" sz="2000" b="1" dirty="0"/>
              <a:t>Similarity Search</a:t>
            </a:r>
          </a:p>
          <a:p>
            <a:pPr>
              <a:buClr>
                <a:srgbClr val="0000FF"/>
              </a:buClr>
            </a:pPr>
            <a:r>
              <a:rPr lang="en-US" sz="2000" b="1" dirty="0"/>
              <a:t> </a:t>
            </a:r>
            <a:r>
              <a:rPr lang="en-US" sz="2000" b="1" dirty="0" smtClean="0"/>
              <a:t>Data </a:t>
            </a:r>
            <a:r>
              <a:rPr lang="en-US" sz="2000" b="1" dirty="0"/>
              <a:t>Placement</a:t>
            </a:r>
          </a:p>
          <a:p>
            <a:pPr>
              <a:buClr>
                <a:srgbClr val="0000FF"/>
              </a:buClr>
            </a:pPr>
            <a:r>
              <a:rPr lang="en-US" sz="2000" b="1" dirty="0"/>
              <a:t>  </a:t>
            </a:r>
            <a:r>
              <a:rPr lang="en-US" sz="2000" b="1" dirty="0" smtClean="0"/>
              <a:t>Clustering </a:t>
            </a:r>
            <a:r>
              <a:rPr lang="en-US" sz="2000" b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037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508248"/>
            <a:ext cx="8077200" cy="167335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Shingling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09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1: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b="1" i="1" dirty="0">
                <a:solidFill>
                  <a:srgbClr val="FF0066"/>
                </a:solidFill>
              </a:rPr>
              <a:t>Shingling:</a:t>
            </a:r>
            <a:r>
              <a:rPr lang="en-US" sz="3200" dirty="0"/>
              <a:t> Convert documents to sets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2781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76401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Docu-</a:t>
            </a:r>
          </a:p>
          <a:p>
            <a:r>
              <a:rPr lang="en-US">
                <a:solidFill>
                  <a:prstClr val="white"/>
                </a:solidFill>
              </a:rPr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514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3886202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The set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of strings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of length </a:t>
              </a:r>
              <a:r>
                <a:rPr lang="en-US" b="1" i="1" dirty="0">
                  <a:solidFill>
                    <a:prstClr val="white"/>
                  </a:solidFill>
                </a:rPr>
                <a:t>k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that appear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in the doc-</a:t>
              </a:r>
            </a:p>
            <a:p>
              <a:r>
                <a:rPr lang="en-US" dirty="0" err="1">
                  <a:solidFill>
                    <a:prstClr val="white"/>
                  </a:solidFill>
                </a:rPr>
                <a:t>ument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240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</a:t>
            </a:r>
            <a:r>
              <a:rPr lang="en-US" b="1" dirty="0" smtClean="0"/>
              <a:t>documents to sets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 smtClean="0"/>
              <a:t>Document = set of words appearing in document</a:t>
            </a:r>
          </a:p>
          <a:p>
            <a:pPr lvl="1"/>
            <a:r>
              <a:rPr lang="en-US" dirty="0" smtClean="0"/>
              <a:t>Document = set of “important” words</a:t>
            </a:r>
          </a:p>
          <a:p>
            <a:pPr lvl="1"/>
            <a:r>
              <a:rPr lang="en-US" dirty="0" smtClean="0"/>
              <a:t>Don’t work well for this application. </a:t>
            </a:r>
            <a:r>
              <a:rPr lang="en-US" dirty="0" smtClean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 smtClean="0"/>
              <a:t>A different way: </a:t>
            </a:r>
            <a:r>
              <a:rPr lang="en-US" b="1" dirty="0" smtClean="0">
                <a:solidFill>
                  <a:srgbClr val="FF0066"/>
                </a:solidFill>
              </a:rPr>
              <a:t>Shingles!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61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-shingle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FF0066"/>
                </a:solidFill>
              </a:rPr>
              <a:t>k</a:t>
            </a:r>
            <a:r>
              <a:rPr lang="en-US" dirty="0" smtClean="0">
                <a:solidFill>
                  <a:srgbClr val="FF0066"/>
                </a:solidFill>
              </a:rPr>
              <a:t>-gram</a:t>
            </a:r>
            <a:r>
              <a:rPr lang="en-US" dirty="0" smtClean="0"/>
              <a:t>) for a document is a sequence of </a:t>
            </a:r>
            <a:r>
              <a:rPr lang="en-US" i="1" dirty="0" smtClean="0"/>
              <a:t>k </a:t>
            </a:r>
            <a:r>
              <a:rPr lang="en-US" dirty="0" smtClean="0"/>
              <a:t>tokens that appears in the doc</a:t>
            </a:r>
          </a:p>
          <a:p>
            <a:pPr lvl="1"/>
            <a:r>
              <a:rPr lang="en-US" dirty="0" smtClean="0"/>
              <a:t>Tokens can be </a:t>
            </a:r>
            <a:r>
              <a:rPr lang="en-US" dirty="0" smtClean="0">
                <a:solidFill>
                  <a:srgbClr val="FF0066"/>
                </a:solidFill>
              </a:rPr>
              <a:t>characters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66"/>
                </a:solidFill>
              </a:rPr>
              <a:t>words </a:t>
            </a:r>
            <a:r>
              <a:rPr lang="en-US" dirty="0" smtClean="0"/>
              <a:t>or something else, depending on the application</a:t>
            </a:r>
          </a:p>
          <a:p>
            <a:pPr lvl="1"/>
            <a:r>
              <a:rPr lang="en-US" dirty="0" smtClean="0"/>
              <a:t>Assume tokens = characters for examples</a:t>
            </a:r>
          </a:p>
          <a:p>
            <a:pPr lvl="8"/>
            <a:endParaRPr lang="en-US" dirty="0" smtClean="0">
              <a:solidFill>
                <a:srgbClr val="33CC33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/>
              <a:t>k=2</a:t>
            </a:r>
            <a:r>
              <a:rPr lang="en-US" dirty="0" smtClean="0"/>
              <a:t>; 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 of 2-shingles: </a:t>
            </a:r>
            <a:r>
              <a:rPr lang="en-US" b="1" dirty="0" smtClean="0"/>
              <a:t>S(D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Option:</a:t>
            </a:r>
            <a:r>
              <a:rPr lang="en-US" dirty="0" smtClean="0"/>
              <a:t> Shingles as a bag (</a:t>
            </a:r>
            <a:r>
              <a:rPr lang="en-US" dirty="0" err="1" smtClean="0"/>
              <a:t>multiset</a:t>
            </a:r>
            <a:r>
              <a:rPr lang="en-US" dirty="0" smtClean="0"/>
              <a:t>), count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 twice: </a:t>
            </a:r>
            <a:r>
              <a:rPr lang="en-US" b="1" dirty="0" smtClean="0"/>
              <a:t>S’(D</a:t>
            </a:r>
            <a:r>
              <a:rPr lang="en-US" b="1" baseline="-25000" dirty="0" smtClean="0"/>
              <a:t>1</a:t>
            </a:r>
            <a:r>
              <a:rPr lang="en-US" b="1" dirty="0" smtClean="0"/>
              <a:t>) = </a:t>
            </a:r>
            <a:r>
              <a:rPr lang="en-US" dirty="0" smtClean="0"/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07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Compressing Shingles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compress long shingles</a:t>
            </a:r>
            <a:r>
              <a:rPr lang="en-US" dirty="0" smtClean="0"/>
              <a:t>, we can </a:t>
            </a:r>
            <a:r>
              <a:rPr lang="en-US" b="1" dirty="0" smtClean="0">
                <a:solidFill>
                  <a:srgbClr val="0000FF"/>
                </a:solidFill>
              </a:rPr>
              <a:t>hash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them to (say) 4 </a:t>
            </a:r>
            <a:r>
              <a:rPr lang="en-US" dirty="0" smtClean="0"/>
              <a:t>bytes</a:t>
            </a:r>
          </a:p>
          <a:p>
            <a:pPr lvl="1"/>
            <a:r>
              <a:rPr lang="en-US" dirty="0" smtClean="0"/>
              <a:t>Like a Code Book</a:t>
            </a:r>
          </a:p>
          <a:p>
            <a:pPr lvl="1"/>
            <a:r>
              <a:rPr lang="en-US" dirty="0" smtClean="0"/>
              <a:t>If #shingles manageable </a:t>
            </a:r>
            <a:r>
              <a:rPr lang="en-US" dirty="0" smtClean="0">
                <a:sym typeface="Wingdings" panose="05000000000000000000" pitchFamily="2" charset="2"/>
              </a:rPr>
              <a:t> Simple dictionary suffices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800" b="1" dirty="0" smtClean="0">
                <a:solidFill>
                  <a:srgbClr val="D60093"/>
                </a:solidFill>
              </a:rPr>
              <a:t>Doc represented by </a:t>
            </a:r>
            <a:r>
              <a:rPr lang="en-US" sz="2800" b="1" dirty="0" smtClean="0">
                <a:solidFill>
                  <a:srgbClr val="D60093"/>
                </a:solidFill>
              </a:rPr>
              <a:t>the set of </a:t>
            </a:r>
            <a:r>
              <a:rPr lang="en-US" sz="2800" b="1" dirty="0" smtClean="0">
                <a:solidFill>
                  <a:srgbClr val="D60093"/>
                </a:solidFill>
              </a:rPr>
              <a:t>hash/dict. </a:t>
            </a:r>
            <a:r>
              <a:rPr lang="en-US" sz="2800" b="1" dirty="0" smtClean="0">
                <a:solidFill>
                  <a:srgbClr val="D60093"/>
                </a:solidFill>
              </a:rPr>
              <a:t>values of its </a:t>
            </a:r>
            <a:r>
              <a:rPr lang="en-US" sz="2800" b="1" i="1" dirty="0" smtClean="0">
                <a:solidFill>
                  <a:srgbClr val="D60093"/>
                </a:solidFill>
              </a:rPr>
              <a:t>k</a:t>
            </a:r>
            <a:r>
              <a:rPr lang="en-US" sz="2800" b="1" dirty="0" smtClean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Idea:</a:t>
            </a:r>
            <a:r>
              <a:rPr lang="en-US" dirty="0" smtClean="0"/>
              <a:t> Two documents could (rarely) appear to have shingles in common, when in fact only the hash-values were </a:t>
            </a:r>
            <a:r>
              <a:rPr lang="en-US" dirty="0" smtClean="0"/>
              <a:t>shared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Example: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</a:t>
            </a:r>
            <a:r>
              <a:rPr lang="en-US" dirty="0" smtClean="0"/>
              <a:t>document 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Hash the singles: </a:t>
            </a:r>
            <a:r>
              <a:rPr lang="en-US" b="1" dirty="0" smtClean="0"/>
              <a:t>h(D</a:t>
            </a:r>
            <a:r>
              <a:rPr lang="en-US" b="1" baseline="-25000" dirty="0" smtClean="0"/>
              <a:t>1</a:t>
            </a:r>
            <a:r>
              <a:rPr lang="en-US" b="1" dirty="0" smtClean="0"/>
              <a:t>) </a:t>
            </a:r>
            <a:r>
              <a:rPr lang="en-US" dirty="0" smtClean="0"/>
              <a:t>= {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8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Document D</a:t>
            </a:r>
            <a:r>
              <a:rPr lang="en-US" b="1" baseline="-25000" dirty="0" smtClean="0">
                <a:solidFill>
                  <a:srgbClr val="0000FF"/>
                </a:solidFill>
              </a:rPr>
              <a:t>1 </a:t>
            </a:r>
            <a:r>
              <a:rPr lang="en-US" b="1" dirty="0" smtClean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=S(D</a:t>
            </a:r>
            <a:r>
              <a:rPr lang="en-US" b="1" baseline="-25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/>
              <a:t>Equivalently, each document is a </a:t>
            </a:r>
            <a:br>
              <a:rPr lang="en-US" dirty="0" smtClean="0"/>
            </a:br>
            <a:r>
              <a:rPr lang="en-US" dirty="0" smtClean="0"/>
              <a:t>0/1 vector in the space of </a:t>
            </a:r>
            <a:r>
              <a:rPr lang="en-US" i="1" dirty="0" smtClean="0"/>
              <a:t>k</a:t>
            </a:r>
            <a:r>
              <a:rPr lang="en-US" dirty="0" smtClean="0"/>
              <a:t>-shingles</a:t>
            </a:r>
          </a:p>
          <a:p>
            <a:pPr lvl="1"/>
            <a:r>
              <a:rPr lang="en-US" dirty="0" smtClean="0"/>
              <a:t>Each unique shingle is a dimension</a:t>
            </a:r>
          </a:p>
          <a:p>
            <a:pPr lvl="1"/>
            <a:r>
              <a:rPr lang="en-US" dirty="0" smtClean="0"/>
              <a:t>Vectors are very sparse</a:t>
            </a:r>
          </a:p>
          <a:p>
            <a:r>
              <a:rPr lang="en-US" b="1" dirty="0" smtClean="0"/>
              <a:t>A natural similarity measure is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D60093"/>
                </a:solidFill>
              </a:rPr>
              <a:t>Jaccard</a:t>
            </a:r>
            <a:r>
              <a:rPr lang="en-US" b="1" dirty="0" smtClean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n-US" i="1" dirty="0" err="1"/>
              <a:t>s</a:t>
            </a:r>
            <a:r>
              <a:rPr lang="en-US" i="1" dirty="0" err="1" smtClean="0"/>
              <a:t>im</a:t>
            </a:r>
            <a:r>
              <a:rPr lang="en-US" dirty="0" smtClean="0"/>
              <a:t>(D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) = |C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itchFamily="18" charset="2"/>
              </a:rPr>
              <a:t>C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|/|C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C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|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5257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572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715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562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43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19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781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781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181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61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2476</Words>
  <Application>Microsoft Office PowerPoint</Application>
  <PresentationFormat>Custom</PresentationFormat>
  <Paragraphs>507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1_Module</vt:lpstr>
      <vt:lpstr>Module</vt:lpstr>
      <vt:lpstr>2_Module</vt:lpstr>
      <vt:lpstr> Finding Similar Items</vt:lpstr>
      <vt:lpstr>Task: Finding Similar Documents</vt:lpstr>
      <vt:lpstr>2 Essential Steps for Similar Docs</vt:lpstr>
      <vt:lpstr>The Big Picture</vt:lpstr>
      <vt:lpstr> Shingling</vt:lpstr>
      <vt:lpstr>Documents as High-Dim Data</vt:lpstr>
      <vt:lpstr>Define: Shingles</vt:lpstr>
      <vt:lpstr>Compressing Shingles</vt:lpstr>
      <vt:lpstr>Similarity Metric for Shingles</vt:lpstr>
      <vt:lpstr>Working Assumption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 : LSH principle</vt:lpstr>
      <vt:lpstr>Min-Hashing</vt:lpstr>
      <vt:lpstr>Min-Hashing</vt:lpstr>
      <vt:lpstr>Zoo example (shingle size k=1)</vt:lpstr>
      <vt:lpstr>Key Fact </vt:lpstr>
      <vt:lpstr>Min-Hashing Example</vt:lpstr>
      <vt:lpstr>The Min-Hash Property</vt:lpstr>
      <vt:lpstr>The Min-Hash Property (Take 2: simpler proof)</vt:lpstr>
      <vt:lpstr>Similarity for Signatures</vt:lpstr>
      <vt:lpstr>Min-Hashing Example</vt:lpstr>
      <vt:lpstr>Min-Hash Signatures</vt:lpstr>
      <vt:lpstr>Implementation Trick</vt:lpstr>
      <vt:lpstr>Summary: 3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Similar Items</dc:title>
  <dc:creator>Yiye Ruan</dc:creator>
  <cp:lastModifiedBy>srini</cp:lastModifiedBy>
  <cp:revision>7</cp:revision>
  <dcterms:created xsi:type="dcterms:W3CDTF">2014-09-08T02:22:52Z</dcterms:created>
  <dcterms:modified xsi:type="dcterms:W3CDTF">2014-10-28T13:33:37Z</dcterms:modified>
</cp:coreProperties>
</file>