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70" r:id="rId3"/>
    <p:sldMasterId id="2147483672" r:id="rId4"/>
  </p:sldMasterIdLst>
  <p:notesMasterIdLst>
    <p:notesMasterId r:id="rId33"/>
  </p:notesMasterIdLst>
  <p:handoutMasterIdLst>
    <p:handoutMasterId r:id="rId34"/>
  </p:handoutMasterIdLst>
  <p:sldIdLst>
    <p:sldId id="418" r:id="rId5"/>
    <p:sldId id="387" r:id="rId6"/>
    <p:sldId id="389" r:id="rId7"/>
    <p:sldId id="357" r:id="rId8"/>
    <p:sldId id="359" r:id="rId9"/>
    <p:sldId id="390" r:id="rId10"/>
    <p:sldId id="391" r:id="rId11"/>
    <p:sldId id="392" r:id="rId12"/>
    <p:sldId id="416" r:id="rId13"/>
    <p:sldId id="394" r:id="rId14"/>
    <p:sldId id="401" r:id="rId15"/>
    <p:sldId id="402" r:id="rId16"/>
    <p:sldId id="397" r:id="rId17"/>
    <p:sldId id="398" r:id="rId18"/>
    <p:sldId id="399" r:id="rId19"/>
    <p:sldId id="400" r:id="rId20"/>
    <p:sldId id="403" r:id="rId21"/>
    <p:sldId id="405" r:id="rId22"/>
    <p:sldId id="404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4" r:id="rId31"/>
    <p:sldId id="417" r:id="rId32"/>
  </p:sldIdLst>
  <p:sldSz cx="9144000" cy="6858000" type="screen4x3"/>
  <p:notesSz cx="7010400" cy="9296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2C1"/>
    <a:srgbClr val="FFFFFF"/>
    <a:srgbClr val="99FF66"/>
    <a:srgbClr val="66FF66"/>
    <a:srgbClr val="FF9933"/>
    <a:srgbClr val="6600FF"/>
    <a:srgbClr val="00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0" autoAdjust="0"/>
    <p:restoredTop sz="83432" autoAdjust="0"/>
  </p:normalViewPr>
  <p:slideViewPr>
    <p:cSldViewPr>
      <p:cViewPr varScale="1">
        <p:scale>
          <a:sx n="75" d="100"/>
          <a:sy n="75" d="100"/>
        </p:scale>
        <p:origin x="-10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6" tIns="44908" rIns="89816" bIns="44908" numCol="1" anchor="t" anchorCtr="0" compatLnSpc="1">
            <a:prstTxWarp prst="textNoShape">
              <a:avLst/>
            </a:prstTxWarp>
          </a:bodyPr>
          <a:lstStyle>
            <a:lvl1pPr defTabSz="89822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6" tIns="44908" rIns="89816" bIns="44908" numCol="1" anchor="t" anchorCtr="0" compatLnSpc="1">
            <a:prstTxWarp prst="textNoShape">
              <a:avLst/>
            </a:prstTxWarp>
          </a:bodyPr>
          <a:lstStyle>
            <a:lvl1pPr algn="r" defTabSz="89822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6" tIns="44908" rIns="89816" bIns="44908" numCol="1" anchor="b" anchorCtr="0" compatLnSpc="1">
            <a:prstTxWarp prst="textNoShape">
              <a:avLst/>
            </a:prstTxWarp>
          </a:bodyPr>
          <a:lstStyle>
            <a:lvl1pPr defTabSz="89822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16" tIns="44908" rIns="89816" bIns="44908" numCol="1" anchor="b" anchorCtr="0" compatLnSpc="1">
            <a:prstTxWarp prst="textNoShape">
              <a:avLst/>
            </a:prstTxWarp>
          </a:bodyPr>
          <a:lstStyle>
            <a:lvl1pPr algn="r" defTabSz="89822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5B8C1D-8319-4C68-930B-8F84B9A8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8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215D1E-6144-4CBD-9F5A-A30A5AAF7F7D}" type="datetimeFigureOut">
              <a:rPr lang="en-US"/>
              <a:pPr>
                <a:defRPr/>
              </a:pPr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B6BC4C-A54F-4267-B95B-8DD1E05E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7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宋体" pitchFamily="2" charset="-122"/>
              </a:rPr>
              <a:t>CS is all these companies (that everyone recognizes as CS)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97B88BD6-685A-4D01-9B21-5F524AB3259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88109F0-7F45-42CA-8F63-0E27504829B7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6EF8A4B-A3B0-4A12-BAF2-EFD666D451A1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9"/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10"/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1"/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 smtClean="0">
                    <a:latin typeface="Georgia" pitchFamily="18" charset="0"/>
                  </a:rPr>
                  <a:t>Computer Science and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College of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2"/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FC3B82-363F-40F4-90FC-857A3CC9D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/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 smtClean="0">
                    <a:latin typeface="Georgia" pitchFamily="18" charset="0"/>
                  </a:rPr>
                  <a:t>Computer Science and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College of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/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ln w="9525" cmpd="sng">
            <a:prstDash val="solid"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79ECFC-76DE-4750-80FF-B453CE48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68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1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81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9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10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27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3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/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 smtClean="0">
                    <a:latin typeface="Georgia" pitchFamily="18" charset="0"/>
                  </a:rPr>
                  <a:t>Computer Science and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College of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/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C0504B-4D4A-4833-898A-BA9629845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8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290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9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46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988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3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493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3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6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/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 smtClean="0">
                    <a:latin typeface="Georgia" pitchFamily="18" charset="0"/>
                  </a:rPr>
                  <a:t>Computer Science and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College of Engineering  </a:t>
                </a:r>
                <a:r>
                  <a:rPr lang="en-US" sz="600" smtClean="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 smtClean="0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/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D4F1BF-4A0C-436F-9204-29CF4C279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3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1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809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2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0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0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17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62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51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7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3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73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9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5446713" y="1076325"/>
            <a:ext cx="31480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 smtClean="0">
                <a:latin typeface="Georgia" pitchFamily="18" charset="0"/>
              </a:rPr>
              <a:t>Computer Science and Engineering  </a:t>
            </a:r>
            <a:r>
              <a:rPr lang="en-US" sz="700" smtClean="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 smtClean="0">
                <a:latin typeface="Georgia" pitchFamily="18" charset="0"/>
              </a:rPr>
              <a:t>  The Ohio State University</a:t>
            </a:r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10" r:id="rId2"/>
    <p:sldLayoutId id="2147486311" r:id="rId3"/>
    <p:sldLayoutId id="2147486312" r:id="rId4"/>
    <p:sldLayoutId id="2147486313" r:id="rId5"/>
    <p:sldLayoutId id="2147486314" r:id="rId6"/>
    <p:sldLayoutId id="2147486315" r:id="rId7"/>
    <p:sldLayoutId id="2147486316" r:id="rId8"/>
    <p:sldLayoutId id="2147486317" r:id="rId9"/>
    <p:sldLayoutId id="2147486318" r:id="rId10"/>
    <p:sldLayoutId id="21474863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mpd="dbl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Best Practices: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AutoShape 4"/>
          <p:cNvSpPr>
            <a:spLocks noChangeArrowheads="1"/>
          </p:cNvSpPr>
          <p:nvPr userDrawn="1"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 smtClean="0">
                <a:latin typeface="Georgia" pitchFamily="18" charset="0"/>
              </a:rPr>
              <a:t>Computer Science and Engineering  </a:t>
            </a:r>
            <a:r>
              <a:rPr lang="en-US" sz="700" smtClean="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 smtClean="0">
                <a:latin typeface="Georgia" pitchFamily="18" charset="0"/>
              </a:rPr>
              <a:t>  The Ohio State University</a:t>
            </a:r>
          </a:p>
        </p:txBody>
      </p:sp>
      <p:sp>
        <p:nvSpPr>
          <p:cNvPr id="2054" name="Line 6"/>
          <p:cNvSpPr>
            <a:spLocks noChangeShapeType="1"/>
          </p:cNvSpPr>
          <p:nvPr userDrawn="1"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1" r:id="rId1"/>
    <p:sldLayoutId id="2147486320" r:id="rId2"/>
    <p:sldLayoutId id="2147486321" r:id="rId3"/>
    <p:sldLayoutId id="2147486322" r:id="rId4"/>
    <p:sldLayoutId id="2147486323" r:id="rId5"/>
    <p:sldLayoutId id="2147486324" r:id="rId6"/>
    <p:sldLayoutId id="2147486325" r:id="rId7"/>
    <p:sldLayoutId id="2147486326" r:id="rId8"/>
    <p:sldLayoutId id="2147486327" r:id="rId9"/>
    <p:sldLayoutId id="2147486328" r:id="rId10"/>
    <p:sldLayoutId id="214748632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o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600">
          <a:solidFill>
            <a:schemeClr val="bg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o"/>
        <a:defRPr sz="2300">
          <a:solidFill>
            <a:schemeClr val="bg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AutoShape 4"/>
          <p:cNvSpPr>
            <a:spLocks noChangeArrowheads="1"/>
          </p:cNvSpPr>
          <p:nvPr userDrawn="1"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 smtClean="0">
                <a:latin typeface="Georgia" pitchFamily="18" charset="0"/>
              </a:rPr>
              <a:t>Computer Science and Engineering  </a:t>
            </a:r>
            <a:r>
              <a:rPr lang="en-US" sz="700" smtClean="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 smtClean="0">
                <a:latin typeface="Georgia" pitchFamily="18" charset="0"/>
              </a:rPr>
              <a:t>  The Ohio State University</a:t>
            </a:r>
          </a:p>
        </p:txBody>
      </p:sp>
      <p:sp>
        <p:nvSpPr>
          <p:cNvPr id="3078" name="Line 6"/>
          <p:cNvSpPr>
            <a:spLocks noChangeShapeType="1"/>
          </p:cNvSpPr>
          <p:nvPr userDrawn="1"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2" r:id="rId1"/>
    <p:sldLayoutId id="2147486330" r:id="rId2"/>
    <p:sldLayoutId id="2147486331" r:id="rId3"/>
    <p:sldLayoutId id="2147486332" r:id="rId4"/>
    <p:sldLayoutId id="2147486333" r:id="rId5"/>
    <p:sldLayoutId id="2147486334" r:id="rId6"/>
    <p:sldLayoutId id="2147486335" r:id="rId7"/>
    <p:sldLayoutId id="2147486336" r:id="rId8"/>
    <p:sldLayoutId id="2147486337" r:id="rId9"/>
    <p:sldLayoutId id="2147486338" r:id="rId10"/>
    <p:sldLayoutId id="21474863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 userDrawn="1"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 userDrawn="1"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 smtClean="0">
                <a:latin typeface="Georgia" pitchFamily="18" charset="0"/>
              </a:rPr>
              <a:t>Computer Science and Engineering  </a:t>
            </a:r>
            <a:r>
              <a:rPr lang="en-US" sz="700" smtClean="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 smtClean="0">
                <a:latin typeface="Georgia" pitchFamily="18" charset="0"/>
              </a:rPr>
              <a:t>  The Ohio State University</a:t>
            </a:r>
          </a:p>
        </p:txBody>
      </p:sp>
      <p:sp>
        <p:nvSpPr>
          <p:cNvPr id="4102" name="Line 6"/>
          <p:cNvSpPr>
            <a:spLocks noChangeShapeType="1"/>
          </p:cNvSpPr>
          <p:nvPr userDrawn="1"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3" r:id="rId1"/>
    <p:sldLayoutId id="2147486340" r:id="rId2"/>
    <p:sldLayoutId id="2147486341" r:id="rId3"/>
    <p:sldLayoutId id="2147486342" r:id="rId4"/>
    <p:sldLayoutId id="2147486343" r:id="rId5"/>
    <p:sldLayoutId id="2147486344" r:id="rId6"/>
    <p:sldLayoutId id="2147486345" r:id="rId7"/>
    <p:sldLayoutId id="2147486346" r:id="rId8"/>
    <p:sldLayoutId id="2147486347" r:id="rId9"/>
    <p:sldLayoutId id="2147486348" r:id="rId10"/>
    <p:sldLayoutId id="21474863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jgtec.en.alibaba.com/offerdetail/50357224/Sell_Concrete_Mixing_Truck/showimg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Ponder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a problem get </a:t>
            </a:r>
            <a:r>
              <a:rPr lang="en-US" i="1" dirty="0" smtClean="0"/>
              <a:t>easier</a:t>
            </a:r>
            <a:r>
              <a:rPr lang="en-US" dirty="0" smtClean="0"/>
              <a:t> or </a:t>
            </a:r>
            <a:r>
              <a:rPr lang="en-US" i="1" dirty="0" smtClean="0"/>
              <a:t>harder</a:t>
            </a:r>
            <a:r>
              <a:rPr lang="en-US" dirty="0" smtClean="0"/>
              <a:t> to solve if I give you </a:t>
            </a:r>
            <a:r>
              <a:rPr lang="en-US" i="1" dirty="0" smtClean="0"/>
              <a:t>less </a:t>
            </a:r>
            <a:r>
              <a:rPr lang="en-US" dirty="0" smtClean="0"/>
              <a:t>information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3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in Engineering</a:t>
            </a:r>
          </a:p>
        </p:txBody>
      </p:sp>
      <p:sp>
        <p:nvSpPr>
          <p:cNvPr id="12291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Engineering is about problem solving</a:t>
            </a:r>
          </a:p>
          <a:p>
            <a:pPr lvl="1" eaLnBrk="1" hangingPunct="1"/>
            <a:r>
              <a:rPr lang="en-US" sz="2400" smtClean="0"/>
              <a:t>Given a set of </a:t>
            </a:r>
            <a:r>
              <a:rPr lang="en-US" sz="2400" smtClean="0">
                <a:solidFill>
                  <a:srgbClr val="008000"/>
                </a:solidFill>
              </a:rPr>
              <a:t>requirements</a:t>
            </a:r>
          </a:p>
          <a:p>
            <a:pPr lvl="1" eaLnBrk="1" hangingPunct="1"/>
            <a:r>
              <a:rPr lang="en-US" sz="2400" smtClean="0"/>
              <a:t>Design a good </a:t>
            </a:r>
            <a:r>
              <a:rPr lang="en-US" sz="2400" smtClean="0">
                <a:solidFill>
                  <a:srgbClr val="008000"/>
                </a:solidFill>
              </a:rPr>
              <a:t>solution</a:t>
            </a:r>
          </a:p>
          <a:p>
            <a:pPr eaLnBrk="1" hangingPunct="1"/>
            <a:r>
              <a:rPr lang="en-US" sz="2800" smtClean="0"/>
              <a:t>If a design </a:t>
            </a:r>
            <a:r>
              <a:rPr lang="en-US" sz="2800" i="1" smtClean="0"/>
              <a:t>does not</a:t>
            </a:r>
            <a:r>
              <a:rPr lang="en-US" sz="2800" smtClean="0"/>
              <a:t> meet requirements</a:t>
            </a:r>
          </a:p>
          <a:p>
            <a:pPr lvl="1" eaLnBrk="1" hangingPunct="1"/>
            <a:r>
              <a:rPr lang="en-US" sz="2400" smtClean="0"/>
              <a:t>Not useful (in this case)</a:t>
            </a:r>
          </a:p>
          <a:p>
            <a:pPr lvl="1" eaLnBrk="1" hangingPunct="1"/>
            <a:r>
              <a:rPr lang="en-US" sz="2400" smtClean="0"/>
              <a:t>Wrong, broken, dangerous…</a:t>
            </a:r>
          </a:p>
          <a:p>
            <a:pPr eaLnBrk="1" hangingPunct="1"/>
            <a:r>
              <a:rPr lang="en-US" sz="2800" smtClean="0"/>
              <a:t>Many designs </a:t>
            </a:r>
            <a:r>
              <a:rPr lang="en-US" sz="2800" i="1" smtClean="0"/>
              <a:t>do</a:t>
            </a:r>
            <a:r>
              <a:rPr lang="en-US" sz="2800" smtClean="0"/>
              <a:t> meet requirements</a:t>
            </a:r>
          </a:p>
          <a:p>
            <a:pPr lvl="1" eaLnBrk="1" hangingPunct="1"/>
            <a:r>
              <a:rPr lang="en-US" sz="2400" smtClean="0"/>
              <a:t>Which to choose?  A “good” one, of course!</a:t>
            </a:r>
          </a:p>
          <a:p>
            <a:pPr lvl="1" eaLnBrk="1" hangingPunct="1"/>
            <a:r>
              <a:rPr lang="en-US" sz="2400" smtClean="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2659757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iphone_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597400"/>
            <a:ext cx="785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Span at least 9000’</a:t>
            </a:r>
          </a:p>
          <a:p>
            <a:pPr eaLnBrk="1" hangingPunct="1"/>
            <a:r>
              <a:rPr lang="en-US" sz="2400" dirty="0"/>
              <a:t>Support 6 lanes of traffic, 40 million car crossings per year</a:t>
            </a:r>
          </a:p>
          <a:p>
            <a:pPr eaLnBrk="1" hangingPunct="1"/>
            <a:r>
              <a:rPr lang="en-US" sz="2400" dirty="0" smtClean="0"/>
              <a:t>Height </a:t>
            </a:r>
            <a:r>
              <a:rPr lang="en-US" sz="2400" dirty="0"/>
              <a:t>at least 220’</a:t>
            </a:r>
          </a:p>
          <a:p>
            <a:pPr eaLnBrk="1" hangingPunct="1"/>
            <a:r>
              <a:rPr lang="en-US" sz="2400" dirty="0"/>
              <a:t>Withstand winds up to </a:t>
            </a:r>
            <a:r>
              <a:rPr lang="en-US" sz="2400" dirty="0" smtClean="0"/>
              <a:t>50mph</a:t>
            </a:r>
            <a:endParaRPr lang="en-US" sz="2400" dirty="0"/>
          </a:p>
        </p:txBody>
      </p:sp>
      <p:pic>
        <p:nvPicPr>
          <p:cNvPr id="6" name="Picture 7" descr="golden-gate-bridg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540250"/>
            <a:ext cx="32496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oncrete Mixing Truck">
            <a:hlinkClick r:id="rId4" tooltip="Concrete Mixing Truck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5156200"/>
            <a:ext cx="1701800" cy="1701800"/>
          </a:xfrm>
        </p:spPr>
      </p:pic>
      <p:pic>
        <p:nvPicPr>
          <p:cNvPr id="8" name="Picture 32" descr="steel cable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1470025"/>
            <a:ext cx="26066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mage - Tacoma Narrows Bridge'blowing in the wind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581400"/>
            <a:ext cx="25336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659188" y="4787900"/>
            <a:ext cx="11414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960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7142163" y="3783013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</a:t>
            </a: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60463" y="4443413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</a:t>
            </a: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6088063" y="1585913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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872288" y="5302250"/>
            <a:ext cx="11414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960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5409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SzPct val="85000"/>
              <a:buFont typeface="Wingdings" pitchFamily="2" charset="2"/>
              <a:buChar char="n"/>
            </a:pPr>
            <a:r>
              <a:rPr lang="en-US" sz="2400" dirty="0">
                <a:solidFill>
                  <a:schemeClr val="tx2"/>
                </a:solidFill>
              </a:rPr>
              <a:t>Span at least 33’</a:t>
            </a:r>
          </a:p>
          <a:p>
            <a:pPr marL="342900" indent="-342900">
              <a:buSzPct val="85000"/>
              <a:buFont typeface="Wingdings" pitchFamily="2" charset="2"/>
              <a:buChar char="n"/>
            </a:pPr>
            <a:r>
              <a:rPr lang="en-US" sz="2400" dirty="0">
                <a:solidFill>
                  <a:schemeClr val="tx2"/>
                </a:solidFill>
              </a:rPr>
              <a:t>Support 2 lanes of pedestrian traffic</a:t>
            </a:r>
          </a:p>
          <a:p>
            <a:pPr marL="342900" indent="-342900">
              <a:buSzPct val="85000"/>
              <a:buFont typeface="Wingdings" pitchFamily="2" charset="2"/>
              <a:buChar char="n"/>
            </a:pPr>
            <a:r>
              <a:rPr lang="en-US" sz="2400" dirty="0">
                <a:solidFill>
                  <a:schemeClr val="tx2"/>
                </a:solidFill>
              </a:rPr>
              <a:t>Clearance at least 50’</a:t>
            </a:r>
          </a:p>
          <a:p>
            <a:pPr marL="342900" indent="-342900">
              <a:buSzPct val="85000"/>
              <a:buFont typeface="Wingdings" pitchFamily="2" charset="2"/>
              <a:buChar char="n"/>
            </a:pPr>
            <a:r>
              <a:rPr lang="en-US" sz="2400" dirty="0">
                <a:solidFill>
                  <a:schemeClr val="tx2"/>
                </a:solidFill>
              </a:rPr>
              <a:t>Prevent prisoners from escaping during </a:t>
            </a:r>
            <a:r>
              <a:rPr lang="en-US" sz="2400" dirty="0" smtClean="0">
                <a:solidFill>
                  <a:schemeClr val="tx2"/>
                </a:solidFill>
              </a:rPr>
              <a:t>crossing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venice-bridge-of-sighs-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1397000"/>
            <a:ext cx="3390900" cy="5086350"/>
          </a:xfrm>
          <a:noFill/>
        </p:spPr>
      </p:pic>
    </p:spTree>
    <p:extLst>
      <p:ext uri="{BB962C8B-B14F-4D97-AF65-F5344CB8AC3E}">
        <p14:creationId xmlns:p14="http://schemas.microsoft.com/office/powerpoint/2010/main" val="21784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Back to Software Engineering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software engineer builds </a:t>
            </a:r>
            <a:r>
              <a:rPr lang="en-US" sz="2400" i="1" smtClean="0"/>
              <a:t>programs</a:t>
            </a:r>
          </a:p>
          <a:p>
            <a:pPr lvl="1" eaLnBrk="1" hangingPunct="1"/>
            <a:r>
              <a:rPr lang="en-US" sz="2000" smtClean="0"/>
              <a:t>Instructions for </a:t>
            </a:r>
            <a:r>
              <a:rPr lang="en-US" sz="2000" smtClean="0">
                <a:solidFill>
                  <a:srgbClr val="990000"/>
                </a:solidFill>
              </a:rPr>
              <a:t>how</a:t>
            </a:r>
            <a:r>
              <a:rPr lang="en-US" sz="2000" smtClean="0">
                <a:solidFill>
                  <a:srgbClr val="008000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to </a:t>
            </a:r>
            <a:r>
              <a:rPr lang="en-US" sz="2000" smtClean="0"/>
              <a:t>turn inputs into outputs</a:t>
            </a:r>
          </a:p>
          <a:p>
            <a:pPr lvl="1" eaLnBrk="1" hangingPunct="1"/>
            <a:r>
              <a:rPr lang="en-US" sz="2000" smtClean="0"/>
              <a:t>Recipe engineering!</a:t>
            </a:r>
          </a:p>
          <a:p>
            <a:pPr eaLnBrk="1" hangingPunct="1"/>
            <a:r>
              <a:rPr lang="en-US" sz="2400" smtClean="0"/>
              <a:t>A program must meet certain </a:t>
            </a:r>
            <a:r>
              <a:rPr lang="en-US" sz="2400" i="1" smtClean="0"/>
              <a:t>requirements…</a:t>
            </a:r>
          </a:p>
          <a:p>
            <a:pPr lvl="1" eaLnBrk="1" hangingPunct="1"/>
            <a:r>
              <a:rPr lang="en-US" sz="2000" smtClean="0"/>
              <a:t>How are requirements given for a program?</a:t>
            </a:r>
          </a:p>
          <a:p>
            <a:pPr lvl="1" eaLnBrk="1" hangingPunct="1"/>
            <a:r>
              <a:rPr lang="en-US" sz="2000" smtClean="0"/>
              <a:t>How are requirements given for a recipe?</a:t>
            </a:r>
          </a:p>
          <a:p>
            <a:pPr lvl="1" eaLnBrk="1" hangingPunct="1"/>
            <a:r>
              <a:rPr lang="en-US" sz="2000" smtClean="0"/>
              <a:t>(For software, “requirements” are usually called “specifications”)</a:t>
            </a:r>
          </a:p>
        </p:txBody>
      </p:sp>
    </p:spTree>
    <p:extLst>
      <p:ext uri="{BB962C8B-B14F-4D97-AF65-F5344CB8AC3E}">
        <p14:creationId xmlns:p14="http://schemas.microsoft.com/office/powerpoint/2010/main" val="1163096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Specifying </a:t>
            </a:r>
            <a:r>
              <a:rPr lang="en-US" sz="4000" dirty="0" smtClean="0"/>
              <a:t>Choc</a:t>
            </a:r>
            <a:r>
              <a:rPr lang="en-US" sz="4000" dirty="0" smtClean="0"/>
              <a:t>. Chip Cookies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94190" y="2333625"/>
            <a:ext cx="1689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2 tbsp cocoa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29040" y="2943225"/>
            <a:ext cx="22542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tsp baking pwdr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24440" y="5991225"/>
            <a:ext cx="958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3 eggs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65653" y="1724025"/>
            <a:ext cx="14176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¼ c flour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849790" y="3552825"/>
            <a:ext cx="1333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¾ tsp salt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59303" y="4162425"/>
            <a:ext cx="14239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899003" y="5381625"/>
            <a:ext cx="1284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sugar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370365" y="4772025"/>
            <a:ext cx="1812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lb chocolate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5" y="3352800"/>
            <a:ext cx="106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AutoShape 12"/>
          <p:cNvCxnSpPr>
            <a:cxnSpLocks noChangeShapeType="1"/>
            <a:stCxn id="16390" idx="3"/>
          </p:cNvCxnSpPr>
          <p:nvPr/>
        </p:nvCxnSpPr>
        <p:spPr bwMode="auto">
          <a:xfrm>
            <a:off x="3183290" y="1927225"/>
            <a:ext cx="1228725" cy="20208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3"/>
          <p:cNvCxnSpPr>
            <a:cxnSpLocks noChangeShapeType="1"/>
            <a:stCxn id="16387" idx="3"/>
          </p:cNvCxnSpPr>
          <p:nvPr/>
        </p:nvCxnSpPr>
        <p:spPr bwMode="auto">
          <a:xfrm>
            <a:off x="3183290" y="2536825"/>
            <a:ext cx="1228725" cy="14112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14"/>
          <p:cNvCxnSpPr>
            <a:cxnSpLocks noChangeShapeType="1"/>
            <a:stCxn id="16388" idx="3"/>
          </p:cNvCxnSpPr>
          <p:nvPr/>
        </p:nvCxnSpPr>
        <p:spPr bwMode="auto">
          <a:xfrm>
            <a:off x="3183290" y="3146425"/>
            <a:ext cx="1228725" cy="8016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15"/>
          <p:cNvCxnSpPr>
            <a:cxnSpLocks noChangeShapeType="1"/>
            <a:stCxn id="16394" idx="3"/>
          </p:cNvCxnSpPr>
          <p:nvPr/>
        </p:nvCxnSpPr>
        <p:spPr bwMode="auto">
          <a:xfrm flipV="1">
            <a:off x="3183290" y="3948113"/>
            <a:ext cx="1228725" cy="10271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16"/>
          <p:cNvCxnSpPr>
            <a:cxnSpLocks noChangeShapeType="1"/>
            <a:stCxn id="16392" idx="3"/>
          </p:cNvCxnSpPr>
          <p:nvPr/>
        </p:nvCxnSpPr>
        <p:spPr bwMode="auto">
          <a:xfrm flipV="1">
            <a:off x="3183290" y="3948113"/>
            <a:ext cx="1228725" cy="4175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17"/>
          <p:cNvCxnSpPr>
            <a:cxnSpLocks noChangeShapeType="1"/>
            <a:stCxn id="16391" idx="3"/>
          </p:cNvCxnSpPr>
          <p:nvPr/>
        </p:nvCxnSpPr>
        <p:spPr bwMode="auto">
          <a:xfrm>
            <a:off x="3183290" y="3756025"/>
            <a:ext cx="1228725" cy="1920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AutoShape 18"/>
          <p:cNvCxnSpPr>
            <a:cxnSpLocks noChangeShapeType="1"/>
            <a:stCxn id="16389" idx="3"/>
          </p:cNvCxnSpPr>
          <p:nvPr/>
        </p:nvCxnSpPr>
        <p:spPr bwMode="auto">
          <a:xfrm flipV="1">
            <a:off x="3183290" y="3948113"/>
            <a:ext cx="1228725" cy="22463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AutoShape 19"/>
          <p:cNvCxnSpPr>
            <a:cxnSpLocks noChangeShapeType="1"/>
            <a:stCxn id="16393" idx="3"/>
          </p:cNvCxnSpPr>
          <p:nvPr/>
        </p:nvCxnSpPr>
        <p:spPr bwMode="auto">
          <a:xfrm flipV="1">
            <a:off x="3183290" y="3948113"/>
            <a:ext cx="1228725" cy="16367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604353" y="3587750"/>
            <a:ext cx="171291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7030A0"/>
                </a:solidFill>
              </a:rPr>
              <a:t>36 chocolate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chip cookies</a:t>
            </a:r>
          </a:p>
        </p:txBody>
      </p:sp>
      <p:cxnSp>
        <p:nvCxnSpPr>
          <p:cNvPr id="16405" name="AutoShape 21"/>
          <p:cNvCxnSpPr>
            <a:cxnSpLocks noChangeShapeType="1"/>
            <a:endCxn id="16404" idx="1"/>
          </p:cNvCxnSpPr>
          <p:nvPr/>
        </p:nvCxnSpPr>
        <p:spPr bwMode="auto">
          <a:xfrm flipV="1">
            <a:off x="5478815" y="3943350"/>
            <a:ext cx="1125538" cy="4763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129440" y="1828800"/>
            <a:ext cx="1697901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990000"/>
                </a:solidFill>
              </a:rPr>
              <a:t>Sequence of</a:t>
            </a:r>
            <a:br>
              <a:rPr lang="en-US" sz="2000" b="1" dirty="0">
                <a:solidFill>
                  <a:srgbClr val="990000"/>
                </a:solidFill>
              </a:rPr>
            </a:br>
            <a:r>
              <a:rPr lang="en-US" sz="2000" b="1" dirty="0">
                <a:solidFill>
                  <a:srgbClr val="990000"/>
                </a:solidFill>
              </a:rPr>
              <a:t>instructions</a:t>
            </a:r>
          </a:p>
        </p:txBody>
      </p:sp>
      <p:cxnSp>
        <p:nvCxnSpPr>
          <p:cNvPr id="16407" name="AutoShape 23"/>
          <p:cNvCxnSpPr>
            <a:cxnSpLocks noChangeShapeType="1"/>
            <a:stCxn id="16406" idx="2"/>
          </p:cNvCxnSpPr>
          <p:nvPr/>
        </p:nvCxnSpPr>
        <p:spPr bwMode="auto">
          <a:xfrm flipH="1">
            <a:off x="4945416" y="2536686"/>
            <a:ext cx="32975" cy="816114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248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in Software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software engineer builds </a:t>
            </a:r>
            <a:r>
              <a:rPr lang="en-US" sz="2400" i="1" dirty="0" smtClean="0"/>
              <a:t>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Instructions for </a:t>
            </a:r>
            <a:r>
              <a:rPr lang="en-US" sz="2000" dirty="0" smtClean="0">
                <a:solidFill>
                  <a:schemeClr val="accent2"/>
                </a:solidFill>
              </a:rPr>
              <a:t>how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/>
              <a:t>turn inputs into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Recipe engineering!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Programs must meet </a:t>
            </a:r>
            <a:r>
              <a:rPr lang="en-US" sz="2400" i="1" dirty="0" smtClean="0"/>
              <a:t>specifications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What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transformation to do (</a:t>
            </a:r>
            <a:r>
              <a:rPr lang="en-US" sz="2000" i="1" dirty="0" smtClean="0">
                <a:solidFill>
                  <a:schemeClr val="tx1"/>
                </a:solidFill>
              </a:rPr>
              <a:t>not</a:t>
            </a:r>
            <a:r>
              <a:rPr lang="en-US" sz="2000" dirty="0" smtClean="0">
                <a:solidFill>
                  <a:schemeClr val="tx1"/>
                </a:solidFill>
              </a:rPr>
              <a:t> how</a:t>
            </a:r>
            <a:r>
              <a:rPr lang="en-US" sz="2000" dirty="0" smtClean="0"/>
              <a:t> to do 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input</a:t>
            </a:r>
            <a:r>
              <a:rPr lang="en-US" sz="2000" dirty="0" smtClean="0"/>
              <a:t>: ingredients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output</a:t>
            </a:r>
            <a:r>
              <a:rPr lang="en-US" sz="2000" dirty="0" smtClean="0"/>
              <a:t>: final dish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the same requirements, many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Good recipes are </a:t>
            </a:r>
            <a:r>
              <a:rPr lang="en-US" sz="2000" i="1" dirty="0" smtClean="0"/>
              <a:t>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Good recipes are </a:t>
            </a:r>
            <a:r>
              <a:rPr lang="en-US" sz="2000" i="1" dirty="0" smtClean="0"/>
              <a:t>fast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Good recipes are </a:t>
            </a:r>
            <a:r>
              <a:rPr lang="en-US" sz="2000" i="1" dirty="0" smtClean="0"/>
              <a:t>easy to understand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Good recipes are </a:t>
            </a:r>
            <a:r>
              <a:rPr lang="en-US" sz="2000" i="1" dirty="0" smtClean="0"/>
              <a:t>easy to change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42568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</a:t>
            </a:r>
            <a:r>
              <a:rPr lang="en-US" dirty="0" smtClean="0"/>
              <a:t>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1</a:t>
            </a:r>
          </a:p>
          <a:p>
            <a:pPr lvl="1" eaLnBrk="1" hangingPunct="1"/>
            <a:r>
              <a:rPr lang="en-US" dirty="0" smtClean="0"/>
              <a:t>You are given several specifications</a:t>
            </a:r>
          </a:p>
          <a:p>
            <a:pPr lvl="1" eaLnBrk="1" hangingPunct="1"/>
            <a:r>
              <a:rPr lang="en-US" dirty="0" smtClean="0"/>
              <a:t>Write programs that meet these specifications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The best dishes are made from scratch…</a:t>
            </a:r>
          </a:p>
        </p:txBody>
      </p:sp>
    </p:spTree>
    <p:extLst>
      <p:ext uri="{BB962C8B-B14F-4D97-AF65-F5344CB8AC3E}">
        <p14:creationId xmlns:p14="http://schemas.microsoft.com/office/powerpoint/2010/main" val="728537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1: Debrief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Put the problems in increasing order of difficulty: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</a:pPr>
            <a:r>
              <a:rPr lang="en-US" smtClean="0"/>
              <a:t>Fixed Start / Reach the Ocean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</a:pPr>
            <a:r>
              <a:rPr lang="en-US" smtClean="0"/>
              <a:t>Random-Facing Start / Reach the Ocean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</a:pPr>
            <a:r>
              <a:rPr lang="en-US" smtClean="0"/>
              <a:t>Fixed-Start / Reach the Ship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</a:pPr>
            <a:r>
              <a:rPr lang="en-US" smtClean="0"/>
              <a:t>All-Random Start / Reach the Ocean</a:t>
            </a:r>
          </a:p>
          <a:p>
            <a:pPr marL="609600" indent="-609600" eaLnBrk="1" hangingPunct="1"/>
            <a:r>
              <a:rPr lang="en-US" smtClean="0"/>
              <a:t>Why is C harder than A?</a:t>
            </a:r>
          </a:p>
        </p:txBody>
      </p:sp>
    </p:spTree>
    <p:extLst>
      <p:ext uri="{BB962C8B-B14F-4D97-AF65-F5344CB8AC3E}">
        <p14:creationId xmlns:p14="http://schemas.microsoft.com/office/powerpoint/2010/main" val="22171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of Outputs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52725" y="1809750"/>
            <a:ext cx="1897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reach the ship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738438" y="5759450"/>
            <a:ext cx="2085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reach the ocean</a:t>
            </a: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auto">
          <a:xfrm>
            <a:off x="5588000" y="2159000"/>
            <a:ext cx="431800" cy="3594100"/>
          </a:xfrm>
          <a:prstGeom prst="downArrow">
            <a:avLst>
              <a:gd name="adj1" fmla="val 50000"/>
              <a:gd name="adj2" fmla="val 208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272213" y="4833938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Less Information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363663" y="52530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Easier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360488" y="2230438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Harder</a:t>
            </a:r>
          </a:p>
        </p:txBody>
      </p:sp>
    </p:spTree>
    <p:extLst>
      <p:ext uri="{BB962C8B-B14F-4D97-AF65-F5344CB8AC3E}">
        <p14:creationId xmlns:p14="http://schemas.microsoft.com/office/powerpoint/2010/main" val="1640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of Outputs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28913" y="1809750"/>
            <a:ext cx="171291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36 chocolate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chip cookies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746375" y="3028950"/>
            <a:ext cx="14493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36 cookies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744788" y="3905250"/>
            <a:ext cx="1731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some cookies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735263" y="4845050"/>
            <a:ext cx="21637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something sweet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724150" y="5759450"/>
            <a:ext cx="21891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something edible</a:t>
            </a:r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5588000" y="2159000"/>
            <a:ext cx="431800" cy="3594100"/>
          </a:xfrm>
          <a:prstGeom prst="downArrow">
            <a:avLst>
              <a:gd name="adj1" fmla="val 50000"/>
              <a:gd name="adj2" fmla="val 208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0" name="Text Box 10"/>
          <p:cNvSpPr txBox="1">
            <a:spLocks noChangeArrowheads="1"/>
          </p:cNvSpPr>
          <p:nvPr/>
        </p:nvSpPr>
        <p:spPr bwMode="auto">
          <a:xfrm>
            <a:off x="6272213" y="4833938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Less Information</a:t>
            </a:r>
          </a:p>
        </p:txBody>
      </p:sp>
      <p:sp>
        <p:nvSpPr>
          <p:cNvPr id="542732" name="Text Box 12"/>
          <p:cNvSpPr txBox="1">
            <a:spLocks noChangeArrowheads="1"/>
          </p:cNvSpPr>
          <p:nvPr/>
        </p:nvSpPr>
        <p:spPr bwMode="auto">
          <a:xfrm>
            <a:off x="1363663" y="52530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Easier</a:t>
            </a:r>
          </a:p>
        </p:txBody>
      </p:sp>
      <p:sp>
        <p:nvSpPr>
          <p:cNvPr id="542733" name="Text Box 13"/>
          <p:cNvSpPr txBox="1">
            <a:spLocks noChangeArrowheads="1"/>
          </p:cNvSpPr>
          <p:nvPr/>
        </p:nvSpPr>
        <p:spPr bwMode="auto">
          <a:xfrm>
            <a:off x="1360488" y="2230438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Harder</a:t>
            </a:r>
          </a:p>
        </p:txBody>
      </p:sp>
    </p:spTree>
    <p:extLst>
      <p:ext uri="{BB962C8B-B14F-4D97-AF65-F5344CB8AC3E}">
        <p14:creationId xmlns:p14="http://schemas.microsoft.com/office/powerpoint/2010/main" val="30206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0" grpId="0"/>
      <p:bldP spid="542732" grpId="0"/>
      <p:bldP spid="5427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Science &amp; Engineering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</a:p>
          <a:p>
            <a:r>
              <a:rPr lang="en-US" i="1" dirty="0" smtClean="0"/>
              <a:t>(and some advanced concepts too!)</a:t>
            </a:r>
          </a:p>
          <a:p>
            <a:endParaRPr lang="en-US" dirty="0"/>
          </a:p>
          <a:p>
            <a:pPr algn="r"/>
            <a:r>
              <a:rPr lang="en-US" dirty="0" smtClean="0"/>
              <a:t>Prof. Paul Sivilotti</a:t>
            </a:r>
          </a:p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ivilotti.1@osu.edu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of Inputs</a:t>
            </a:r>
          </a:p>
        </p:txBody>
      </p:sp>
      <p:sp>
        <p:nvSpPr>
          <p:cNvPr id="22531" name="AutoShape 8"/>
          <p:cNvSpPr>
            <a:spLocks noChangeArrowheads="1"/>
          </p:cNvSpPr>
          <p:nvPr/>
        </p:nvSpPr>
        <p:spPr bwMode="auto">
          <a:xfrm rot="5400000">
            <a:off x="4648200" y="1511300"/>
            <a:ext cx="431800" cy="3594100"/>
          </a:xfrm>
          <a:prstGeom prst="downArrow">
            <a:avLst>
              <a:gd name="adj1" fmla="val 50000"/>
              <a:gd name="adj2" fmla="val 208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1928813" y="2243138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Less Information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6938963" y="57102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Easier</a:t>
            </a:r>
          </a:p>
        </p:txBody>
      </p:sp>
      <p:sp>
        <p:nvSpPr>
          <p:cNvPr id="545803" name="Text Box 11"/>
          <p:cNvSpPr txBox="1">
            <a:spLocks noChangeArrowheads="1"/>
          </p:cNvSpPr>
          <p:nvPr/>
        </p:nvSpPr>
        <p:spPr bwMode="auto">
          <a:xfrm>
            <a:off x="2427288" y="5697538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Harder</a:t>
            </a:r>
          </a:p>
        </p:txBody>
      </p:sp>
      <p:sp>
        <p:nvSpPr>
          <p:cNvPr id="22535" name="Text Box 17"/>
          <p:cNvSpPr txBox="1">
            <a:spLocks noChangeArrowheads="1"/>
          </p:cNvSpPr>
          <p:nvPr/>
        </p:nvSpPr>
        <p:spPr bwMode="auto">
          <a:xfrm>
            <a:off x="5062538" y="4352925"/>
            <a:ext cx="14239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</p:txBody>
      </p:sp>
      <p:sp>
        <p:nvSpPr>
          <p:cNvPr id="22536" name="Text Box 20"/>
          <p:cNvSpPr txBox="1">
            <a:spLocks noChangeArrowheads="1"/>
          </p:cNvSpPr>
          <p:nvPr/>
        </p:nvSpPr>
        <p:spPr bwMode="auto">
          <a:xfrm>
            <a:off x="6916738" y="4340225"/>
            <a:ext cx="14239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  <a:p>
            <a:pPr eaLnBrk="1" hangingPunct="1"/>
            <a:r>
              <a:rPr lang="en-US" sz="2000">
                <a:solidFill>
                  <a:srgbClr val="008000"/>
                </a:solidFill>
              </a:rPr>
              <a:t>(unsalted)</a:t>
            </a:r>
          </a:p>
        </p:txBody>
      </p:sp>
      <p:sp>
        <p:nvSpPr>
          <p:cNvPr id="22537" name="Text Box 21"/>
          <p:cNvSpPr txBox="1">
            <a:spLocks noChangeArrowheads="1"/>
          </p:cNvSpPr>
          <p:nvPr/>
        </p:nvSpPr>
        <p:spPr bwMode="auto">
          <a:xfrm>
            <a:off x="3665538" y="4343400"/>
            <a:ext cx="10191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fat</a:t>
            </a:r>
          </a:p>
        </p:txBody>
      </p:sp>
      <p:sp>
        <p:nvSpPr>
          <p:cNvPr id="22538" name="Text Box 22"/>
          <p:cNvSpPr txBox="1">
            <a:spLocks noChangeArrowheads="1"/>
          </p:cNvSpPr>
          <p:nvPr/>
        </p:nvSpPr>
        <p:spPr bwMode="auto">
          <a:xfrm>
            <a:off x="1992313" y="4330700"/>
            <a:ext cx="12414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some fat</a:t>
            </a:r>
          </a:p>
        </p:txBody>
      </p:sp>
    </p:spTree>
    <p:extLst>
      <p:ext uri="{BB962C8B-B14F-4D97-AF65-F5344CB8AC3E}">
        <p14:creationId xmlns:p14="http://schemas.microsoft.com/office/powerpoint/2010/main" val="4637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1" grpId="0"/>
      <p:bldP spid="545802" grpId="0"/>
      <p:bldP spid="5458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of Inputs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rot="5400000">
            <a:off x="4648200" y="1511300"/>
            <a:ext cx="431800" cy="3594100"/>
          </a:xfrm>
          <a:prstGeom prst="downArrow">
            <a:avLst>
              <a:gd name="adj1" fmla="val 50000"/>
              <a:gd name="adj2" fmla="val 208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28813" y="2243138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Less Information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938963" y="57102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Easier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427288" y="5697538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Harder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235450" y="4340225"/>
            <a:ext cx="1863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random facing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213600" y="4340225"/>
            <a:ext cx="831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fixed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911350" y="4330700"/>
            <a:ext cx="1404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all random</a:t>
            </a:r>
          </a:p>
        </p:txBody>
      </p:sp>
    </p:spTree>
    <p:extLst>
      <p:ext uri="{BB962C8B-B14F-4D97-AF65-F5344CB8AC3E}">
        <p14:creationId xmlns:p14="http://schemas.microsoft.com/office/powerpoint/2010/main" val="3916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Comparing Specifications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 rot="5400000">
            <a:off x="6045200" y="3327400"/>
            <a:ext cx="431800" cy="3594100"/>
          </a:xfrm>
          <a:prstGeom prst="downArrow">
            <a:avLst>
              <a:gd name="adj1" fmla="val 50000"/>
              <a:gd name="adj2" fmla="val 208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vert270" wrap="none" lIns="91440" tIns="0" bIns="731520" anchor="ctr" anchorCtr="0"/>
          <a:lstStyle/>
          <a:p>
            <a:r>
              <a:rPr lang="en-US" b="1" dirty="0" smtClean="0">
                <a:solidFill>
                  <a:schemeClr val="bg1"/>
                </a:solidFill>
              </a:rPr>
              <a:t>Information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396163" y="59769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Easier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887788" y="5976938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Harder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530850" y="5508625"/>
            <a:ext cx="1863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random facing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7607300" y="5508625"/>
            <a:ext cx="831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fixed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879850" y="5499100"/>
            <a:ext cx="1404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all random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1866900" y="2432050"/>
            <a:ext cx="1152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reach</a:t>
            </a:r>
          </a:p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the ship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1751013" y="3727450"/>
            <a:ext cx="13414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reach</a:t>
            </a:r>
          </a:p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the ocean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1274763" y="45037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Easier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1309688" y="1849438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Harder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7805738" y="3868738"/>
            <a:ext cx="415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6246813" y="3868738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24592" name="Text Box 18"/>
          <p:cNvSpPr txBox="1">
            <a:spLocks noChangeArrowheads="1"/>
          </p:cNvSpPr>
          <p:nvPr/>
        </p:nvSpPr>
        <p:spPr bwMode="auto">
          <a:xfrm>
            <a:off x="7850188" y="2497138"/>
            <a:ext cx="3778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>
            <a:off x="4403725" y="3868738"/>
            <a:ext cx="414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4594" name="Text Box 20"/>
          <p:cNvSpPr txBox="1">
            <a:spLocks noChangeArrowheads="1"/>
          </p:cNvSpPr>
          <p:nvPr/>
        </p:nvSpPr>
        <p:spPr bwMode="auto">
          <a:xfrm>
            <a:off x="4424363" y="2509838"/>
            <a:ext cx="374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  <p:sp>
        <p:nvSpPr>
          <p:cNvPr id="24595" name="Text Box 21"/>
          <p:cNvSpPr txBox="1">
            <a:spLocks noChangeArrowheads="1"/>
          </p:cNvSpPr>
          <p:nvPr/>
        </p:nvSpPr>
        <p:spPr bwMode="auto">
          <a:xfrm>
            <a:off x="6227763" y="2497138"/>
            <a:ext cx="374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357680" y="1746250"/>
            <a:ext cx="431800" cy="3594100"/>
          </a:xfrm>
          <a:prstGeom prst="downArrow">
            <a:avLst>
              <a:gd name="adj1" fmla="val 50000"/>
              <a:gd name="adj2" fmla="val 208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vert270" wrap="none" lIns="91440" tIns="0" bIns="731520" anchor="ctr" anchorCtr="0"/>
          <a:lstStyle/>
          <a:p>
            <a:r>
              <a:rPr lang="en-US" b="1" dirty="0" smtClean="0">
                <a:solidFill>
                  <a:schemeClr val="bg1"/>
                </a:solidFill>
              </a:rPr>
              <a:t>Information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Lab 1 Take-Home Messages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specification that says </a:t>
            </a:r>
            <a:r>
              <a:rPr lang="en-US" i="1" smtClean="0"/>
              <a:t>less</a:t>
            </a:r>
            <a:r>
              <a:rPr lang="en-US" smtClean="0"/>
              <a:t> about outputs is </a:t>
            </a:r>
            <a:r>
              <a:rPr lang="en-US" i="1" smtClean="0"/>
              <a:t>easier</a:t>
            </a:r>
            <a:r>
              <a:rPr lang="en-US" smtClean="0"/>
              <a:t> to implement</a:t>
            </a:r>
          </a:p>
          <a:p>
            <a:pPr lvl="1" eaLnBrk="1" hangingPunct="1"/>
            <a:r>
              <a:rPr lang="en-US" smtClean="0"/>
              <a:t>But may be less useful (might not produce an appealing final dish)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 specification that says </a:t>
            </a:r>
            <a:r>
              <a:rPr lang="en-US" i="1" smtClean="0"/>
              <a:t>less</a:t>
            </a:r>
            <a:r>
              <a:rPr lang="en-US" smtClean="0"/>
              <a:t> about inputs is </a:t>
            </a:r>
            <a:r>
              <a:rPr lang="en-US" i="1" smtClean="0"/>
              <a:t>harder</a:t>
            </a:r>
            <a:r>
              <a:rPr lang="en-US" smtClean="0"/>
              <a:t> to implement</a:t>
            </a:r>
          </a:p>
          <a:p>
            <a:pPr lvl="1" eaLnBrk="1" hangingPunct="1"/>
            <a:r>
              <a:rPr lang="en-US" smtClean="0"/>
              <a:t>But may be more useful (more general since it can be applied in more situations)</a:t>
            </a:r>
          </a:p>
        </p:txBody>
      </p:sp>
    </p:spTree>
    <p:extLst>
      <p:ext uri="{BB962C8B-B14F-4D97-AF65-F5344CB8AC3E}">
        <p14:creationId xmlns:p14="http://schemas.microsoft.com/office/powerpoint/2010/main" val="42857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2: Composition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 programs are always built out of lots of smaller ones</a:t>
            </a:r>
          </a:p>
          <a:p>
            <a:pPr eaLnBrk="1" hangingPunct="1"/>
            <a:r>
              <a:rPr lang="en-US" smtClean="0"/>
              <a:t>Output from one program can be used as input to another</a:t>
            </a:r>
          </a:p>
          <a:p>
            <a:pPr eaLnBrk="1" hangingPunct="1"/>
            <a:r>
              <a:rPr lang="en-US" smtClean="0"/>
              <a:t>Example</a:t>
            </a:r>
          </a:p>
          <a:p>
            <a:pPr lvl="1" eaLnBrk="1" hangingPunct="1"/>
            <a:r>
              <a:rPr lang="en-US" smtClean="0"/>
              <a:t>recipe for chocolate chip cookies</a:t>
            </a:r>
          </a:p>
          <a:p>
            <a:pPr lvl="1" eaLnBrk="1" hangingPunct="1"/>
            <a:r>
              <a:rPr lang="en-US" smtClean="0"/>
              <a:t>recipe for chocolate genoise cake</a:t>
            </a:r>
          </a:p>
          <a:p>
            <a:pPr lvl="1" eaLnBrk="1" hangingPunct="1"/>
            <a:r>
              <a:rPr lang="en-US" smtClean="0"/>
              <a:t>recipe for frosting</a:t>
            </a:r>
          </a:p>
        </p:txBody>
      </p:sp>
    </p:spTree>
    <p:extLst>
      <p:ext uri="{BB962C8B-B14F-4D97-AF65-F5344CB8AC3E}">
        <p14:creationId xmlns:p14="http://schemas.microsoft.com/office/powerpoint/2010/main" val="42783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 Big Recipe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98650" y="1990725"/>
            <a:ext cx="1689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2 tbsp cocoa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95400" y="2130425"/>
            <a:ext cx="22542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tsp baking pwdr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74900" y="2841625"/>
            <a:ext cx="958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3 eggs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08213" y="1851025"/>
            <a:ext cx="14176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¼ c flour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190750" y="2270125"/>
            <a:ext cx="1333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¾ tsp salt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049463" y="2384425"/>
            <a:ext cx="14239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00263" y="2676525"/>
            <a:ext cx="1284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sugar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22425" y="2562225"/>
            <a:ext cx="1812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lb chocolate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273300"/>
            <a:ext cx="6588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0" name="AutoShape 12"/>
          <p:cNvCxnSpPr>
            <a:cxnSpLocks noChangeShapeType="1"/>
            <a:stCxn id="27654" idx="3"/>
          </p:cNvCxnSpPr>
          <p:nvPr/>
        </p:nvCxnSpPr>
        <p:spPr bwMode="auto">
          <a:xfrm>
            <a:off x="3625850" y="2054225"/>
            <a:ext cx="403225" cy="5873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AutoShape 13"/>
          <p:cNvCxnSpPr>
            <a:cxnSpLocks noChangeShapeType="1"/>
            <a:stCxn id="27651" idx="3"/>
          </p:cNvCxnSpPr>
          <p:nvPr/>
        </p:nvCxnSpPr>
        <p:spPr bwMode="auto">
          <a:xfrm>
            <a:off x="3587750" y="2193925"/>
            <a:ext cx="441325" cy="4476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14"/>
          <p:cNvCxnSpPr>
            <a:cxnSpLocks noChangeShapeType="1"/>
            <a:stCxn id="27652" idx="3"/>
          </p:cNvCxnSpPr>
          <p:nvPr/>
        </p:nvCxnSpPr>
        <p:spPr bwMode="auto">
          <a:xfrm>
            <a:off x="3549650" y="2333625"/>
            <a:ext cx="479425" cy="3079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5"/>
          <p:cNvCxnSpPr>
            <a:cxnSpLocks noChangeShapeType="1"/>
            <a:stCxn id="27658" idx="3"/>
          </p:cNvCxnSpPr>
          <p:nvPr/>
        </p:nvCxnSpPr>
        <p:spPr bwMode="auto">
          <a:xfrm flipV="1">
            <a:off x="3435350" y="2641600"/>
            <a:ext cx="593725" cy="1238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6"/>
          <p:cNvCxnSpPr>
            <a:cxnSpLocks noChangeShapeType="1"/>
            <a:stCxn id="27656" idx="3"/>
          </p:cNvCxnSpPr>
          <p:nvPr/>
        </p:nvCxnSpPr>
        <p:spPr bwMode="auto">
          <a:xfrm>
            <a:off x="3473450" y="2587625"/>
            <a:ext cx="555625" cy="539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7"/>
          <p:cNvCxnSpPr>
            <a:cxnSpLocks noChangeShapeType="1"/>
            <a:stCxn id="27655" idx="3"/>
          </p:cNvCxnSpPr>
          <p:nvPr/>
        </p:nvCxnSpPr>
        <p:spPr bwMode="auto">
          <a:xfrm>
            <a:off x="3524250" y="2473325"/>
            <a:ext cx="504825" cy="1682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8"/>
          <p:cNvCxnSpPr>
            <a:cxnSpLocks noChangeShapeType="1"/>
            <a:stCxn id="27653" idx="3"/>
          </p:cNvCxnSpPr>
          <p:nvPr/>
        </p:nvCxnSpPr>
        <p:spPr bwMode="auto">
          <a:xfrm flipV="1">
            <a:off x="3333750" y="2641600"/>
            <a:ext cx="695325" cy="4032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19"/>
          <p:cNvCxnSpPr>
            <a:cxnSpLocks noChangeShapeType="1"/>
            <a:stCxn id="27657" idx="3"/>
          </p:cNvCxnSpPr>
          <p:nvPr/>
        </p:nvCxnSpPr>
        <p:spPr bwMode="auto">
          <a:xfrm flipV="1">
            <a:off x="3384550" y="2641600"/>
            <a:ext cx="644525" cy="2381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184775" y="2317750"/>
            <a:ext cx="129381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choc chip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cookies</a:t>
            </a:r>
          </a:p>
        </p:txBody>
      </p:sp>
      <p:cxnSp>
        <p:nvCxnSpPr>
          <p:cNvPr id="27669" name="AutoShape 21"/>
          <p:cNvCxnSpPr>
            <a:cxnSpLocks noChangeShapeType="1"/>
            <a:endCxn id="27668" idx="1"/>
          </p:cNvCxnSpPr>
          <p:nvPr/>
        </p:nvCxnSpPr>
        <p:spPr bwMode="auto">
          <a:xfrm>
            <a:off x="4687888" y="2641600"/>
            <a:ext cx="496887" cy="317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783013" y="1562100"/>
            <a:ext cx="11239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</a:rPr>
              <a:t>recipe 1</a:t>
            </a:r>
          </a:p>
        </p:txBody>
      </p:sp>
      <p:cxnSp>
        <p:nvCxnSpPr>
          <p:cNvPr id="27671" name="AutoShape 23"/>
          <p:cNvCxnSpPr>
            <a:cxnSpLocks noChangeShapeType="1"/>
            <a:stCxn id="27670" idx="2"/>
          </p:cNvCxnSpPr>
          <p:nvPr/>
        </p:nvCxnSpPr>
        <p:spPr bwMode="auto">
          <a:xfrm>
            <a:off x="4344988" y="1968500"/>
            <a:ext cx="14287" cy="3048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2" name="Text Box 45"/>
          <p:cNvSpPr txBox="1">
            <a:spLocks noChangeArrowheads="1"/>
          </p:cNvSpPr>
          <p:nvPr/>
        </p:nvSpPr>
        <p:spPr bwMode="auto">
          <a:xfrm>
            <a:off x="2000250" y="3679825"/>
            <a:ext cx="1689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2 tbsp cocoa</a:t>
            </a:r>
          </a:p>
        </p:txBody>
      </p:sp>
      <p:sp>
        <p:nvSpPr>
          <p:cNvPr id="27673" name="Text Box 46"/>
          <p:cNvSpPr txBox="1">
            <a:spLocks noChangeArrowheads="1"/>
          </p:cNvSpPr>
          <p:nvPr/>
        </p:nvSpPr>
        <p:spPr bwMode="auto">
          <a:xfrm>
            <a:off x="1397000" y="3819525"/>
            <a:ext cx="22542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tsp baking pwdr</a:t>
            </a:r>
          </a:p>
        </p:txBody>
      </p:sp>
      <p:sp>
        <p:nvSpPr>
          <p:cNvPr id="27674" name="Text Box 47"/>
          <p:cNvSpPr txBox="1">
            <a:spLocks noChangeArrowheads="1"/>
          </p:cNvSpPr>
          <p:nvPr/>
        </p:nvSpPr>
        <p:spPr bwMode="auto">
          <a:xfrm>
            <a:off x="2476500" y="4530725"/>
            <a:ext cx="958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3 eggs</a:t>
            </a:r>
          </a:p>
        </p:txBody>
      </p:sp>
      <p:sp>
        <p:nvSpPr>
          <p:cNvPr id="27675" name="Text Box 48"/>
          <p:cNvSpPr txBox="1">
            <a:spLocks noChangeArrowheads="1"/>
          </p:cNvSpPr>
          <p:nvPr/>
        </p:nvSpPr>
        <p:spPr bwMode="auto">
          <a:xfrm>
            <a:off x="2309813" y="3540125"/>
            <a:ext cx="14176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¼ c flour</a:t>
            </a:r>
          </a:p>
        </p:txBody>
      </p:sp>
      <p:sp>
        <p:nvSpPr>
          <p:cNvPr id="27676" name="Text Box 49"/>
          <p:cNvSpPr txBox="1">
            <a:spLocks noChangeArrowheads="1"/>
          </p:cNvSpPr>
          <p:nvPr/>
        </p:nvSpPr>
        <p:spPr bwMode="auto">
          <a:xfrm>
            <a:off x="2292350" y="3959225"/>
            <a:ext cx="1333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¾ tsp salt</a:t>
            </a:r>
          </a:p>
        </p:txBody>
      </p:sp>
      <p:sp>
        <p:nvSpPr>
          <p:cNvPr id="27677" name="Text Box 50"/>
          <p:cNvSpPr txBox="1">
            <a:spLocks noChangeArrowheads="1"/>
          </p:cNvSpPr>
          <p:nvPr/>
        </p:nvSpPr>
        <p:spPr bwMode="auto">
          <a:xfrm>
            <a:off x="2151063" y="4073525"/>
            <a:ext cx="14239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</p:txBody>
      </p:sp>
      <p:sp>
        <p:nvSpPr>
          <p:cNvPr id="27678" name="Text Box 51"/>
          <p:cNvSpPr txBox="1">
            <a:spLocks noChangeArrowheads="1"/>
          </p:cNvSpPr>
          <p:nvPr/>
        </p:nvSpPr>
        <p:spPr bwMode="auto">
          <a:xfrm>
            <a:off x="2201863" y="4365625"/>
            <a:ext cx="1284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sugar</a:t>
            </a:r>
          </a:p>
        </p:txBody>
      </p:sp>
      <p:sp>
        <p:nvSpPr>
          <p:cNvPr id="27679" name="Text Box 52"/>
          <p:cNvSpPr txBox="1">
            <a:spLocks noChangeArrowheads="1"/>
          </p:cNvSpPr>
          <p:nvPr/>
        </p:nvSpPr>
        <p:spPr bwMode="auto">
          <a:xfrm>
            <a:off x="1724025" y="4251325"/>
            <a:ext cx="1812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lb chocolate</a:t>
            </a:r>
          </a:p>
        </p:txBody>
      </p:sp>
      <p:pic>
        <p:nvPicPr>
          <p:cNvPr id="27680" name="Picture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962400"/>
            <a:ext cx="6588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81" name="AutoShape 54"/>
          <p:cNvCxnSpPr>
            <a:cxnSpLocks noChangeShapeType="1"/>
            <a:stCxn id="27675" idx="3"/>
          </p:cNvCxnSpPr>
          <p:nvPr/>
        </p:nvCxnSpPr>
        <p:spPr bwMode="auto">
          <a:xfrm>
            <a:off x="3727450" y="3743325"/>
            <a:ext cx="403225" cy="5873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2" name="AutoShape 55"/>
          <p:cNvCxnSpPr>
            <a:cxnSpLocks noChangeShapeType="1"/>
            <a:stCxn id="27672" idx="3"/>
          </p:cNvCxnSpPr>
          <p:nvPr/>
        </p:nvCxnSpPr>
        <p:spPr bwMode="auto">
          <a:xfrm>
            <a:off x="3689350" y="3883025"/>
            <a:ext cx="441325" cy="4476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AutoShape 56"/>
          <p:cNvCxnSpPr>
            <a:cxnSpLocks noChangeShapeType="1"/>
            <a:stCxn id="27673" idx="3"/>
          </p:cNvCxnSpPr>
          <p:nvPr/>
        </p:nvCxnSpPr>
        <p:spPr bwMode="auto">
          <a:xfrm>
            <a:off x="3651250" y="4022725"/>
            <a:ext cx="479425" cy="3079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AutoShape 57"/>
          <p:cNvCxnSpPr>
            <a:cxnSpLocks noChangeShapeType="1"/>
            <a:stCxn id="27679" idx="3"/>
          </p:cNvCxnSpPr>
          <p:nvPr/>
        </p:nvCxnSpPr>
        <p:spPr bwMode="auto">
          <a:xfrm flipV="1">
            <a:off x="3536950" y="4330700"/>
            <a:ext cx="593725" cy="1238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AutoShape 58"/>
          <p:cNvCxnSpPr>
            <a:cxnSpLocks noChangeShapeType="1"/>
            <a:stCxn id="27677" idx="3"/>
          </p:cNvCxnSpPr>
          <p:nvPr/>
        </p:nvCxnSpPr>
        <p:spPr bwMode="auto">
          <a:xfrm>
            <a:off x="3575050" y="4276725"/>
            <a:ext cx="555625" cy="539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6" name="AutoShape 59"/>
          <p:cNvCxnSpPr>
            <a:cxnSpLocks noChangeShapeType="1"/>
            <a:stCxn id="27676" idx="3"/>
          </p:cNvCxnSpPr>
          <p:nvPr/>
        </p:nvCxnSpPr>
        <p:spPr bwMode="auto">
          <a:xfrm>
            <a:off x="3625850" y="4162425"/>
            <a:ext cx="504825" cy="1682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AutoShape 60"/>
          <p:cNvCxnSpPr>
            <a:cxnSpLocks noChangeShapeType="1"/>
            <a:stCxn id="27674" idx="3"/>
          </p:cNvCxnSpPr>
          <p:nvPr/>
        </p:nvCxnSpPr>
        <p:spPr bwMode="auto">
          <a:xfrm flipV="1">
            <a:off x="3435350" y="4330700"/>
            <a:ext cx="695325" cy="4032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8" name="AutoShape 61"/>
          <p:cNvCxnSpPr>
            <a:cxnSpLocks noChangeShapeType="1"/>
            <a:stCxn id="27678" idx="3"/>
          </p:cNvCxnSpPr>
          <p:nvPr/>
        </p:nvCxnSpPr>
        <p:spPr bwMode="auto">
          <a:xfrm flipV="1">
            <a:off x="3486150" y="4330700"/>
            <a:ext cx="644525" cy="2381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9" name="Text Box 62"/>
          <p:cNvSpPr txBox="1">
            <a:spLocks noChangeArrowheads="1"/>
          </p:cNvSpPr>
          <p:nvPr/>
        </p:nvSpPr>
        <p:spPr bwMode="auto">
          <a:xfrm>
            <a:off x="5399088" y="3867150"/>
            <a:ext cx="10699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genoise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cake</a:t>
            </a:r>
          </a:p>
        </p:txBody>
      </p:sp>
      <p:cxnSp>
        <p:nvCxnSpPr>
          <p:cNvPr id="27690" name="AutoShape 63"/>
          <p:cNvCxnSpPr>
            <a:cxnSpLocks noChangeShapeType="1"/>
            <a:endCxn id="27689" idx="1"/>
          </p:cNvCxnSpPr>
          <p:nvPr/>
        </p:nvCxnSpPr>
        <p:spPr bwMode="auto">
          <a:xfrm flipV="1">
            <a:off x="4789488" y="4222750"/>
            <a:ext cx="609600" cy="1079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1" name="Text Box 64"/>
          <p:cNvSpPr txBox="1">
            <a:spLocks noChangeArrowheads="1"/>
          </p:cNvSpPr>
          <p:nvPr/>
        </p:nvSpPr>
        <p:spPr bwMode="auto">
          <a:xfrm>
            <a:off x="3863975" y="3251200"/>
            <a:ext cx="1165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</a:rPr>
              <a:t>recipe 2</a:t>
            </a:r>
          </a:p>
        </p:txBody>
      </p:sp>
      <p:cxnSp>
        <p:nvCxnSpPr>
          <p:cNvPr id="27692" name="AutoShape 65"/>
          <p:cNvCxnSpPr>
            <a:cxnSpLocks noChangeShapeType="1"/>
            <a:stCxn id="27691" idx="2"/>
          </p:cNvCxnSpPr>
          <p:nvPr/>
        </p:nvCxnSpPr>
        <p:spPr bwMode="auto">
          <a:xfrm>
            <a:off x="4446588" y="3657600"/>
            <a:ext cx="14287" cy="3048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3" name="Text Box 66"/>
          <p:cNvSpPr txBox="1">
            <a:spLocks noChangeArrowheads="1"/>
          </p:cNvSpPr>
          <p:nvPr/>
        </p:nvSpPr>
        <p:spPr bwMode="auto">
          <a:xfrm>
            <a:off x="2025650" y="5600700"/>
            <a:ext cx="1689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2 tbsp cocoa</a:t>
            </a:r>
          </a:p>
        </p:txBody>
      </p:sp>
      <p:sp>
        <p:nvSpPr>
          <p:cNvPr id="27694" name="Text Box 67"/>
          <p:cNvSpPr txBox="1">
            <a:spLocks noChangeArrowheads="1"/>
          </p:cNvSpPr>
          <p:nvPr/>
        </p:nvSpPr>
        <p:spPr bwMode="auto">
          <a:xfrm>
            <a:off x="1422400" y="5740400"/>
            <a:ext cx="22542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tsp baking pwdr</a:t>
            </a:r>
          </a:p>
        </p:txBody>
      </p:sp>
      <p:sp>
        <p:nvSpPr>
          <p:cNvPr id="27695" name="Text Box 68"/>
          <p:cNvSpPr txBox="1">
            <a:spLocks noChangeArrowheads="1"/>
          </p:cNvSpPr>
          <p:nvPr/>
        </p:nvSpPr>
        <p:spPr bwMode="auto">
          <a:xfrm>
            <a:off x="2501900" y="6451600"/>
            <a:ext cx="958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3 eggs</a:t>
            </a:r>
          </a:p>
        </p:txBody>
      </p:sp>
      <p:sp>
        <p:nvSpPr>
          <p:cNvPr id="27696" name="Text Box 69"/>
          <p:cNvSpPr txBox="1">
            <a:spLocks noChangeArrowheads="1"/>
          </p:cNvSpPr>
          <p:nvPr/>
        </p:nvSpPr>
        <p:spPr bwMode="auto">
          <a:xfrm>
            <a:off x="2335213" y="5461000"/>
            <a:ext cx="14176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¼ c flour</a:t>
            </a:r>
          </a:p>
        </p:txBody>
      </p:sp>
      <p:sp>
        <p:nvSpPr>
          <p:cNvPr id="27697" name="Text Box 70"/>
          <p:cNvSpPr txBox="1">
            <a:spLocks noChangeArrowheads="1"/>
          </p:cNvSpPr>
          <p:nvPr/>
        </p:nvSpPr>
        <p:spPr bwMode="auto">
          <a:xfrm>
            <a:off x="2317750" y="5880100"/>
            <a:ext cx="1333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¾ tsp salt</a:t>
            </a:r>
          </a:p>
        </p:txBody>
      </p:sp>
      <p:sp>
        <p:nvSpPr>
          <p:cNvPr id="27698" name="Text Box 71"/>
          <p:cNvSpPr txBox="1">
            <a:spLocks noChangeArrowheads="1"/>
          </p:cNvSpPr>
          <p:nvPr/>
        </p:nvSpPr>
        <p:spPr bwMode="auto">
          <a:xfrm>
            <a:off x="2176463" y="5994400"/>
            <a:ext cx="14239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</p:txBody>
      </p:sp>
      <p:sp>
        <p:nvSpPr>
          <p:cNvPr id="27699" name="Text Box 72"/>
          <p:cNvSpPr txBox="1">
            <a:spLocks noChangeArrowheads="1"/>
          </p:cNvSpPr>
          <p:nvPr/>
        </p:nvSpPr>
        <p:spPr bwMode="auto">
          <a:xfrm>
            <a:off x="2227263" y="6286500"/>
            <a:ext cx="1284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sugar</a:t>
            </a:r>
          </a:p>
        </p:txBody>
      </p:sp>
      <p:sp>
        <p:nvSpPr>
          <p:cNvPr id="27700" name="Text Box 73"/>
          <p:cNvSpPr txBox="1">
            <a:spLocks noChangeArrowheads="1"/>
          </p:cNvSpPr>
          <p:nvPr/>
        </p:nvSpPr>
        <p:spPr bwMode="auto">
          <a:xfrm>
            <a:off x="1749425" y="6172200"/>
            <a:ext cx="1812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lb chocolate</a:t>
            </a:r>
          </a:p>
        </p:txBody>
      </p:sp>
      <p:pic>
        <p:nvPicPr>
          <p:cNvPr id="27701" name="Picture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5883275"/>
            <a:ext cx="6588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702" name="AutoShape 75"/>
          <p:cNvCxnSpPr>
            <a:cxnSpLocks noChangeShapeType="1"/>
            <a:stCxn id="27696" idx="3"/>
          </p:cNvCxnSpPr>
          <p:nvPr/>
        </p:nvCxnSpPr>
        <p:spPr bwMode="auto">
          <a:xfrm>
            <a:off x="3752850" y="5664200"/>
            <a:ext cx="403225" cy="5873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3" name="AutoShape 76"/>
          <p:cNvCxnSpPr>
            <a:cxnSpLocks noChangeShapeType="1"/>
            <a:stCxn id="27693" idx="3"/>
          </p:cNvCxnSpPr>
          <p:nvPr/>
        </p:nvCxnSpPr>
        <p:spPr bwMode="auto">
          <a:xfrm>
            <a:off x="3714750" y="5803900"/>
            <a:ext cx="441325" cy="4476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4" name="AutoShape 77"/>
          <p:cNvCxnSpPr>
            <a:cxnSpLocks noChangeShapeType="1"/>
            <a:stCxn id="27694" idx="3"/>
          </p:cNvCxnSpPr>
          <p:nvPr/>
        </p:nvCxnSpPr>
        <p:spPr bwMode="auto">
          <a:xfrm>
            <a:off x="3676650" y="5943600"/>
            <a:ext cx="479425" cy="3079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5" name="AutoShape 78"/>
          <p:cNvCxnSpPr>
            <a:cxnSpLocks noChangeShapeType="1"/>
            <a:stCxn id="27700" idx="3"/>
          </p:cNvCxnSpPr>
          <p:nvPr/>
        </p:nvCxnSpPr>
        <p:spPr bwMode="auto">
          <a:xfrm flipV="1">
            <a:off x="3562350" y="6251575"/>
            <a:ext cx="593725" cy="1238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6" name="AutoShape 79"/>
          <p:cNvCxnSpPr>
            <a:cxnSpLocks noChangeShapeType="1"/>
            <a:stCxn id="27698" idx="3"/>
          </p:cNvCxnSpPr>
          <p:nvPr/>
        </p:nvCxnSpPr>
        <p:spPr bwMode="auto">
          <a:xfrm>
            <a:off x="3600450" y="6197600"/>
            <a:ext cx="555625" cy="539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7" name="AutoShape 80"/>
          <p:cNvCxnSpPr>
            <a:cxnSpLocks noChangeShapeType="1"/>
            <a:stCxn id="27697" idx="3"/>
          </p:cNvCxnSpPr>
          <p:nvPr/>
        </p:nvCxnSpPr>
        <p:spPr bwMode="auto">
          <a:xfrm>
            <a:off x="3651250" y="6083300"/>
            <a:ext cx="504825" cy="16827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8" name="AutoShape 81"/>
          <p:cNvCxnSpPr>
            <a:cxnSpLocks noChangeShapeType="1"/>
            <a:stCxn id="27695" idx="3"/>
          </p:cNvCxnSpPr>
          <p:nvPr/>
        </p:nvCxnSpPr>
        <p:spPr bwMode="auto">
          <a:xfrm flipV="1">
            <a:off x="3460750" y="6251575"/>
            <a:ext cx="695325" cy="4032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9" name="AutoShape 82"/>
          <p:cNvCxnSpPr>
            <a:cxnSpLocks noChangeShapeType="1"/>
            <a:stCxn id="27699" idx="3"/>
          </p:cNvCxnSpPr>
          <p:nvPr/>
        </p:nvCxnSpPr>
        <p:spPr bwMode="auto">
          <a:xfrm flipV="1">
            <a:off x="3511550" y="6251575"/>
            <a:ext cx="644525" cy="238125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0" name="Text Box 83"/>
          <p:cNvSpPr txBox="1">
            <a:spLocks noChangeArrowheads="1"/>
          </p:cNvSpPr>
          <p:nvPr/>
        </p:nvSpPr>
        <p:spPr bwMode="auto">
          <a:xfrm>
            <a:off x="5594350" y="5927725"/>
            <a:ext cx="7350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icing</a:t>
            </a:r>
          </a:p>
        </p:txBody>
      </p:sp>
      <p:cxnSp>
        <p:nvCxnSpPr>
          <p:cNvPr id="27711" name="AutoShape 84"/>
          <p:cNvCxnSpPr>
            <a:cxnSpLocks noChangeShapeType="1"/>
            <a:endCxn id="27710" idx="1"/>
          </p:cNvCxnSpPr>
          <p:nvPr/>
        </p:nvCxnSpPr>
        <p:spPr bwMode="auto">
          <a:xfrm flipV="1">
            <a:off x="4814888" y="6130925"/>
            <a:ext cx="779462" cy="1206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2" name="Text Box 85"/>
          <p:cNvSpPr txBox="1">
            <a:spLocks noChangeArrowheads="1"/>
          </p:cNvSpPr>
          <p:nvPr/>
        </p:nvSpPr>
        <p:spPr bwMode="auto">
          <a:xfrm>
            <a:off x="3914775" y="5070475"/>
            <a:ext cx="1165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</a:rPr>
              <a:t>recipe 3</a:t>
            </a:r>
          </a:p>
        </p:txBody>
      </p:sp>
      <p:cxnSp>
        <p:nvCxnSpPr>
          <p:cNvPr id="27713" name="AutoShape 86"/>
          <p:cNvCxnSpPr>
            <a:cxnSpLocks noChangeShapeType="1"/>
            <a:stCxn id="27712" idx="2"/>
          </p:cNvCxnSpPr>
          <p:nvPr/>
        </p:nvCxnSpPr>
        <p:spPr bwMode="auto">
          <a:xfrm flipH="1">
            <a:off x="4486275" y="5476875"/>
            <a:ext cx="11113" cy="4064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6329363" y="2673350"/>
            <a:ext cx="2470150" cy="3457575"/>
            <a:chOff x="3987" y="1684"/>
            <a:chExt cx="1556" cy="2178"/>
          </a:xfrm>
        </p:grpSpPr>
        <p:pic>
          <p:nvPicPr>
            <p:cNvPr id="27715" name="Picture 8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" y="2400"/>
              <a:ext cx="41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16" name="AutoShape 88"/>
            <p:cNvCxnSpPr>
              <a:cxnSpLocks noChangeShapeType="1"/>
              <a:stCxn id="27668" idx="3"/>
            </p:cNvCxnSpPr>
            <p:nvPr/>
          </p:nvCxnSpPr>
          <p:spPr bwMode="auto">
            <a:xfrm>
              <a:off x="4081" y="1684"/>
              <a:ext cx="425" cy="9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7" name="AutoShape 89"/>
            <p:cNvCxnSpPr>
              <a:cxnSpLocks noChangeShapeType="1"/>
              <a:stCxn id="27689" idx="3"/>
            </p:cNvCxnSpPr>
            <p:nvPr/>
          </p:nvCxnSpPr>
          <p:spPr bwMode="auto">
            <a:xfrm flipV="1">
              <a:off x="4075" y="2632"/>
              <a:ext cx="431" cy="2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8" name="AutoShape 90"/>
            <p:cNvCxnSpPr>
              <a:cxnSpLocks noChangeShapeType="1"/>
              <a:stCxn id="27710" idx="3"/>
            </p:cNvCxnSpPr>
            <p:nvPr/>
          </p:nvCxnSpPr>
          <p:spPr bwMode="auto">
            <a:xfrm flipV="1">
              <a:off x="3987" y="2632"/>
              <a:ext cx="519" cy="123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9" name="AutoShape 92"/>
            <p:cNvCxnSpPr>
              <a:cxnSpLocks noChangeShapeType="1"/>
            </p:cNvCxnSpPr>
            <p:nvPr/>
          </p:nvCxnSpPr>
          <p:spPr bwMode="auto">
            <a:xfrm>
              <a:off x="4921" y="2632"/>
              <a:ext cx="313" cy="2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20" name="Text Box 93"/>
            <p:cNvSpPr txBox="1">
              <a:spLocks noChangeArrowheads="1"/>
            </p:cNvSpPr>
            <p:nvPr/>
          </p:nvSpPr>
          <p:spPr bwMode="auto">
            <a:xfrm>
              <a:off x="4410" y="1952"/>
              <a:ext cx="73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</a:rPr>
                <a:t>recipe 4</a:t>
              </a:r>
            </a:p>
          </p:txBody>
        </p:sp>
        <p:cxnSp>
          <p:nvCxnSpPr>
            <p:cNvPr id="27721" name="AutoShape 94"/>
            <p:cNvCxnSpPr>
              <a:cxnSpLocks noChangeShapeType="1"/>
              <a:stCxn id="27720" idx="2"/>
            </p:cNvCxnSpPr>
            <p:nvPr/>
          </p:nvCxnSpPr>
          <p:spPr bwMode="auto">
            <a:xfrm flipH="1">
              <a:off x="4714" y="2208"/>
              <a:ext cx="63" cy="19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22" name="Text Box 95"/>
            <p:cNvSpPr txBox="1">
              <a:spLocks noChangeArrowheads="1"/>
            </p:cNvSpPr>
            <p:nvPr/>
          </p:nvSpPr>
          <p:spPr bwMode="auto">
            <a:xfrm>
              <a:off x="5259" y="2363"/>
              <a:ext cx="2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chemeClr val="accent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4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587500"/>
            <a:ext cx="66532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Take-Home Messages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0000"/>
                </a:solidFill>
              </a:rPr>
              <a:t>Computer program</a:t>
            </a:r>
            <a:r>
              <a:rPr lang="en-US" sz="2400" smtClean="0"/>
              <a:t>: a sequence of 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recipe for a chef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0000"/>
                </a:solidFill>
              </a:rPr>
              <a:t>Specifications</a:t>
            </a:r>
            <a:r>
              <a:rPr lang="en-US" sz="2400" smtClean="0"/>
              <a:t>: what to do (not how)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Given in terms of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Less information about outputs, easier to implement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Less information about inputs, harder to implement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0000"/>
                </a:solidFill>
              </a:rPr>
              <a:t>Software engineering</a:t>
            </a:r>
            <a:r>
              <a:rPr lang="en-US" sz="2400" smtClean="0"/>
              <a:t>: how to design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Recipe design: correct, easy to understand and modify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Usually work in teams: communication &amp; coordination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0000"/>
                </a:solidFill>
              </a:rPr>
              <a:t>Composition</a:t>
            </a:r>
            <a:r>
              <a:rPr lang="en-US" sz="2400" smtClean="0"/>
              <a:t>: big programs from smaller 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Output of one program can be input to another</a:t>
            </a:r>
          </a:p>
        </p:txBody>
      </p:sp>
    </p:spTree>
    <p:extLst>
      <p:ext uri="{BB962C8B-B14F-4D97-AF65-F5344CB8AC3E}">
        <p14:creationId xmlns:p14="http://schemas.microsoft.com/office/powerpoint/2010/main" val="27584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Science &amp; Engineering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</a:p>
          <a:p>
            <a:r>
              <a:rPr lang="en-US" i="1" dirty="0" smtClean="0"/>
              <a:t>(and some advanced concepts too!)</a:t>
            </a:r>
          </a:p>
          <a:p>
            <a:endParaRPr lang="en-US" dirty="0"/>
          </a:p>
          <a:p>
            <a:pPr algn="r"/>
            <a:r>
              <a:rPr lang="en-US" dirty="0" smtClean="0"/>
              <a:t>Prof. Paul Sivilotti</a:t>
            </a:r>
          </a:p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ivilotti.1@osu.edu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Engineering?</a:t>
            </a: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2343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7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066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9479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10541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514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1" descr="DSC0217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886200"/>
            <a:ext cx="1897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7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is Computer Science?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66963"/>
            <a:ext cx="190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4035425"/>
            <a:ext cx="2211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939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1295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402263"/>
            <a:ext cx="7683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4035425"/>
            <a:ext cx="1092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4813"/>
            <a:ext cx="1295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517775"/>
            <a:ext cx="1625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83515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76600"/>
            <a:ext cx="1905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6" descr="\\nas-dl\home\Windows\paolo\Desktop\Facebooklogopic-thumb-150x1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7589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8" descr="\\nas-dl\home\Windows\paolo\Desktop\skyp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608138"/>
            <a:ext cx="16843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9" descr="\\nas-dl\home\Windows\paolo\Desktop\gmail_logo-580x23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5857875"/>
            <a:ext cx="17002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0" descr="\\nas-dl\home\Windows\paolo\Desktop\yaho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24513"/>
            <a:ext cx="1704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1" descr="\\nas-dl\home\Windows\paolo\Desktop\flickr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719638"/>
            <a:ext cx="170973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2" descr="\\nas-dl\home\Windows\paolo\Desktop\1207236156_itunes_logo-214x30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593975"/>
            <a:ext cx="11191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3" descr="\\nas-dl\home\Windows\paolo\Desktop\amazon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682750"/>
            <a:ext cx="2428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4" descr="\\nas-dl\home\Windows\paolo\Desktop\ebay-300x12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73113"/>
            <a:ext cx="1835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6" descr="\\nas-dl\home\Windows\paolo\Desktop\Angry_Birds_Plushie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3276600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0" name="Group 23"/>
          <p:cNvGrpSpPr>
            <a:grpSpLocks/>
          </p:cNvGrpSpPr>
          <p:nvPr/>
        </p:nvGrpSpPr>
        <p:grpSpPr bwMode="auto">
          <a:xfrm>
            <a:off x="6924675" y="5022850"/>
            <a:ext cx="1670050" cy="758825"/>
            <a:chOff x="6924675" y="5022795"/>
            <a:chExt cx="1669760" cy="758950"/>
          </a:xfrm>
        </p:grpSpPr>
        <p:pic>
          <p:nvPicPr>
            <p:cNvPr id="17431" name="Picture 25" descr="\\nas-dl\home\Windows\paolo\Desktop\Craigslist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75" y="5022850"/>
              <a:ext cx="162083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8139065" y="5022795"/>
              <a:ext cx="455370" cy="7589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Science is Also…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0" y="1531625"/>
            <a:ext cx="15875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0" y="3683000"/>
            <a:ext cx="2727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\\nas-dl\home\Windows\paolo\Desktop\medic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346200"/>
            <a:ext cx="35131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nas-dl\home\Windows\paolo\Desktop\787_topshot_3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45" y="4415635"/>
            <a:ext cx="2504535" cy="20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671763"/>
            <a:ext cx="1816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959081"/>
            <a:ext cx="2897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First Computer Scientist</a:t>
            </a:r>
          </a:p>
        </p:txBody>
      </p:sp>
      <p:pic>
        <p:nvPicPr>
          <p:cNvPr id="457732" name="Picture 4" descr="A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447800"/>
            <a:ext cx="3409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5864225" y="4367213"/>
            <a:ext cx="3117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Ada Byron King,</a:t>
            </a:r>
          </a:p>
          <a:p>
            <a:pPr eaLnBrk="1" hangingPunct="1"/>
            <a:r>
              <a:rPr lang="en-US">
                <a:latin typeface="Arial" charset="0"/>
              </a:rPr>
              <a:t>Countess of Lovelace</a:t>
            </a:r>
          </a:p>
          <a:p>
            <a:pPr eaLnBrk="1" hangingPunct="1"/>
            <a:r>
              <a:rPr lang="en-US">
                <a:latin typeface="Arial" charset="0"/>
              </a:rPr>
              <a:t>1815-1852</a:t>
            </a:r>
          </a:p>
        </p:txBody>
      </p:sp>
    </p:spTree>
    <p:extLst>
      <p:ext uri="{BB962C8B-B14F-4D97-AF65-F5344CB8AC3E}">
        <p14:creationId xmlns:p14="http://schemas.microsoft.com/office/powerpoint/2010/main" val="17263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Computers and Programs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Computer: a device that “computes”</a:t>
            </a:r>
          </a:p>
          <a:p>
            <a:pPr lvl="1" eaLnBrk="1" hangingPunct="1"/>
            <a:r>
              <a:rPr lang="en-US" dirty="0" smtClean="0"/>
              <a:t>Takes </a:t>
            </a:r>
            <a:r>
              <a:rPr lang="en-US" dirty="0" smtClean="0">
                <a:solidFill>
                  <a:srgbClr val="008000"/>
                </a:solidFill>
              </a:rPr>
              <a:t>inputs</a:t>
            </a:r>
            <a:r>
              <a:rPr lang="en-US" dirty="0" smtClean="0"/>
              <a:t>, produces </a:t>
            </a:r>
            <a:r>
              <a:rPr lang="en-US" dirty="0" smtClean="0">
                <a:solidFill>
                  <a:srgbClr val="7030A0"/>
                </a:solidFill>
              </a:rPr>
              <a:t>output</a:t>
            </a:r>
          </a:p>
          <a:p>
            <a:pPr eaLnBrk="1" hangingPunct="1"/>
            <a:r>
              <a:rPr lang="en-US" dirty="0" smtClean="0"/>
              <a:t>Program: a sequence of instructions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How </a:t>
            </a:r>
            <a:r>
              <a:rPr lang="en-US" dirty="0" smtClean="0"/>
              <a:t>to produce the output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Contrast</a:t>
            </a:r>
          </a:p>
          <a:p>
            <a:pPr lvl="1" eaLnBrk="1" hangingPunct="1"/>
            <a:r>
              <a:rPr lang="en-US" dirty="0" smtClean="0"/>
              <a:t>Computers: smaller, faster, cheaper</a:t>
            </a:r>
          </a:p>
          <a:p>
            <a:pPr lvl="1" eaLnBrk="1" hangingPunct="1"/>
            <a:r>
              <a:rPr lang="en-US" dirty="0" smtClean="0"/>
              <a:t>Programs: larger and more complicated!</a:t>
            </a:r>
          </a:p>
        </p:txBody>
      </p:sp>
    </p:spTree>
    <p:extLst>
      <p:ext uri="{BB962C8B-B14F-4D97-AF65-F5344CB8AC3E}">
        <p14:creationId xmlns:p14="http://schemas.microsoft.com/office/powerpoint/2010/main" val="96740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Now We’re Cooking!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Chef = computer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Recipe = program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Preheat oven to 350</a:t>
            </a:r>
            <a:r>
              <a:rPr lang="en-US" sz="2000" baseline="30000" dirty="0" smtClean="0">
                <a:solidFill>
                  <a:srgbClr val="990000"/>
                </a:solidFill>
              </a:rPr>
              <a:t>o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Sift together </a:t>
            </a:r>
            <a:r>
              <a:rPr lang="en-US" sz="2000" dirty="0" smtClean="0">
                <a:solidFill>
                  <a:srgbClr val="008000"/>
                </a:solidFill>
              </a:rPr>
              <a:t>flour</a:t>
            </a:r>
            <a:r>
              <a:rPr lang="en-US" sz="2000" dirty="0" smtClean="0">
                <a:solidFill>
                  <a:srgbClr val="990000"/>
                </a:solidFill>
              </a:rPr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cocoa</a:t>
            </a:r>
            <a:r>
              <a:rPr lang="en-US" sz="2000" dirty="0" smtClean="0">
                <a:solidFill>
                  <a:srgbClr val="990000"/>
                </a:solidFill>
              </a:rPr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baking powder</a:t>
            </a:r>
            <a:r>
              <a:rPr lang="en-US" sz="2000" dirty="0" smtClean="0">
                <a:solidFill>
                  <a:srgbClr val="990000"/>
                </a:solidFill>
              </a:rPr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salt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Melt </a:t>
            </a:r>
            <a:r>
              <a:rPr lang="en-US" sz="2000" dirty="0" smtClean="0">
                <a:solidFill>
                  <a:srgbClr val="008000"/>
                </a:solidFill>
              </a:rPr>
              <a:t>1/2c butter</a:t>
            </a:r>
            <a:r>
              <a:rPr lang="en-US" sz="2000" dirty="0" smtClean="0">
                <a:solidFill>
                  <a:srgbClr val="990000"/>
                </a:solidFill>
              </a:rPr>
              <a:t> and </a:t>
            </a:r>
            <a:r>
              <a:rPr lang="en-US" sz="2000" dirty="0" smtClean="0">
                <a:solidFill>
                  <a:srgbClr val="008000"/>
                </a:solidFill>
              </a:rPr>
              <a:t>1lb chocolate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Stir </a:t>
            </a:r>
            <a:r>
              <a:rPr lang="en-US" sz="2000" dirty="0" smtClean="0">
                <a:solidFill>
                  <a:srgbClr val="008000"/>
                </a:solidFill>
              </a:rPr>
              <a:t>1/2c sugar</a:t>
            </a:r>
            <a:r>
              <a:rPr lang="en-US" sz="2000" dirty="0" smtClean="0">
                <a:solidFill>
                  <a:srgbClr val="990000"/>
                </a:solidFill>
              </a:rPr>
              <a:t> into chocolate mixture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Stir in </a:t>
            </a:r>
            <a:r>
              <a:rPr lang="en-US" sz="2000" dirty="0" smtClean="0">
                <a:solidFill>
                  <a:srgbClr val="008000"/>
                </a:solidFill>
              </a:rPr>
              <a:t>3 large eggs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Stir in dry ingredients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Add chocolate chunks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Form into rounded balls (1T each)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990000"/>
                </a:solidFill>
              </a:rPr>
              <a:t>Bake 10 min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000" dirty="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What is the </a:t>
            </a:r>
            <a:r>
              <a:rPr lang="en-US" sz="2000" dirty="0" smtClean="0">
                <a:solidFill>
                  <a:srgbClr val="7030A0"/>
                </a:solidFill>
              </a:rPr>
              <a:t>output</a:t>
            </a:r>
            <a:r>
              <a:rPr lang="en-US" sz="2000" dirty="0" smtClean="0"/>
              <a:t>?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00200"/>
            <a:ext cx="106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n000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11382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8850" y="175931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pic>
        <p:nvPicPr>
          <p:cNvPr id="1027" name="Picture 3" descr="\\nas-dl\home\Windows\paolo\Desktop\WiEGrow-2013\pro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81" y="3884370"/>
            <a:ext cx="2114437" cy="18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80806" y="4175317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6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Computing Choc. Chip Cookies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94190" y="2333625"/>
            <a:ext cx="1689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2 tbsp cocoa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29040" y="2943225"/>
            <a:ext cx="22542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tsp baking pwdr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24440" y="5991225"/>
            <a:ext cx="9588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3 eggs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65653" y="1724025"/>
            <a:ext cx="14176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¼ c flour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849790" y="3552825"/>
            <a:ext cx="1333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¾ tsp salt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59303" y="4162425"/>
            <a:ext cx="14239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butter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899003" y="5381625"/>
            <a:ext cx="1284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½ c sugar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370365" y="4772025"/>
            <a:ext cx="1812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</a:rPr>
              <a:t>1 lb chocolate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5" y="3352800"/>
            <a:ext cx="106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AutoShape 12"/>
          <p:cNvCxnSpPr>
            <a:cxnSpLocks noChangeShapeType="1"/>
            <a:stCxn id="16390" idx="3"/>
          </p:cNvCxnSpPr>
          <p:nvPr/>
        </p:nvCxnSpPr>
        <p:spPr bwMode="auto">
          <a:xfrm>
            <a:off x="3183290" y="1927225"/>
            <a:ext cx="1228725" cy="20208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3"/>
          <p:cNvCxnSpPr>
            <a:cxnSpLocks noChangeShapeType="1"/>
            <a:stCxn id="16387" idx="3"/>
          </p:cNvCxnSpPr>
          <p:nvPr/>
        </p:nvCxnSpPr>
        <p:spPr bwMode="auto">
          <a:xfrm>
            <a:off x="3183290" y="2536825"/>
            <a:ext cx="1228725" cy="14112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14"/>
          <p:cNvCxnSpPr>
            <a:cxnSpLocks noChangeShapeType="1"/>
            <a:stCxn id="16388" idx="3"/>
          </p:cNvCxnSpPr>
          <p:nvPr/>
        </p:nvCxnSpPr>
        <p:spPr bwMode="auto">
          <a:xfrm>
            <a:off x="3183290" y="3146425"/>
            <a:ext cx="1228725" cy="8016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15"/>
          <p:cNvCxnSpPr>
            <a:cxnSpLocks noChangeShapeType="1"/>
            <a:stCxn id="16394" idx="3"/>
          </p:cNvCxnSpPr>
          <p:nvPr/>
        </p:nvCxnSpPr>
        <p:spPr bwMode="auto">
          <a:xfrm flipV="1">
            <a:off x="3183290" y="3948113"/>
            <a:ext cx="1228725" cy="10271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16"/>
          <p:cNvCxnSpPr>
            <a:cxnSpLocks noChangeShapeType="1"/>
            <a:stCxn id="16392" idx="3"/>
          </p:cNvCxnSpPr>
          <p:nvPr/>
        </p:nvCxnSpPr>
        <p:spPr bwMode="auto">
          <a:xfrm flipV="1">
            <a:off x="3183290" y="3948113"/>
            <a:ext cx="1228725" cy="4175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17"/>
          <p:cNvCxnSpPr>
            <a:cxnSpLocks noChangeShapeType="1"/>
            <a:stCxn id="16391" idx="3"/>
          </p:cNvCxnSpPr>
          <p:nvPr/>
        </p:nvCxnSpPr>
        <p:spPr bwMode="auto">
          <a:xfrm>
            <a:off x="3183290" y="3756025"/>
            <a:ext cx="1228725" cy="1920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AutoShape 18"/>
          <p:cNvCxnSpPr>
            <a:cxnSpLocks noChangeShapeType="1"/>
            <a:stCxn id="16389" idx="3"/>
          </p:cNvCxnSpPr>
          <p:nvPr/>
        </p:nvCxnSpPr>
        <p:spPr bwMode="auto">
          <a:xfrm flipV="1">
            <a:off x="3183290" y="3948113"/>
            <a:ext cx="1228725" cy="22463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AutoShape 19"/>
          <p:cNvCxnSpPr>
            <a:cxnSpLocks noChangeShapeType="1"/>
            <a:stCxn id="16393" idx="3"/>
          </p:cNvCxnSpPr>
          <p:nvPr/>
        </p:nvCxnSpPr>
        <p:spPr bwMode="auto">
          <a:xfrm flipV="1">
            <a:off x="3183290" y="3948113"/>
            <a:ext cx="1228725" cy="16367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604353" y="3587750"/>
            <a:ext cx="171291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7030A0"/>
                </a:solidFill>
              </a:rPr>
              <a:t>36 chocolate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chip cookies</a:t>
            </a:r>
          </a:p>
        </p:txBody>
      </p:sp>
      <p:cxnSp>
        <p:nvCxnSpPr>
          <p:cNvPr id="16405" name="AutoShape 21"/>
          <p:cNvCxnSpPr>
            <a:cxnSpLocks noChangeShapeType="1"/>
            <a:endCxn id="16404" idx="1"/>
          </p:cNvCxnSpPr>
          <p:nvPr/>
        </p:nvCxnSpPr>
        <p:spPr bwMode="auto">
          <a:xfrm flipV="1">
            <a:off x="5478815" y="3943350"/>
            <a:ext cx="1125538" cy="4763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129440" y="1828800"/>
            <a:ext cx="1697901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990000"/>
                </a:solidFill>
              </a:rPr>
              <a:t>Sequence of</a:t>
            </a:r>
            <a:br>
              <a:rPr lang="en-US" sz="2000" b="1" dirty="0">
                <a:solidFill>
                  <a:srgbClr val="990000"/>
                </a:solidFill>
              </a:rPr>
            </a:br>
            <a:r>
              <a:rPr lang="en-US" sz="2000" b="1" dirty="0">
                <a:solidFill>
                  <a:srgbClr val="990000"/>
                </a:solidFill>
              </a:rPr>
              <a:t>instructions</a:t>
            </a:r>
          </a:p>
        </p:txBody>
      </p:sp>
      <p:cxnSp>
        <p:nvCxnSpPr>
          <p:cNvPr id="16407" name="AutoShape 23"/>
          <p:cNvCxnSpPr>
            <a:cxnSpLocks noChangeShapeType="1"/>
            <a:stCxn id="16406" idx="2"/>
          </p:cNvCxnSpPr>
          <p:nvPr/>
        </p:nvCxnSpPr>
        <p:spPr bwMode="auto">
          <a:xfrm flipH="1">
            <a:off x="4945416" y="2536686"/>
            <a:ext cx="32975" cy="816114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4" descr="in000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24" y="2994557"/>
            <a:ext cx="569119" cy="6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81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Dijkstr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le">
  <a:themeElements>
    <a:clrScheme name="3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3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3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12142</TotalTime>
  <Words>943</Words>
  <Application>Microsoft Office PowerPoint</Application>
  <PresentationFormat>On-screen Show (4:3)</PresentationFormat>
  <Paragraphs>242</Paragraphs>
  <Slides>28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Profile</vt:lpstr>
      <vt:lpstr>1_Profile</vt:lpstr>
      <vt:lpstr>2_Profile</vt:lpstr>
      <vt:lpstr>3_Profile</vt:lpstr>
      <vt:lpstr>To Ponder</vt:lpstr>
      <vt:lpstr>Computer Science &amp; Engineering</vt:lpstr>
      <vt:lpstr>Where is Engineering?</vt:lpstr>
      <vt:lpstr>Where is Computer Science?</vt:lpstr>
      <vt:lpstr>Computer Science is Also…</vt:lpstr>
      <vt:lpstr>The First Computer Scientist</vt:lpstr>
      <vt:lpstr>Computers and Programs</vt:lpstr>
      <vt:lpstr>Now We’re Cooking!</vt:lpstr>
      <vt:lpstr>Computing Choc. Chip Cookies</vt:lpstr>
      <vt:lpstr>Requirements in Engineering</vt:lpstr>
      <vt:lpstr>Requirements: Example</vt:lpstr>
      <vt:lpstr>Requirements: Example #2</vt:lpstr>
      <vt:lpstr>Back to Software Engineering</vt:lpstr>
      <vt:lpstr>Specifying Choc. Chip Cookies</vt:lpstr>
      <vt:lpstr>Requirements in Software</vt:lpstr>
      <vt:lpstr>Your Turn</vt:lpstr>
      <vt:lpstr>Lab 1: Debrief</vt:lpstr>
      <vt:lpstr>Description of Outputs</vt:lpstr>
      <vt:lpstr>Description of Outputs</vt:lpstr>
      <vt:lpstr>Description of Inputs</vt:lpstr>
      <vt:lpstr>Description of Inputs</vt:lpstr>
      <vt:lpstr>Comparing Specifications</vt:lpstr>
      <vt:lpstr>Lab 1 Take-Home Messages</vt:lpstr>
      <vt:lpstr>Lab 2: Composition</vt:lpstr>
      <vt:lpstr>Building a Big Recipe</vt:lpstr>
      <vt:lpstr>PowerPoint Presentation</vt:lpstr>
      <vt:lpstr>Take-Home Messages</vt:lpstr>
      <vt:lpstr>Computer Science &amp; Engineering</vt:lpstr>
    </vt:vector>
  </TitlesOfParts>
  <Company>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Java</dc:title>
  <dc:creator>Paul Sivilotti</dc:creator>
  <cp:lastModifiedBy>Paul Sivilotti</cp:lastModifiedBy>
  <cp:revision>425</cp:revision>
  <cp:lastPrinted>2012-03-29T15:46:44Z</cp:lastPrinted>
  <dcterms:created xsi:type="dcterms:W3CDTF">2005-03-22T22:30:11Z</dcterms:created>
  <dcterms:modified xsi:type="dcterms:W3CDTF">2013-08-01T18:49:40Z</dcterms:modified>
</cp:coreProperties>
</file>