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notesMasterIdLst>
    <p:notesMasterId r:id="rId16"/>
  </p:notesMasterIdLst>
  <p:handoutMasterIdLst>
    <p:handoutMasterId r:id="rId17"/>
  </p:handoutMasterIdLst>
  <p:sldIdLst>
    <p:sldId id="336" r:id="rId2"/>
    <p:sldId id="343" r:id="rId3"/>
    <p:sldId id="314" r:id="rId4"/>
    <p:sldId id="331" r:id="rId5"/>
    <p:sldId id="332" r:id="rId6"/>
    <p:sldId id="315" r:id="rId7"/>
    <p:sldId id="337" r:id="rId8"/>
    <p:sldId id="338" r:id="rId9"/>
    <p:sldId id="339" r:id="rId10"/>
    <p:sldId id="340" r:id="rId11"/>
    <p:sldId id="341" r:id="rId12"/>
    <p:sldId id="342" r:id="rId13"/>
    <p:sldId id="344" r:id="rId14"/>
    <p:sldId id="345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679" autoAdjust="0"/>
  </p:normalViewPr>
  <p:slideViewPr>
    <p:cSldViewPr>
      <p:cViewPr varScale="1">
        <p:scale>
          <a:sx n="74" d="100"/>
          <a:sy n="74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80" d="100"/>
          <a:sy n="80" d="100"/>
        </p:scale>
        <p:origin x="-2034" y="-102"/>
      </p:cViewPr>
      <p:guideLst>
        <p:guide orient="horz" pos="2924"/>
        <p:guide pos="220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l\HOME\ADMIN\ASSCHAIR\1314\majorsAndGradsForIA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l\HOME\ADMIN\ASSCHAIR\1314\majorsAndGradsForIA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l\HOME\ADMIN\ASSCHAIR\1314\whoTeachesOurCoursesNewVers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l\HOME\ADMIN\ASSCHAIR\1314\whoTeachesOurCoursesNewVers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-dl\HOME\ADMIN\ASSCHAIR\1314\whoTeachesOurCoursesNewVer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majors</c:v>
                </c:pt>
              </c:strCache>
            </c:strRef>
          </c:tx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2001-'02</c:v>
                </c:pt>
                <c:pt idx="1">
                  <c:v>2002-'03</c:v>
                </c:pt>
                <c:pt idx="2">
                  <c:v>2003-'04</c:v>
                </c:pt>
                <c:pt idx="3">
                  <c:v>2004-'05</c:v>
                </c:pt>
                <c:pt idx="4">
                  <c:v>2005-'06</c:v>
                </c:pt>
                <c:pt idx="5">
                  <c:v>2006-'07</c:v>
                </c:pt>
                <c:pt idx="6">
                  <c:v>2007-'08</c:v>
                </c:pt>
                <c:pt idx="7">
                  <c:v>2008-'09</c:v>
                </c:pt>
                <c:pt idx="8">
                  <c:v>2009-'10</c:v>
                </c:pt>
                <c:pt idx="9">
                  <c:v>2010-'11</c:v>
                </c:pt>
                <c:pt idx="10">
                  <c:v>2011-'12</c:v>
                </c:pt>
                <c:pt idx="11">
                  <c:v>2012-'13</c:v>
                </c:pt>
                <c:pt idx="12">
                  <c:v>2013-'14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220</c:v>
                </c:pt>
                <c:pt idx="1">
                  <c:v>163</c:v>
                </c:pt>
                <c:pt idx="2">
                  <c:v>170</c:v>
                </c:pt>
                <c:pt idx="3">
                  <c:v>167</c:v>
                </c:pt>
                <c:pt idx="4">
                  <c:v>143</c:v>
                </c:pt>
                <c:pt idx="5">
                  <c:v>170</c:v>
                </c:pt>
                <c:pt idx="6">
                  <c:v>179</c:v>
                </c:pt>
                <c:pt idx="7">
                  <c:v>208</c:v>
                </c:pt>
                <c:pt idx="8">
                  <c:v>230</c:v>
                </c:pt>
                <c:pt idx="9">
                  <c:v>241</c:v>
                </c:pt>
                <c:pt idx="10">
                  <c:v>283</c:v>
                </c:pt>
                <c:pt idx="11">
                  <c:v>245</c:v>
                </c:pt>
                <c:pt idx="12">
                  <c:v>373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Grads</c:v>
                </c:pt>
              </c:strCache>
            </c:strRef>
          </c:tx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2001-'02</c:v>
                </c:pt>
                <c:pt idx="1">
                  <c:v>2002-'03</c:v>
                </c:pt>
                <c:pt idx="2">
                  <c:v>2003-'04</c:v>
                </c:pt>
                <c:pt idx="3">
                  <c:v>2004-'05</c:v>
                </c:pt>
                <c:pt idx="4">
                  <c:v>2005-'06</c:v>
                </c:pt>
                <c:pt idx="5">
                  <c:v>2006-'07</c:v>
                </c:pt>
                <c:pt idx="6">
                  <c:v>2007-'08</c:v>
                </c:pt>
                <c:pt idx="7">
                  <c:v>2008-'09</c:v>
                </c:pt>
                <c:pt idx="8">
                  <c:v>2009-'10</c:v>
                </c:pt>
                <c:pt idx="9">
                  <c:v>2010-'11</c:v>
                </c:pt>
                <c:pt idx="10">
                  <c:v>2011-'12</c:v>
                </c:pt>
                <c:pt idx="11">
                  <c:v>2012-'13</c:v>
                </c:pt>
                <c:pt idx="12">
                  <c:v>2013-'14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185</c:v>
                </c:pt>
                <c:pt idx="1">
                  <c:v>196</c:v>
                </c:pt>
                <c:pt idx="2">
                  <c:v>180</c:v>
                </c:pt>
                <c:pt idx="3">
                  <c:v>143</c:v>
                </c:pt>
                <c:pt idx="4">
                  <c:v>129</c:v>
                </c:pt>
                <c:pt idx="5">
                  <c:v>142</c:v>
                </c:pt>
                <c:pt idx="6">
                  <c:v>119</c:v>
                </c:pt>
                <c:pt idx="7">
                  <c:v>140</c:v>
                </c:pt>
                <c:pt idx="8">
                  <c:v>127</c:v>
                </c:pt>
                <c:pt idx="9">
                  <c:v>174</c:v>
                </c:pt>
                <c:pt idx="10">
                  <c:v>209</c:v>
                </c:pt>
                <c:pt idx="11">
                  <c:v>220</c:v>
                </c:pt>
                <c:pt idx="12">
                  <c:v>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72960"/>
        <c:axId val="81080832"/>
      </c:lineChart>
      <c:catAx>
        <c:axId val="9527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81080832"/>
        <c:crosses val="autoZero"/>
        <c:auto val="1"/>
        <c:lblAlgn val="ctr"/>
        <c:lblOffset val="100"/>
        <c:noMultiLvlLbl val="0"/>
      </c:catAx>
      <c:valAx>
        <c:axId val="8108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72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New majors (US)</c:v>
                </c:pt>
              </c:strCache>
            </c:strRef>
          </c:tx>
          <c:marker>
            <c:symbol val="none"/>
          </c:marker>
          <c:cat>
            <c:strRef>
              <c:f>Sheet1!$A$17:$A$28</c:f>
              <c:strCache>
                <c:ptCount val="12"/>
                <c:pt idx="0">
                  <c:v>2001-'02</c:v>
                </c:pt>
                <c:pt idx="1">
                  <c:v>2002-'03</c:v>
                </c:pt>
                <c:pt idx="2">
                  <c:v>2003-'04</c:v>
                </c:pt>
                <c:pt idx="3">
                  <c:v>2004-'05</c:v>
                </c:pt>
                <c:pt idx="4">
                  <c:v>2005-'06</c:v>
                </c:pt>
                <c:pt idx="5">
                  <c:v>2006-'07</c:v>
                </c:pt>
                <c:pt idx="6">
                  <c:v>2007-'08</c:v>
                </c:pt>
                <c:pt idx="7">
                  <c:v>2008-'09</c:v>
                </c:pt>
                <c:pt idx="8">
                  <c:v>2009-'10</c:v>
                </c:pt>
                <c:pt idx="9">
                  <c:v>2010-'11</c:v>
                </c:pt>
                <c:pt idx="10">
                  <c:v>2011-'12</c:v>
                </c:pt>
                <c:pt idx="11">
                  <c:v>2012-'13</c:v>
                </c:pt>
              </c:strCache>
            </c:strRef>
          </c:cat>
          <c:val>
            <c:numRef>
              <c:f>Sheet1!$B$17:$B$28</c:f>
              <c:numCache>
                <c:formatCode>General</c:formatCode>
                <c:ptCount val="12"/>
                <c:pt idx="0">
                  <c:v>14184</c:v>
                </c:pt>
                <c:pt idx="1">
                  <c:v>12642</c:v>
                </c:pt>
                <c:pt idx="2">
                  <c:v>11612</c:v>
                </c:pt>
                <c:pt idx="3">
                  <c:v>8851</c:v>
                </c:pt>
                <c:pt idx="4">
                  <c:v>7896</c:v>
                </c:pt>
                <c:pt idx="5">
                  <c:v>7878</c:v>
                </c:pt>
                <c:pt idx="6">
                  <c:v>8325</c:v>
                </c:pt>
                <c:pt idx="7">
                  <c:v>9107</c:v>
                </c:pt>
                <c:pt idx="8">
                  <c:v>9449</c:v>
                </c:pt>
                <c:pt idx="9">
                  <c:v>11377</c:v>
                </c:pt>
                <c:pt idx="10">
                  <c:v>15282</c:v>
                </c:pt>
                <c:pt idx="11">
                  <c:v>17226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075200"/>
        <c:axId val="81083136"/>
      </c:lineChart>
      <c:catAx>
        <c:axId val="9707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81083136"/>
        <c:crosses val="autoZero"/>
        <c:auto val="1"/>
        <c:lblAlgn val="ctr"/>
        <c:lblOffset val="100"/>
        <c:noMultiLvlLbl val="0"/>
      </c:catAx>
      <c:valAx>
        <c:axId val="8108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07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 '12 (excluding service courses)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Sheet4!$C$9</c:f>
              <c:strCache>
                <c:ptCount val="1"/>
                <c:pt idx="0">
                  <c:v>FTL</c:v>
                </c:pt>
              </c:strCache>
            </c:strRef>
          </c:tx>
          <c:invertIfNegative val="0"/>
          <c:cat>
            <c:strRef>
              <c:f>Sheet4!$A$10:$B$16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Sheet4!$C$10:$C$16</c:f>
              <c:numCache>
                <c:formatCode>General</c:formatCode>
                <c:ptCount val="7"/>
                <c:pt idx="0">
                  <c:v>0</c:v>
                </c:pt>
                <c:pt idx="1">
                  <c:v>1104</c:v>
                </c:pt>
                <c:pt idx="2">
                  <c:v>971</c:v>
                </c:pt>
                <c:pt idx="3">
                  <c:v>0</c:v>
                </c:pt>
                <c:pt idx="4">
                  <c:v>76</c:v>
                </c:pt>
                <c:pt idx="5">
                  <c:v>132</c:v>
                </c:pt>
                <c:pt idx="6">
                  <c:v>2283</c:v>
                </c:pt>
              </c:numCache>
            </c:numRef>
          </c:val>
        </c:ser>
        <c:ser>
          <c:idx val="1"/>
          <c:order val="1"/>
          <c:tx>
            <c:strRef>
              <c:f>Sheet4!$D$9</c:f>
              <c:strCache>
                <c:ptCount val="1"/>
                <c:pt idx="0">
                  <c:v>PTL</c:v>
                </c:pt>
              </c:strCache>
            </c:strRef>
          </c:tx>
          <c:invertIfNegative val="0"/>
          <c:cat>
            <c:strRef>
              <c:f>Sheet4!$A$10:$B$16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Sheet4!$D$10:$D$16</c:f>
              <c:numCache>
                <c:formatCode>General</c:formatCode>
                <c:ptCount val="7"/>
                <c:pt idx="0">
                  <c:v>0</c:v>
                </c:pt>
                <c:pt idx="1">
                  <c:v>338</c:v>
                </c:pt>
                <c:pt idx="2">
                  <c:v>934</c:v>
                </c:pt>
                <c:pt idx="3">
                  <c:v>0</c:v>
                </c:pt>
                <c:pt idx="4">
                  <c:v>491</c:v>
                </c:pt>
                <c:pt idx="5">
                  <c:v>37</c:v>
                </c:pt>
                <c:pt idx="6">
                  <c:v>1800</c:v>
                </c:pt>
              </c:numCache>
            </c:numRef>
          </c:val>
        </c:ser>
        <c:ser>
          <c:idx val="2"/>
          <c:order val="2"/>
          <c:tx>
            <c:strRef>
              <c:f>Sheet4!$E$9</c:f>
              <c:strCache>
                <c:ptCount val="1"/>
                <c:pt idx="0">
                  <c:v>GTA</c:v>
                </c:pt>
              </c:strCache>
            </c:strRef>
          </c:tx>
          <c:invertIfNegative val="0"/>
          <c:cat>
            <c:strRef>
              <c:f>Sheet4!$A$10:$B$16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Sheet4!$E$10:$E$16</c:f>
              <c:numCache>
                <c:formatCode>General</c:formatCode>
                <c:ptCount val="7"/>
                <c:pt idx="0">
                  <c:v>1552</c:v>
                </c:pt>
                <c:pt idx="1">
                  <c:v>1116</c:v>
                </c:pt>
                <c:pt idx="2">
                  <c:v>222</c:v>
                </c:pt>
                <c:pt idx="3">
                  <c:v>102</c:v>
                </c:pt>
                <c:pt idx="4">
                  <c:v>0</c:v>
                </c:pt>
                <c:pt idx="5">
                  <c:v>185</c:v>
                </c:pt>
                <c:pt idx="6">
                  <c:v>3177</c:v>
                </c:pt>
              </c:numCache>
            </c:numRef>
          </c:val>
        </c:ser>
        <c:ser>
          <c:idx val="3"/>
          <c:order val="3"/>
          <c:tx>
            <c:strRef>
              <c:f>Sheet4!$F$9</c:f>
              <c:strCache>
                <c:ptCount val="1"/>
                <c:pt idx="0">
                  <c:v>TTF</c:v>
                </c:pt>
              </c:strCache>
            </c:strRef>
          </c:tx>
          <c:invertIfNegative val="0"/>
          <c:cat>
            <c:strRef>
              <c:f>Sheet4!$A$10:$B$16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Sheet4!$F$10:$F$16</c:f>
              <c:numCache>
                <c:formatCode>General</c:formatCode>
                <c:ptCount val="7"/>
                <c:pt idx="0">
                  <c:v>0</c:v>
                </c:pt>
                <c:pt idx="1">
                  <c:v>392</c:v>
                </c:pt>
                <c:pt idx="2">
                  <c:v>889</c:v>
                </c:pt>
                <c:pt idx="3">
                  <c:v>108</c:v>
                </c:pt>
                <c:pt idx="4">
                  <c:v>502</c:v>
                </c:pt>
                <c:pt idx="5">
                  <c:v>1121</c:v>
                </c:pt>
                <c:pt idx="6">
                  <c:v>3012</c:v>
                </c:pt>
              </c:numCache>
            </c:numRef>
          </c:val>
        </c:ser>
        <c:ser>
          <c:idx val="4"/>
          <c:order val="4"/>
          <c:tx>
            <c:strRef>
              <c:f>Sheet4!$G$9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Sheet4!$A$10:$B$16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Sheet4!$G$10:$G$16</c:f>
              <c:numCache>
                <c:formatCode>General</c:formatCode>
                <c:ptCount val="7"/>
                <c:pt idx="0">
                  <c:v>1552</c:v>
                </c:pt>
                <c:pt idx="1">
                  <c:v>2950</c:v>
                </c:pt>
                <c:pt idx="2">
                  <c:v>3016</c:v>
                </c:pt>
                <c:pt idx="3">
                  <c:v>210</c:v>
                </c:pt>
                <c:pt idx="4">
                  <c:v>1069</c:v>
                </c:pt>
                <c:pt idx="5">
                  <c:v>1475</c:v>
                </c:pt>
                <c:pt idx="6">
                  <c:v>10272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09760"/>
        <c:axId val="95839360"/>
      </c:barChart>
      <c:catAx>
        <c:axId val="96309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5839360"/>
        <c:crosses val="autoZero"/>
        <c:auto val="1"/>
        <c:lblAlgn val="ctr"/>
        <c:lblOffset val="100"/>
        <c:noMultiLvlLbl val="0"/>
      </c:catAx>
      <c:valAx>
        <c:axId val="958393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09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 '13 (excluding service courses)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Sheet4!$C$25</c:f>
              <c:strCache>
                <c:ptCount val="1"/>
                <c:pt idx="0">
                  <c:v>FTL</c:v>
                </c:pt>
              </c:strCache>
            </c:strRef>
          </c:tx>
          <c:invertIfNegative val="0"/>
          <c:cat>
            <c:strRef>
              <c:f>Sheet4!$A$26:$B$32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Sheet4!$C$26:$C$32</c:f>
              <c:numCache>
                <c:formatCode>General</c:formatCode>
                <c:ptCount val="7"/>
                <c:pt idx="0">
                  <c:v>66</c:v>
                </c:pt>
                <c:pt idx="1">
                  <c:v>2960</c:v>
                </c:pt>
                <c:pt idx="2">
                  <c:v>989</c:v>
                </c:pt>
                <c:pt idx="3">
                  <c:v>0</c:v>
                </c:pt>
                <c:pt idx="4">
                  <c:v>298</c:v>
                </c:pt>
                <c:pt idx="5">
                  <c:v>38</c:v>
                </c:pt>
                <c:pt idx="6">
                  <c:v>4351</c:v>
                </c:pt>
              </c:numCache>
            </c:numRef>
          </c:val>
        </c:ser>
        <c:ser>
          <c:idx val="1"/>
          <c:order val="1"/>
          <c:tx>
            <c:strRef>
              <c:f>Sheet4!$D$25</c:f>
              <c:strCache>
                <c:ptCount val="1"/>
                <c:pt idx="0">
                  <c:v>PTL</c:v>
                </c:pt>
              </c:strCache>
            </c:strRef>
          </c:tx>
          <c:invertIfNegative val="0"/>
          <c:cat>
            <c:strRef>
              <c:f>Sheet4!$A$26:$B$32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Sheet4!$D$26:$D$32</c:f>
              <c:numCache>
                <c:formatCode>General</c:formatCode>
                <c:ptCount val="7"/>
                <c:pt idx="0">
                  <c:v>0</c:v>
                </c:pt>
                <c:pt idx="1">
                  <c:v>382</c:v>
                </c:pt>
                <c:pt idx="2">
                  <c:v>717</c:v>
                </c:pt>
                <c:pt idx="3">
                  <c:v>7</c:v>
                </c:pt>
                <c:pt idx="4">
                  <c:v>594</c:v>
                </c:pt>
                <c:pt idx="5">
                  <c:v>0</c:v>
                </c:pt>
                <c:pt idx="6">
                  <c:v>1700</c:v>
                </c:pt>
              </c:numCache>
            </c:numRef>
          </c:val>
        </c:ser>
        <c:ser>
          <c:idx val="2"/>
          <c:order val="2"/>
          <c:tx>
            <c:strRef>
              <c:f>Sheet4!$E$25</c:f>
              <c:strCache>
                <c:ptCount val="1"/>
                <c:pt idx="0">
                  <c:v>GTA</c:v>
                </c:pt>
              </c:strCache>
            </c:strRef>
          </c:tx>
          <c:invertIfNegative val="0"/>
          <c:cat>
            <c:strRef>
              <c:f>Sheet4!$A$26:$B$32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Sheet4!$E$26:$E$32</c:f>
              <c:numCache>
                <c:formatCode>General</c:formatCode>
                <c:ptCount val="7"/>
                <c:pt idx="0">
                  <c:v>2823</c:v>
                </c:pt>
                <c:pt idx="1">
                  <c:v>885</c:v>
                </c:pt>
                <c:pt idx="2">
                  <c:v>0</c:v>
                </c:pt>
                <c:pt idx="3">
                  <c:v>147</c:v>
                </c:pt>
                <c:pt idx="4">
                  <c:v>0</c:v>
                </c:pt>
                <c:pt idx="5">
                  <c:v>0</c:v>
                </c:pt>
                <c:pt idx="6">
                  <c:v>3855</c:v>
                </c:pt>
              </c:numCache>
            </c:numRef>
          </c:val>
        </c:ser>
        <c:ser>
          <c:idx val="3"/>
          <c:order val="3"/>
          <c:tx>
            <c:strRef>
              <c:f>Sheet4!$F$25</c:f>
              <c:strCache>
                <c:ptCount val="1"/>
                <c:pt idx="0">
                  <c:v>TTF</c:v>
                </c:pt>
              </c:strCache>
            </c:strRef>
          </c:tx>
          <c:invertIfNegative val="0"/>
          <c:cat>
            <c:strRef>
              <c:f>Sheet4!$A$26:$B$32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Sheet4!$F$26:$F$32</c:f>
              <c:numCache>
                <c:formatCode>General</c:formatCode>
                <c:ptCount val="7"/>
                <c:pt idx="0">
                  <c:v>0</c:v>
                </c:pt>
                <c:pt idx="1">
                  <c:v>953</c:v>
                </c:pt>
                <c:pt idx="2">
                  <c:v>623</c:v>
                </c:pt>
                <c:pt idx="3">
                  <c:v>126</c:v>
                </c:pt>
                <c:pt idx="4">
                  <c:v>942</c:v>
                </c:pt>
                <c:pt idx="5">
                  <c:v>585</c:v>
                </c:pt>
                <c:pt idx="6">
                  <c:v>3229</c:v>
                </c:pt>
              </c:numCache>
            </c:numRef>
          </c:val>
        </c:ser>
        <c:ser>
          <c:idx val="4"/>
          <c:order val="4"/>
          <c:tx>
            <c:strRef>
              <c:f>Sheet4!$G$25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Sheet4!$A$26:$B$32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Sheet4!$G$26:$G$32</c:f>
              <c:numCache>
                <c:formatCode>General</c:formatCode>
                <c:ptCount val="7"/>
                <c:pt idx="0">
                  <c:v>2889</c:v>
                </c:pt>
                <c:pt idx="1">
                  <c:v>5180</c:v>
                </c:pt>
                <c:pt idx="2">
                  <c:v>2329</c:v>
                </c:pt>
                <c:pt idx="3">
                  <c:v>280</c:v>
                </c:pt>
                <c:pt idx="4">
                  <c:v>1834</c:v>
                </c:pt>
                <c:pt idx="5">
                  <c:v>623</c:v>
                </c:pt>
                <c:pt idx="6">
                  <c:v>13135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82720"/>
        <c:axId val="95841664"/>
      </c:barChart>
      <c:catAx>
        <c:axId val="97182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95841664"/>
        <c:crosses val="autoZero"/>
        <c:auto val="1"/>
        <c:lblAlgn val="ctr"/>
        <c:lblOffset val="100"/>
        <c:noMultiLvlLbl val="0"/>
      </c:catAx>
      <c:valAx>
        <c:axId val="95841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7182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 '14 (excluding service courses)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Sheet4!$C$41</c:f>
              <c:strCache>
                <c:ptCount val="1"/>
                <c:pt idx="0">
                  <c:v>FTL</c:v>
                </c:pt>
              </c:strCache>
            </c:strRef>
          </c:tx>
          <c:invertIfNegative val="0"/>
          <c:cat>
            <c:strRef>
              <c:f>Sheet4!$A$42:$B$48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Sheet4!$C$42:$C$48</c:f>
              <c:numCache>
                <c:formatCode>General</c:formatCode>
                <c:ptCount val="7"/>
                <c:pt idx="0">
                  <c:v>0</c:v>
                </c:pt>
                <c:pt idx="1">
                  <c:v>3238</c:v>
                </c:pt>
                <c:pt idx="2">
                  <c:v>1585</c:v>
                </c:pt>
                <c:pt idx="3">
                  <c:v>0</c:v>
                </c:pt>
                <c:pt idx="4">
                  <c:v>84</c:v>
                </c:pt>
                <c:pt idx="5">
                  <c:v>0</c:v>
                </c:pt>
                <c:pt idx="6">
                  <c:v>4907</c:v>
                </c:pt>
              </c:numCache>
            </c:numRef>
          </c:val>
        </c:ser>
        <c:ser>
          <c:idx val="1"/>
          <c:order val="1"/>
          <c:tx>
            <c:strRef>
              <c:f>Sheet4!$D$41</c:f>
              <c:strCache>
                <c:ptCount val="1"/>
                <c:pt idx="0">
                  <c:v>PTL</c:v>
                </c:pt>
              </c:strCache>
            </c:strRef>
          </c:tx>
          <c:invertIfNegative val="0"/>
          <c:cat>
            <c:strRef>
              <c:f>Sheet4!$A$42:$B$48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Sheet4!$D$42:$D$48</c:f>
              <c:numCache>
                <c:formatCode>General</c:formatCode>
                <c:ptCount val="7"/>
                <c:pt idx="0">
                  <c:v>0</c:v>
                </c:pt>
                <c:pt idx="1">
                  <c:v>1135</c:v>
                </c:pt>
                <c:pt idx="2">
                  <c:v>825</c:v>
                </c:pt>
                <c:pt idx="3">
                  <c:v>257</c:v>
                </c:pt>
                <c:pt idx="4">
                  <c:v>508</c:v>
                </c:pt>
                <c:pt idx="5">
                  <c:v>0</c:v>
                </c:pt>
                <c:pt idx="6">
                  <c:v>2725</c:v>
                </c:pt>
              </c:numCache>
            </c:numRef>
          </c:val>
        </c:ser>
        <c:ser>
          <c:idx val="2"/>
          <c:order val="2"/>
          <c:tx>
            <c:strRef>
              <c:f>Sheet4!$E$41</c:f>
              <c:strCache>
                <c:ptCount val="1"/>
                <c:pt idx="0">
                  <c:v>GTA</c:v>
                </c:pt>
              </c:strCache>
            </c:strRef>
          </c:tx>
          <c:invertIfNegative val="0"/>
          <c:cat>
            <c:strRef>
              <c:f>Sheet4!$A$42:$B$48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Sheet4!$E$42:$E$48</c:f>
              <c:numCache>
                <c:formatCode>General</c:formatCode>
                <c:ptCount val="7"/>
                <c:pt idx="0">
                  <c:v>2562</c:v>
                </c:pt>
                <c:pt idx="1">
                  <c:v>1097</c:v>
                </c:pt>
                <c:pt idx="2">
                  <c:v>129</c:v>
                </c:pt>
                <c:pt idx="3">
                  <c:v>51</c:v>
                </c:pt>
                <c:pt idx="4">
                  <c:v>129</c:v>
                </c:pt>
                <c:pt idx="5">
                  <c:v>0</c:v>
                </c:pt>
                <c:pt idx="6">
                  <c:v>3968</c:v>
                </c:pt>
              </c:numCache>
            </c:numRef>
          </c:val>
        </c:ser>
        <c:ser>
          <c:idx val="3"/>
          <c:order val="3"/>
          <c:tx>
            <c:strRef>
              <c:f>Sheet4!$F$41</c:f>
              <c:strCache>
                <c:ptCount val="1"/>
                <c:pt idx="0">
                  <c:v>TTF</c:v>
                </c:pt>
              </c:strCache>
            </c:strRef>
          </c:tx>
          <c:invertIfNegative val="0"/>
          <c:cat>
            <c:strRef>
              <c:f>Sheet4!$A$42:$B$48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Sheet4!$F$42:$F$48</c:f>
              <c:numCache>
                <c:formatCode>General</c:formatCode>
                <c:ptCount val="7"/>
                <c:pt idx="0">
                  <c:v>0</c:v>
                </c:pt>
                <c:pt idx="1">
                  <c:v>366</c:v>
                </c:pt>
                <c:pt idx="2">
                  <c:v>432</c:v>
                </c:pt>
                <c:pt idx="3">
                  <c:v>0</c:v>
                </c:pt>
                <c:pt idx="4">
                  <c:v>1272</c:v>
                </c:pt>
                <c:pt idx="5">
                  <c:v>609</c:v>
                </c:pt>
                <c:pt idx="6">
                  <c:v>2679</c:v>
                </c:pt>
              </c:numCache>
            </c:numRef>
          </c:val>
        </c:ser>
        <c:ser>
          <c:idx val="4"/>
          <c:order val="4"/>
          <c:tx>
            <c:strRef>
              <c:f>Sheet4!$G$41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Sheet4!$A$42:$B$48</c:f>
              <c:strCache>
                <c:ptCount val="7"/>
                <c:pt idx="0">
                  <c:v>1000-1999</c:v>
                </c:pt>
                <c:pt idx="1">
                  <c:v>2000-2999</c:v>
                </c:pt>
                <c:pt idx="2">
                  <c:v>3000-3999</c:v>
                </c:pt>
                <c:pt idx="3">
                  <c:v>4000-4999</c:v>
                </c:pt>
                <c:pt idx="4">
                  <c:v>5000-5999</c:v>
                </c:pt>
                <c:pt idx="5">
                  <c:v>6000-9999</c:v>
                </c:pt>
                <c:pt idx="6">
                  <c:v>1000-9999</c:v>
                </c:pt>
              </c:strCache>
            </c:strRef>
          </c:cat>
          <c:val>
            <c:numRef>
              <c:f>Sheet4!$G$42:$G$48</c:f>
              <c:numCache>
                <c:formatCode>General</c:formatCode>
                <c:ptCount val="7"/>
                <c:pt idx="0">
                  <c:v>2562</c:v>
                </c:pt>
                <c:pt idx="1">
                  <c:v>5836</c:v>
                </c:pt>
                <c:pt idx="2">
                  <c:v>2971</c:v>
                </c:pt>
                <c:pt idx="3">
                  <c:v>308</c:v>
                </c:pt>
                <c:pt idx="4">
                  <c:v>1993</c:v>
                </c:pt>
                <c:pt idx="5">
                  <c:v>609</c:v>
                </c:pt>
                <c:pt idx="6">
                  <c:v>14279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54976"/>
        <c:axId val="95843968"/>
      </c:barChart>
      <c:catAx>
        <c:axId val="97854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95843968"/>
        <c:crosses val="autoZero"/>
        <c:auto val="1"/>
        <c:lblAlgn val="ctr"/>
        <c:lblOffset val="100"/>
        <c:noMultiLvlLbl val="0"/>
      </c:catAx>
      <c:valAx>
        <c:axId val="95843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7854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latin typeface="Times New Roman" pitchFamily="18" charset="0"/>
              </a:defRPr>
            </a:lvl1pPr>
          </a:lstStyle>
          <a:p>
            <a:fld id="{AF4F82AB-DE3F-4917-BBE4-E5FF434A7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0" tIns="0" rIns="1902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latin typeface="Times New Roman" pitchFamily="18" charset="0"/>
              </a:defRPr>
            </a:lvl1pPr>
          </a:lstStyle>
          <a:p>
            <a:fld id="{B74D3648-2F13-404D-BF82-0E39DC96F6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2863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13" tIns="47549" rIns="93513" bIns="47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7196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2270B0-539D-4110-8711-C87BBD167136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2270B0-539D-4110-8711-C87BBD167136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2270B0-539D-4110-8711-C87BBD167136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9ECA8-2285-4884-9718-3080916B9CF4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ectangle 17"/>
          <p:cNvSpPr>
            <a:spLocks noChangeArrowheads="1"/>
          </p:cNvSpPr>
          <p:nvPr userDrawn="1"/>
        </p:nvSpPr>
        <p:spPr bwMode="white">
          <a:xfrm>
            <a:off x="528638" y="201613"/>
            <a:ext cx="83978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15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E9AF1B-81B7-4FCC-80E2-E3D2C5EF8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82544-53A5-418C-9BB8-FF64C6C7C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2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500" y="125413"/>
            <a:ext cx="1952625" cy="6030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125413"/>
            <a:ext cx="5707062" cy="6030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546E6-9005-4325-86FE-3F2F5E9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31C5D-A43F-4C3C-8FA4-B967074A2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1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E8BA-B920-4DA8-A452-360CA144E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033463"/>
            <a:ext cx="3829050" cy="512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033463"/>
            <a:ext cx="3830637" cy="5122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05A26C-3B77-4046-85C3-C8BD540E8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3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1D00F-19EB-4247-814A-01F80C6A3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9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4C941-FA74-4CCA-BF88-B04D3210A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C878D-A1A7-48A7-AC29-DA24A527C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1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98DC4-905B-4B1F-A825-3DDC9D117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37089-321D-4C79-A4BF-D8B51BB73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0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 userDrawn="1"/>
        </p:nvGrpSpPr>
        <p:grpSpPr bwMode="auto">
          <a:xfrm>
            <a:off x="127000" y="165100"/>
            <a:ext cx="8542338" cy="1052513"/>
            <a:chOff x="80" y="624"/>
            <a:chExt cx="5381" cy="663"/>
          </a:xfrm>
        </p:grpSpPr>
        <p:sp>
          <p:nvSpPr>
            <p:cNvPr id="190466" name="Rectangle 2"/>
            <p:cNvSpPr>
              <a:spLocks noChangeArrowheads="1"/>
            </p:cNvSpPr>
            <p:nvPr/>
          </p:nvSpPr>
          <p:spPr bwMode="ltGray">
            <a:xfrm>
              <a:off x="263" y="692"/>
              <a:ext cx="276" cy="2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67" name="Rectangle 3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68" name="Rectangle 4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69" name="Rectangle 5"/>
            <p:cNvSpPr>
              <a:spLocks noChangeArrowheads="1"/>
            </p:cNvSpPr>
            <p:nvPr/>
          </p:nvSpPr>
          <p:spPr bwMode="ltGray">
            <a:xfrm>
              <a:off x="574" y="95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70" name="Rectangle 6"/>
            <p:cNvSpPr>
              <a:spLocks noChangeArrowheads="1"/>
            </p:cNvSpPr>
            <p:nvPr/>
          </p:nvSpPr>
          <p:spPr bwMode="ltGray">
            <a:xfrm>
              <a:off x="80" y="91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71" name="Rectangle 7"/>
            <p:cNvSpPr>
              <a:spLocks noChangeArrowheads="1"/>
            </p:cNvSpPr>
            <p:nvPr/>
          </p:nvSpPr>
          <p:spPr bwMode="gray">
            <a:xfrm>
              <a:off x="480" y="624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  <p:sp>
          <p:nvSpPr>
            <p:cNvPr id="190472" name="Rectangle 8"/>
            <p:cNvSpPr>
              <a:spLocks noChangeArrowheads="1"/>
            </p:cNvSpPr>
            <p:nvPr/>
          </p:nvSpPr>
          <p:spPr bwMode="gray">
            <a:xfrm>
              <a:off x="279" y="1122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ahoma" pitchFamily="34" charset="0"/>
              </a:endParaRPr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25413"/>
            <a:ext cx="7645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033463"/>
            <a:ext cx="7812087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675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6950" y="6232525"/>
            <a:ext cx="51466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CSE 755, part4</a:t>
            </a:r>
          </a:p>
        </p:txBody>
      </p:sp>
      <p:sp>
        <p:nvSpPr>
          <p:cNvPr id="1904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fld id="{056EE10C-1F87-4B0D-87ED-DEB4A4A9D9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90478" name="Rectangle 14"/>
          <p:cNvSpPr>
            <a:spLocks noChangeArrowheads="1"/>
          </p:cNvSpPr>
          <p:nvPr userDrawn="1"/>
        </p:nvSpPr>
        <p:spPr bwMode="white">
          <a:xfrm>
            <a:off x="528638" y="201613"/>
            <a:ext cx="83978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ohio-state.edu/ugrad/BSCSE_Continuous_Improvemen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16725"/>
            <a:ext cx="7772400" cy="1462088"/>
          </a:xfrm>
        </p:spPr>
        <p:txBody>
          <a:bodyPr/>
          <a:lstStyle/>
          <a:p>
            <a:r>
              <a:rPr lang="en-US" dirty="0" smtClean="0"/>
              <a:t>Presentation to CSE Advisory Board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3440"/>
            <a:ext cx="6656850" cy="1770290"/>
          </a:xfrm>
        </p:spPr>
        <p:txBody>
          <a:bodyPr/>
          <a:lstStyle/>
          <a:p>
            <a:r>
              <a:rPr lang="en-US" dirty="0" smtClean="0"/>
              <a:t>Neelam </a:t>
            </a:r>
            <a:r>
              <a:rPr lang="en-US" dirty="0" err="1" smtClean="0"/>
              <a:t>Soundarajan</a:t>
            </a:r>
            <a:endParaRPr lang="en-US" dirty="0" smtClean="0"/>
          </a:p>
          <a:p>
            <a:r>
              <a:rPr lang="en-US" smtClean="0"/>
              <a:t>April 25,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75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5245" y="279790"/>
            <a:ext cx="5223080" cy="730452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Report on Undergrad Programs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65" y="1508750"/>
            <a:ext cx="8026645" cy="3379640"/>
          </a:xfrm>
        </p:spPr>
        <p:txBody>
          <a:bodyPr/>
          <a:lstStyle/>
          <a:p>
            <a:pPr defTabSz="282575" eaLnBrk="1" hangingPunct="1"/>
            <a:r>
              <a:rPr lang="en-US" sz="2400" dirty="0" smtClean="0">
                <a:latin typeface="Arial" charset="0"/>
              </a:rPr>
              <a:t>Students generally satisfied with our programs</a:t>
            </a:r>
            <a:br>
              <a:rPr lang="en-US" sz="2400" dirty="0" smtClean="0">
                <a:latin typeface="Arial" charset="0"/>
              </a:rPr>
            </a:br>
            <a:endParaRPr lang="en-US" sz="2400" dirty="0" smtClean="0">
              <a:latin typeface="Arial" charset="0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</a:rPr>
              <a:t>Especially satisfied with our capstone design courses and other project-oriented courses</a:t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Couple of new courses: Data mining, Mobile app dev. </a:t>
            </a:r>
            <a:r>
              <a:rPr lang="en-US" sz="2400" dirty="0">
                <a:latin typeface="Arial" charset="0"/>
                <a:sym typeface="Symbol" pitchFamily="18" charset="2"/>
              </a:rPr>
              <a:t/>
            </a:r>
            <a:br>
              <a:rPr lang="en-US" sz="2400" dirty="0">
                <a:latin typeface="Arial" charset="0"/>
                <a:sym typeface="Symbol" pitchFamily="18" charset="2"/>
              </a:rPr>
            </a:br>
            <a:endParaRPr lang="en-US" sz="2400" dirty="0" smtClean="0">
              <a:latin typeface="Arial" charset="0"/>
              <a:sym typeface="Symbol" pitchFamily="18" charset="2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Considering some tweaks to the programs</a:t>
            </a:r>
          </a:p>
        </p:txBody>
      </p:sp>
    </p:spTree>
    <p:extLst>
      <p:ext uri="{BB962C8B-B14F-4D97-AF65-F5344CB8AC3E}">
        <p14:creationId xmlns:p14="http://schemas.microsoft.com/office/powerpoint/2010/main" val="2210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5245" y="279790"/>
            <a:ext cx="5223080" cy="730452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Assessment of Undergrad Programs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2665" y="1508750"/>
                <a:ext cx="8065050" cy="3610070"/>
              </a:xfrm>
            </p:spPr>
            <p:txBody>
              <a:bodyPr/>
              <a:lstStyle/>
              <a:p>
                <a:pPr defTabSz="282575" eaLnBrk="1" hangingPunct="1"/>
                <a:r>
                  <a:rPr lang="en-US" sz="2400" dirty="0" smtClean="0">
                    <a:latin typeface="Arial" charset="0"/>
                  </a:rPr>
                  <a:t>BS-</a:t>
                </a:r>
                <a:r>
                  <a:rPr lang="en-US" sz="2400" dirty="0" err="1" smtClean="0">
                    <a:latin typeface="Arial" charset="0"/>
                  </a:rPr>
                  <a:t>CSE</a:t>
                </a:r>
                <a:r>
                  <a:rPr lang="en-US" sz="2400" dirty="0" smtClean="0">
                    <a:latin typeface="Arial" charset="0"/>
                  </a:rPr>
                  <a:t> program accredited by ABET, </a:t>
                </a:r>
                <a:r>
                  <a:rPr lang="en-US" sz="2400" dirty="0" err="1" smtClean="0">
                    <a:latin typeface="Arial" charset="0"/>
                  </a:rPr>
                  <a:t>Inc</a:t>
                </a:r>
                <a:r>
                  <a:rPr lang="en-US" sz="2400" dirty="0" smtClean="0">
                    <a:latin typeface="Arial" charset="0"/>
                  </a:rPr>
                  <a:t/>
                </a:r>
                <a:br>
                  <a:rPr lang="en-US" sz="2400" dirty="0" smtClean="0">
                    <a:latin typeface="Arial" charset="0"/>
                  </a:rPr>
                </a:br>
                <a:r>
                  <a:rPr lang="en-US" sz="2400" dirty="0" smtClean="0">
                    <a:latin typeface="Arial" charset="0"/>
                  </a:rPr>
                  <a:t>Demanding requirements concerning program objectives, outcomes</a:t>
                </a:r>
                <a:r>
                  <a:rPr lang="en-US" sz="2400" dirty="0">
                    <a:latin typeface="Arial" charset="0"/>
                  </a:rPr>
                  <a:t>;</a:t>
                </a:r>
                <a:r>
                  <a:rPr lang="en-US" sz="2400" dirty="0" smtClean="0">
                    <a:latin typeface="Arial" charset="0"/>
                  </a:rPr>
                  <a:t> assessments, and use of assessment results to effect  improvements</a:t>
                </a:r>
                <a:br>
                  <a:rPr lang="en-US" sz="2400" dirty="0" smtClean="0">
                    <a:latin typeface="Arial" charset="0"/>
                  </a:rPr>
                </a:br>
                <a:endParaRPr lang="en-US" sz="2400" dirty="0" smtClean="0">
                  <a:latin typeface="Arial" charset="0"/>
                </a:endParaRPr>
              </a:p>
              <a:p>
                <a:pPr defTabSz="282575" eaLnBrk="1" hangingPunct="1"/>
                <a:r>
                  <a:rPr lang="en-US" sz="2400" dirty="0" smtClean="0">
                    <a:latin typeface="Arial" charset="0"/>
                  </a:rPr>
                  <a:t>University accreditation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⟹</m:t>
                    </m:r>
                  </m:oMath>
                </a14:m>
                <a:r>
                  <a:rPr lang="en-US" sz="2400" dirty="0" smtClean="0">
                    <a:latin typeface="Arial" charset="0"/>
                  </a:rPr>
                  <a:t> </a:t>
                </a:r>
                <a:br>
                  <a:rPr lang="en-US" sz="2400" dirty="0" smtClean="0">
                    <a:latin typeface="Arial" charset="0"/>
                  </a:rPr>
                </a:br>
                <a:r>
                  <a:rPr lang="en-US" sz="2400" dirty="0" smtClean="0">
                    <a:latin typeface="Arial" charset="0"/>
                  </a:rPr>
                  <a:t>	BS-CIS also needs similar assessments</a:t>
                </a:r>
                <a:br>
                  <a:rPr lang="en-US" sz="2400" dirty="0" smtClean="0">
                    <a:latin typeface="Arial" charset="0"/>
                  </a:rPr>
                </a:br>
                <a:endParaRPr lang="en-US" sz="2400" dirty="0">
                  <a:latin typeface="Arial" charset="0"/>
                </a:endParaRPr>
              </a:p>
              <a:p>
                <a:pPr defTabSz="282575" eaLnBrk="1" hangingPunct="1"/>
                <a:r>
                  <a:rPr lang="en-US" sz="2400" dirty="0" smtClean="0">
                    <a:latin typeface="Arial" charset="0"/>
                    <a:sym typeface="Symbol" pitchFamily="18" charset="2"/>
                  </a:rPr>
                  <a:t>Also for *graduate* programs </a:t>
                </a:r>
              </a:p>
            </p:txBody>
          </p:sp>
        </mc:Choice>
        <mc:Fallback xmlns="">
          <p:sp>
            <p:nvSpPr>
              <p:cNvPr id="410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2665" y="1508750"/>
                <a:ext cx="8065050" cy="3610070"/>
              </a:xfrm>
              <a:blipFill rotWithShape="1">
                <a:blip r:embed="rId3"/>
                <a:stretch>
                  <a:fillRect l="-151" t="-1180" b="-1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1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575" y="279790"/>
            <a:ext cx="6452040" cy="652885"/>
          </a:xfrm>
        </p:spPr>
        <p:txBody>
          <a:bodyPr/>
          <a:lstStyle/>
          <a:p>
            <a:pPr algn="ctr" eaLnBrk="1" hangingPunct="1"/>
            <a:r>
              <a:rPr lang="en-US" sz="2400" dirty="0">
                <a:latin typeface="Arial" charset="0"/>
              </a:rPr>
              <a:t>BS-</a:t>
            </a:r>
            <a:r>
              <a:rPr lang="en-US" sz="2400" dirty="0" err="1">
                <a:latin typeface="Arial" charset="0"/>
              </a:rPr>
              <a:t>CSE</a:t>
            </a:r>
            <a:r>
              <a:rPr lang="en-US" sz="2400" dirty="0">
                <a:latin typeface="Arial" charset="0"/>
              </a:rPr>
              <a:t> program objectives</a:t>
            </a:r>
            <a:r>
              <a:rPr lang="en-US" sz="2400" dirty="0" smtClean="0">
                <a:latin typeface="Arial" charset="0"/>
              </a:rPr>
              <a:t>:</a:t>
            </a:r>
            <a:endParaRPr lang="en-US" sz="2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65" y="1316725"/>
            <a:ext cx="8333885" cy="5069460"/>
          </a:xfrm>
        </p:spPr>
        <p:txBody>
          <a:bodyPr/>
          <a:lstStyle/>
          <a:p>
            <a:pPr defTabSz="282575" eaLnBrk="1" hangingPunct="1"/>
            <a:r>
              <a:rPr lang="en-US" sz="2400" dirty="0"/>
              <a:t>Graduates of the program will be employed in the computing profession, and will be engaged in learning, understanding, and applying new ideas and technologies as the field evolves. </a:t>
            </a: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endParaRPr lang="en-US" sz="2400" dirty="0" smtClean="0">
              <a:latin typeface="Arial" charset="0"/>
            </a:endParaRPr>
          </a:p>
          <a:p>
            <a:pPr defTabSz="282575" eaLnBrk="1" hangingPunct="1"/>
            <a:r>
              <a:rPr lang="en-US" sz="2400" dirty="0"/>
              <a:t>Graduates with an interest in, and aptitude for, advanced studies in computing will have completed, or be actively pursuing, graduate studies in computing</a:t>
            </a:r>
            <a:r>
              <a:rPr lang="en-US" sz="2400" dirty="0" smtClean="0"/>
              <a:t>.</a:t>
            </a:r>
            <a:r>
              <a:rPr lang="en-US" sz="2400" dirty="0">
                <a:latin typeface="Arial" charset="0"/>
                <a:sym typeface="Symbol" pitchFamily="18" charset="2"/>
              </a:rPr>
              <a:t/>
            </a:r>
            <a:br>
              <a:rPr lang="en-US" sz="2400" dirty="0">
                <a:latin typeface="Arial" charset="0"/>
                <a:sym typeface="Symbol" pitchFamily="18" charset="2"/>
              </a:rPr>
            </a:br>
            <a:endParaRPr lang="en-US" sz="2400" dirty="0" smtClean="0">
              <a:latin typeface="Arial" charset="0"/>
              <a:sym typeface="Symbol" pitchFamily="18" charset="2"/>
            </a:endParaRPr>
          </a:p>
          <a:p>
            <a:pPr defTabSz="282575" eaLnBrk="1" hangingPunct="1"/>
            <a:r>
              <a:rPr lang="en-US" sz="2400" dirty="0"/>
              <a:t>Graduates will be informed and involved members of their communities, and responsible engineering and computing professionals.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201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575" y="87765"/>
            <a:ext cx="6452040" cy="652885"/>
          </a:xfrm>
        </p:spPr>
        <p:txBody>
          <a:bodyPr/>
          <a:lstStyle/>
          <a:p>
            <a:pPr algn="ctr" eaLnBrk="1" hangingPunct="1"/>
            <a:r>
              <a:rPr lang="en-US" sz="2400" dirty="0">
                <a:latin typeface="Arial" charset="0"/>
              </a:rPr>
              <a:t>BS-</a:t>
            </a:r>
            <a:r>
              <a:rPr lang="en-US" sz="2400" dirty="0" err="1">
                <a:latin typeface="Arial" charset="0"/>
              </a:rPr>
              <a:t>CSE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Outcomes Assessment</a:t>
            </a:r>
            <a:endParaRPr lang="en-US" sz="2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64" y="1009484"/>
            <a:ext cx="8681336" cy="5848515"/>
          </a:xfrm>
        </p:spPr>
        <p:txBody>
          <a:bodyPr/>
          <a:lstStyle/>
          <a:p>
            <a:pPr defTabSz="282575" eaLnBrk="1" hangingPunct="1"/>
            <a:r>
              <a:rPr lang="en-US" sz="2400" dirty="0" smtClean="0">
                <a:latin typeface="Arial" charset="0"/>
              </a:rPr>
              <a:t>Exit survey</a:t>
            </a:r>
            <a:br>
              <a:rPr lang="en-US" sz="2400" dirty="0" smtClean="0">
                <a:latin typeface="Arial" charset="0"/>
              </a:rPr>
            </a:br>
            <a:endParaRPr lang="en-US" sz="2400" dirty="0" smtClean="0">
              <a:latin typeface="Arial" charset="0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Exit test (</a:t>
            </a:r>
            <a:r>
              <a:rPr lang="en-US" sz="2400" dirty="0" err="1" smtClean="0">
                <a:latin typeface="Arial" charset="0"/>
                <a:sym typeface="Symbol" pitchFamily="18" charset="2"/>
              </a:rPr>
              <a:t>POCAT</a:t>
            </a:r>
            <a:r>
              <a:rPr lang="en-US" sz="2400" dirty="0" smtClean="0">
                <a:latin typeface="Arial" charset="0"/>
                <a:sym typeface="Symbol" pitchFamily="18" charset="2"/>
              </a:rPr>
              <a:t>):</a:t>
            </a:r>
          </a:p>
          <a:p>
            <a:pPr lvl="1"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Multiple-choice test on required and some elective courses (Length: 20-30 minutes)</a:t>
            </a:r>
          </a:p>
          <a:p>
            <a:pPr lvl="1"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Students take the test in their last semester (typically on a weekday evening; pizza and pop provided)</a:t>
            </a:r>
          </a:p>
          <a:p>
            <a:pPr lvl="1" defTabSz="282575" eaLnBrk="1" hangingPunct="1"/>
            <a:r>
              <a:rPr lang="en-US" sz="2400" i="1" dirty="0" smtClean="0">
                <a:latin typeface="Arial" charset="0"/>
                <a:sym typeface="Symbol" pitchFamily="18" charset="2"/>
              </a:rPr>
              <a:t>Anonymous</a:t>
            </a:r>
            <a:r>
              <a:rPr lang="en-US" sz="2400" dirty="0" smtClean="0">
                <a:latin typeface="Arial" charset="0"/>
                <a:sym typeface="Symbol" pitchFamily="18" charset="2"/>
              </a:rPr>
              <a:t> (results posted by student code; only the individual student knows his/her code)</a:t>
            </a:r>
            <a:r>
              <a:rPr lang="en-US" sz="2400" dirty="0">
                <a:latin typeface="Arial" charset="0"/>
                <a:sym typeface="Symbol" pitchFamily="18" charset="2"/>
              </a:rPr>
              <a:t/>
            </a:r>
            <a:br>
              <a:rPr lang="en-US" sz="2400" dirty="0">
                <a:latin typeface="Arial" charset="0"/>
                <a:sym typeface="Symbol" pitchFamily="18" charset="2"/>
              </a:rPr>
            </a:br>
            <a:endParaRPr lang="en-US" sz="2400" dirty="0" smtClean="0">
              <a:latin typeface="Arial" charset="0"/>
              <a:sym typeface="Symbol" pitchFamily="18" charset="2"/>
            </a:endParaRPr>
          </a:p>
          <a:p>
            <a:pPr defTabSz="282575" eaLnBrk="1" hangingPunct="1"/>
            <a:r>
              <a:rPr lang="en-US" sz="2400" dirty="0" smtClean="0"/>
              <a:t>Has been very effective</a:t>
            </a:r>
            <a:br>
              <a:rPr lang="en-US" sz="2400" dirty="0" smtClean="0"/>
            </a:br>
            <a:endParaRPr lang="en-US" sz="2400" dirty="0" smtClean="0"/>
          </a:p>
          <a:p>
            <a:pPr defTabSz="282575" eaLnBrk="1" hangingPunct="1"/>
            <a:r>
              <a:rPr lang="en-US" sz="2400" dirty="0" smtClean="0"/>
              <a:t>Proposal: Relate student performance to specific instructors</a:t>
            </a:r>
          </a:p>
        </p:txBody>
      </p:sp>
    </p:spTree>
    <p:extLst>
      <p:ext uri="{BB962C8B-B14F-4D97-AF65-F5344CB8AC3E}">
        <p14:creationId xmlns:p14="http://schemas.microsoft.com/office/powerpoint/2010/main" val="28216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07575" y="87765"/>
            <a:ext cx="6452040" cy="652885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Plans/proposals/...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64" y="1009484"/>
            <a:ext cx="8681336" cy="5848515"/>
          </a:xfrm>
        </p:spPr>
        <p:txBody>
          <a:bodyPr/>
          <a:lstStyle/>
          <a:p>
            <a:pPr defTabSz="282575" eaLnBrk="1" hangingPunct="1"/>
            <a:r>
              <a:rPr lang="en-US" sz="2400" dirty="0" smtClean="0"/>
              <a:t>Proposal:</a:t>
            </a:r>
            <a:br>
              <a:rPr lang="en-US" sz="2400" dirty="0" smtClean="0"/>
            </a:br>
            <a:r>
              <a:rPr lang="en-US" sz="2400" dirty="0" smtClean="0"/>
              <a:t>	Move </a:t>
            </a:r>
            <a:r>
              <a:rPr lang="en-US" sz="2400" dirty="0" err="1" smtClean="0"/>
              <a:t>POCAT</a:t>
            </a:r>
            <a:r>
              <a:rPr lang="en-US" sz="2400" dirty="0" smtClean="0"/>
              <a:t> on-line and use info about which courses a 	student completed to ask questions only about those </a:t>
            </a:r>
            <a:br>
              <a:rPr lang="en-US" sz="2400" dirty="0" smtClean="0"/>
            </a:br>
            <a:r>
              <a:rPr lang="en-US" sz="2400" dirty="0" smtClean="0"/>
              <a:t>	courses </a:t>
            </a:r>
            <a:br>
              <a:rPr lang="en-US" sz="2400" dirty="0" smtClean="0"/>
            </a:br>
            <a:endParaRPr lang="en-US" sz="2400" dirty="0" smtClean="0"/>
          </a:p>
          <a:p>
            <a:pPr defTabSz="282575" eaLnBrk="1" hangingPunct="1"/>
            <a:r>
              <a:rPr lang="en-US" sz="2400" dirty="0" smtClean="0"/>
              <a:t>Proposal: </a:t>
            </a:r>
            <a:br>
              <a:rPr lang="en-US" sz="2400" dirty="0" smtClean="0"/>
            </a:br>
            <a:r>
              <a:rPr lang="en-US" sz="2400" dirty="0" smtClean="0"/>
              <a:t>	Relate student performance in </a:t>
            </a:r>
            <a:r>
              <a:rPr lang="en-US" sz="2400" dirty="0" err="1" smtClean="0"/>
              <a:t>POCAT</a:t>
            </a:r>
            <a:r>
              <a:rPr lang="en-US" sz="2400" dirty="0" smtClean="0"/>
              <a:t> to specific 	instructors</a:t>
            </a:r>
            <a:br>
              <a:rPr lang="en-US" sz="2400" dirty="0" smtClean="0"/>
            </a:br>
            <a:endParaRPr lang="en-US" sz="2400" dirty="0" smtClean="0"/>
          </a:p>
          <a:p>
            <a:pPr defTabSz="282575" eaLnBrk="1" hangingPunct="1"/>
            <a:r>
              <a:rPr lang="en-US" sz="2400" dirty="0" smtClean="0"/>
              <a:t>Detailed information at: </a:t>
            </a: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err="1" smtClean="0">
                <a:hlinkClick r:id="rId3"/>
              </a:rPr>
              <a:t>www.cse.ohio-state.edu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err="1" smtClean="0">
                <a:hlinkClick r:id="rId3"/>
              </a:rPr>
              <a:t>ugrad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err="1" smtClean="0">
                <a:hlinkClick r:id="rId3"/>
              </a:rPr>
              <a:t>BSCSE_Continuous_Improvement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defTabSz="282575" eaLnBrk="1" hangingPunct="1"/>
            <a:r>
              <a:rPr lang="en-US" sz="2400" dirty="0" smtClean="0"/>
              <a:t>Comments? Questions? (e-mail: </a:t>
            </a:r>
            <a:r>
              <a:rPr lang="en-US" sz="2400" dirty="0" err="1" smtClean="0"/>
              <a:t>soundarajan.1@osu.edu</a:t>
            </a:r>
            <a:endParaRPr lang="en-US" sz="2400" dirty="0" smtClean="0"/>
          </a:p>
          <a:p>
            <a:pPr marL="0" indent="0" defTabSz="282575" eaLnBrk="1" hangingPunct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834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associate chair:</a:t>
            </a:r>
          </a:p>
          <a:p>
            <a:pPr lvl="1"/>
            <a:r>
              <a:rPr lang="en-US" dirty="0" smtClean="0"/>
              <a:t>Decide on course offerings</a:t>
            </a:r>
          </a:p>
          <a:p>
            <a:pPr lvl="1"/>
            <a:r>
              <a:rPr lang="en-US" dirty="0" smtClean="0"/>
              <a:t>Assign faculty to teach individual sections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As chair </a:t>
            </a:r>
            <a:r>
              <a:rPr lang="en-US" dirty="0"/>
              <a:t>of Undergrad Studies </a:t>
            </a:r>
            <a:r>
              <a:rPr lang="en-US" dirty="0" err="1" smtClean="0"/>
              <a:t>Comm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Keep track of the state of the programs, identify problems and possible solutions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possible changes in the programs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oordinate </a:t>
            </a:r>
            <a:r>
              <a:rPr lang="en-US" i="1" dirty="0" smtClean="0"/>
              <a:t>assessment</a:t>
            </a:r>
            <a:r>
              <a:rPr lang="en-US" dirty="0" smtClean="0"/>
              <a:t>  activities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87912" y="125413"/>
            <a:ext cx="6532563" cy="730250"/>
          </a:xfrm>
        </p:spPr>
        <p:txBody>
          <a:bodyPr/>
          <a:lstStyle/>
          <a:p>
            <a:pPr eaLnBrk="1" hangingPunct="1"/>
            <a:r>
              <a:rPr lang="en-US" sz="2400" baseline="0" dirty="0" smtClean="0"/>
              <a:t>Enrollments and Graduates (BS-CSE &amp; BS-CIS)</a:t>
            </a:r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123738"/>
              </p:ext>
            </p:extLst>
          </p:nvPr>
        </p:nvGraphicFramePr>
        <p:xfrm>
          <a:off x="1524000" y="1124700"/>
          <a:ext cx="6235614" cy="54640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78538"/>
                <a:gridCol w="2078538"/>
                <a:gridCol w="2078538"/>
              </a:tblGrid>
              <a:tr h="3902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Majors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Graduates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2001-’02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2002-’03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196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2003-’04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2004-’05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2005-’06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2006-’07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2007-’08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2008-’09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2009-’10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2010-’11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2011-’12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209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2012-’13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  <a:tr h="3902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2013-'14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87912" y="125413"/>
            <a:ext cx="6532563" cy="730250"/>
          </a:xfrm>
        </p:spPr>
        <p:txBody>
          <a:bodyPr/>
          <a:lstStyle/>
          <a:p>
            <a:pPr eaLnBrk="1" hangingPunct="1"/>
            <a:r>
              <a:rPr lang="en-US" sz="2400" baseline="0" dirty="0" smtClean="0"/>
              <a:t>Enrollments and Graduates (BS-CSE &amp; BS-CIS)</a:t>
            </a:r>
            <a:endParaRPr lang="en-US" sz="24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161118"/>
              </p:ext>
            </p:extLst>
          </p:nvPr>
        </p:nvGraphicFramePr>
        <p:xfrm>
          <a:off x="1422789" y="1163105"/>
          <a:ext cx="6567255" cy="514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47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342267" y="202981"/>
            <a:ext cx="6110108" cy="72969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Enrollment Trends (CS Majors -- National)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342484"/>
              </p:ext>
            </p:extLst>
          </p:nvPr>
        </p:nvGraphicFramePr>
        <p:xfrm>
          <a:off x="1768435" y="1124700"/>
          <a:ext cx="5645535" cy="514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8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845245" y="355843"/>
            <a:ext cx="4147215" cy="730452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Plans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665" y="1508750"/>
            <a:ext cx="8026645" cy="3379640"/>
          </a:xfrm>
        </p:spPr>
        <p:txBody>
          <a:bodyPr/>
          <a:lstStyle/>
          <a:p>
            <a:pPr defTabSz="282575" eaLnBrk="1" hangingPunct="1"/>
            <a:r>
              <a:rPr lang="en-US" sz="2400" dirty="0" smtClean="0">
                <a:latin typeface="Arial" charset="0"/>
              </a:rPr>
              <a:t>Starting Su 2014, GPA requirement will go to 3.0</a:t>
            </a:r>
            <a:br>
              <a:rPr lang="en-US" sz="2400" dirty="0" smtClean="0">
                <a:latin typeface="Arial" charset="0"/>
              </a:rPr>
            </a:br>
            <a:endParaRPr lang="en-US" sz="2400" dirty="0" smtClean="0">
              <a:latin typeface="Arial" charset="0"/>
            </a:endParaRPr>
          </a:p>
          <a:p>
            <a:pPr defTabSz="282575" eaLnBrk="1" hangingPunct="1"/>
            <a:r>
              <a:rPr lang="en-US" sz="2400" dirty="0">
                <a:latin typeface="Arial" charset="0"/>
              </a:rPr>
              <a:t>Starting Su </a:t>
            </a:r>
            <a:r>
              <a:rPr lang="en-US" sz="2400" dirty="0" smtClean="0">
                <a:latin typeface="Arial" charset="0"/>
              </a:rPr>
              <a:t>2015, </a:t>
            </a:r>
            <a:r>
              <a:rPr lang="en-US" sz="2400" dirty="0">
                <a:latin typeface="Arial" charset="0"/>
              </a:rPr>
              <a:t>GPA requirement will go to </a:t>
            </a:r>
            <a:r>
              <a:rPr lang="en-US" sz="2400" dirty="0" smtClean="0">
                <a:latin typeface="Arial" charset="0"/>
              </a:rPr>
              <a:t>3.2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(this still needs college approval)</a:t>
            </a:r>
            <a:br>
              <a:rPr lang="en-US" sz="2400" dirty="0" smtClean="0">
                <a:latin typeface="Arial" charset="0"/>
              </a:rPr>
            </a:br>
            <a:endParaRPr lang="en-US" sz="2400" dirty="0">
              <a:latin typeface="Arial" charset="0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But ... impact of new Data Analytics program?</a:t>
            </a:r>
            <a:br>
              <a:rPr lang="en-US" sz="2400" dirty="0" smtClean="0">
                <a:latin typeface="Arial" charset="0"/>
                <a:sym typeface="Symbol" pitchFamily="18" charset="2"/>
              </a:rPr>
            </a:br>
            <a:endParaRPr lang="en-US" sz="2400" dirty="0" smtClean="0">
              <a:latin typeface="Arial" charset="0"/>
              <a:sym typeface="Symbol" pitchFamily="18" charset="2"/>
            </a:endParaRPr>
          </a:p>
          <a:p>
            <a:pPr defTabSz="282575" eaLnBrk="1" hangingPunct="1"/>
            <a:r>
              <a:rPr lang="en-US" sz="2400" dirty="0" smtClean="0">
                <a:latin typeface="Arial" charset="0"/>
                <a:sym typeface="Symbol" pitchFamily="18" charset="2"/>
              </a:rPr>
              <a:t>Impact of continuing high demand for CS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795" y="87765"/>
            <a:ext cx="4147215" cy="730452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Who Teaches Our Courses?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468182"/>
              </p:ext>
            </p:extLst>
          </p:nvPr>
        </p:nvGraphicFramePr>
        <p:xfrm>
          <a:off x="1307575" y="971080"/>
          <a:ext cx="6797685" cy="545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08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795" y="-27450"/>
            <a:ext cx="5184150" cy="806505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Who Teaches Our Courses? (</a:t>
            </a:r>
            <a:r>
              <a:rPr lang="en-US" sz="2400" dirty="0" err="1" smtClean="0"/>
              <a:t>contd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813633"/>
              </p:ext>
            </p:extLst>
          </p:nvPr>
        </p:nvGraphicFramePr>
        <p:xfrm>
          <a:off x="1269170" y="1047890"/>
          <a:ext cx="6797685" cy="541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45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7795" y="-27450"/>
            <a:ext cx="5260960" cy="729695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Who Teaches Our Courses? (</a:t>
            </a:r>
            <a:r>
              <a:rPr lang="en-US" sz="2400" dirty="0" err="1" smtClean="0"/>
              <a:t>contd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271851"/>
              </p:ext>
            </p:extLst>
          </p:nvPr>
        </p:nvGraphicFramePr>
        <p:xfrm>
          <a:off x="1192360" y="932674"/>
          <a:ext cx="6644065" cy="556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3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64573443</TotalTime>
  <Pages>13</Pages>
  <Words>229</Words>
  <Application>Microsoft Office PowerPoint</Application>
  <PresentationFormat>On-screen Show (4:3)</PresentationFormat>
  <Paragraphs>106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Blends</vt:lpstr>
      <vt:lpstr>Presentation to CSE Advisory Board </vt:lpstr>
      <vt:lpstr>Responsibilities</vt:lpstr>
      <vt:lpstr>Enrollments and Graduates (BS-CSE &amp; BS-CIS)</vt:lpstr>
      <vt:lpstr>Enrollments and Graduates (BS-CSE &amp; BS-CIS)</vt:lpstr>
      <vt:lpstr>Enrollment Trends (CS Majors -- National)</vt:lpstr>
      <vt:lpstr>Plans</vt:lpstr>
      <vt:lpstr>Who Teaches Our Courses?</vt:lpstr>
      <vt:lpstr>Who Teaches Our Courses? (contd)</vt:lpstr>
      <vt:lpstr>Who Teaches Our Courses? (contd)</vt:lpstr>
      <vt:lpstr>Report on Undergrad Programs</vt:lpstr>
      <vt:lpstr>Assessment of Undergrad Programs</vt:lpstr>
      <vt:lpstr>BS-CSE program objectives:</vt:lpstr>
      <vt:lpstr>BS-CSE Outcomes Assessment</vt:lpstr>
      <vt:lpstr>Plans/proposals/...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and Information Science Engineering</dc:title>
  <dc:subject>Dept Vist</dc:subject>
  <dc:creator>Jeremy Loomis</dc:creator>
  <cp:lastModifiedBy>neelam</cp:lastModifiedBy>
  <cp:revision>630</cp:revision>
  <cp:lastPrinted>2008-01-03T13:55:27Z</cp:lastPrinted>
  <dcterms:created xsi:type="dcterms:W3CDTF">1996-10-20T16:17:05Z</dcterms:created>
  <dcterms:modified xsi:type="dcterms:W3CDTF">2014-04-25T14:02:36Z</dcterms:modified>
</cp:coreProperties>
</file>