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04"/>
  </p:notesMasterIdLst>
  <p:handoutMasterIdLst>
    <p:handoutMasterId r:id="rId105"/>
  </p:handoutMasterIdLst>
  <p:sldIdLst>
    <p:sldId id="348" r:id="rId2"/>
    <p:sldId id="386" r:id="rId3"/>
    <p:sldId id="561" r:id="rId4"/>
    <p:sldId id="516" r:id="rId5"/>
    <p:sldId id="436" r:id="rId6"/>
    <p:sldId id="571" r:id="rId7"/>
    <p:sldId id="385" r:id="rId8"/>
    <p:sldId id="562" r:id="rId9"/>
    <p:sldId id="389" r:id="rId10"/>
    <p:sldId id="566" r:id="rId11"/>
    <p:sldId id="567" r:id="rId12"/>
    <p:sldId id="568" r:id="rId13"/>
    <p:sldId id="393" r:id="rId14"/>
    <p:sldId id="413" r:id="rId15"/>
    <p:sldId id="415" r:id="rId16"/>
    <p:sldId id="416" r:id="rId17"/>
    <p:sldId id="394" r:id="rId18"/>
    <p:sldId id="396" r:id="rId19"/>
    <p:sldId id="552" r:id="rId20"/>
    <p:sldId id="395" r:id="rId21"/>
    <p:sldId id="563" r:id="rId22"/>
    <p:sldId id="564" r:id="rId23"/>
    <p:sldId id="397" r:id="rId24"/>
    <p:sldId id="540" r:id="rId25"/>
    <p:sldId id="553" r:id="rId26"/>
    <p:sldId id="560" r:id="rId27"/>
    <p:sldId id="411" r:id="rId28"/>
    <p:sldId id="536" r:id="rId29"/>
    <p:sldId id="537" r:id="rId30"/>
    <p:sldId id="547" r:id="rId31"/>
    <p:sldId id="539" r:id="rId32"/>
    <p:sldId id="565" r:id="rId33"/>
    <p:sldId id="412" r:id="rId34"/>
    <p:sldId id="541" r:id="rId35"/>
    <p:sldId id="544" r:id="rId36"/>
    <p:sldId id="402" r:id="rId37"/>
    <p:sldId id="403" r:id="rId38"/>
    <p:sldId id="404" r:id="rId39"/>
    <p:sldId id="405" r:id="rId40"/>
    <p:sldId id="554" r:id="rId41"/>
    <p:sldId id="555" r:id="rId42"/>
    <p:sldId id="569" r:id="rId43"/>
    <p:sldId id="570" r:id="rId44"/>
    <p:sldId id="573" r:id="rId45"/>
    <p:sldId id="574" r:id="rId46"/>
    <p:sldId id="575" r:id="rId47"/>
    <p:sldId id="576" r:id="rId48"/>
    <p:sldId id="577" r:id="rId49"/>
    <p:sldId id="578" r:id="rId50"/>
    <p:sldId id="579" r:id="rId51"/>
    <p:sldId id="580" r:id="rId52"/>
    <p:sldId id="581" r:id="rId53"/>
    <p:sldId id="582" r:id="rId54"/>
    <p:sldId id="610" r:id="rId55"/>
    <p:sldId id="583" r:id="rId56"/>
    <p:sldId id="590" r:id="rId57"/>
    <p:sldId id="584" r:id="rId58"/>
    <p:sldId id="589" r:id="rId59"/>
    <p:sldId id="585" r:id="rId60"/>
    <p:sldId id="630" r:id="rId61"/>
    <p:sldId id="586" r:id="rId62"/>
    <p:sldId id="633" r:id="rId63"/>
    <p:sldId id="587" r:id="rId64"/>
    <p:sldId id="629" r:id="rId65"/>
    <p:sldId id="627" r:id="rId66"/>
    <p:sldId id="588" r:id="rId67"/>
    <p:sldId id="591" r:id="rId68"/>
    <p:sldId id="619" r:id="rId69"/>
    <p:sldId id="592" r:id="rId70"/>
    <p:sldId id="593" r:id="rId71"/>
    <p:sldId id="594" r:id="rId72"/>
    <p:sldId id="595" r:id="rId73"/>
    <p:sldId id="596" r:id="rId74"/>
    <p:sldId id="597" r:id="rId75"/>
    <p:sldId id="611" r:id="rId76"/>
    <p:sldId id="598" r:id="rId77"/>
    <p:sldId id="615" r:id="rId78"/>
    <p:sldId id="600" r:id="rId79"/>
    <p:sldId id="616" r:id="rId80"/>
    <p:sldId id="599" r:id="rId81"/>
    <p:sldId id="613" r:id="rId82"/>
    <p:sldId id="614" r:id="rId83"/>
    <p:sldId id="631" r:id="rId84"/>
    <p:sldId id="617" r:id="rId85"/>
    <p:sldId id="618" r:id="rId86"/>
    <p:sldId id="604" r:id="rId87"/>
    <p:sldId id="612" r:id="rId88"/>
    <p:sldId id="605" r:id="rId89"/>
    <p:sldId id="608" r:id="rId90"/>
    <p:sldId id="601" r:id="rId91"/>
    <p:sldId id="602" r:id="rId92"/>
    <p:sldId id="603" r:id="rId93"/>
    <p:sldId id="606" r:id="rId94"/>
    <p:sldId id="607" r:id="rId95"/>
    <p:sldId id="620" r:id="rId96"/>
    <p:sldId id="621" r:id="rId97"/>
    <p:sldId id="622" r:id="rId98"/>
    <p:sldId id="623" r:id="rId99"/>
    <p:sldId id="632" r:id="rId100"/>
    <p:sldId id="624" r:id="rId101"/>
    <p:sldId id="625" r:id="rId102"/>
    <p:sldId id="626" r:id="rId10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33"/>
    <a:srgbClr val="0000CC"/>
    <a:srgbClr val="CC3399"/>
    <a:srgbClr val="FF66FF"/>
    <a:srgbClr val="FF6600"/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3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6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63A604E-256B-4FCE-B49D-D5889911D2A0}" type="datetimeFigureOut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BE6EF2E-A554-4906-B0AA-9BF1FC83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29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08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29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290CCF-5741-4BA2-B38A-43480F3FFE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71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38C6-94DA-45D2-A1CF-FB72739EDFA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38C6-94DA-45D2-A1CF-FB72739EDFA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2284-350B-4240-8DB0-647704E8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B591-C4FF-40D1-A414-A67630494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476250"/>
            <a:ext cx="2036762" cy="5761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76250"/>
            <a:ext cx="5957888" cy="576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4439-E62D-4B95-B3C1-20DE297C0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CDA-224F-4DC6-B7C9-FD05E6313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940A-2217-4436-95EB-A314F022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57338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5529-8E47-4F79-B5C5-6A01A5ED6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79F5-EAC3-4B24-9755-2385DBA0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2C3-AFE7-4EDE-93FD-BD4E02364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569B-3D17-409F-95C9-9373B073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6874-BE20-4E54-8D8C-4417864A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0400-2CBE-4C41-8076-30CBB5C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1470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848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2005/1/26</a:t>
            </a: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3A41FC1C-264B-40B9-AFAD-01E1A586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96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4" Type="http://schemas.openxmlformats.org/officeDocument/2006/relationships/image" Target="../media/image9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9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.iacr.org/2007/1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slide" Target="slide92.x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5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6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6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6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66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6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6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69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72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75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76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4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80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83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8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86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87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5" Type="http://schemas.openxmlformats.org/officeDocument/2006/relationships/slide" Target="slide51.xml"/><Relationship Id="rId4" Type="http://schemas.openxmlformats.org/officeDocument/2006/relationships/image" Target="../media/image8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8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90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91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9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93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77.pn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8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54C87-2421-4DCE-843F-F2694C9F8EC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85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dirty="0"/>
              <a:t>Symmetric-Key Encryption</a:t>
            </a:r>
          </a:p>
        </p:txBody>
      </p:sp>
      <p:sp>
        <p:nvSpPr>
          <p:cNvPr id="10854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1" y="2708275"/>
            <a:ext cx="6817178" cy="2930525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800" dirty="0"/>
              <a:t>CSE 5351: Introduction to Cryptography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2800" dirty="0"/>
              <a:t>Reading assignment:</a:t>
            </a: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US" sz="2800" dirty="0"/>
              <a:t> Chapter 3 </a:t>
            </a: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US" sz="2800" dirty="0"/>
              <a:t> Read sections 3.1-3.2 first (skipping 3.2.2)</a:t>
            </a: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endParaRPr lang="en-US" sz="2800" dirty="0"/>
          </a:p>
          <a:p>
            <a:pPr algn="l" eaLnBrk="1" hangingPunct="1">
              <a:lnSpc>
                <a:spcPct val="11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312029"/>
              </p:ext>
            </p:extLst>
          </p:nvPr>
        </p:nvGraphicFramePr>
        <p:xfrm>
          <a:off x="203200" y="636588"/>
          <a:ext cx="8750300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9" name="Equation" r:id="rId3" imgW="4457700" imgH="2895600" progId="Equation.DSMT4">
                  <p:embed/>
                </p:oleObj>
              </mc:Choice>
              <mc:Fallback>
                <p:oleObj name="Equation" r:id="rId3" imgW="4457700" imgH="28956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36588"/>
                        <a:ext cx="8750300" cy="567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36887"/>
              </p:ext>
            </p:extLst>
          </p:nvPr>
        </p:nvGraphicFramePr>
        <p:xfrm>
          <a:off x="596900" y="1079500"/>
          <a:ext cx="79121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2" name="Equation" r:id="rId3" imgW="4038480" imgH="2438280" progId="Equation.DSMT4">
                  <p:embed/>
                </p:oleObj>
              </mc:Choice>
              <mc:Fallback>
                <p:oleObj name="Equation" r:id="rId3" imgW="4038480" imgH="24382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079500"/>
                        <a:ext cx="7912100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101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55864"/>
              </p:ext>
            </p:extLst>
          </p:nvPr>
        </p:nvGraphicFramePr>
        <p:xfrm>
          <a:off x="406400" y="284163"/>
          <a:ext cx="8420100" cy="630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58" name="Equation" r:id="rId3" imgW="4292280" imgH="3225600" progId="Equation.DSMT4">
                  <p:embed/>
                </p:oleObj>
              </mc:Choice>
              <mc:Fallback>
                <p:oleObj name="Equation" r:id="rId3" imgW="4292280" imgH="3225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84163"/>
                        <a:ext cx="8420100" cy="630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816758"/>
              </p:ext>
            </p:extLst>
          </p:nvPr>
        </p:nvGraphicFramePr>
        <p:xfrm>
          <a:off x="38100" y="304800"/>
          <a:ext cx="90424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1" name="Equation" r:id="rId3" imgW="4610100" imgH="3225800" progId="Equation.DSMT4">
                  <p:embed/>
                </p:oleObj>
              </mc:Choice>
              <mc:Fallback>
                <p:oleObj name="Equation" r:id="rId3" imgW="4610100" imgH="3225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04800"/>
                        <a:ext cx="9042400" cy="629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35258"/>
              </p:ext>
            </p:extLst>
          </p:nvPr>
        </p:nvGraphicFramePr>
        <p:xfrm>
          <a:off x="68263" y="1406525"/>
          <a:ext cx="894715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83" name="Equation" r:id="rId3" imgW="4559040" imgH="1981080" progId="Equation.DSMT4">
                  <p:embed/>
                </p:oleObj>
              </mc:Choice>
              <mc:Fallback>
                <p:oleObj name="Equation" r:id="rId3" imgW="4559040" imgH="1981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1406525"/>
                        <a:ext cx="8947150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84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08191"/>
              </p:ext>
            </p:extLst>
          </p:nvPr>
        </p:nvGraphicFramePr>
        <p:xfrm>
          <a:off x="230188" y="990600"/>
          <a:ext cx="8685212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80" name="Equation" r:id="rId3" imgW="4432300" imgH="2527300" progId="Equation.DSMT4">
                  <p:embed/>
                </p:oleObj>
              </mc:Choice>
              <mc:Fallback>
                <p:oleObj name="Equation" r:id="rId3" imgW="4432300" imgH="25273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990600"/>
                        <a:ext cx="8685212" cy="494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02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AE3F8-16AC-4656-8CCA-1AF5E275E88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31800" y="1824038"/>
          <a:ext cx="8166100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3" imgW="4152900" imgH="1524000" progId="Equation.DSMT4">
                  <p:embed/>
                </p:oleObj>
              </mc:Choice>
              <mc:Fallback>
                <p:oleObj name="Equation" r:id="rId3" imgW="4152900" imgH="1524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824038"/>
                        <a:ext cx="8166100" cy="299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Pseudorandom Generators and Stream Ciphers</a:t>
            </a:r>
          </a:p>
        </p:txBody>
      </p:sp>
      <p:sp>
        <p:nvSpPr>
          <p:cNvPr id="110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/>
              <a:t>Encryption schemes using pseudorandom generators</a:t>
            </a:r>
          </a:p>
          <a:p>
            <a:pPr algn="l"/>
            <a:r>
              <a:rPr lang="en-US" sz="2800" dirty="0"/>
              <a:t>K&amp;L: Section 3.3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92524-3DF5-4D39-87A2-8B60577DBD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5C3DB-4A41-4ABE-857B-FBED34F71A4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49938"/>
              </p:ext>
            </p:extLst>
          </p:nvPr>
        </p:nvGraphicFramePr>
        <p:xfrm>
          <a:off x="571500" y="1671638"/>
          <a:ext cx="7886700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" name="Equation" r:id="rId3" imgW="4012920" imgH="1676160" progId="Equation.DSMT4">
                  <p:embed/>
                </p:oleObj>
              </mc:Choice>
              <mc:Fallback>
                <p:oleObj name="Equation" r:id="rId3" imgW="4012920" imgH="16761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671638"/>
                        <a:ext cx="7886700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AFAD75-1CDD-46BD-9532-6F1C718F37F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07988" y="787400"/>
          <a:ext cx="8467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3" imgW="4305300" imgH="762000" progId="Equation.DSMT4">
                  <p:embed/>
                </p:oleObj>
              </mc:Choice>
              <mc:Fallback>
                <p:oleObj name="Equation" r:id="rId3" imgW="4305300" imgH="762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787400"/>
                        <a:ext cx="846772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25" y="2384425"/>
            <a:ext cx="8216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6C2361-8CE8-40DC-9E4A-B2B572EE32E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35170"/>
              </p:ext>
            </p:extLst>
          </p:nvPr>
        </p:nvGraphicFramePr>
        <p:xfrm>
          <a:off x="152400" y="860425"/>
          <a:ext cx="86995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3" imgW="4431960" imgH="2489040" progId="Equation.DSMT4">
                  <p:embed/>
                </p:oleObj>
              </mc:Choice>
              <mc:Fallback>
                <p:oleObj name="Equation" r:id="rId3" imgW="4431960" imgH="248904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60425"/>
                        <a:ext cx="8699500" cy="487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1224B-5C85-40D4-B0D2-121F544E207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83429"/>
              </p:ext>
            </p:extLst>
          </p:nvPr>
        </p:nvGraphicFramePr>
        <p:xfrm>
          <a:off x="279400" y="342900"/>
          <a:ext cx="84709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" name="Equation" r:id="rId3" imgW="4305300" imgH="3035300" progId="Equation.DSMT4">
                  <p:embed/>
                </p:oleObj>
              </mc:Choice>
              <mc:Fallback>
                <p:oleObj name="Equation" r:id="rId3" imgW="4305300" imgH="30353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42900"/>
                        <a:ext cx="8470900" cy="595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6C2361-8CE8-40DC-9E4A-B2B572EE32E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95323"/>
              </p:ext>
            </p:extLst>
          </p:nvPr>
        </p:nvGraphicFramePr>
        <p:xfrm>
          <a:off x="352425" y="473075"/>
          <a:ext cx="8337550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6" name="Equation" r:id="rId3" imgW="4241800" imgH="2908300" progId="Equation.DSMT4">
                  <p:embed/>
                </p:oleObj>
              </mc:Choice>
              <mc:Fallback>
                <p:oleObj name="Equation" r:id="rId3" imgW="4241800" imgH="29083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73075"/>
                        <a:ext cx="8337550" cy="570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9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8D45-78A9-4517-B087-629D18D0F63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4000" y="762000"/>
          <a:ext cx="83677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3" imgW="4102100" imgH="2540000" progId="Equation.DSMT4">
                  <p:embed/>
                </p:oleObj>
              </mc:Choice>
              <mc:Fallback>
                <p:oleObj name="Equation" r:id="rId3" imgW="4102100" imgH="2540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762000"/>
                        <a:ext cx="8367713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9F515-A381-47C0-8416-2716D4F3812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67480"/>
              </p:ext>
            </p:extLst>
          </p:nvPr>
        </p:nvGraphicFramePr>
        <p:xfrm>
          <a:off x="228600" y="381000"/>
          <a:ext cx="84963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3" imgW="4317840" imgH="2971800" progId="Equation.DSMT4">
                  <p:embed/>
                </p:oleObj>
              </mc:Choice>
              <mc:Fallback>
                <p:oleObj name="Equation" r:id="rId3" imgW="4317840" imgH="2971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8496300" cy="584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9F515-A381-47C0-8416-2716D4F3812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74741"/>
              </p:ext>
            </p:extLst>
          </p:nvPr>
        </p:nvGraphicFramePr>
        <p:xfrm>
          <a:off x="679450" y="882650"/>
          <a:ext cx="7596188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6" name="Equation" r:id="rId3" imgW="3860800" imgH="2463800" progId="Equation.DSMT4">
                  <p:embed/>
                </p:oleObj>
              </mc:Choice>
              <mc:Fallback>
                <p:oleObj name="Equation" r:id="rId3" imgW="3860800" imgH="24638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882650"/>
                        <a:ext cx="7596188" cy="484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9F515-A381-47C0-8416-2716D4F3812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07106"/>
              </p:ext>
            </p:extLst>
          </p:nvPr>
        </p:nvGraphicFramePr>
        <p:xfrm>
          <a:off x="215900" y="407988"/>
          <a:ext cx="852170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2" name="Equation" r:id="rId3" imgW="4330440" imgH="2946240" progId="Equation.DSMT4">
                  <p:embed/>
                </p:oleObj>
              </mc:Choice>
              <mc:Fallback>
                <p:oleObj name="Equation" r:id="rId3" imgW="4330440" imgH="294624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07988"/>
                        <a:ext cx="8521700" cy="578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7B224-808D-43DD-8FAC-37C7D5E2B7A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89104"/>
              </p:ext>
            </p:extLst>
          </p:nvPr>
        </p:nvGraphicFramePr>
        <p:xfrm>
          <a:off x="312738" y="1238250"/>
          <a:ext cx="8423275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Equation" r:id="rId3" imgW="4279900" imgH="2133600" progId="Equation.DSMT4">
                  <p:embed/>
                </p:oleObj>
              </mc:Choice>
              <mc:Fallback>
                <p:oleObj name="Equation" r:id="rId3" imgW="4279900" imgH="21336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238250"/>
                        <a:ext cx="8423275" cy="419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410D-7D24-42E9-8724-870A21A1BD0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55712"/>
              </p:ext>
            </p:extLst>
          </p:nvPr>
        </p:nvGraphicFramePr>
        <p:xfrm>
          <a:off x="673100" y="393700"/>
          <a:ext cx="7699375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3" imgW="3911600" imgH="2997200" progId="Equation.DSMT4">
                  <p:embed/>
                </p:oleObj>
              </mc:Choice>
              <mc:Fallback>
                <p:oleObj name="Equation" r:id="rId3" imgW="3911600" imgH="2997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3700"/>
                        <a:ext cx="7699375" cy="588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410D-7D24-42E9-8724-870A21A1BD0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11496"/>
              </p:ext>
            </p:extLst>
          </p:nvPr>
        </p:nvGraphicFramePr>
        <p:xfrm>
          <a:off x="422275" y="1144588"/>
          <a:ext cx="8186738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0" name="Equation" r:id="rId3" imgW="4165560" imgH="2222280" progId="Equation.DSMT4">
                  <p:embed/>
                </p:oleObj>
              </mc:Choice>
              <mc:Fallback>
                <p:oleObj name="Equation" r:id="rId3" imgW="4165560" imgH="222228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144588"/>
                        <a:ext cx="8186738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410D-7D24-42E9-8724-870A21A1BD0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58800" y="1293813"/>
          <a:ext cx="79121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3" name="Equation" r:id="rId3" imgW="4025900" imgH="2070100" progId="Equation.DSMT4">
                  <p:embed/>
                </p:oleObj>
              </mc:Choice>
              <mc:Fallback>
                <p:oleObj name="Equation" r:id="rId3" imgW="4025900" imgH="20701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293813"/>
                        <a:ext cx="7912100" cy="405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E2127-A858-47F3-BFAB-194C569F129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9075" y="760413"/>
          <a:ext cx="8516938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Equation" r:id="rId3" imgW="4330700" imgH="2616200" progId="Equation.DSMT4">
                  <p:embed/>
                </p:oleObj>
              </mc:Choice>
              <mc:Fallback>
                <p:oleObj name="Equation" r:id="rId3" imgW="4330700" imgH="2616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760413"/>
                        <a:ext cx="8516938" cy="513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E7176E-3953-45B7-8ED7-B6D82977EBB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97833"/>
              </p:ext>
            </p:extLst>
          </p:nvPr>
        </p:nvGraphicFramePr>
        <p:xfrm>
          <a:off x="654050" y="357188"/>
          <a:ext cx="7629525" cy="59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name="Equation" r:id="rId3" imgW="3886200" imgH="3022560" progId="Equation.DSMT4">
                  <p:embed/>
                </p:oleObj>
              </mc:Choice>
              <mc:Fallback>
                <p:oleObj name="Equation" r:id="rId3" imgW="3886200" imgH="30225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57188"/>
                        <a:ext cx="7629525" cy="591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26871-FA90-4298-AFA0-B1F838880B73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8152"/>
              </p:ext>
            </p:extLst>
          </p:nvPr>
        </p:nvGraphicFramePr>
        <p:xfrm>
          <a:off x="274638" y="269875"/>
          <a:ext cx="8653462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Equation" r:id="rId3" imgW="4406900" imgH="3098800" progId="Equation.DSMT4">
                  <p:embed/>
                </p:oleObj>
              </mc:Choice>
              <mc:Fallback>
                <p:oleObj name="Equation" r:id="rId3" imgW="4406900" imgH="30988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69875"/>
                        <a:ext cx="8653462" cy="608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8D45-78A9-4517-B087-629D18D0F63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95820"/>
              </p:ext>
            </p:extLst>
          </p:nvPr>
        </p:nvGraphicFramePr>
        <p:xfrm>
          <a:off x="382588" y="1666875"/>
          <a:ext cx="8110537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0" name="Equation" r:id="rId3" imgW="3974760" imgH="1650960" progId="Equation.DSMT4">
                  <p:embed/>
                </p:oleObj>
              </mc:Choice>
              <mc:Fallback>
                <p:oleObj name="Equation" r:id="rId3" imgW="3974760" imgH="165096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666875"/>
                        <a:ext cx="8110537" cy="336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26871-FA90-4298-AFA0-B1F838880B73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53988" y="1357313"/>
          <a:ext cx="8634412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9" name="Equation" r:id="rId3" imgW="4394200" imgH="2006600" progId="Equation.DSMT4">
                  <p:embed/>
                </p:oleObj>
              </mc:Choice>
              <mc:Fallback>
                <p:oleObj name="Equation" r:id="rId3" imgW="4394200" imgH="20066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357313"/>
                        <a:ext cx="8634412" cy="394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3F005-283E-49B7-BEA1-037769A9356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94198"/>
              </p:ext>
            </p:extLst>
          </p:nvPr>
        </p:nvGraphicFramePr>
        <p:xfrm>
          <a:off x="-117446" y="765603"/>
          <a:ext cx="9250334" cy="524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3" imgW="4025880" imgH="2286000" progId="Equation.DSMT4">
                  <p:embed/>
                </p:oleObj>
              </mc:Choice>
              <mc:Fallback>
                <p:oleObj name="Equation" r:id="rId3" imgW="4025880" imgH="22860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7446" y="765603"/>
                        <a:ext cx="9250334" cy="52493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2527838" y="1379117"/>
            <a:ext cx="6423215" cy="4814888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3F005-283E-49B7-BEA1-037769A93560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362450" y="1147763"/>
          <a:ext cx="2730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4" name="Equation" r:id="rId3" imgW="114201" imgH="406048" progId="Equation.DSMT4">
                  <p:embed/>
                </p:oleObj>
              </mc:Choice>
              <mc:Fallback>
                <p:oleObj name="Equation" r:id="rId3" imgW="114201" imgH="406048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147763"/>
                        <a:ext cx="27305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75991"/>
              </p:ext>
            </p:extLst>
          </p:nvPr>
        </p:nvGraphicFramePr>
        <p:xfrm>
          <a:off x="192088" y="558800"/>
          <a:ext cx="8742362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5" name="Equation" r:id="rId5" imgW="4228920" imgH="2717640" progId="Equation.DSMT4">
                  <p:embed/>
                </p:oleObj>
              </mc:Choice>
              <mc:Fallback>
                <p:oleObj name="Equation" r:id="rId5" imgW="4228920" imgH="27176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58800"/>
                        <a:ext cx="8742362" cy="561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D6D-A39D-4B94-A6FA-A88E12AB630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1825"/>
              </p:ext>
            </p:extLst>
          </p:nvPr>
        </p:nvGraphicFramePr>
        <p:xfrm>
          <a:off x="203200" y="790575"/>
          <a:ext cx="85471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3" imgW="4343400" imgH="2590800" progId="Equation.DSMT4">
                  <p:embed/>
                </p:oleObj>
              </mc:Choice>
              <mc:Fallback>
                <p:oleObj name="Equation" r:id="rId3" imgW="4343400" imgH="25908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790575"/>
                        <a:ext cx="8547100" cy="508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37F88E-5764-41EF-9600-654D3BFE48E0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98304"/>
              </p:ext>
            </p:extLst>
          </p:nvPr>
        </p:nvGraphicFramePr>
        <p:xfrm>
          <a:off x="292100" y="609600"/>
          <a:ext cx="8355013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3" imgW="4254500" imgH="2768600" progId="Equation.DSMT4">
                  <p:embed/>
                </p:oleObj>
              </mc:Choice>
              <mc:Fallback>
                <p:oleObj name="Equation" r:id="rId3" imgW="4254500" imgH="27686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609600"/>
                        <a:ext cx="8355013" cy="541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1CAFF-A7BC-4416-A9C0-E87667E5B32A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68313" y="1092200"/>
          <a:ext cx="82851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9" name="Equation" r:id="rId3" imgW="3556000" imgH="1930400" progId="Equation.DSMT4">
                  <p:embed/>
                </p:oleObj>
              </mc:Choice>
              <mc:Fallback>
                <p:oleObj name="Equation" r:id="rId3" imgW="3556000" imgH="1930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92200"/>
                        <a:ext cx="8285162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1CAFF-A7BC-4416-A9C0-E87667E5B32A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017588" y="1017588"/>
          <a:ext cx="74295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Equation" r:id="rId3" imgW="3263900" imgH="2095500" progId="Equation.DSMT4">
                  <p:embed/>
                </p:oleObj>
              </mc:Choice>
              <mc:Fallback>
                <p:oleObj name="Equation" r:id="rId3" imgW="3263900" imgH="20955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017588"/>
                        <a:ext cx="742950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351C4-F1B1-4114-BF80-A3777D9DFE5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14363" y="1285875"/>
          <a:ext cx="7634287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" name="Equation" r:id="rId3" imgW="3276600" imgH="1981200" progId="Equation.DSMT4">
                  <p:embed/>
                </p:oleObj>
              </mc:Choice>
              <mc:Fallback>
                <p:oleObj name="Equation" r:id="rId3" imgW="3276600" imgH="1981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85875"/>
                        <a:ext cx="7634287" cy="461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9E151-7764-4B6E-B533-7449602C1361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881371" y="421917"/>
          <a:ext cx="7351712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3" imgW="3251200" imgH="2667000" progId="Equation.DSMT4">
                  <p:embed/>
                </p:oleObj>
              </mc:Choice>
              <mc:Fallback>
                <p:oleObj name="Equation" r:id="rId3" imgW="3251200" imgH="2667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71" y="421917"/>
                        <a:ext cx="7351712" cy="602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Security of RC4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600" dirty="0"/>
              <a:t>RC4 is </a:t>
            </a:r>
            <a:r>
              <a:rPr lang="en-US" sz="2600" dirty="0">
                <a:solidFill>
                  <a:srgbClr val="FF0000"/>
                </a:solidFill>
              </a:rPr>
              <a:t>not</a:t>
            </a:r>
            <a:r>
              <a:rPr lang="en-US" sz="2600" dirty="0"/>
              <a:t> a truly pseudorandom generator.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/>
              <a:t>The key stream generated by RC4 is biased.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The second byte is biased toward zero with high probability.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The first few bytes are strongly non-random and leak information about the input key. 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/>
              <a:t>Defense: discard the initial </a:t>
            </a:r>
            <a:r>
              <a:rPr lang="en-US" sz="2600" i="1" dirty="0"/>
              <a:t>n</a:t>
            </a:r>
            <a:r>
              <a:rPr lang="en-US" sz="2600" dirty="0"/>
              <a:t> bytes of the </a:t>
            </a:r>
            <a:r>
              <a:rPr lang="en-US" sz="2600" dirty="0" err="1"/>
              <a:t>keystream</a:t>
            </a:r>
            <a:r>
              <a:rPr lang="en-US" sz="2600" dirty="0"/>
              <a:t>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Called “RC4-drop[</a:t>
            </a:r>
            <a:r>
              <a:rPr lang="en-US" sz="2200" i="1" dirty="0"/>
              <a:t>n</a:t>
            </a:r>
            <a:r>
              <a:rPr lang="en-US" sz="2200" dirty="0"/>
              <a:t>-bytes]”.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/>
              <a:t>Recommended values for </a:t>
            </a:r>
            <a:r>
              <a:rPr lang="en-US" sz="2200" i="1" dirty="0"/>
              <a:t>n</a:t>
            </a:r>
            <a:r>
              <a:rPr lang="en-US" sz="2200" dirty="0"/>
              <a:t> = 256, 768, or 3072 bytes. </a:t>
            </a:r>
          </a:p>
          <a:p>
            <a:pPr eaLnBrk="1" hangingPunct="1">
              <a:lnSpc>
                <a:spcPct val="110000"/>
              </a:lnSpc>
            </a:pPr>
            <a:r>
              <a:rPr lang="en-US" sz="2600" dirty="0"/>
              <a:t>Efforts are under way (e.g. the </a:t>
            </a:r>
            <a:r>
              <a:rPr lang="en-US" sz="2600" dirty="0" err="1"/>
              <a:t>eSTREAM</a:t>
            </a:r>
            <a:r>
              <a:rPr lang="en-US" sz="2600" dirty="0"/>
              <a:t> project) to develop more secure stream ciphers.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D531DD-83B0-4737-B412-376F44EDE66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44B66-9DF2-4125-B5B0-89362B0400D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00161"/>
              </p:ext>
            </p:extLst>
          </p:nvPr>
        </p:nvGraphicFramePr>
        <p:xfrm>
          <a:off x="533400" y="727075"/>
          <a:ext cx="7707313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Equation" r:id="rId3" imgW="3784600" imgH="2590800" progId="Equation.DSMT4">
                  <p:embed/>
                </p:oleObj>
              </mc:Choice>
              <mc:Fallback>
                <p:oleObj name="Equation" r:id="rId3" imgW="3784600" imgH="2590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27075"/>
                        <a:ext cx="7707313" cy="527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RC4 in 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WEP is an RC4-based protocol for encrypting data transmitted over an IEEE 802.11 wireless LAN.  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WEP requires each packet to be encrypted with a separate RC4 key. 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The RC4 key for each packet is a concatenation of a 40-bit or 104-bit long-term key and a random 24-bit 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221-C114-4FC4-BE0C-9494DBFC554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4038600"/>
            <a:ext cx="5867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038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RC4 key:     Long-term key (40 or 104 bits)       R (24)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782594" y="4342606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38400" y="5029200"/>
            <a:ext cx="5867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5105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     R            Message           CRC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05200" y="5334000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20394" y="5333206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11194" y="53332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4724400" y="6324600"/>
            <a:ext cx="228600" cy="762000"/>
          </a:xfrm>
          <a:prstGeom prst="lef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6400800" y="3962400"/>
            <a:ext cx="228600" cy="3581400"/>
          </a:xfrm>
          <a:prstGeom prst="leftBrac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600" y="586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encrypted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4953000"/>
            <a:ext cx="1189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802.11</a:t>
            </a:r>
          </a:p>
          <a:p>
            <a:r>
              <a:rPr lang="en-US" sz="2800" dirty="0"/>
              <a:t>Frame: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is not secure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Mainly because of its way of constructing the key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Can be cracked in a minute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hlinkClick r:id="rId3"/>
              </a:rPr>
              <a:t>http://eprint.iacr.org/2007/120.pdf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221-C114-4FC4-BE0C-9494DBFC554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4724400" y="6324600"/>
            <a:ext cx="228600" cy="762000"/>
          </a:xfrm>
          <a:prstGeom prst="lef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Stronger Security Notions</a:t>
            </a:r>
          </a:p>
        </p:txBody>
      </p:sp>
      <p:sp>
        <p:nvSpPr>
          <p:cNvPr id="110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/>
              <a:t>K&amp;L: Section 3.4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92524-3DF5-4D39-87A2-8B60577DBD3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D6D-A39D-4B94-A6FA-A88E12AB6305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68325" y="850900"/>
          <a:ext cx="7780338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17" name="Equation" r:id="rId3" imgW="3962400" imgH="2514600" progId="Equation.DSMT4">
                  <p:embed/>
                </p:oleObj>
              </mc:Choice>
              <mc:Fallback>
                <p:oleObj name="Equation" r:id="rId3" imgW="3962400" imgH="2514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850900"/>
                        <a:ext cx="7780338" cy="492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E8007-C78B-4DDB-A8E7-6D6170E6EAB2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75791"/>
              </p:ext>
            </p:extLst>
          </p:nvPr>
        </p:nvGraphicFramePr>
        <p:xfrm>
          <a:off x="485775" y="396875"/>
          <a:ext cx="8002588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89" name="Equation" r:id="rId3" imgW="3924300" imgH="2857500" progId="Equation.DSMT4">
                  <p:embed/>
                </p:oleObj>
              </mc:Choice>
              <mc:Fallback>
                <p:oleObj name="Equation" r:id="rId3" imgW="3924300" imgH="28575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6875"/>
                        <a:ext cx="8002588" cy="582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312029"/>
              </p:ext>
            </p:extLst>
          </p:nvPr>
        </p:nvGraphicFramePr>
        <p:xfrm>
          <a:off x="128588" y="900113"/>
          <a:ext cx="8899525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13" name="Equation" r:id="rId3" imgW="4533900" imgH="2616200" progId="Equation.DSMT4">
                  <p:embed/>
                </p:oleObj>
              </mc:Choice>
              <mc:Fallback>
                <p:oleObj name="Equation" r:id="rId3" imgW="4533900" imgH="2616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900113"/>
                        <a:ext cx="8899525" cy="511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03968"/>
              </p:ext>
            </p:extLst>
          </p:nvPr>
        </p:nvGraphicFramePr>
        <p:xfrm>
          <a:off x="403225" y="311150"/>
          <a:ext cx="8321675" cy="6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8" name="Equation" r:id="rId3" imgW="4241800" imgH="3225800" progId="Equation.DSMT4">
                  <p:embed/>
                </p:oleObj>
              </mc:Choice>
              <mc:Fallback>
                <p:oleObj name="Equation" r:id="rId3" imgW="4241800" imgH="3225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11150"/>
                        <a:ext cx="8321675" cy="631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D6D-A39D-4B94-A6FA-A88E12AB630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0" y="909638"/>
          <a:ext cx="817086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1" name="Equation" r:id="rId3" imgW="4152900" imgH="2463800" progId="Equation.DSMT4">
                  <p:embed/>
                </p:oleObj>
              </mc:Choice>
              <mc:Fallback>
                <p:oleObj name="Equation" r:id="rId3" imgW="4152900" imgH="2463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09638"/>
                        <a:ext cx="8170863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D770-EF8D-444C-9D61-67789592B4E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22377"/>
              </p:ext>
            </p:extLst>
          </p:nvPr>
        </p:nvGraphicFramePr>
        <p:xfrm>
          <a:off x="317500" y="698500"/>
          <a:ext cx="85344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5" name="Equation" r:id="rId3" imgW="4330700" imgH="2768600" progId="Equation.DSMT4">
                  <p:embed/>
                </p:oleObj>
              </mc:Choice>
              <mc:Fallback>
                <p:oleObj name="Equation" r:id="rId3" imgW="4330700" imgH="2768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698500"/>
                        <a:ext cx="8534400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312029"/>
              </p:ext>
            </p:extLst>
          </p:nvPr>
        </p:nvGraphicFramePr>
        <p:xfrm>
          <a:off x="203200" y="908050"/>
          <a:ext cx="8750300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9" name="Equation" r:id="rId3" imgW="4457700" imgH="2616200" progId="Equation.DSMT4">
                  <p:embed/>
                </p:oleObj>
              </mc:Choice>
              <mc:Fallback>
                <p:oleObj name="Equation" r:id="rId3" imgW="4457700" imgH="2616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08050"/>
                        <a:ext cx="8750300" cy="512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4DEC5-6C59-4CE6-ABD0-99D070BDE71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858"/>
              </p:ext>
            </p:extLst>
          </p:nvPr>
        </p:nvGraphicFramePr>
        <p:xfrm>
          <a:off x="774700" y="1209675"/>
          <a:ext cx="7315200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3" imgW="3593880" imgH="2082600" progId="Equation.DSMT4">
                  <p:embed/>
                </p:oleObj>
              </mc:Choice>
              <mc:Fallback>
                <p:oleObj name="Equation" r:id="rId3" imgW="3593880" imgH="20826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209675"/>
                        <a:ext cx="7315200" cy="423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D6D-A39D-4B94-A6FA-A88E12AB630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23112"/>
              </p:ext>
            </p:extLst>
          </p:nvPr>
        </p:nvGraphicFramePr>
        <p:xfrm>
          <a:off x="369888" y="633413"/>
          <a:ext cx="8189912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33" name="Equation" r:id="rId3" imgW="4165600" imgH="2743200" progId="Equation.DSMT4">
                  <p:embed/>
                </p:oleObj>
              </mc:Choice>
              <mc:Fallback>
                <p:oleObj name="Equation" r:id="rId3" imgW="4165600" imgH="27432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633413"/>
                        <a:ext cx="8189912" cy="537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D770-EF8D-444C-9D61-67789592B4E5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41226"/>
              </p:ext>
            </p:extLst>
          </p:nvPr>
        </p:nvGraphicFramePr>
        <p:xfrm>
          <a:off x="304800" y="1930400"/>
          <a:ext cx="8559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59" name="Equation" r:id="rId3" imgW="4343400" imgH="1524000" progId="Equation.DSMT4">
                  <p:embed/>
                </p:oleObj>
              </mc:Choice>
              <mc:Fallback>
                <p:oleObj name="Equation" r:id="rId3" imgW="4343400" imgH="15240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30400"/>
                        <a:ext cx="85598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>
            <a:hlinkClick r:id="rId5" action="ppaction://hlinksldjump"/>
          </p:cNvPr>
          <p:cNvSpPr/>
          <p:nvPr/>
        </p:nvSpPr>
        <p:spPr bwMode="auto">
          <a:xfrm>
            <a:off x="8072846" y="1698171"/>
            <a:ext cx="300445" cy="5486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79850"/>
              </p:ext>
            </p:extLst>
          </p:nvPr>
        </p:nvGraphicFramePr>
        <p:xfrm>
          <a:off x="88900" y="744538"/>
          <a:ext cx="896620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1" name="Equation" r:id="rId3" imgW="4572000" imgH="2781300" progId="Equation.DSMT4">
                  <p:embed/>
                </p:oleObj>
              </mc:Choice>
              <mc:Fallback>
                <p:oleObj name="Equation" r:id="rId3" imgW="4572000" imgH="27813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744538"/>
                        <a:ext cx="8966200" cy="544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Constructing CPA-Secure Encryption Schemes</a:t>
            </a:r>
          </a:p>
        </p:txBody>
      </p:sp>
      <p:sp>
        <p:nvSpPr>
          <p:cNvPr id="110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/>
              <a:t>K&amp;L: Section 3.5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92524-3DF5-4D39-87A2-8B60577DBD3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5569B-3D17-409F-95C9-9373B073A36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5" name="Picture 4" descr="figure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4287"/>
            <a:ext cx="3971925" cy="3443755"/>
          </a:xfrm>
          <a:prstGeom prst="rect">
            <a:avLst/>
          </a:prstGeom>
        </p:spPr>
      </p:pic>
      <p:pic>
        <p:nvPicPr>
          <p:cNvPr id="6" name="Picture 5" descr="figures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6447" y="1472372"/>
            <a:ext cx="4707553" cy="34996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684808" y="2398144"/>
            <a:ext cx="1216324" cy="38818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</a:rPr>
              <a:t>Pseudorandom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</a:rPr>
              <a:t>generator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36446" y="1043796"/>
            <a:ext cx="4707553" cy="50033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1460" y="3290047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secret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one-time pad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835A9-A961-48EF-911F-A938943DD078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08136"/>
              </p:ext>
            </p:extLst>
          </p:nvPr>
        </p:nvGraphicFramePr>
        <p:xfrm>
          <a:off x="641350" y="698500"/>
          <a:ext cx="7645400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03" name="Equation" r:id="rId3" imgW="3898800" imgH="2679480" progId="Equation.DSMT4">
                  <p:embed/>
                </p:oleObj>
              </mc:Choice>
              <mc:Fallback>
                <p:oleObj name="Equation" r:id="rId3" imgW="3898800" imgH="26794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698500"/>
                        <a:ext cx="7645400" cy="526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AF790-D9AE-4528-B5F1-296BFA710988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54330"/>
              </p:ext>
            </p:extLst>
          </p:nvPr>
        </p:nvGraphicFramePr>
        <p:xfrm>
          <a:off x="617538" y="711200"/>
          <a:ext cx="7666037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8" name="Equation" r:id="rId3" imgW="3911600" imgH="2667000" progId="Equation.DSMT4">
                  <p:embed/>
                </p:oleObj>
              </mc:Choice>
              <mc:Fallback>
                <p:oleObj name="Equation" r:id="rId3" imgW="3911600" imgH="26670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711200"/>
                        <a:ext cx="7666037" cy="523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AF790-D9AE-4528-B5F1-296BFA710988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79476"/>
              </p:ext>
            </p:extLst>
          </p:nvPr>
        </p:nvGraphicFramePr>
        <p:xfrm>
          <a:off x="552450" y="1258888"/>
          <a:ext cx="7824788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93" name="Equation" r:id="rId3" imgW="3987800" imgH="2108200" progId="Equation.DSMT4">
                  <p:embed/>
                </p:oleObj>
              </mc:Choice>
              <mc:Fallback>
                <p:oleObj name="Equation" r:id="rId3" imgW="3987800" imgH="21082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58888"/>
                        <a:ext cx="7824788" cy="413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AF790-D9AE-4528-B5F1-296BFA710988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51576"/>
              </p:ext>
            </p:extLst>
          </p:nvPr>
        </p:nvGraphicFramePr>
        <p:xfrm>
          <a:off x="508000" y="868363"/>
          <a:ext cx="7899400" cy="490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14" name="Equation" r:id="rId3" imgW="4025900" imgH="2501900" progId="Equation.DSMT4">
                  <p:embed/>
                </p:oleObj>
              </mc:Choice>
              <mc:Fallback>
                <p:oleObj name="Equation" r:id="rId3" imgW="4025900" imgH="25019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868363"/>
                        <a:ext cx="7899400" cy="490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06867"/>
              </p:ext>
            </p:extLst>
          </p:nvPr>
        </p:nvGraphicFramePr>
        <p:xfrm>
          <a:off x="155575" y="342900"/>
          <a:ext cx="8742363" cy="58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24" name="Equation" r:id="rId3" imgW="4457520" imgH="2997000" progId="Equation.DSMT4">
                  <p:embed/>
                </p:oleObj>
              </mc:Choice>
              <mc:Fallback>
                <p:oleObj name="Equation" r:id="rId3" imgW="4457520" imgH="29970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42900"/>
                        <a:ext cx="8742363" cy="588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4DEC5-6C59-4CE6-ABD0-99D070BDE71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07963" y="881063"/>
          <a:ext cx="846296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9" name="Equation" r:id="rId3" imgW="4152900" imgH="2413000" progId="Equation.DSMT4">
                  <p:embed/>
                </p:oleObj>
              </mc:Choice>
              <mc:Fallback>
                <p:oleObj name="Equation" r:id="rId3" imgW="4152900" imgH="24130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881063"/>
                        <a:ext cx="8462962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12623"/>
              </p:ext>
            </p:extLst>
          </p:nvPr>
        </p:nvGraphicFramePr>
        <p:xfrm>
          <a:off x="541338" y="1052513"/>
          <a:ext cx="7970837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4" name="Equation" r:id="rId3" imgW="4063680" imgH="2273040" progId="Equation.DSMT4">
                  <p:embed/>
                </p:oleObj>
              </mc:Choice>
              <mc:Fallback>
                <p:oleObj name="Equation" r:id="rId3" imgW="4063680" imgH="227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52513"/>
                        <a:ext cx="7970837" cy="446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449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11562"/>
              </p:ext>
            </p:extLst>
          </p:nvPr>
        </p:nvGraphicFramePr>
        <p:xfrm>
          <a:off x="381000" y="685800"/>
          <a:ext cx="81534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47" name="Equation" r:id="rId3" imgW="4152900" imgH="2692400" progId="Equation.DSMT4">
                  <p:embed/>
                </p:oleObj>
              </mc:Choice>
              <mc:Fallback>
                <p:oleObj name="Equation" r:id="rId3" imgW="4152900" imgH="26924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153400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57739"/>
              </p:ext>
            </p:extLst>
          </p:nvPr>
        </p:nvGraphicFramePr>
        <p:xfrm>
          <a:off x="381000" y="561975"/>
          <a:ext cx="81534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6" name="Equation" r:id="rId3" imgW="4152600" imgH="2819160" progId="Equation.DSMT4">
                  <p:embed/>
                </p:oleObj>
              </mc:Choice>
              <mc:Fallback>
                <p:oleObj name="Equation" r:id="rId3" imgW="4152600" imgH="281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1975"/>
                        <a:ext cx="8153400" cy="553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8080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029638"/>
              </p:ext>
            </p:extLst>
          </p:nvPr>
        </p:nvGraphicFramePr>
        <p:xfrm>
          <a:off x="954088" y="293688"/>
          <a:ext cx="7156450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66" name="Equation" r:id="rId3" imgW="3644640" imgH="3047760" progId="Equation.DSMT4">
                  <p:embed/>
                </p:oleObj>
              </mc:Choice>
              <mc:Fallback>
                <p:oleObj name="Equation" r:id="rId3" imgW="3644640" imgH="304776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93688"/>
                        <a:ext cx="7156450" cy="598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90493"/>
              </p:ext>
            </p:extLst>
          </p:nvPr>
        </p:nvGraphicFramePr>
        <p:xfrm>
          <a:off x="2152650" y="1104900"/>
          <a:ext cx="4760913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0" name="Equation" r:id="rId3" imgW="2425700" imgH="2222500" progId="Equation.DSMT4">
                  <p:embed/>
                </p:oleObj>
              </mc:Choice>
              <mc:Fallback>
                <p:oleObj name="Equation" r:id="rId3" imgW="2425700" imgH="2222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104900"/>
                        <a:ext cx="4760913" cy="435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025578-86E9-4A38-B20D-49567AA348FC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028700" y="2181225"/>
          <a:ext cx="7061200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8" name="Equation" r:id="rId3" imgW="3657600" imgH="1244600" progId="Equation.DSMT4">
                  <p:embed/>
                </p:oleObj>
              </mc:Choice>
              <mc:Fallback>
                <p:oleObj name="Equation" r:id="rId3" imgW="3657600" imgH="1244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181225"/>
                        <a:ext cx="7061200" cy="239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941F2-C49F-4802-B15D-E46F250D66F0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976364"/>
              </p:ext>
            </p:extLst>
          </p:nvPr>
        </p:nvGraphicFramePr>
        <p:xfrm>
          <a:off x="360363" y="544513"/>
          <a:ext cx="8207375" cy="55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90" name="Equation" r:id="rId3" imgW="4178160" imgH="2844720" progId="Equation.DSMT4">
                  <p:embed/>
                </p:oleObj>
              </mc:Choice>
              <mc:Fallback>
                <p:oleObj name="Equation" r:id="rId3" imgW="4178160" imgH="284472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44513"/>
                        <a:ext cx="8207375" cy="558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835A9-A961-48EF-911F-A938943DD078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48623"/>
              </p:ext>
            </p:extLst>
          </p:nvPr>
        </p:nvGraphicFramePr>
        <p:xfrm>
          <a:off x="354013" y="860425"/>
          <a:ext cx="82169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2" name="Equation" r:id="rId3" imgW="4191000" imgH="2514600" progId="Equation.DSMT4">
                  <p:embed/>
                </p:oleObj>
              </mc:Choice>
              <mc:Fallback>
                <p:oleObj name="Equation" r:id="rId3" imgW="4191000" imgH="25146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860425"/>
                        <a:ext cx="8216900" cy="493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81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5569B-3D17-409F-95C9-9373B073A36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Picture 5" descr="figures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6529" y="1472372"/>
            <a:ext cx="5492173" cy="408298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77825"/>
              </p:ext>
            </p:extLst>
          </p:nvPr>
        </p:nvGraphicFramePr>
        <p:xfrm>
          <a:off x="4305465" y="2726192"/>
          <a:ext cx="310245" cy="39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3" name="Equation" r:id="rId4" imgW="177646" imgH="228402" progId="Equation.DSMT4">
                  <p:embed/>
                </p:oleObj>
              </mc:Choice>
              <mc:Fallback>
                <p:oleObj name="Equation" r:id="rId4" imgW="177646" imgH="22840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465" y="2726192"/>
                        <a:ext cx="310245" cy="398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9088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AF790-D9AE-4528-B5F1-296BFA710988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48317"/>
              </p:ext>
            </p:extLst>
          </p:nvPr>
        </p:nvGraphicFramePr>
        <p:xfrm>
          <a:off x="277813" y="411163"/>
          <a:ext cx="8372475" cy="583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5" name="Equation" r:id="rId3" imgW="4267200" imgH="2971800" progId="Equation.DSMT4">
                  <p:embed/>
                </p:oleObj>
              </mc:Choice>
              <mc:Fallback>
                <p:oleObj name="Equation" r:id="rId3" imgW="4267200" imgH="2971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411163"/>
                        <a:ext cx="8372475" cy="583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6332DA-AF0A-452F-A006-B114037BC30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89753"/>
              </p:ext>
            </p:extLst>
          </p:nvPr>
        </p:nvGraphicFramePr>
        <p:xfrm>
          <a:off x="101600" y="355600"/>
          <a:ext cx="8664575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3" imgW="4254480" imgH="2946240" progId="Equation.DSMT4">
                  <p:embed/>
                </p:oleObj>
              </mc:Choice>
              <mc:Fallback>
                <p:oleObj name="Equation" r:id="rId3" imgW="4254480" imgH="294624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355600"/>
                        <a:ext cx="8664575" cy="600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835A9-A961-48EF-911F-A938943DD078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36011"/>
              </p:ext>
            </p:extLst>
          </p:nvPr>
        </p:nvGraphicFramePr>
        <p:xfrm>
          <a:off x="565150" y="855663"/>
          <a:ext cx="778510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13" name="Equation" r:id="rId3" imgW="3975100" imgH="2514600" progId="Equation.DSMT4">
                  <p:embed/>
                </p:oleObj>
              </mc:Choice>
              <mc:Fallback>
                <p:oleObj name="Equation" r:id="rId3" imgW="3975100" imgH="25146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855663"/>
                        <a:ext cx="7785100" cy="493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81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Modes of Operations</a:t>
            </a:r>
          </a:p>
        </p:txBody>
      </p:sp>
      <p:sp>
        <p:nvSpPr>
          <p:cNvPr id="110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/>
              <a:t>K&amp;L: Section 3.6.2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92524-3DF5-4D39-87A2-8B60577DBD3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24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592F7-3D3C-4804-884B-91464C3B49EF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30213" y="566738"/>
          <a:ext cx="8154987" cy="563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33" name="Equation" r:id="rId3" imgW="4229100" imgH="2921000" progId="Equation.DSMT4">
                  <p:embed/>
                </p:oleObj>
              </mc:Choice>
              <mc:Fallback>
                <p:oleObj name="Equation" r:id="rId3" imgW="4229100" imgH="2921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66738"/>
                        <a:ext cx="8154987" cy="563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1F633-39AE-454F-A5C7-6695D0FB26AD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43488"/>
              </p:ext>
            </p:extLst>
          </p:nvPr>
        </p:nvGraphicFramePr>
        <p:xfrm>
          <a:off x="763588" y="266700"/>
          <a:ext cx="7567612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82" name="Equation" r:id="rId3" imgW="3924300" imgH="3200400" progId="Equation.DSMT4">
                  <p:embed/>
                </p:oleObj>
              </mc:Choice>
              <mc:Fallback>
                <p:oleObj name="Equation" r:id="rId3" imgW="3924300" imgH="3200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66700"/>
                        <a:ext cx="7567612" cy="615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6868D7-E4A7-4E75-BA33-A1F2DA5F5A03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82600" y="825500"/>
          <a:ext cx="8242300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05" name="Equation" r:id="rId3" imgW="4076700" imgH="2514600" progId="Equation.DSMT4">
                  <p:embed/>
                </p:oleObj>
              </mc:Choice>
              <mc:Fallback>
                <p:oleObj name="Equation" r:id="rId3" imgW="4076700" imgH="25146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825500"/>
                        <a:ext cx="8242300" cy="505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 Mode (CTR)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336850"/>
            <a:ext cx="4814887" cy="27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57493"/>
              </p:ext>
            </p:extLst>
          </p:nvPr>
        </p:nvGraphicFramePr>
        <p:xfrm>
          <a:off x="3448731" y="1705429"/>
          <a:ext cx="3305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2" name="Equation" r:id="rId4" imgW="1485900" imgH="228600" progId="Equation.DSMT4">
                  <p:embed/>
                </p:oleObj>
              </mc:Choice>
              <mc:Fallback>
                <p:oleObj name="Equation" r:id="rId4" imgW="148590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731" y="1705429"/>
                        <a:ext cx="33051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35CF1-EB84-4172-A577-3885854A0807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25475" y="1524000"/>
          <a:ext cx="80073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29" name="Equation" r:id="rId3" imgW="4076700" imgH="1841500" progId="Equation.DSMT4">
                  <p:embed/>
                </p:oleObj>
              </mc:Choice>
              <mc:Fallback>
                <p:oleObj name="Equation" r:id="rId3" imgW="4076700" imgH="18415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524000"/>
                        <a:ext cx="8007350" cy="361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6" y="2357438"/>
            <a:ext cx="5676406" cy="30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23897"/>
              </p:ext>
            </p:extLst>
          </p:nvPr>
        </p:nvGraphicFramePr>
        <p:xfrm>
          <a:off x="2957513" y="1847850"/>
          <a:ext cx="3559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97" name="Equation" r:id="rId4" imgW="1600200" imgH="228600" progId="Equation.DSMT4">
                  <p:embed/>
                </p:oleObj>
              </mc:Choice>
              <mc:Fallback>
                <p:oleObj name="Equation" r:id="rId4" imgW="1600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847850"/>
                        <a:ext cx="35591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AEB5F-9A3D-41D0-93BB-4AF3F473B3BD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928688" y="1625600"/>
          <a:ext cx="7134225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7" name="Equation" r:id="rId3" imgW="3619500" imgH="1828800" progId="Equation.DSMT4">
                  <p:embed/>
                </p:oleObj>
              </mc:Choice>
              <mc:Fallback>
                <p:oleObj name="Equation" r:id="rId3" imgW="3619500" imgH="1828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625600"/>
                        <a:ext cx="7134225" cy="360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476250"/>
            <a:ext cx="8629650" cy="966788"/>
          </a:xfrm>
        </p:spPr>
        <p:txBody>
          <a:bodyPr/>
          <a:lstStyle/>
          <a:p>
            <a:r>
              <a:rPr lang="en-US" dirty="0"/>
              <a:t>How is Cipher Feedback (CFB) </a:t>
            </a:r>
            <a:br>
              <a:rPr lang="en-US" dirty="0"/>
            </a:br>
            <a:r>
              <a:rPr lang="en-US" dirty="0"/>
              <a:t>different from OFB?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6" y="2357438"/>
            <a:ext cx="5676406" cy="30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986088" y="4986338"/>
            <a:ext cx="500062" cy="4000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95813" y="4981575"/>
            <a:ext cx="500062" cy="4000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62688" y="4948238"/>
            <a:ext cx="500062" cy="4000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5400000" flipH="1" flipV="1">
            <a:off x="2914650" y="4100513"/>
            <a:ext cx="1685925" cy="5715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/>
          <p:nvPr/>
        </p:nvCxnSpPr>
        <p:spPr bwMode="auto">
          <a:xfrm rot="5400000" flipH="1" flipV="1">
            <a:off x="4524375" y="4081463"/>
            <a:ext cx="1685925" cy="5715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0281"/>
              </p:ext>
            </p:extLst>
          </p:nvPr>
        </p:nvGraphicFramePr>
        <p:xfrm>
          <a:off x="2957513" y="1847850"/>
          <a:ext cx="3559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21" name="Equation" r:id="rId4" imgW="1600200" imgH="228600" progId="Equation.DSMT4">
                  <p:embed/>
                </p:oleObj>
              </mc:Choice>
              <mc:Fallback>
                <p:oleObj name="Equation" r:id="rId4" imgW="1600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847850"/>
                        <a:ext cx="35591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6332DA-AF0A-452F-A006-B114037BC30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76533"/>
              </p:ext>
            </p:extLst>
          </p:nvPr>
        </p:nvGraphicFramePr>
        <p:xfrm>
          <a:off x="150813" y="1731963"/>
          <a:ext cx="85502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2" name="Equation" r:id="rId3" imgW="4203700" imgH="1587500" progId="Equation.DSMT4">
                  <p:embed/>
                </p:oleObj>
              </mc:Choice>
              <mc:Fallback>
                <p:oleObj name="Equation" r:id="rId3" imgW="4203700" imgH="15875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731963"/>
                        <a:ext cx="8550275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87605-89E3-4AE5-AD73-E1BD747E565F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7145"/>
              </p:ext>
            </p:extLst>
          </p:nvPr>
        </p:nvGraphicFramePr>
        <p:xfrm>
          <a:off x="825500" y="758825"/>
          <a:ext cx="7366000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56" name="Equation" r:id="rId3" imgW="3822700" imgH="2717800" progId="Equation.DSMT4">
                  <p:embed/>
                </p:oleObj>
              </mc:Choice>
              <mc:Fallback>
                <p:oleObj name="Equation" r:id="rId3" imgW="3822700" imgH="27178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758825"/>
                        <a:ext cx="7366000" cy="524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 (CBC)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344" y="2605088"/>
            <a:ext cx="4917344" cy="281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CBC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37" y="3355975"/>
            <a:ext cx="6710163" cy="26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68390"/>
              </p:ext>
            </p:extLst>
          </p:nvPr>
        </p:nvGraphicFramePr>
        <p:xfrm>
          <a:off x="201613" y="1390650"/>
          <a:ext cx="8335962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83" name="Equation" r:id="rId4" imgW="3429000" imgH="673100" progId="Equation.DSMT4">
                  <p:embed/>
                </p:oleObj>
              </mc:Choice>
              <mc:Fallback>
                <p:oleObj name="Equation" r:id="rId4" imgW="3429000" imgH="6731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390650"/>
                        <a:ext cx="8335962" cy="163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149969" y="3864633"/>
            <a:ext cx="362309" cy="3709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IV’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6263" y="476250"/>
            <a:ext cx="8660921" cy="15164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PMingLiU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   CBC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CBC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37" y="3355975"/>
            <a:ext cx="6710163" cy="26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01613" y="1390650"/>
          <a:ext cx="8335962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4" name="Equation" r:id="rId4" imgW="3429000" imgH="673100" progId="Equation.DSMT4">
                  <p:embed/>
                </p:oleObj>
              </mc:Choice>
              <mc:Fallback>
                <p:oleObj name="Equation" r:id="rId4" imgW="3429000" imgH="673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390650"/>
                        <a:ext cx="8335962" cy="163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4030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09258"/>
              </p:ext>
            </p:extLst>
          </p:nvPr>
        </p:nvGraphicFramePr>
        <p:xfrm>
          <a:off x="608013" y="1146175"/>
          <a:ext cx="8040687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34" name="Equation" r:id="rId3" imgW="4013200" imgH="2451100" progId="Equation.DSMT4">
                  <p:embed/>
                </p:oleObj>
              </mc:Choice>
              <mc:Fallback>
                <p:oleObj name="Equation" r:id="rId3" imgW="4013200" imgH="24511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146175"/>
                        <a:ext cx="8040687" cy="491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822" y="2665023"/>
            <a:ext cx="6710163" cy="26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88" y="238601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graphicFrame>
        <p:nvGraphicFramePr>
          <p:cNvPr id="512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056059"/>
              </p:ext>
            </p:extLst>
          </p:nvPr>
        </p:nvGraphicFramePr>
        <p:xfrm>
          <a:off x="590837" y="580505"/>
          <a:ext cx="80502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9" name="Equation" r:id="rId4" imgW="3581400" imgH="2438400" progId="Equation.DSMT4">
                  <p:embed/>
                </p:oleObj>
              </mc:Choice>
              <mc:Fallback>
                <p:oleObj name="Equation" r:id="rId4" imgW="3581400" imgH="24384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37" y="580505"/>
                        <a:ext cx="805021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643062" y="2714624"/>
            <a:ext cx="1171576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38275" y="2716213"/>
          <a:ext cx="1495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0" name="Equation" r:id="rId6" imgW="647700" imgH="228600" progId="Equation.DSMT4">
                  <p:embed/>
                </p:oleObj>
              </mc:Choice>
              <mc:Fallback>
                <p:oleObj name="Equation" r:id="rId6" imgW="647700" imgH="2286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16213"/>
                        <a:ext cx="14954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984164" y="1832359"/>
            <a:ext cx="2924355" cy="6469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95253" y="5519329"/>
            <a:ext cx="1600769" cy="6140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B7F9C-527C-43C3-978A-7E82B967FCEA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17850"/>
              </p:ext>
            </p:extLst>
          </p:nvPr>
        </p:nvGraphicFramePr>
        <p:xfrm>
          <a:off x="800100" y="1954213"/>
          <a:ext cx="7378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17" name="Equation" r:id="rId3" imgW="3746500" imgH="1498600" progId="Equation.DSMT4">
                  <p:embed/>
                </p:oleObj>
              </mc:Choice>
              <mc:Fallback>
                <p:oleObj name="Equation" r:id="rId3" imgW="3746500" imgH="1498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954213"/>
                        <a:ext cx="7378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 Book (ECB)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DCDA-224F-4DC6-B7C9-FD05E6313FF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2082806"/>
            <a:ext cx="4411940" cy="33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C1881F-2AFB-4230-8780-6B5D956753DD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098550" y="2036763"/>
          <a:ext cx="6780213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1" name="Equation" r:id="rId3" imgW="3441700" imgH="1422400" progId="Equation.DSMT4">
                  <p:embed/>
                </p:oleObj>
              </mc:Choice>
              <mc:Fallback>
                <p:oleObj name="Equation" r:id="rId3" imgW="3441700" imgH="14224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036763"/>
                        <a:ext cx="6780213" cy="279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Chosen-</a:t>
            </a:r>
            <a:r>
              <a:rPr lang="en-US" sz="4000" dirty="0" err="1"/>
              <a:t>Ciphertext</a:t>
            </a:r>
            <a:r>
              <a:rPr lang="en-US" sz="4000" dirty="0"/>
              <a:t> Attacks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K&amp;L Section 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02284-350B-4240-8DB0-647704E88DF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E8007-C78B-4DDB-A8E7-6D6170E6EAB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40383"/>
              </p:ext>
            </p:extLst>
          </p:nvPr>
        </p:nvGraphicFramePr>
        <p:xfrm>
          <a:off x="190500" y="279400"/>
          <a:ext cx="8596313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3" imgW="4216320" imgH="2971800" progId="Equation.DSMT4">
                  <p:embed/>
                </p:oleObj>
              </mc:Choice>
              <mc:Fallback>
                <p:oleObj name="Equation" r:id="rId3" imgW="4216320" imgH="29718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79400"/>
                        <a:ext cx="8596313" cy="605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D770-EF8D-444C-9D61-67789592B4E5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427628"/>
              </p:ext>
            </p:extLst>
          </p:nvPr>
        </p:nvGraphicFramePr>
        <p:xfrm>
          <a:off x="265113" y="471488"/>
          <a:ext cx="8634412" cy="590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8" name="Equation" r:id="rId3" imgW="4381500" imgH="2997200" progId="Equation.DSMT4">
                  <p:embed/>
                </p:oleObj>
              </mc:Choice>
              <mc:Fallback>
                <p:oleObj name="Equation" r:id="rId3" imgW="4381500" imgH="299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471488"/>
                        <a:ext cx="8634412" cy="590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95960"/>
              </p:ext>
            </p:extLst>
          </p:nvPr>
        </p:nvGraphicFramePr>
        <p:xfrm>
          <a:off x="215900" y="908050"/>
          <a:ext cx="8724900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1" name="Equation" r:id="rId3" imgW="4445000" imgH="2616200" progId="Equation.DSMT4">
                  <p:embed/>
                </p:oleObj>
              </mc:Choice>
              <mc:Fallback>
                <p:oleObj name="Equation" r:id="rId3" imgW="4445000" imgH="26162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8050"/>
                        <a:ext cx="8724900" cy="512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87571"/>
              </p:ext>
            </p:extLst>
          </p:nvPr>
        </p:nvGraphicFramePr>
        <p:xfrm>
          <a:off x="87313" y="409575"/>
          <a:ext cx="8967787" cy="611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46" name="Equation" r:id="rId3" imgW="4572000" imgH="3124200" progId="Equation.DSMT4">
                  <p:embed/>
                </p:oleObj>
              </mc:Choice>
              <mc:Fallback>
                <p:oleObj name="Equation" r:id="rId3" imgW="4572000" imgH="3124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409575"/>
                        <a:ext cx="8967787" cy="611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>
            <a:hlinkClick r:id="rId5" action="ppaction://hlinksldjump"/>
          </p:cNvPr>
          <p:cNvSpPr/>
          <p:nvPr/>
        </p:nvSpPr>
        <p:spPr bwMode="auto">
          <a:xfrm>
            <a:off x="6844937" y="509452"/>
            <a:ext cx="522514" cy="2873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BFA46D-FC04-486C-8ECD-5456353A3B31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10419"/>
              </p:ext>
            </p:extLst>
          </p:nvPr>
        </p:nvGraphicFramePr>
        <p:xfrm>
          <a:off x="88900" y="379413"/>
          <a:ext cx="8788400" cy="611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65" name="Equation" r:id="rId3" imgW="4406900" imgH="3073400" progId="Equation.DSMT4">
                  <p:embed/>
                </p:oleObj>
              </mc:Choice>
              <mc:Fallback>
                <p:oleObj name="Equation" r:id="rId3" imgW="4406900" imgH="30734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379413"/>
                        <a:ext cx="8788400" cy="611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96149-143D-4537-8BE5-4EA99158400A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717550" y="2284413"/>
          <a:ext cx="736600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9" name="Equation" r:id="rId3" imgW="3619500" imgH="1066800" progId="Equation.DSMT4">
                  <p:embed/>
                </p:oleObj>
              </mc:Choice>
              <mc:Fallback>
                <p:oleObj name="Equation" r:id="rId3" imgW="3619500" imgH="1066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284413"/>
                        <a:ext cx="7366000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2975"/>
            <a:ext cx="7772400" cy="2657476"/>
          </a:xfrm>
        </p:spPr>
        <p:txBody>
          <a:bodyPr/>
          <a:lstStyle/>
          <a:p>
            <a:pPr algn="ctr"/>
            <a:r>
              <a:rPr lang="en-US" sz="4000" dirty="0"/>
              <a:t>Padding-Oracle Attack:</a:t>
            </a:r>
            <a:br>
              <a:rPr lang="en-US" sz="4000" dirty="0"/>
            </a:br>
            <a:r>
              <a:rPr lang="en-US" sz="4000" dirty="0"/>
              <a:t>a concrete example of (partial) chosen-</a:t>
            </a:r>
            <a:r>
              <a:rPr lang="en-US" sz="4000" dirty="0" err="1"/>
              <a:t>ciphertext</a:t>
            </a:r>
            <a:r>
              <a:rPr lang="en-US" sz="4000" dirty="0"/>
              <a:t> attacks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K&amp;L Section 3.7.2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02284-350B-4240-8DB0-647704E88DF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59525"/>
              </p:ext>
            </p:extLst>
          </p:nvPr>
        </p:nvGraphicFramePr>
        <p:xfrm>
          <a:off x="785813" y="481013"/>
          <a:ext cx="7546975" cy="596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62" name="Equation" r:id="rId3" imgW="3848100" imgH="3048000" progId="Equation.DSMT4">
                  <p:embed/>
                </p:oleObj>
              </mc:Choice>
              <mc:Fallback>
                <p:oleObj name="Equation" r:id="rId3" imgW="3848100" imgH="3048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81013"/>
                        <a:ext cx="7546975" cy="596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91687"/>
              </p:ext>
            </p:extLst>
          </p:nvPr>
        </p:nvGraphicFramePr>
        <p:xfrm>
          <a:off x="473075" y="622300"/>
          <a:ext cx="8161338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5" name="Equation" r:id="rId3" imgW="4165600" imgH="2895600" progId="Equation.DSMT4">
                  <p:embed/>
                </p:oleObj>
              </mc:Choice>
              <mc:Fallback>
                <p:oleObj name="Equation" r:id="rId3" imgW="4165600" imgH="2895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622300"/>
                        <a:ext cx="8161338" cy="565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C57E1-B232-4F7E-BC0D-9408402721EC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064728"/>
              </p:ext>
            </p:extLst>
          </p:nvPr>
        </p:nvGraphicFramePr>
        <p:xfrm>
          <a:off x="450850" y="719138"/>
          <a:ext cx="821848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2" name="Equation" r:id="rId3" imgW="4190760" imgH="2806560" progId="Equation.DSMT4">
                  <p:embed/>
                </p:oleObj>
              </mc:Choice>
              <mc:Fallback>
                <p:oleObj name="Equation" r:id="rId3" imgW="4190760" imgH="28065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719138"/>
                        <a:ext cx="8218488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3646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 (CBC)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02C3-AFE7-4EDE-93FD-BD4E023642CF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344" y="2605088"/>
            <a:ext cx="4917344" cy="281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214938" y="2443163"/>
            <a:ext cx="1743074" cy="33004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1837" y="4949825"/>
          <a:ext cx="633414" cy="42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16"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7" y="4949825"/>
                        <a:ext cx="633414" cy="422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1" name="Object 3"/>
          <p:cNvGraphicFramePr>
            <a:graphicFrameLocks noChangeAspect="1"/>
          </p:cNvGraphicFramePr>
          <p:nvPr/>
        </p:nvGraphicFramePr>
        <p:xfrm>
          <a:off x="4702176" y="2593975"/>
          <a:ext cx="6334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17" name="Equation" r:id="rId6" imgW="266400" imgH="177480" progId="Equation.DSMT4">
                  <p:embed/>
                </p:oleObj>
              </mc:Choice>
              <mc:Fallback>
                <p:oleObj name="Equation" r:id="rId6" imgW="26640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6" y="2593975"/>
                        <a:ext cx="6334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24175" y="2185988"/>
          <a:ext cx="4905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18" name="Equation" r:id="rId7" imgW="190440" imgH="304560" progId="Equation.DSMT4">
                  <p:embed/>
                </p:oleObj>
              </mc:Choice>
              <mc:Fallback>
                <p:oleObj name="Equation" r:id="rId7" imgW="19044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2185988"/>
                        <a:ext cx="49053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16637</TotalTime>
  <Words>416</Words>
  <Application>Microsoft Office PowerPoint</Application>
  <PresentationFormat>On-screen Show (4:3)</PresentationFormat>
  <Paragraphs>163</Paragraphs>
  <Slides>102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新細明體</vt:lpstr>
      <vt:lpstr>新細明體</vt:lpstr>
      <vt:lpstr>Tahoma</vt:lpstr>
      <vt:lpstr>Times New Roman</vt:lpstr>
      <vt:lpstr>Default Design</vt:lpstr>
      <vt:lpstr>Equation</vt:lpstr>
      <vt:lpstr>MathType 6.0 Equation</vt:lpstr>
      <vt:lpstr>Symmetric-Key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Pseudorandom Generators and Stream Ciphers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of RC4</vt:lpstr>
      <vt:lpstr>The Use of RC4 in WEP</vt:lpstr>
      <vt:lpstr>WEP is not secure</vt:lpstr>
      <vt:lpstr>Stronger Security Notions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Constructing CPA-Secure Encryption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Modes of Operations</vt:lpstr>
      <vt:lpstr>PowerPoint Presentation</vt:lpstr>
      <vt:lpstr>PowerPoint Presentation</vt:lpstr>
      <vt:lpstr>PowerPoint Presentation</vt:lpstr>
      <vt:lpstr>Counter Mode (CTR)</vt:lpstr>
      <vt:lpstr>PowerPoint Presentation</vt:lpstr>
      <vt:lpstr>Output feedback</vt:lpstr>
      <vt:lpstr>PowerPoint Presentation</vt:lpstr>
      <vt:lpstr>How is Cipher Feedback (CFB)  different from OFB?</vt:lpstr>
      <vt:lpstr>PowerPoint Presentation</vt:lpstr>
      <vt:lpstr>Cipher block chaining (CBC)</vt:lpstr>
      <vt:lpstr>Chained CBC</vt:lpstr>
      <vt:lpstr>Chained CBC</vt:lpstr>
      <vt:lpstr>PowerPoint Presentation</vt:lpstr>
      <vt:lpstr>PowerPoint Presentation</vt:lpstr>
      <vt:lpstr>PowerPoint Presentation</vt:lpstr>
      <vt:lpstr>Electronic Code Book (ECB)</vt:lpstr>
      <vt:lpstr>PowerPoint Presentation</vt:lpstr>
      <vt:lpstr>Chosen-Ciphertext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Padding-Oracle Attack: a concrete example of (partial) chosen-ciphertext attacks </vt:lpstr>
      <vt:lpstr>PowerPoint Presentation</vt:lpstr>
      <vt:lpstr>PowerPoint Presentation</vt:lpstr>
      <vt:lpstr>PowerPoint Presentation</vt:lpstr>
      <vt:lpstr>Cipher block chaining (CBC)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and differential cryptanalysis</dc:title>
  <dc:creator>xwing</dc:creator>
  <cp:lastModifiedBy>LAI, TEN-HWANG</cp:lastModifiedBy>
  <cp:revision>1262</cp:revision>
  <cp:lastPrinted>2014-01-15T16:51:41Z</cp:lastPrinted>
  <dcterms:created xsi:type="dcterms:W3CDTF">2005-01-18T08:24:55Z</dcterms:created>
  <dcterms:modified xsi:type="dcterms:W3CDTF">2018-01-31T21:56:05Z</dcterms:modified>
</cp:coreProperties>
</file>