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8" r:id="rId2"/>
    <p:sldId id="499" r:id="rId3"/>
    <p:sldId id="588" r:id="rId4"/>
    <p:sldId id="592" r:id="rId5"/>
    <p:sldId id="593" r:id="rId6"/>
    <p:sldId id="695" r:id="rId7"/>
    <p:sldId id="763" r:id="rId8"/>
    <p:sldId id="766" r:id="rId9"/>
    <p:sldId id="847" r:id="rId10"/>
    <p:sldId id="936" r:id="rId11"/>
    <p:sldId id="937" r:id="rId12"/>
    <p:sldId id="938" r:id="rId13"/>
    <p:sldId id="939" r:id="rId14"/>
    <p:sldId id="900" r:id="rId15"/>
    <p:sldId id="904" r:id="rId16"/>
    <p:sldId id="1002" r:id="rId17"/>
    <p:sldId id="927" r:id="rId18"/>
    <p:sldId id="928" r:id="rId19"/>
    <p:sldId id="1017" r:id="rId20"/>
    <p:sldId id="1019" r:id="rId21"/>
    <p:sldId id="1018" r:id="rId22"/>
    <p:sldId id="1051" r:id="rId23"/>
    <p:sldId id="930" r:id="rId24"/>
    <p:sldId id="931" r:id="rId25"/>
    <p:sldId id="1020" r:id="rId26"/>
    <p:sldId id="933" r:id="rId27"/>
    <p:sldId id="934" r:id="rId28"/>
    <p:sldId id="911" r:id="rId29"/>
    <p:sldId id="912" r:id="rId30"/>
    <p:sldId id="913" r:id="rId31"/>
    <p:sldId id="922" r:id="rId32"/>
    <p:sldId id="923" r:id="rId33"/>
    <p:sldId id="925" r:id="rId34"/>
    <p:sldId id="941" r:id="rId35"/>
    <p:sldId id="949" r:id="rId36"/>
    <p:sldId id="942" r:id="rId37"/>
    <p:sldId id="943" r:id="rId38"/>
    <p:sldId id="944" r:id="rId39"/>
    <p:sldId id="946" r:id="rId40"/>
    <p:sldId id="948" r:id="rId41"/>
    <p:sldId id="1021" r:id="rId42"/>
    <p:sldId id="1023" r:id="rId43"/>
    <p:sldId id="1024" r:id="rId44"/>
    <p:sldId id="973" r:id="rId45"/>
    <p:sldId id="974" r:id="rId46"/>
    <p:sldId id="975" r:id="rId47"/>
    <p:sldId id="1052" r:id="rId48"/>
    <p:sldId id="976" r:id="rId49"/>
    <p:sldId id="1000" r:id="rId50"/>
    <p:sldId id="977" r:id="rId51"/>
    <p:sldId id="1038" r:id="rId52"/>
    <p:sldId id="1039" r:id="rId53"/>
    <p:sldId id="1040" r:id="rId54"/>
    <p:sldId id="1041" r:id="rId55"/>
    <p:sldId id="1042" r:id="rId56"/>
    <p:sldId id="1043" r:id="rId57"/>
    <p:sldId id="1044" r:id="rId58"/>
    <p:sldId id="1046" r:id="rId59"/>
    <p:sldId id="1047" r:id="rId60"/>
    <p:sldId id="1050" r:id="rId61"/>
    <p:sldId id="1049" r:id="rId62"/>
    <p:sldId id="1053" r:id="rId63"/>
    <p:sldId id="978" r:id="rId64"/>
    <p:sldId id="979" r:id="rId65"/>
    <p:sldId id="981" r:id="rId66"/>
    <p:sldId id="982" r:id="rId67"/>
    <p:sldId id="1025" r:id="rId68"/>
    <p:sldId id="1026" r:id="rId69"/>
    <p:sldId id="1030" r:id="rId70"/>
    <p:sldId id="1054" r:id="rId71"/>
    <p:sldId id="986" r:id="rId72"/>
    <p:sldId id="987" r:id="rId73"/>
    <p:sldId id="990" r:id="rId74"/>
    <p:sldId id="996" r:id="rId75"/>
    <p:sldId id="999" r:id="rId76"/>
    <p:sldId id="1031" r:id="rId77"/>
    <p:sldId id="1032" r:id="rId78"/>
    <p:sldId id="1033" r:id="rId79"/>
    <p:sldId id="1034" r:id="rId80"/>
    <p:sldId id="1035" r:id="rId81"/>
    <p:sldId id="1036" r:id="rId82"/>
    <p:sldId id="1037" r:id="rId83"/>
    <p:sldId id="840" r:id="rId84"/>
    <p:sldId id="1056" r:id="rId85"/>
    <p:sldId id="1057" r:id="rId86"/>
    <p:sldId id="1013" r:id="rId87"/>
    <p:sldId id="1055" r:id="rId88"/>
    <p:sldId id="1012" r:id="rId89"/>
    <p:sldId id="1014" r:id="rId90"/>
    <p:sldId id="1015" r:id="rId9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FF"/>
    <a:srgbClr val="0033CC"/>
    <a:srgbClr val="0000FF"/>
    <a:srgbClr val="9933FF"/>
    <a:srgbClr val="FF33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5" autoAdjust="0"/>
    <p:restoredTop sz="94805" autoAdjust="0"/>
  </p:normalViewPr>
  <p:slideViewPr>
    <p:cSldViewPr snapToGrid="0">
      <p:cViewPr varScale="1">
        <p:scale>
          <a:sx n="69" d="100"/>
          <a:sy n="69" d="100"/>
        </p:scale>
        <p:origin x="5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294"/>
    </p:cViewPr>
  </p:sorterViewPr>
  <p:notesViewPr>
    <p:cSldViewPr snapToGrid="0">
      <p:cViewPr>
        <p:scale>
          <a:sx n="100" d="100"/>
          <a:sy n="100" d="100"/>
        </p:scale>
        <p:origin x="-850" y="72"/>
      </p:cViewPr>
      <p:guideLst>
        <p:guide orient="horz" pos="3023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389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D65606-AE40-4F78-B3E9-B4E87DCC5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695"/>
            <a:ext cx="5364480" cy="43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389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C757C0-A401-4623-B20F-01EBEDDC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5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55C03FF-2EA2-43F0-BA39-A83FC4014A0F}" type="slidenum">
              <a:rPr lang="en-US" altLang="en-US" sz="1300">
                <a:solidFill>
                  <a:schemeClr val="tx1"/>
                </a:solidFill>
              </a:rPr>
              <a:pPr/>
              <a:t>1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387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BB154BE8-1C9E-4CCD-928B-40B98D313C10}" type="slidenum">
              <a:rPr lang="en-US" altLang="en-US" sz="1300">
                <a:solidFill>
                  <a:schemeClr val="tx1"/>
                </a:solidFill>
              </a:rPr>
              <a:pPr/>
              <a:t>12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695"/>
            <a:ext cx="5852160" cy="43199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Brungart and Simpson (2001)’s experiments show coexistence of informational and energetic masking.</a:t>
            </a:r>
          </a:p>
          <a:p>
            <a:endParaRPr lang="en-US" altLang="zh-CN" smtClean="0"/>
          </a:p>
          <a:p>
            <a:r>
              <a:rPr lang="en-US" altLang="zh-CN" smtClean="0"/>
              <a:t>They have also isolated informational masking using across-ear effect when listening to two talkers in one ear experience informational masking from third signal in the opposite ear (Brungart and Simpson, 2002)</a:t>
            </a:r>
          </a:p>
          <a:p>
            <a:endParaRPr lang="en-US" altLang="zh-CN" smtClean="0"/>
          </a:p>
          <a:p>
            <a:r>
              <a:rPr lang="en-US" altLang="zh-CN" smtClean="0"/>
              <a:t>Arbogast et al. (2002) divide speech signal into 15 log spaced, envelope modulated sinewaves.  Assign some to target and some to interference: intelligible speech with no spectral overlaps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43578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C09CF9D2-C961-497D-8579-C3C74B0B64A4}" type="slidenum">
              <a:rPr lang="en-US" altLang="en-US" sz="1300">
                <a:solidFill>
                  <a:schemeClr val="tx1"/>
                </a:solidFill>
              </a:rPr>
              <a:pPr/>
              <a:t>13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695"/>
            <a:ext cx="5852160" cy="43199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1500"/>
              <a:t>Create a continuous noise signal that match long-term average spectrum of speech</a:t>
            </a:r>
          </a:p>
          <a:p>
            <a:endParaRPr lang="en-US" altLang="zh-CN" sz="1500"/>
          </a:p>
          <a:p>
            <a:r>
              <a:rPr lang="en-US" altLang="zh-CN" sz="1500"/>
              <a:t>Further approach to divide “speech-spectrum-shaped” noise into number of bands and modulate with natural speech envelopes</a:t>
            </a:r>
          </a:p>
          <a:p>
            <a:endParaRPr lang="en-US" altLang="zh-CN" sz="1500"/>
          </a:p>
          <a:p>
            <a:r>
              <a:rPr lang="en-US" altLang="zh-CN" sz="1500"/>
              <a:t>However, noise signal too “speech-like” and reintroduce informational masking (Brungart et al. 2004)</a:t>
            </a:r>
          </a:p>
          <a:p>
            <a:endParaRPr lang="en-US" altLang="zh-CN" sz="1500"/>
          </a:p>
          <a:p>
            <a:r>
              <a:rPr lang="en-US" altLang="zh-CN" sz="1500"/>
              <a:t>Alternatively, use Ideal Binary Mask to remove informational masking</a:t>
            </a:r>
          </a:p>
          <a:p>
            <a:pPr lvl="1"/>
            <a:r>
              <a:rPr lang="en-US" altLang="zh-CN" sz="1500"/>
              <a:t>Eliminate portions of stimulus dominated by the interfering speech.  </a:t>
            </a:r>
          </a:p>
          <a:p>
            <a:pPr lvl="1"/>
            <a:r>
              <a:rPr lang="en-US" altLang="zh-CN" sz="1500"/>
              <a:t>Retain only portions of target speech acoustically detectable in the presence of interfering speech</a:t>
            </a:r>
          </a:p>
        </p:txBody>
      </p:sp>
    </p:spTree>
    <p:extLst>
      <p:ext uri="{BB962C8B-B14F-4D97-AF65-F5344CB8AC3E}">
        <p14:creationId xmlns:p14="http://schemas.microsoft.com/office/powerpoint/2010/main" val="2631462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83CB1E70-8004-4673-BA49-1ADD2799AB2D}" type="slidenum">
              <a:rPr lang="en-US" altLang="en-US" sz="1300">
                <a:solidFill>
                  <a:schemeClr val="tx1"/>
                </a:solidFill>
              </a:rPr>
              <a:pPr/>
              <a:t>16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4931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B321687E-C5F6-4C3A-A3BC-C7F57F0B9753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16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4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59329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259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FCE0B3F3-F0A4-4E3D-97C0-12B57DFDB296}" type="slidenum">
              <a:rPr lang="zh-CN" altLang="en-US" sz="1300"/>
              <a:pPr/>
              <a:t>25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92572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C524095-AD20-4D69-A8F2-D6C22F7192AE}" type="slidenum">
              <a:rPr lang="zh-CN" altLang="en-US" sz="1300"/>
              <a:pPr/>
              <a:t>26</a:t>
            </a:fld>
            <a:endParaRPr lang="zh-CN" altLang="en-US" sz="1300"/>
          </a:p>
        </p:txBody>
      </p:sp>
    </p:spTree>
    <p:extLst>
      <p:ext uri="{BB962C8B-B14F-4D97-AF65-F5344CB8AC3E}">
        <p14:creationId xmlns:p14="http://schemas.microsoft.com/office/powerpoint/2010/main" val="2180896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34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01971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83589" indent="-301381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05522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87731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69940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2149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34357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16566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98775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909E29AE-593A-435A-8DFB-8434F7848278}" type="slidenum">
              <a:rPr lang="en-US" altLang="en-US" sz="1300">
                <a:solidFill>
                  <a:schemeClr val="tx1"/>
                </a:solidFill>
              </a:rPr>
              <a:pPr/>
              <a:t>41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53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83589" indent="-301381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05522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87731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69940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2149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34357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16566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98775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9230DDAE-1CF4-4750-881C-2672328F0E0F}" type="slidenum">
              <a:rPr lang="en-US" altLang="en-US" sz="1300">
                <a:solidFill>
                  <a:schemeClr val="tx1"/>
                </a:solidFill>
              </a:rPr>
              <a:pPr/>
              <a:t>42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83589" indent="-301381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05522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87731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69940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2149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34357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16566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98775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F8FBBFB-6AA5-41AA-9778-47B383667DB9}" type="slidenum">
              <a:rPr lang="en-US" altLang="en-US" sz="1300">
                <a:solidFill>
                  <a:schemeClr val="tx1"/>
                </a:solidFill>
              </a:rPr>
              <a:pPr/>
              <a:t>43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21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47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47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6048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4F59A26-0B53-48F9-B67C-FEEA8E9AFB4A}" type="slidenum">
              <a:rPr lang="en-US" altLang="en-US" sz="1300">
                <a:solidFill>
                  <a:schemeClr val="tx1"/>
                </a:solidFill>
              </a:rPr>
              <a:pPr/>
              <a:t>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84BD9F2C-9F70-4C7C-A53B-782CEF2B0FE2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296016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62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62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220371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3687138-6A86-469E-BDF2-342B61491C82}" type="slidenum">
              <a:rPr lang="en-US" altLang="en-US" sz="1300">
                <a:solidFill>
                  <a:schemeClr val="tx1"/>
                </a:solidFill>
              </a:rPr>
              <a:pPr/>
              <a:t>63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41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118B443B-27A0-42D2-9C8E-C0A98DDE86CD}" type="slidenum">
              <a:rPr lang="en-US" altLang="en-US" sz="1300">
                <a:solidFill>
                  <a:schemeClr val="tx1"/>
                </a:solidFill>
              </a:rPr>
              <a:pPr/>
              <a:t>64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03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84B3CCEB-5F76-4FE4-A104-3E27B038A21D}" type="slidenum">
              <a:rPr lang="en-US" altLang="en-US" sz="1300">
                <a:solidFill>
                  <a:schemeClr val="tx1"/>
                </a:solidFill>
              </a:rPr>
              <a:pPr/>
              <a:t>65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46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279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83589" indent="-301381" defTabSz="97279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205522" indent="-241104" defTabSz="97279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87731" indent="-241104" defTabSz="97279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69940" indent="-241104" defTabSz="97279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52149" indent="-241104" defTabSz="9727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34357" indent="-241104" defTabSz="9727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616566" indent="-241104" defTabSz="9727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98775" indent="-241104" defTabSz="9727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CE13193-FC28-4E4B-ACAC-FD484E19E1BB}" type="slidenum">
              <a:rPr lang="en-US" altLang="en-US" smtClean="0">
                <a:ea typeface="ＭＳ Ｐゴシック" pitchFamily="34" charset="-128"/>
              </a:rPr>
              <a:pPr>
                <a:spcBef>
                  <a:spcPct val="0"/>
                </a:spcBef>
              </a:pPr>
              <a:t>66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342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83589" indent="-301381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05522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87731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69940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2149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34357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16566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98775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0E49B4C1-7145-46C6-95EC-994D8BCEC89D}" type="slidenum">
              <a:rPr lang="en-US" altLang="en-US" sz="1300">
                <a:solidFill>
                  <a:schemeClr val="tx1"/>
                </a:solidFill>
              </a:rPr>
              <a:pPr/>
              <a:t>67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47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83589" indent="-301381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05522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87731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69940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2149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34357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16566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98775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2F92E893-9F42-44F8-B924-F9296680BB31}" type="slidenum">
              <a:rPr lang="en-US" altLang="en-US" sz="1300">
                <a:solidFill>
                  <a:schemeClr val="tx1"/>
                </a:solidFill>
              </a:rPr>
              <a:pPr/>
              <a:t>68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79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83589" indent="-301381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05522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87731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69940" indent="-241104"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52149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34357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616566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98775" indent="-24110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552054E6-1453-4635-BF31-84DE344FDAEA}" type="slidenum">
              <a:rPr lang="en-US" altLang="en-US" sz="1300">
                <a:solidFill>
                  <a:schemeClr val="tx1"/>
                </a:solidFill>
              </a:rPr>
              <a:pPr/>
              <a:t>69</a:t>
            </a:fld>
            <a:endParaRPr lang="en-US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56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345BD65B-8657-4A57-B1E2-7A91EC554A22}" type="slidenum">
              <a:rPr lang="en-US" altLang="en-US" sz="1300">
                <a:solidFill>
                  <a:schemeClr val="tx1"/>
                </a:solidFill>
              </a:rPr>
              <a:pPr/>
              <a:t>70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3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8FC54AF-4A3F-43B1-9565-A5D6CC148EB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70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16697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643DAA9-26A5-42CB-90C3-CCFB91E2F3F5}" type="slidenum">
              <a:rPr lang="en-US" altLang="en-US" sz="1300">
                <a:solidFill>
                  <a:schemeClr val="tx1"/>
                </a:solidFill>
              </a:rPr>
              <a:pPr/>
              <a:t>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0B29262E-DD32-4F86-82B0-D0D292AB0843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83725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C4D1CB93-20B1-4C5F-B280-AE1D59E098EF}" type="slidenum">
              <a:rPr lang="en-US" altLang="en-US" sz="1300">
                <a:solidFill>
                  <a:schemeClr val="tx1"/>
                </a:solidFill>
              </a:rPr>
              <a:pPr/>
              <a:t>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A1B385E7-0BE6-4E90-A744-7878D35E0A2F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027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556874E7-ADF9-4023-9897-24F2401D2FA4}" type="slidenum">
              <a:rPr lang="en-US" altLang="en-US" sz="1300">
                <a:solidFill>
                  <a:schemeClr val="tx1"/>
                </a:solidFill>
              </a:rPr>
              <a:pPr/>
              <a:t>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E18EACE-D425-4971-BA44-C3C86AA84FFF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don’t comment at this point on the effect of competing speakers</a:t>
            </a:r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6233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69AB9704-5839-491E-808F-7F7203FD1578}" type="slidenum">
              <a:rPr lang="en-US" altLang="en-US" sz="1300">
                <a:solidFill>
                  <a:schemeClr val="tx1"/>
                </a:solidFill>
              </a:rPr>
              <a:pPr/>
              <a:t>7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3581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D47EED6B-359F-4A68-855B-1D3CF685DE6E}" type="slidenum">
              <a:rPr lang="en-US" altLang="en-US" sz="1300">
                <a:solidFill>
                  <a:schemeClr val="tx1"/>
                </a:solidFill>
              </a:rPr>
              <a:pPr/>
              <a:t>8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536160E4-2CF3-4072-B5B7-EFC42497CC87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8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26193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D718595-1A4C-4771-92EA-4FE158FF3059}" type="slidenum">
              <a:rPr lang="en-US" altLang="en-US" sz="1300">
                <a:solidFill>
                  <a:schemeClr val="tx1"/>
                </a:solidFill>
              </a:rPr>
              <a:pPr/>
              <a:t>9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727D0EF2-8C5B-4BFD-B1C1-5BB2142B20A1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9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90078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0AEDAE48-A3F7-4B8C-9316-C7C0A91BC766}" type="slidenum">
              <a:rPr lang="en-US" altLang="en-US" sz="1300">
                <a:solidFill>
                  <a:schemeClr val="tx1"/>
                </a:solidFill>
              </a:rPr>
              <a:pPr/>
              <a:t>11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45931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48F0-2239-4025-9A01-D5F38BD7BB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37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8FC7-B3F3-49DE-BEC1-B95CD865C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6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DFF7-D85F-43CD-8B18-7FDE6B41C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63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CDED-0CD7-439D-80A7-255921CF2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9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0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1F27-2AD3-4C2C-B7B1-2A76B4980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9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99B8-D294-4211-AA38-BD24718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2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388D-A5A0-455D-86A3-785CC3749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72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3706-3377-4D41-A82F-C1BE4D283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5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B964-D7DA-4AC9-A289-00E47561C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57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2361-AB87-4ED5-A51E-8AF02C555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4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CE8C-24CF-45EE-A66F-00F4D359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fld id="{3D2C4F29-65C0-4357-A4E8-F6A24170E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8.png"/><Relationship Id="rId5" Type="http://schemas.microsoft.com/office/2007/relationships/media" Target="../media/media3.WAV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microsoft.com/office/2007/relationships/media" Target="../media/media6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audio" Target="../media/media5.WAV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microsoft.com/office/2007/relationships/media" Target="../media/media5.WAV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audio" Target="../media/media6.WAV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microsoft.com/office/2007/relationships/media" Target="../media/media13.WAV"/><Relationship Id="rId18" Type="http://schemas.openxmlformats.org/officeDocument/2006/relationships/image" Target="../media/image48.pn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6" Type="http://schemas.openxmlformats.org/officeDocument/2006/relationships/audio" Target="../media/media14.WAV"/><Relationship Id="rId20" Type="http://schemas.openxmlformats.org/officeDocument/2006/relationships/image" Target="../media/image50.pn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5" Type="http://schemas.microsoft.com/office/2007/relationships/media" Target="../media/media9.WAV"/><Relationship Id="rId15" Type="http://schemas.microsoft.com/office/2007/relationships/media" Target="../media/media14.WAV"/><Relationship Id="rId10" Type="http://schemas.openxmlformats.org/officeDocument/2006/relationships/audio" Target="../media/media11.WAV"/><Relationship Id="rId19" Type="http://schemas.openxmlformats.org/officeDocument/2006/relationships/image" Target="../media/image49.png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audio" Target="../media/media13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3" Type="http://schemas.microsoft.com/office/2007/relationships/media" Target="../media/media16.WAV"/><Relationship Id="rId7" Type="http://schemas.microsoft.com/office/2007/relationships/media" Target="../media/media18.WAV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11" Type="http://schemas.openxmlformats.org/officeDocument/2006/relationships/image" Target="../media/image54.png"/><Relationship Id="rId5" Type="http://schemas.microsoft.com/office/2007/relationships/media" Target="../media/media17.WAV"/><Relationship Id="rId10" Type="http://schemas.openxmlformats.org/officeDocument/2006/relationships/image" Target="../media/image53.png"/><Relationship Id="rId4" Type="http://schemas.openxmlformats.org/officeDocument/2006/relationships/audio" Target="../media/media16.WAV"/><Relationship Id="rId9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openxmlformats.org/officeDocument/2006/relationships/image" Target="../media/image58.emf"/><Relationship Id="rId3" Type="http://schemas.microsoft.com/office/2007/relationships/media" Target="../media/media20.wav"/><Relationship Id="rId7" Type="http://schemas.microsoft.com/office/2007/relationships/media" Target="../media/media22.wav"/><Relationship Id="rId12" Type="http://schemas.openxmlformats.org/officeDocument/2006/relationships/image" Target="../media/image57.emf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audio" Target="../media/media21.wav"/><Relationship Id="rId11" Type="http://schemas.openxmlformats.org/officeDocument/2006/relationships/slideLayout" Target="../slideLayouts/slideLayout2.xml"/><Relationship Id="rId5" Type="http://schemas.microsoft.com/office/2007/relationships/media" Target="../media/media21.wav"/><Relationship Id="rId15" Type="http://schemas.openxmlformats.org/officeDocument/2006/relationships/image" Target="../media/image59.png"/><Relationship Id="rId10" Type="http://schemas.openxmlformats.org/officeDocument/2006/relationships/audio" Target="../media/media23.wav"/><Relationship Id="rId4" Type="http://schemas.openxmlformats.org/officeDocument/2006/relationships/audio" Target="../media/media20.wav"/><Relationship Id="rId9" Type="http://schemas.microsoft.com/office/2007/relationships/media" Target="../media/media23.wav"/><Relationship Id="rId1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wav"/><Relationship Id="rId13" Type="http://schemas.microsoft.com/office/2007/relationships/media" Target="../media/media30.wav"/><Relationship Id="rId18" Type="http://schemas.openxmlformats.org/officeDocument/2006/relationships/audio" Target="../media/media32.wav"/><Relationship Id="rId3" Type="http://schemas.microsoft.com/office/2007/relationships/media" Target="../media/media25.wav"/><Relationship Id="rId21" Type="http://schemas.openxmlformats.org/officeDocument/2006/relationships/image" Target="../media/image49.png"/><Relationship Id="rId7" Type="http://schemas.microsoft.com/office/2007/relationships/media" Target="../media/media27.wav"/><Relationship Id="rId12" Type="http://schemas.openxmlformats.org/officeDocument/2006/relationships/audio" Target="../media/media29.wav"/><Relationship Id="rId17" Type="http://schemas.microsoft.com/office/2007/relationships/media" Target="../media/media32.wav"/><Relationship Id="rId2" Type="http://schemas.openxmlformats.org/officeDocument/2006/relationships/audio" Target="../media/media24.wav"/><Relationship Id="rId16" Type="http://schemas.openxmlformats.org/officeDocument/2006/relationships/audio" Target="../media/media31.wav"/><Relationship Id="rId20" Type="http://schemas.openxmlformats.org/officeDocument/2006/relationships/image" Target="../media/image65.png"/><Relationship Id="rId1" Type="http://schemas.microsoft.com/office/2007/relationships/media" Target="../media/media24.wav"/><Relationship Id="rId6" Type="http://schemas.openxmlformats.org/officeDocument/2006/relationships/audio" Target="../media/media26.wav"/><Relationship Id="rId11" Type="http://schemas.microsoft.com/office/2007/relationships/media" Target="../media/media29.wav"/><Relationship Id="rId5" Type="http://schemas.microsoft.com/office/2007/relationships/media" Target="../media/media26.wav"/><Relationship Id="rId15" Type="http://schemas.microsoft.com/office/2007/relationships/media" Target="../media/media31.wav"/><Relationship Id="rId10" Type="http://schemas.openxmlformats.org/officeDocument/2006/relationships/audio" Target="../media/media28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5.wav"/><Relationship Id="rId9" Type="http://schemas.microsoft.com/office/2007/relationships/media" Target="../media/media28.wav"/><Relationship Id="rId14" Type="http://schemas.openxmlformats.org/officeDocument/2006/relationships/audio" Target="../media/media30.wav"/><Relationship Id="rId22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microsoft.com/office/2007/relationships/media" Target="../media/media3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6" Type="http://schemas.openxmlformats.org/officeDocument/2006/relationships/audio" Target="../media/media35.wav"/><Relationship Id="rId5" Type="http://schemas.microsoft.com/office/2007/relationships/media" Target="../media/media35.wav"/><Relationship Id="rId4" Type="http://schemas.openxmlformats.org/officeDocument/2006/relationships/audio" Target="../media/media34.wav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__111111111111111111111111111111111111111111111111111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4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5325" y="942975"/>
            <a:ext cx="7772400" cy="1470025"/>
          </a:xfrm>
        </p:spPr>
        <p:txBody>
          <a:bodyPr/>
          <a:lstStyle/>
          <a:p>
            <a:r>
              <a:rPr lang="en-US" altLang="en-US" sz="4400" b="1" dirty="0" smtClean="0">
                <a:solidFill>
                  <a:srgbClr val="FF3300"/>
                </a:solidFill>
              </a:rPr>
              <a:t>Deep Learning Based Speech Separation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8275" y="2962275"/>
            <a:ext cx="6400800" cy="26289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dirty="0" err="1" smtClean="0"/>
              <a:t>DeLiang</a:t>
            </a:r>
            <a:r>
              <a:rPr lang="en-US" altLang="en-US" dirty="0" smtClean="0"/>
              <a:t> Wang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zh-CN" i="1" dirty="0" smtClean="0">
              <a:solidFill>
                <a:schemeClr val="accent2"/>
              </a:solidFill>
              <a:ea typeface="宋体" pitchFamily="2" charset="-122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zh-CN" sz="2400" i="1" dirty="0" smtClean="0">
                <a:solidFill>
                  <a:schemeClr val="accent2"/>
                </a:solidFill>
                <a:ea typeface="宋体" pitchFamily="2" charset="-122"/>
              </a:rPr>
              <a:t>Perception &amp; Neurodynamics Lab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2"/>
                </a:solidFill>
              </a:rPr>
              <a:t>Ohio State University</a:t>
            </a:r>
            <a:r>
              <a:rPr lang="en-US" altLang="en-US" sz="2400" dirty="0">
                <a:solidFill>
                  <a:schemeClr val="accent2"/>
                </a:solidFill>
                <a:ea typeface="宋体" charset="-122"/>
              </a:rPr>
              <a:t> </a:t>
            </a:r>
            <a:endParaRPr lang="en-US" altLang="en-US" sz="2400" dirty="0" smtClean="0">
              <a:solidFill>
                <a:schemeClr val="accent2"/>
              </a:solidFill>
              <a:ea typeface="宋体" charset="-122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solidFill>
                  <a:schemeClr val="accent2"/>
                </a:solidFill>
                <a:ea typeface="宋体" charset="-122"/>
              </a:rPr>
              <a:t>&amp; Northwestern </a:t>
            </a:r>
            <a:r>
              <a:rPr lang="en-US" altLang="en-US" sz="2400" dirty="0" err="1">
                <a:solidFill>
                  <a:schemeClr val="accent2"/>
                </a:solidFill>
                <a:ea typeface="宋体" charset="-122"/>
              </a:rPr>
              <a:t>Polytechnical</a:t>
            </a:r>
            <a:r>
              <a:rPr lang="en-US" altLang="en-US" sz="2400" dirty="0">
                <a:solidFill>
                  <a:schemeClr val="accent2"/>
                </a:solidFill>
                <a:ea typeface="宋体" charset="-122"/>
              </a:rPr>
              <a:t> University</a:t>
            </a:r>
            <a:endParaRPr lang="en-US" altLang="en-US" sz="2400" dirty="0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chemeClr val="accent2"/>
                </a:solidFill>
              </a:rPr>
              <a:t>http://www.cse.ohio-state.edu/pnl/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Ideal binary mask as a separation goal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875" y="1247775"/>
            <a:ext cx="7908925" cy="5176838"/>
          </a:xfrm>
        </p:spPr>
        <p:txBody>
          <a:bodyPr/>
          <a:lstStyle/>
          <a:p>
            <a:r>
              <a:rPr lang="en-US" altLang="en-US" sz="2000" dirty="0" smtClean="0"/>
              <a:t>Motivated by the auditory masking phenomenon and auditory scene analysis, we suggested the ideal binary mask as a main goal of CASA (Hu &amp; Wang’04)</a:t>
            </a:r>
          </a:p>
          <a:p>
            <a:r>
              <a:rPr lang="en-US" altLang="en-US" sz="2000" dirty="0" smtClean="0"/>
              <a:t>The idea is to retain parts of a mixture where the target sound is stronger than the acoustic background, and discard the rest</a:t>
            </a:r>
          </a:p>
          <a:p>
            <a:r>
              <a:rPr lang="en-US" altLang="en-US" sz="2000" dirty="0" smtClean="0"/>
              <a:t>The definition of the ideal binary mask (IBM)</a:t>
            </a:r>
          </a:p>
          <a:p>
            <a:pPr>
              <a:buSzPct val="50000"/>
              <a:buFont typeface="Monotype Sorts" pitchFamily="2" charset="2"/>
              <a:buChar char="l"/>
            </a:pPr>
            <a:endParaRPr lang="en-US" altLang="en-US" sz="2000" dirty="0" smtClean="0"/>
          </a:p>
          <a:p>
            <a:pPr>
              <a:buSzPct val="50000"/>
              <a:buFont typeface="Monotype Sorts" pitchFamily="2" charset="2"/>
              <a:buChar char="l"/>
            </a:pPr>
            <a:endParaRPr lang="en-US" altLang="en-US" sz="2000" dirty="0" smtClean="0"/>
          </a:p>
          <a:p>
            <a:pPr lvl="1">
              <a:buSzPct val="50000"/>
              <a:buFont typeface="Monotype Sorts" pitchFamily="2" charset="2"/>
              <a:buChar char="l"/>
            </a:pPr>
            <a:endParaRPr lang="en-US" altLang="en-US" sz="1800" i="1" dirty="0" smtClean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l-GR" altLang="en-US" sz="1800" i="1" dirty="0" smtClean="0">
                <a:cs typeface="Times New Roman" pitchFamily="18" charset="0"/>
              </a:rPr>
              <a:t>θ</a:t>
            </a:r>
            <a:r>
              <a:rPr lang="en-US" altLang="en-US" sz="1800" dirty="0" smtClean="0"/>
              <a:t>: A local SNR criterion (LC) in dB, which is typically chosen to be 0 dB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Optimal SNR: </a:t>
            </a:r>
            <a:r>
              <a:rPr lang="en-US" altLang="zh-CN" sz="1800" dirty="0" smtClean="0">
                <a:ea typeface="宋体" pitchFamily="2" charset="-122"/>
              </a:rPr>
              <a:t>Under certain conditions t</a:t>
            </a:r>
            <a:r>
              <a:rPr lang="en-US" altLang="en-US" sz="1800" dirty="0" smtClean="0"/>
              <a:t>he IBM with </a:t>
            </a:r>
            <a:r>
              <a:rPr lang="el-GR" altLang="en-US" sz="1800" i="1" dirty="0" smtClean="0">
                <a:cs typeface="Times New Roman" pitchFamily="18" charset="0"/>
              </a:rPr>
              <a:t>θ</a:t>
            </a:r>
            <a:r>
              <a:rPr lang="en-US" altLang="en-US" sz="1800" dirty="0" smtClean="0"/>
              <a:t> = 0 dB is the optimal binary mask in terms of SNR gain (Li &amp; Wang’09)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Maximal articulation index (AI) in a simplified version (</a:t>
            </a:r>
            <a:r>
              <a:rPr lang="en-US" altLang="en-US" sz="1800" dirty="0" err="1" smtClean="0"/>
              <a:t>Loizou</a:t>
            </a:r>
            <a:r>
              <a:rPr lang="en-US" altLang="en-US" sz="1800" dirty="0" smtClean="0"/>
              <a:t> &amp; Kim’11)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It does not actually separate the mixture!</a:t>
            </a:r>
          </a:p>
        </p:txBody>
      </p:sp>
      <p:graphicFrame>
        <p:nvGraphicFramePr>
          <p:cNvPr id="12293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00163" y="3457575"/>
          <a:ext cx="34432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" name="Equation" r:id="rId3" imgW="2743200" imgH="584200" progId="Equation.3">
                  <p:embed/>
                </p:oleObj>
              </mc:Choice>
              <mc:Fallback>
                <p:oleObj name="Equation" r:id="rId3" imgW="27432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457575"/>
                        <a:ext cx="34432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IBM illustration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47713" y="1295400"/>
            <a:ext cx="3703637" cy="2232025"/>
            <a:chOff x="432" y="1344"/>
            <a:chExt cx="2333" cy="1406"/>
          </a:xfrm>
        </p:grpSpPr>
        <p:pic>
          <p:nvPicPr>
            <p:cNvPr id="1332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44"/>
              <a:ext cx="2333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targ2110.wav">
              <a:hlinkClick r:id="" action="ppaction://media"/>
            </p:cNvPr>
            <p:cNvPicPr>
              <a:picLocks noChangeAspect="1" noChangeArrowheads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968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4876800" y="1295400"/>
            <a:ext cx="3703638" cy="2230438"/>
            <a:chOff x="3033" y="1344"/>
            <a:chExt cx="2333" cy="1405"/>
          </a:xfrm>
        </p:grpSpPr>
        <p:pic>
          <p:nvPicPr>
            <p:cNvPr id="13326" name="Picture 7"/>
            <p:cNvPicPr preferRelativeResize="0"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" y="1344"/>
              <a:ext cx="2333" cy="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intr2110.wav">
              <a:hlinkClick r:id="" action="ppaction://media"/>
            </p:cNvPr>
            <p:cNvPicPr>
              <a:picLocks noChangeAspect="1" noChangeArrowheads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1968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762000" y="3657600"/>
            <a:ext cx="3702050" cy="2220913"/>
            <a:chOff x="432" y="2827"/>
            <a:chExt cx="2332" cy="1399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432" y="2827"/>
              <a:ext cx="2332" cy="1399"/>
              <a:chOff x="432" y="2832"/>
              <a:chExt cx="2332" cy="1405"/>
            </a:xfrm>
          </p:grpSpPr>
          <p:pic>
            <p:nvPicPr>
              <p:cNvPr id="13324" name="Picture 11"/>
              <p:cNvPicPr preferRelativeResize="0"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832"/>
                <a:ext cx="2332" cy="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mixt2110.wav">
                <a:hlinkClick r:id="" action="ppaction://media"/>
              </p:cNvPr>
              <p:cNvPicPr>
                <a:picLocks noChangeAspect="1" noChangeArrowheads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2" y="3408"/>
                <a:ext cx="15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3" name="Picture 13"/>
            <p:cNvPicPr preferRelativeResize="0"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936"/>
              <a:ext cx="1808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0270" name="Picture 14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830638"/>
            <a:ext cx="2870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876800" y="3657600"/>
            <a:ext cx="3702050" cy="2217738"/>
            <a:chOff x="3053" y="2827"/>
            <a:chExt cx="2332" cy="1397"/>
          </a:xfrm>
        </p:grpSpPr>
        <p:pic>
          <p:nvPicPr>
            <p:cNvPr id="13320" name="Picture 16"/>
            <p:cNvPicPr preferRelativeResize="0"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" y="2827"/>
              <a:ext cx="2332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resu2110.wav">
              <a:hlinkClick r:id="" action="ppaction://media"/>
            </p:cNvPr>
            <p:cNvPicPr>
              <a:picLocks noChangeAspect="1" noChangeArrowheads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3456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83185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Subject tests of ideal binary masking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379538"/>
            <a:ext cx="7772400" cy="5102225"/>
          </a:xfrm>
        </p:spPr>
        <p:txBody>
          <a:bodyPr/>
          <a:lstStyle/>
          <a:p>
            <a:r>
              <a:rPr lang="en-US" altLang="zh-CN" sz="2400" smtClean="0">
                <a:ea typeface="宋体" pitchFamily="2" charset="-122"/>
              </a:rPr>
              <a:t>IBM separation leads to large speech intelligibility improvements</a:t>
            </a:r>
          </a:p>
          <a:p>
            <a:pPr lvl="1"/>
            <a:r>
              <a:rPr lang="en-US" altLang="zh-CN" sz="2000" smtClean="0">
                <a:ea typeface="宋体" pitchFamily="2" charset="-122"/>
              </a:rPr>
              <a:t>Improvement for stationary noise is above 7 dB for normal-hearing (NH) listeners (Brungart et al.’06; Li &amp; Loizou’08; Cao et al.’11; Ahmadi et al.’13), and above 9 dB for hearing-impaired (HI) listeners (Anzalone et al.’06; Wang et al.’09) </a:t>
            </a:r>
          </a:p>
          <a:p>
            <a:pPr lvl="1"/>
            <a:r>
              <a:rPr lang="en-US" altLang="zh-CN" sz="2000" smtClean="0">
                <a:ea typeface="宋体" pitchFamily="2" charset="-122"/>
              </a:rPr>
              <a:t>Improvement for modulated noise is significantly larger than for stationary noise</a:t>
            </a:r>
          </a:p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smtClean="0"/>
              <a:t>With the IBM as the goal, the speech separation problem becomes a binary classification problem</a:t>
            </a:r>
          </a:p>
          <a:p>
            <a:pPr lvl="1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smtClean="0"/>
              <a:t>This new formulation opens the problem to a variety of pattern classification methods</a:t>
            </a:r>
          </a:p>
          <a:p>
            <a:endParaRPr lang="en-US" altLang="zh-CN" smtClean="0">
              <a:ea typeface="宋体" pitchFamily="2" charset="-122"/>
            </a:endParaRPr>
          </a:p>
          <a:p>
            <a:endParaRPr lang="zh-CN" altLang="en-US" sz="2400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64135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Speech perception of noise with binary gains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1152525"/>
            <a:ext cx="7772400" cy="2292350"/>
          </a:xfrm>
        </p:spPr>
        <p:txBody>
          <a:bodyPr/>
          <a:lstStyle/>
          <a:p>
            <a:pPr>
              <a:lnSpc>
                <a:spcPct val="8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smtClean="0"/>
              <a:t>Wang et al. (2008) found that, when LC is chosen to be the same as the input SNR, nearly perfect intelligibility is obtained when input SNR is -</a:t>
            </a:r>
            <a:r>
              <a:rPr lang="en-US" altLang="en-US" sz="2000" smtClean="0">
                <a:cs typeface="Times New Roman" pitchFamily="18" charset="0"/>
              </a:rPr>
              <a:t>∞ </a:t>
            </a:r>
            <a:r>
              <a:rPr lang="en-US" altLang="en-US" sz="2000" smtClean="0"/>
              <a:t>dB (i.e. the mixture contains noise only with no target speech)</a:t>
            </a:r>
          </a:p>
          <a:p>
            <a:pPr>
              <a:lnSpc>
                <a:spcPct val="8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smtClean="0"/>
              <a:t>IBM modulated noise for ???</a:t>
            </a:r>
          </a:p>
        </p:txBody>
      </p:sp>
      <p:pic>
        <p:nvPicPr>
          <p:cNvPr id="15365" name="Picture 4" descr="SSN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436813"/>
            <a:ext cx="26685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2a_ibm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1a_ibm.t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3a_ibm.t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 descr="4a_ibm.t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9" descr="5a_ibm.t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0" descr="6a_ibm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1" descr="7a_ibm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2" descr="8a_ibm.t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3" descr="9a_ibm.t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4" descr="oa_ibm.t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za_ibm.t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Down Arrow 26"/>
          <p:cNvSpPr/>
          <p:nvPr/>
        </p:nvSpPr>
        <p:spPr>
          <a:xfrm>
            <a:off x="4414838" y="5257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5565775" y="3119438"/>
            <a:ext cx="1719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cs typeface="Times New Roman" pitchFamily="18" charset="0"/>
              </a:rPr>
              <a:t>Speech shaped  noise</a:t>
            </a:r>
          </a:p>
        </p:txBody>
      </p:sp>
      <p:pic>
        <p:nvPicPr>
          <p:cNvPr id="29" name="ssn_212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609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FB64212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3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Deep neural networks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03238" y="1274763"/>
            <a:ext cx="8229600" cy="4851400"/>
          </a:xfrm>
        </p:spPr>
        <p:txBody>
          <a:bodyPr/>
          <a:lstStyle/>
          <a:p>
            <a:r>
              <a:rPr lang="en-US" altLang="en-US" sz="2400" dirty="0" smtClean="0"/>
              <a:t>Why deep?</a:t>
            </a:r>
          </a:p>
          <a:p>
            <a:pPr lvl="1"/>
            <a:r>
              <a:rPr lang="en-US" altLang="en-US" sz="2000" dirty="0" smtClean="0"/>
              <a:t>As the number of layers increases, more abstract features are learned and they tend to be more invariant to superficial variations</a:t>
            </a:r>
          </a:p>
          <a:p>
            <a:pPr lvl="1"/>
            <a:r>
              <a:rPr lang="en-US" altLang="en-US" sz="2000" dirty="0" smtClean="0"/>
              <a:t>Superior performance in practice if properly trained (e.g., convolutional neural networks)</a:t>
            </a:r>
            <a:endParaRPr lang="en-US" altLang="en-US" dirty="0" smtClean="0"/>
          </a:p>
          <a:p>
            <a:r>
              <a:rPr lang="en-US" altLang="en-US" sz="2400" dirty="0" smtClean="0"/>
              <a:t>Deep structure is harder to train</a:t>
            </a:r>
          </a:p>
          <a:p>
            <a:pPr lvl="1"/>
            <a:r>
              <a:rPr lang="en-US" altLang="en-US" sz="2000" dirty="0" smtClean="0"/>
              <a:t>Vanishing gradients: Error derivatives tend to become very small in lower layers</a:t>
            </a:r>
          </a:p>
          <a:p>
            <a:pPr lvl="1"/>
            <a:r>
              <a:rPr lang="en-US" altLang="en-US" dirty="0" smtClean="0"/>
              <a:t>Restricted Boltzmann machines (RBMs) can be used for unsupervised pretraining</a:t>
            </a:r>
          </a:p>
          <a:p>
            <a:pPr lvl="1"/>
            <a:r>
              <a:rPr lang="en-US" altLang="en-US" dirty="0" smtClean="0"/>
              <a:t>However, RBM </a:t>
            </a:r>
            <a:r>
              <a:rPr lang="en-US" altLang="en-US" dirty="0"/>
              <a:t>pretraining is not needed </a:t>
            </a:r>
            <a:r>
              <a:rPr lang="en-US" altLang="en-US" dirty="0" smtClean="0"/>
              <a:t>with </a:t>
            </a:r>
            <a:r>
              <a:rPr lang="en-US" altLang="en-US" dirty="0"/>
              <a:t>large training </a:t>
            </a:r>
            <a:r>
              <a:rPr lang="en-US" altLang="en-US" dirty="0" smtClean="0"/>
              <a:t>data</a:t>
            </a:r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Different DNN architectures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705350"/>
          </a:xfrm>
        </p:spPr>
        <p:txBody>
          <a:bodyPr/>
          <a:lstStyle/>
          <a:p>
            <a:r>
              <a:rPr lang="en-US" altLang="en-US" sz="2400" dirty="0" smtClean="0"/>
              <a:t>Feedforward networks</a:t>
            </a:r>
          </a:p>
          <a:p>
            <a:pPr lvl="1"/>
            <a:r>
              <a:rPr lang="en-US" altLang="en-US" sz="2000" dirty="0" smtClean="0"/>
              <a:t>Multilayer perceptrons (MLPs) with at least two hidden layers</a:t>
            </a:r>
          </a:p>
          <a:p>
            <a:pPr lvl="2"/>
            <a:r>
              <a:rPr lang="en-US" altLang="en-US" dirty="0"/>
              <a:t>W</a:t>
            </a:r>
            <a:r>
              <a:rPr lang="en-US" altLang="en-US" sz="1800" dirty="0" smtClean="0"/>
              <a:t>ith or without RBM pretraining</a:t>
            </a:r>
          </a:p>
          <a:p>
            <a:pPr lvl="1"/>
            <a:r>
              <a:rPr lang="en-US" altLang="en-US" sz="2000" dirty="0" smtClean="0"/>
              <a:t>Convolutional neural networks (CNNs) </a:t>
            </a:r>
          </a:p>
          <a:p>
            <a:pPr lvl="2"/>
            <a:r>
              <a:rPr lang="en-US" altLang="en-US" dirty="0" smtClean="0"/>
              <a:t>Cascade of pairs of convolutional and subsampling layers</a:t>
            </a:r>
          </a:p>
          <a:p>
            <a:pPr lvl="2"/>
            <a:r>
              <a:rPr lang="en-US" altLang="en-US" sz="1800" dirty="0" smtClean="0"/>
              <a:t>Invariant features are coded through weight sharing</a:t>
            </a:r>
          </a:p>
          <a:p>
            <a:pPr lvl="1"/>
            <a:r>
              <a:rPr lang="en-US" altLang="en-US" sz="2000" dirty="0" smtClean="0"/>
              <a:t>Backpropagation is the standard training algorithm</a:t>
            </a:r>
          </a:p>
          <a:p>
            <a:r>
              <a:rPr lang="en-US" altLang="en-US" sz="2400" dirty="0" smtClean="0"/>
              <a:t>Recurrent networks</a:t>
            </a:r>
          </a:p>
          <a:p>
            <a:pPr lvl="1"/>
            <a:r>
              <a:rPr lang="en-US" altLang="en-US" sz="2000" dirty="0" smtClean="0"/>
              <a:t>Backpropagation through time is commonly used for training recurrent neural networks (RNNs)</a:t>
            </a:r>
          </a:p>
          <a:p>
            <a:pPr lvl="1"/>
            <a:r>
              <a:rPr lang="en-US" altLang="en-US" dirty="0" smtClean="0"/>
              <a:t>To alleviate vanishing or exploding gradients, LSTM (long short-term memory) introduces memory cells with gates to facilitate the information flow over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Part II: Training targets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0075" y="1295400"/>
            <a:ext cx="8001000" cy="4581525"/>
          </a:xfrm>
        </p:spPr>
        <p:txBody>
          <a:bodyPr/>
          <a:lstStyle/>
          <a:p>
            <a:r>
              <a:rPr lang="en-US" altLang="en-US" sz="2400" dirty="0" smtClean="0"/>
              <a:t>What supervised training aims to learn is important for speech separation/enhancement</a:t>
            </a:r>
          </a:p>
          <a:p>
            <a:pPr lvl="1"/>
            <a:r>
              <a:rPr lang="en-US" altLang="en-US" sz="2000" dirty="0" smtClean="0"/>
              <a:t>Different training targets lead to different mapping functions from noisy features to separated speech</a:t>
            </a:r>
          </a:p>
          <a:p>
            <a:pPr lvl="1"/>
            <a:r>
              <a:rPr lang="en-US" altLang="en-US" sz="2000" dirty="0" smtClean="0"/>
              <a:t>Different targets may have different levels of generalization</a:t>
            </a:r>
            <a:endParaRPr lang="en-US" altLang="en-US" dirty="0" smtClean="0"/>
          </a:p>
          <a:p>
            <a:pPr>
              <a:defRPr/>
            </a:pPr>
            <a:r>
              <a:rPr lang="en-US" altLang="en-US" sz="2400" dirty="0" smtClean="0"/>
              <a:t>While the IBM </a:t>
            </a:r>
            <a:r>
              <a:rPr lang="en-US" altLang="en-US" sz="2400" dirty="0"/>
              <a:t>is first </a:t>
            </a:r>
            <a:r>
              <a:rPr lang="en-US" altLang="en-US" sz="2400" dirty="0" smtClean="0"/>
              <a:t>used</a:t>
            </a:r>
            <a:r>
              <a:rPr lang="en-US" altLang="en-US" sz="2400" dirty="0"/>
              <a:t> in supervised separation</a:t>
            </a:r>
            <a:r>
              <a:rPr lang="en-US" altLang="en-US" sz="2400" dirty="0" smtClean="0"/>
              <a:t> (</a:t>
            </a:r>
            <a:r>
              <a:rPr lang="en-US" altLang="en-US" sz="2400" dirty="0"/>
              <a:t>see Part </a:t>
            </a:r>
            <a:r>
              <a:rPr lang="en-US" altLang="en-US" sz="2400" dirty="0" smtClean="0"/>
              <a:t>IV), many training targets have since been used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Different training targets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sz="2400" dirty="0" smtClean="0"/>
              <a:t>TBM </a:t>
            </a:r>
            <a:r>
              <a:rPr lang="en-US" altLang="en-US" dirty="0"/>
              <a:t>(</a:t>
            </a:r>
            <a:r>
              <a:rPr lang="en-US" altLang="en-US" dirty="0" err="1"/>
              <a:t>Kjems</a:t>
            </a:r>
            <a:r>
              <a:rPr lang="en-US" altLang="en-US" dirty="0"/>
              <a:t> et al.’09; Gonzalez &amp; </a:t>
            </a:r>
            <a:r>
              <a:rPr lang="en-US" altLang="en-US" dirty="0" smtClean="0"/>
              <a:t>Brookes’14) is </a:t>
            </a:r>
            <a:r>
              <a:rPr lang="en-US" altLang="en-US" sz="2400" dirty="0" smtClean="0"/>
              <a:t>similar to the IBM except that interference is fixed to speech-shaped noise (SSN)</a:t>
            </a:r>
          </a:p>
          <a:p>
            <a:r>
              <a:rPr lang="en-US" altLang="en-US" sz="2400" dirty="0" smtClean="0"/>
              <a:t>IRM </a:t>
            </a:r>
            <a:r>
              <a:rPr lang="en-US" altLang="en-US" dirty="0"/>
              <a:t>(Srinivasan et al.’06; Narayanan &amp; Wang’13</a:t>
            </a:r>
            <a:r>
              <a:rPr lang="en-US" altLang="en-US" dirty="0" smtClean="0"/>
              <a:t>; Wang et al.’14; </a:t>
            </a:r>
            <a:r>
              <a:rPr lang="en-US" altLang="en-US" dirty="0" err="1"/>
              <a:t>Hummersone</a:t>
            </a:r>
            <a:r>
              <a:rPr lang="en-US" altLang="en-US" dirty="0"/>
              <a:t> et al.’14)</a:t>
            </a:r>
            <a:endParaRPr lang="en-US" altLang="en-US" sz="2400" dirty="0" smtClean="0"/>
          </a:p>
          <a:p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  <a:p>
            <a:pPr lvl="1"/>
            <a:endParaRPr lang="en-US" altLang="en-US" i="1" dirty="0" smtClean="0"/>
          </a:p>
          <a:p>
            <a:pPr lvl="1"/>
            <a:r>
              <a:rPr lang="en-US" altLang="en-US" i="1" dirty="0" smtClean="0"/>
              <a:t>S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denote speech and noise</a:t>
            </a:r>
            <a:endParaRPr lang="en-US" altLang="en-US" sz="2000" i="1" dirty="0" smtClean="0"/>
          </a:p>
          <a:p>
            <a:pPr lvl="1"/>
            <a:r>
              <a:rPr lang="el-GR" altLang="en-US" sz="2000" i="1" dirty="0" smtClean="0"/>
              <a:t>β</a:t>
            </a:r>
            <a:r>
              <a:rPr lang="en-US" altLang="en-US" sz="2000" dirty="0" smtClean="0"/>
              <a:t> is a tunable parameter, and a good choice is 0.5</a:t>
            </a:r>
          </a:p>
          <a:p>
            <a:pPr lvl="1"/>
            <a:r>
              <a:rPr lang="en-US" altLang="en-US" sz="2000" dirty="0" smtClean="0"/>
              <a:t>With </a:t>
            </a:r>
            <a:r>
              <a:rPr lang="el-GR" altLang="en-US" sz="2000" i="1" dirty="0" smtClean="0"/>
              <a:t>β</a:t>
            </a:r>
            <a:r>
              <a:rPr lang="en-US" altLang="en-US" sz="2000" dirty="0" smtClean="0"/>
              <a:t> = 0.5, the IRM becomes a square root Wiener filter, which is the optimal estimator of the power spectrum</a:t>
            </a: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22549"/>
              </p:ext>
            </p:extLst>
          </p:nvPr>
        </p:nvGraphicFramePr>
        <p:xfrm>
          <a:off x="1498243" y="3318618"/>
          <a:ext cx="5886171" cy="88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17" name="Equation" r:id="rId3" imgW="3365500" imgH="508000" progId="Equation.3">
                  <p:embed/>
                </p:oleObj>
              </mc:Choice>
              <mc:Fallback>
                <p:oleObj name="Equation" r:id="rId3" imgW="33655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243" y="3318618"/>
                        <a:ext cx="5886171" cy="889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Different training targets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91488" cy="4954588"/>
              </a:xfrm>
            </p:spPr>
            <p:txBody>
              <a:bodyPr/>
              <a:lstStyle/>
              <a:p>
                <a:r>
                  <a:rPr lang="en-US" altLang="en-US" sz="2400" dirty="0" smtClean="0"/>
                  <a:t>Spectral magnitude mask (Wang et al.’14)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/>
                        <m:t>SMM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altLang="en-US" i="1" dirty="0" smtClean="0"/>
                  <a:t>Y</a:t>
                </a:r>
                <a:r>
                  <a:rPr lang="en-US" altLang="en-US" dirty="0" smtClean="0"/>
                  <a:t> denotes noisy signal</a:t>
                </a:r>
              </a:p>
              <a:p>
                <a:r>
                  <a:rPr lang="en-US" altLang="en-US" dirty="0" smtClean="0"/>
                  <a:t>Phase-sensitive </a:t>
                </a:r>
                <a:r>
                  <a:rPr lang="en-US" altLang="en-US" dirty="0"/>
                  <a:t>mask </a:t>
                </a:r>
                <a:r>
                  <a:rPr lang="en-US" altLang="en-US" dirty="0" smtClean="0"/>
                  <a:t>(Erdogan et al.’15)</a:t>
                </a:r>
                <a:endParaRPr lang="en-US" alt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SM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altLang="en-US" i="1" dirty="0" smtClean="0"/>
                  <a:t>θ</a:t>
                </a:r>
                <a:r>
                  <a:rPr lang="en-US" altLang="en-US" dirty="0" smtClean="0"/>
                  <a:t> denotes </a:t>
                </a:r>
                <a:r>
                  <a:rPr lang="en-US" altLang="en-US" dirty="0"/>
                  <a:t>the difference of the clean speech phase and noisy speech phase within the T-F </a:t>
                </a:r>
                <a:r>
                  <a:rPr lang="en-US" altLang="en-US" dirty="0" smtClean="0"/>
                  <a:t>unit</a:t>
                </a:r>
                <a:endParaRPr lang="en-US" altLang="en-US" dirty="0" smtClean="0"/>
              </a:p>
              <a:p>
                <a:pPr lvl="1"/>
                <a:r>
                  <a:rPr lang="en-US" altLang="en-US" dirty="0"/>
                  <a:t>Because of phase sensitivity, this </a:t>
                </a:r>
                <a:r>
                  <a:rPr lang="en-US" altLang="en-US" dirty="0" smtClean="0"/>
                  <a:t>target usually </a:t>
                </a:r>
                <a:r>
                  <a:rPr lang="en-US" altLang="en-US" dirty="0"/>
                  <a:t>leads to a better estimate of clean speech than the </a:t>
                </a:r>
                <a:r>
                  <a:rPr lang="en-US" altLang="en-US" dirty="0" smtClean="0"/>
                  <a:t>SMM mask</a:t>
                </a:r>
                <a:endParaRPr lang="en-US" altLang="en-US" dirty="0"/>
              </a:p>
              <a:p>
                <a:pPr lvl="1"/>
                <a:endParaRPr lang="en-US" altLang="en-US" sz="2000" b="0" dirty="0" smtClean="0"/>
              </a:p>
            </p:txBody>
          </p:sp>
        </mc:Choice>
        <mc:Fallback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91488" cy="4954588"/>
              </a:xfrm>
              <a:blipFill rotWithShape="0">
                <a:blip r:embed="rId2"/>
                <a:stretch>
                  <a:fillRect l="-1432" t="-1845" b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Ideal Ratio Mask (cIRM)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sz="3800" b="1" dirty="0" smtClean="0"/>
                  <a:t>This mask is </a:t>
                </a:r>
                <a:r>
                  <a:rPr lang="en-US" sz="3800" dirty="0" smtClean="0"/>
                  <a:t>defined so that, </a:t>
                </a:r>
                <a:r>
                  <a:rPr lang="en-US" sz="3800" b="1" dirty="0" smtClean="0"/>
                  <a:t>when applied, it results in clean speech (Williamson et al.’16)</a:t>
                </a:r>
              </a:p>
              <a:p>
                <a:pPr marL="0" indent="0">
                  <a:buNone/>
                </a:pPr>
                <a:endParaRPr lang="en-US" sz="3400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sz="34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4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34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0" i="1">
                          <a:latin typeface="Cambria Math" panose="02040503050406030204" pitchFamily="18" charset="0"/>
                        </a:rPr>
                        <m:t>𝑐𝐼𝑅𝑀</m:t>
                      </m:r>
                      <m:r>
                        <a:rPr lang="en-US" sz="3400" b="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400" b="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4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4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4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4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400" dirty="0" smtClean="0"/>
              </a:p>
              <a:p>
                <a:pPr marL="0" indent="0" algn="ctr">
                  <a:buNone/>
                </a:pPr>
                <a:endParaRPr lang="en-US" sz="3400" dirty="0" smtClean="0"/>
              </a:p>
              <a:p>
                <a:r>
                  <a:rPr lang="en-US" sz="3800" dirty="0" smtClean="0"/>
                  <a:t>With complex numbers, solve for mask components</a:t>
                </a:r>
              </a:p>
              <a:p>
                <a:endParaRPr lang="en-US" sz="34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𝑐𝐼𝑅𝑀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3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400" i="1">
                          <a:latin typeface="Cambria Math"/>
                        </a:rPr>
                        <m:t>+</m:t>
                      </m:r>
                      <m:r>
                        <a:rPr lang="en-US" sz="3400" i="1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4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3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3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400" dirty="0" smtClean="0"/>
              </a:p>
              <a:p>
                <a:pPr marL="0" indent="0">
                  <a:buNone/>
                </a:pPr>
                <a:endParaRPr lang="en-US" sz="3400" dirty="0" smtClean="0"/>
              </a:p>
              <a:p>
                <a:pPr lvl="1"/>
                <a:r>
                  <a:rPr lang="en-US" sz="3400" dirty="0" smtClean="0"/>
                  <a:t>Subscripts </a:t>
                </a:r>
                <a:r>
                  <a:rPr lang="en-US" sz="3400" i="1" dirty="0" smtClean="0"/>
                  <a:t>r</a:t>
                </a:r>
                <a:r>
                  <a:rPr lang="en-US" sz="3400" dirty="0" smtClean="0"/>
                  <a:t> and </a:t>
                </a:r>
                <a:r>
                  <a:rPr lang="en-US" sz="3400" i="1" dirty="0" err="1" smtClean="0"/>
                  <a:t>i</a:t>
                </a:r>
                <a:r>
                  <a:rPr lang="en-US" sz="3400" dirty="0" smtClean="0"/>
                  <a:t> denote real and imaginary components</a:t>
                </a:r>
              </a:p>
              <a:p>
                <a:pPr lvl="1"/>
                <a:r>
                  <a:rPr lang="en-US" sz="3400" dirty="0" smtClean="0"/>
                  <a:t>Some </a:t>
                </a:r>
                <a:r>
                  <a:rPr lang="en-US" sz="3400" dirty="0" smtClean="0"/>
                  <a:t>form of compression (e.g. tangent hyperbolic function) should be used to bound mask values</a:t>
                </a:r>
                <a:endParaRPr lang="en-US" sz="3400" b="0" dirty="0" smtClean="0"/>
              </a:p>
              <a:p>
                <a:pPr marL="0" indent="0">
                  <a:buNone/>
                </a:pPr>
                <a:endParaRPr lang="en-US" sz="3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48" t="-3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4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Outline of presentation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2922588"/>
          </a:xfrm>
        </p:spPr>
        <p:txBody>
          <a:bodyPr/>
          <a:lstStyle/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Introduction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Training targets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Features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Separation algorithms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Concluding remarks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Different training targets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91488" cy="4954588"/>
              </a:xfrm>
            </p:spPr>
            <p:txBody>
              <a:bodyPr/>
              <a:lstStyle/>
              <a:p>
                <a:r>
                  <a:rPr lang="en-US" altLang="en-US" dirty="0" smtClean="0"/>
                  <a:t>Target magnitude spectrum (TMS) (Lu et al.’13; Xu </a:t>
                </a:r>
                <a:r>
                  <a:rPr lang="en-US" altLang="en-US" dirty="0"/>
                  <a:t>et al.’14; Han et al.</a:t>
                </a:r>
                <a:r>
                  <a:rPr lang="en-US" altLang="en-US" dirty="0" smtClean="0"/>
                  <a:t>’14</a:t>
                </a:r>
                <a:r>
                  <a:rPr lang="en-US" altLang="en-US" dirty="0"/>
                  <a:t>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en-US" sz="2000" dirty="0" smtClean="0"/>
              </a:p>
              <a:p>
                <a:pPr lvl="1"/>
                <a:r>
                  <a:rPr lang="en-US" altLang="en-US" dirty="0" smtClean="0"/>
                  <a:t>A common form of the TMS is the log-power spectrum of clean speech</a:t>
                </a:r>
              </a:p>
              <a:p>
                <a:r>
                  <a:rPr lang="en-US" altLang="en-US" dirty="0"/>
                  <a:t>Gammatone frequency target power spectrum (GF-TPS</a:t>
                </a:r>
                <a:r>
                  <a:rPr lang="en-US" altLang="en-US" dirty="0" smtClean="0"/>
                  <a:t>) (Wang et al.’14)</a:t>
                </a:r>
              </a:p>
              <a:p>
                <a:endParaRPr lang="en-US" altLang="en-US" dirty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The estimation of these two targets corresponds to spectral mapping, as opposed to T-F masking for earlier targets</a:t>
                </a:r>
                <a:endParaRPr lang="en-US" altLang="en-US" dirty="0"/>
              </a:p>
              <a:p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sz="2400" dirty="0" smtClean="0"/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91488" cy="4954588"/>
              </a:xfrm>
              <a:blipFill rotWithShape="0">
                <a:blip r:embed="rId3"/>
                <a:stretch>
                  <a:fillRect l="-1432" t="-1845" b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67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15172"/>
              </p:ext>
            </p:extLst>
          </p:nvPr>
        </p:nvGraphicFramePr>
        <p:xfrm>
          <a:off x="3955256" y="4296877"/>
          <a:ext cx="1228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4" name="Equation" r:id="rId4" imgW="583947" imgH="241195" progId="Equation.3">
                  <p:embed/>
                </p:oleObj>
              </mc:Choice>
              <mc:Fallback>
                <p:oleObj name="Equation" r:id="rId4" imgW="5839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256" y="4296877"/>
                        <a:ext cx="12287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26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</a:t>
            </a:r>
            <a:r>
              <a:rPr lang="en-US" altLang="zh-CN" dirty="0" smtClean="0">
                <a:ea typeface="宋体" pitchFamily="2" charset="-122"/>
              </a:rPr>
              <a:t>ignal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91488" cy="495458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en-US" sz="2400" dirty="0" smtClean="0"/>
                  <a:t>In signal approximation (SA), training aims to estimate the IRM but the error is measured against the spectral magnitude of clean speech (</a:t>
                </a:r>
                <a:r>
                  <a:rPr lang="en-US" altLang="en-US" sz="2400" dirty="0" err="1" smtClean="0"/>
                  <a:t>Weninger</a:t>
                </a:r>
                <a:r>
                  <a:rPr lang="en-US" altLang="en-US" sz="2400" dirty="0" smtClean="0"/>
                  <a:t> et al.’14)</a:t>
                </a:r>
              </a:p>
              <a:p>
                <a:pPr marL="457200" lvl="1" indent="0">
                  <a:buNone/>
                  <a:defRPr/>
                </a:pPr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>
                  <a:defRPr/>
                </a:pPr>
                <a:endParaRPr lang="en-US" altLang="en-US" sz="2000" i="1" dirty="0" smtClean="0"/>
              </a:p>
              <a:p>
                <a:pPr lvl="1">
                  <a:defRPr/>
                </a:pPr>
                <a:r>
                  <a:rPr lang="en-US" altLang="en-US" sz="2000" i="1" dirty="0" smtClean="0"/>
                  <a:t>RM</a:t>
                </a:r>
                <a:r>
                  <a:rPr lang="en-US" altLang="en-US" sz="2000" dirty="0" smtClean="0"/>
                  <a:t>(</a:t>
                </a:r>
                <a:r>
                  <a:rPr lang="en-US" altLang="en-US" sz="2000" i="1" dirty="0" smtClean="0"/>
                  <a:t>t</a:t>
                </a:r>
                <a:r>
                  <a:rPr lang="en-US" altLang="en-US" sz="2000" dirty="0" smtClean="0"/>
                  <a:t>, </a:t>
                </a:r>
                <a:r>
                  <a:rPr lang="en-US" altLang="en-US" sz="2000" i="1" dirty="0" smtClean="0"/>
                  <a:t>f</a:t>
                </a:r>
                <a:r>
                  <a:rPr lang="en-US" altLang="en-US" sz="2000" dirty="0" smtClean="0"/>
                  <a:t>) denotes an estimated IRM</a:t>
                </a:r>
              </a:p>
              <a:p>
                <a:pPr lvl="1">
                  <a:defRPr/>
                </a:pPr>
                <a:r>
                  <a:rPr lang="en-US" altLang="en-US" sz="2000" dirty="0" smtClean="0"/>
                  <a:t>This objective function maximizes SNR </a:t>
                </a:r>
              </a:p>
            </p:txBody>
          </p:sp>
        </mc:Choice>
        <mc:Fallback xmlns="">
          <p:sp>
            <p:nvSpPr>
              <p:cNvPr id="368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91488" cy="4954588"/>
              </a:xfrm>
              <a:blipFill rotWithShape="0">
                <a:blip r:embed="rId2"/>
                <a:stretch>
                  <a:fillRect l="-143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Illustration </a:t>
            </a:r>
            <a:r>
              <a:rPr lang="en-US" altLang="zh-CN" dirty="0">
                <a:ea typeface="宋体" pitchFamily="2" charset="-122"/>
              </a:rPr>
              <a:t>of various training targets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08837" y="5736188"/>
            <a:ext cx="2986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/>
              <a:t>Factory noise at -5 dB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7" y="1449892"/>
            <a:ext cx="2130127" cy="15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60" y="1457445"/>
            <a:ext cx="2109992" cy="158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01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33" y="1456772"/>
            <a:ext cx="2072288" cy="15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01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56772"/>
            <a:ext cx="2056867" cy="154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84364"/>
            <a:ext cx="2130195" cy="15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95" y="3494611"/>
            <a:ext cx="2116536" cy="15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90" y="3494611"/>
            <a:ext cx="2092703" cy="15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251603" y="3130031"/>
            <a:ext cx="720659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a typeface="宋体" panose="02010600030101010101" pitchFamily="2" charset="-122"/>
              </a:rPr>
              <a:t> (a) IBM     	</a:t>
            </a:r>
            <a:r>
              <a:rPr lang="en-US" sz="1800" dirty="0" smtClean="0">
                <a:ea typeface="宋体" panose="02010600030101010101" pitchFamily="2" charset="-122"/>
              </a:rPr>
              <a:t>(</a:t>
            </a:r>
            <a:r>
              <a:rPr lang="en-US" sz="1800" dirty="0">
                <a:ea typeface="宋体" panose="02010600030101010101" pitchFamily="2" charset="-122"/>
              </a:rPr>
              <a:t>b) TBM     	</a:t>
            </a:r>
            <a:r>
              <a:rPr lang="en-US" sz="1800" dirty="0" smtClean="0">
                <a:ea typeface="宋体" panose="02010600030101010101" pitchFamily="2" charset="-122"/>
              </a:rPr>
              <a:t>     (</a:t>
            </a:r>
            <a:r>
              <a:rPr lang="en-US" sz="1800" dirty="0">
                <a:ea typeface="宋体" panose="02010600030101010101" pitchFamily="2" charset="-122"/>
              </a:rPr>
              <a:t>c) </a:t>
            </a:r>
            <a:r>
              <a:rPr lang="en-US" sz="1800" dirty="0" smtClean="0">
                <a:ea typeface="宋体" panose="02010600030101010101" pitchFamily="2" charset="-122"/>
              </a:rPr>
              <a:t>IRM	    (d</a:t>
            </a:r>
            <a:r>
              <a:rPr lang="en-US" sz="1800" dirty="0">
                <a:ea typeface="宋体" panose="02010600030101010101" pitchFamily="2" charset="-122"/>
              </a:rPr>
              <a:t>) GF-TPS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295191" y="5185463"/>
            <a:ext cx="53648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a typeface="宋体" panose="02010600030101010101" pitchFamily="2" charset="-122"/>
              </a:rPr>
              <a:t>(e) SMM		</a:t>
            </a:r>
            <a:r>
              <a:rPr lang="en-US" sz="1800" dirty="0" smtClean="0">
                <a:ea typeface="宋体" panose="02010600030101010101" pitchFamily="2" charset="-122"/>
              </a:rPr>
              <a:t>     (</a:t>
            </a:r>
            <a:r>
              <a:rPr lang="en-US" sz="1800" dirty="0">
                <a:ea typeface="宋体" panose="02010600030101010101" pitchFamily="2" charset="-122"/>
              </a:rPr>
              <a:t>f) PSM 	</a:t>
            </a:r>
            <a:r>
              <a:rPr lang="en-US" sz="1800" dirty="0" smtClean="0">
                <a:ea typeface="宋体" panose="02010600030101010101" pitchFamily="2" charset="-122"/>
              </a:rPr>
              <a:t>         (</a:t>
            </a:r>
            <a:r>
              <a:rPr lang="en-US" sz="1800" dirty="0">
                <a:ea typeface="宋体" panose="02010600030101010101" pitchFamily="2" charset="-122"/>
              </a:rPr>
              <a:t>g) TMS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6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Evaluation of training targets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sz="2400" dirty="0" smtClean="0"/>
              <a:t>Wang et al. (2014) studied and evaluated a number of training targets using </a:t>
            </a:r>
            <a:r>
              <a:rPr lang="en-US" altLang="en-US" dirty="0" smtClean="0"/>
              <a:t>the </a:t>
            </a:r>
            <a:r>
              <a:rPr lang="en-US" altLang="en-US" dirty="0"/>
              <a:t>same DNN with 3 hidden layers, each with 1024 </a:t>
            </a:r>
            <a:r>
              <a:rPr lang="en-US" altLang="en-US" dirty="0" smtClean="0"/>
              <a:t>units</a:t>
            </a:r>
            <a:endParaRPr lang="en-US" altLang="en-US" sz="2400" dirty="0" smtClean="0"/>
          </a:p>
          <a:p>
            <a:r>
              <a:rPr lang="en-US" altLang="en-US" dirty="0" smtClean="0"/>
              <a:t>Other evaluation details</a:t>
            </a:r>
          </a:p>
          <a:p>
            <a:pPr lvl="1"/>
            <a:r>
              <a:rPr lang="en-US" altLang="en-US" sz="2000" dirty="0" smtClean="0"/>
              <a:t>Target speech: TIMIT</a:t>
            </a:r>
          </a:p>
          <a:p>
            <a:pPr lvl="1"/>
            <a:r>
              <a:rPr lang="en-US" altLang="en-US" sz="2000" dirty="0" smtClean="0"/>
              <a:t>Noises: SSN + four nonstationary noises from NOISEX</a:t>
            </a:r>
          </a:p>
          <a:p>
            <a:pPr lvl="2"/>
            <a:r>
              <a:rPr lang="en-US" altLang="en-US" sz="1800" dirty="0" smtClean="0"/>
              <a:t>Training and testing on different segments of each noise</a:t>
            </a:r>
          </a:p>
          <a:p>
            <a:pPr lvl="1"/>
            <a:r>
              <a:rPr lang="en-US" altLang="en-US" sz="2000" dirty="0" smtClean="0"/>
              <a:t>Trained at -5 and 0 dB, and tested at -5, 0, and 5 dB</a:t>
            </a:r>
          </a:p>
          <a:p>
            <a:pPr lvl="1"/>
            <a:r>
              <a:rPr lang="en-US" altLang="en-US" sz="2000" dirty="0" smtClean="0"/>
              <a:t>Evaluation metrics</a:t>
            </a:r>
          </a:p>
          <a:p>
            <a:pPr lvl="2"/>
            <a:r>
              <a:rPr lang="en-US" altLang="en-US" sz="1800" dirty="0" smtClean="0"/>
              <a:t>STOI: standard metric for predicted speech intelligibility</a:t>
            </a:r>
          </a:p>
          <a:p>
            <a:pPr lvl="2"/>
            <a:r>
              <a:rPr lang="en-US" altLang="en-US" sz="1800" dirty="0" smtClean="0"/>
              <a:t>PESQ: standard metric for perceptual speech quality</a:t>
            </a:r>
          </a:p>
          <a:p>
            <a:pPr lvl="2"/>
            <a:r>
              <a:rPr lang="en-US" altLang="en-US" sz="1800" dirty="0" smtClean="0"/>
              <a:t>SNR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Comparisons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sz="2400" dirty="0" smtClean="0"/>
              <a:t>Comparisons among several different training targets</a:t>
            </a:r>
          </a:p>
          <a:p>
            <a:pPr lvl="1"/>
            <a:r>
              <a:rPr lang="en-US" altLang="en-US" sz="2000" dirty="0" smtClean="0"/>
              <a:t>An additional comparison for the IRM target with multi-condition (MC) training of all noises (MC-IRM)</a:t>
            </a:r>
          </a:p>
          <a:p>
            <a:r>
              <a:rPr lang="en-US" altLang="en-US" sz="2400" dirty="0" smtClean="0"/>
              <a:t>Comparisons with different approaches</a:t>
            </a:r>
          </a:p>
          <a:p>
            <a:pPr lvl="1"/>
            <a:r>
              <a:rPr lang="en-US" altLang="en-US" sz="2000" dirty="0" smtClean="0"/>
              <a:t>Speech enhancement (SPEH) (Hendriks et al.’10)</a:t>
            </a:r>
          </a:p>
          <a:p>
            <a:pPr lvl="1"/>
            <a:r>
              <a:rPr lang="en-US" altLang="en-US" sz="2000" dirty="0" smtClean="0"/>
              <a:t>Supervised NMF: ASNA-NMF (Virtanen et al.’13), trained and tested in the same way as supervised </a:t>
            </a:r>
            <a:r>
              <a:rPr lang="en-US" altLang="en-US" sz="2000" dirty="0" smtClean="0"/>
              <a:t>DNN separation</a:t>
            </a: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E47FE"/>
                </a:solidFill>
                <a:ea typeface="宋体" pitchFamily="2" charset="-122"/>
                <a:cs typeface="Times New Roman" pitchFamily="18" charset="0"/>
              </a:rPr>
              <a:t>STOI comparison for factory noise</a:t>
            </a:r>
            <a:endParaRPr lang="zh-CN" altLang="en-US" smtClean="0">
              <a:solidFill>
                <a:srgbClr val="0E47FE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pic>
        <p:nvPicPr>
          <p:cNvPr id="20" name="Pictur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6257"/>
          <a:stretch/>
        </p:blipFill>
        <p:spPr bwMode="auto">
          <a:xfrm>
            <a:off x="767576" y="1315844"/>
            <a:ext cx="6639474" cy="4428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7" r="871"/>
          <a:stretch/>
        </p:blipFill>
        <p:spPr>
          <a:xfrm>
            <a:off x="7505700" y="1315844"/>
            <a:ext cx="1097280" cy="42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E47FE"/>
                </a:solidFill>
                <a:ea typeface="宋体" pitchFamily="2" charset="-122"/>
                <a:cs typeface="Times New Roman" pitchFamily="18" charset="0"/>
              </a:rPr>
              <a:t>PESQ comparison for factory noise</a:t>
            </a:r>
            <a:endParaRPr lang="zh-CN" altLang="en-US" dirty="0" smtClean="0">
              <a:solidFill>
                <a:srgbClr val="0E47FE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4596"/>
            <a:ext cx="8025960" cy="424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</a:t>
            </a:r>
            <a:r>
              <a:rPr lang="en-US" altLang="zh-CN" dirty="0" smtClean="0">
                <a:ea typeface="宋体" pitchFamily="2" charset="-122"/>
              </a:rPr>
              <a:t>ummary among different targets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sz="2400" dirty="0" smtClean="0"/>
              <a:t>Among the two binary masks, IBM estimation performs better in PESQ than TBM estimation</a:t>
            </a:r>
          </a:p>
          <a:p>
            <a:r>
              <a:rPr lang="en-US" altLang="en-US" sz="2400" dirty="0" smtClean="0"/>
              <a:t>Ratio masking performs better than binary masking for speech quality</a:t>
            </a:r>
          </a:p>
          <a:p>
            <a:pPr lvl="1"/>
            <a:r>
              <a:rPr lang="en-US" altLang="en-US" sz="2000" dirty="0" smtClean="0"/>
              <a:t> IRM, </a:t>
            </a:r>
            <a:r>
              <a:rPr lang="en-US" altLang="en-US" dirty="0" smtClean="0"/>
              <a:t>SMM</a:t>
            </a:r>
            <a:r>
              <a:rPr lang="en-US" altLang="en-US" sz="2000" dirty="0" smtClean="0"/>
              <a:t>, and GF-TPS produce comparable PESQ results</a:t>
            </a:r>
          </a:p>
          <a:p>
            <a:r>
              <a:rPr lang="en-US" altLang="en-US" dirty="0" smtClean="0"/>
              <a:t>SMM</a:t>
            </a:r>
            <a:r>
              <a:rPr lang="en-US" altLang="en-US" sz="2400" dirty="0" smtClean="0"/>
              <a:t> is better than </a:t>
            </a:r>
            <a:r>
              <a:rPr lang="en-US" altLang="en-US" dirty="0" smtClean="0"/>
              <a:t>TMS</a:t>
            </a:r>
            <a:r>
              <a:rPr lang="en-US" altLang="en-US" sz="2400" dirty="0" smtClean="0"/>
              <a:t> for estimation</a:t>
            </a:r>
          </a:p>
          <a:p>
            <a:pPr lvl="1"/>
            <a:r>
              <a:rPr lang="en-US" altLang="en-US" sz="2000" dirty="0" smtClean="0"/>
              <a:t>Many-to-one mapping in </a:t>
            </a:r>
            <a:r>
              <a:rPr lang="en-US" altLang="en-US" dirty="0" smtClean="0"/>
              <a:t>TMS</a:t>
            </a:r>
            <a:r>
              <a:rPr lang="en-US" altLang="en-US" sz="2000" dirty="0" smtClean="0"/>
              <a:t> vs. one-to-one mapping in </a:t>
            </a:r>
            <a:r>
              <a:rPr lang="en-US" altLang="en-US" dirty="0" smtClean="0"/>
              <a:t>SMM</a:t>
            </a:r>
            <a:r>
              <a:rPr lang="en-US" altLang="en-US" sz="2000" dirty="0" smtClean="0"/>
              <a:t>, and the latter should be easier to learn</a:t>
            </a:r>
          </a:p>
          <a:p>
            <a:pPr lvl="1"/>
            <a:r>
              <a:rPr lang="en-US" altLang="en-US" sz="2000" dirty="0" smtClean="0"/>
              <a:t>Estimation of spectral magnitudes or their compressed version tends to magnify estimation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Part III: Features for supervised separation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954588"/>
          </a:xfrm>
        </p:spPr>
        <p:txBody>
          <a:bodyPr/>
          <a:lstStyle/>
          <a:p>
            <a:r>
              <a:rPr lang="en-US" altLang="en-US" sz="2400" dirty="0" smtClean="0"/>
              <a:t>For supervised learning, features and learning machines are two key components</a:t>
            </a:r>
          </a:p>
          <a:p>
            <a:r>
              <a:rPr lang="en-US" altLang="en-US" sz="2400" dirty="0" smtClean="0"/>
              <a:t>Early studies only used a few features</a:t>
            </a:r>
          </a:p>
          <a:p>
            <a:pPr lvl="1"/>
            <a:r>
              <a:rPr lang="en-US" altLang="en-US" sz="2000" dirty="0" smtClean="0"/>
              <a:t>ITD/ILD (Roman et al.’03)</a:t>
            </a:r>
          </a:p>
          <a:p>
            <a:pPr lvl="1"/>
            <a:r>
              <a:rPr lang="en-US" altLang="en-US" sz="2000" dirty="0" smtClean="0"/>
              <a:t>Pitch (</a:t>
            </a:r>
            <a:r>
              <a:rPr lang="en-US" altLang="en-US" sz="2000" dirty="0" err="1" smtClean="0"/>
              <a:t>Jin</a:t>
            </a:r>
            <a:r>
              <a:rPr lang="en-US" altLang="en-US" sz="2000" dirty="0" smtClean="0"/>
              <a:t> </a:t>
            </a:r>
            <a:r>
              <a:rPr lang="en-US" altLang="en-US" dirty="0" smtClean="0"/>
              <a:t>&amp; Wang</a:t>
            </a:r>
            <a:r>
              <a:rPr lang="en-US" altLang="en-US" sz="2000" dirty="0" smtClean="0"/>
              <a:t>’09)</a:t>
            </a:r>
          </a:p>
          <a:p>
            <a:pPr lvl="1"/>
            <a:r>
              <a:rPr lang="en-US" altLang="en-US" sz="2000" dirty="0" smtClean="0"/>
              <a:t>Amplitude modulation spectrogram (AMS) (Kim et al.’09)</a:t>
            </a:r>
          </a:p>
          <a:p>
            <a:r>
              <a:rPr lang="en-US" altLang="en-US" dirty="0"/>
              <a:t>S</a:t>
            </a:r>
            <a:r>
              <a:rPr lang="en-US" altLang="en-US" sz="2400" dirty="0" smtClean="0"/>
              <a:t>ubsequent studies expanded the list</a:t>
            </a:r>
          </a:p>
          <a:p>
            <a:pPr lvl="1"/>
            <a:r>
              <a:rPr lang="en-US" altLang="en-US" sz="2000" dirty="0" smtClean="0"/>
              <a:t>A complementary set is recommended: AMS+RASTA-PLP+MFCC (Wang et al.’13) </a:t>
            </a:r>
          </a:p>
          <a:p>
            <a:pPr lvl="1"/>
            <a:r>
              <a:rPr lang="en-US" altLang="en-US" dirty="0"/>
              <a:t>A new feature, called MRCG </a:t>
            </a:r>
            <a:r>
              <a:rPr lang="en-US" altLang="en-US" dirty="0" smtClean="0"/>
              <a:t>(multi-resolution cochleagram), is found to be discriminative (Chen et al.’14)</a:t>
            </a: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A systematic feature study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954588"/>
          </a:xfrm>
        </p:spPr>
        <p:txBody>
          <a:bodyPr/>
          <a:lstStyle/>
          <a:p>
            <a:r>
              <a:rPr lang="en-US" altLang="en-US" sz="2400" dirty="0" smtClean="0"/>
              <a:t>Extending Chen et al. (2014), </a:t>
            </a:r>
            <a:r>
              <a:rPr lang="en-US" altLang="en-US" sz="2400" dirty="0" err="1" smtClean="0"/>
              <a:t>Delfarah</a:t>
            </a:r>
            <a:r>
              <a:rPr lang="en-US" altLang="en-US" sz="2400" dirty="0" smtClean="0"/>
              <a:t> and Wang (2017)  recently conducted a feature </a:t>
            </a:r>
            <a:r>
              <a:rPr lang="en-US" altLang="en-US" dirty="0" smtClean="0"/>
              <a:t>study that considers room reverberation and both speech enhancement and speaker separation</a:t>
            </a:r>
            <a:endParaRPr lang="en-US" altLang="en-US" sz="2400" dirty="0" smtClean="0"/>
          </a:p>
          <a:p>
            <a:pPr lvl="1"/>
            <a:r>
              <a:rPr lang="en-US" altLang="en-US" sz="2000" dirty="0" smtClean="0"/>
              <a:t>Evaluation done at the low SNR level of -5 dB, with implications for speech intelligibility improvements 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Real-world audition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91000" y="1143000"/>
            <a:ext cx="4800600" cy="5029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What?</a:t>
            </a:r>
            <a:endParaRPr lang="en-US" altLang="zh-CN" sz="2400" b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Speech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	message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	speaker</a:t>
            </a:r>
          </a:p>
          <a:p>
            <a:pPr lvl="2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zh-CN" sz="1800" smtClean="0">
                <a:ea typeface="宋体" pitchFamily="2" charset="-122"/>
              </a:rPr>
              <a:t>age, gender, linguistic origin, mood, …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Music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Car passing by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Where?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Left, right, up, down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How close?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Channel characteristics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Environment characteristics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Room reverberation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Ambient noise </a:t>
            </a:r>
          </a:p>
          <a:p>
            <a:pPr>
              <a:lnSpc>
                <a:spcPct val="90000"/>
              </a:lnSpc>
            </a:pPr>
            <a:endParaRPr lang="zh-CN" altLang="en-US" sz="2000" b="0" smtClean="0">
              <a:ea typeface="宋体" pitchFamily="2" charset="-122"/>
            </a:endParaRPr>
          </a:p>
        </p:txBody>
      </p:sp>
      <p:pic>
        <p:nvPicPr>
          <p:cNvPr id="4102" name="Picture 7" descr="OC Gala prof photos 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47775"/>
            <a:ext cx="38131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Evaluation framework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954588"/>
          </a:xfrm>
        </p:spPr>
        <p:txBody>
          <a:bodyPr/>
          <a:lstStyle/>
          <a:p>
            <a:r>
              <a:rPr lang="en-US" altLang="en-US" sz="2400" dirty="0" smtClean="0"/>
              <a:t>Each frame of features is sent to a DNN to estimate the </a:t>
            </a:r>
            <a:r>
              <a:rPr lang="en-US" altLang="en-US" dirty="0" smtClean="0"/>
              <a:t>IRM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90" y="2109582"/>
            <a:ext cx="5087929" cy="336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Features selected for evaluation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Features examined before include GF (</a:t>
            </a:r>
            <a:r>
              <a:rPr lang="en-US" altLang="en-US" sz="2400" dirty="0" err="1" smtClean="0"/>
              <a:t>gammatone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frequency), </a:t>
            </a:r>
            <a:r>
              <a:rPr lang="en-US" altLang="en-US" sz="2400" dirty="0" smtClean="0"/>
              <a:t>GFCC (Shao et al.’08), GFMC, AC-MFCC, RAS-MFCC, PAC-MFCC, PNCC (Kim &amp; Stern’12), GFB, and SSF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In addition, newly studied ones include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Log spectral magnitude (LOG-MAG)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Log mel-spectrum (LOG-MEL)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Waveform signal (WAV)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STOI improvements (%)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15795"/>
            <a:ext cx="8340212" cy="3702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Result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91488" cy="4954588"/>
          </a:xfrm>
        </p:spPr>
        <p:txBody>
          <a:bodyPr/>
          <a:lstStyle/>
          <a:p>
            <a:r>
              <a:rPr lang="en-US" altLang="en-US" dirty="0" smtClean="0"/>
              <a:t>Best performing features are </a:t>
            </a:r>
            <a:r>
              <a:rPr lang="en-US" altLang="en-US" sz="2400" dirty="0" smtClean="0"/>
              <a:t>MRCG, PNCC, and GFCC under different conditions</a:t>
            </a:r>
          </a:p>
          <a:p>
            <a:r>
              <a:rPr lang="en-US" altLang="en-US" sz="2400" dirty="0" smtClean="0"/>
              <a:t>Gammatone-domain features (MRCG, GF and GFCC) perform </a:t>
            </a:r>
            <a:r>
              <a:rPr lang="en-US" altLang="en-US" dirty="0" smtClean="0"/>
              <a:t>strongly</a:t>
            </a:r>
            <a:endParaRPr lang="en-US" altLang="en-US" sz="2400" dirty="0" smtClean="0"/>
          </a:p>
          <a:p>
            <a:r>
              <a:rPr lang="en-US" altLang="en-US" sz="2400" dirty="0" smtClean="0"/>
              <a:t>Modulation-domain features </a:t>
            </a:r>
            <a:r>
              <a:rPr lang="en-US" altLang="en-US" dirty="0" smtClean="0"/>
              <a:t>do not perform well</a:t>
            </a:r>
            <a:endParaRPr lang="en-US" altLang="en-US" sz="2400" dirty="0" smtClean="0"/>
          </a:p>
          <a:p>
            <a:r>
              <a:rPr lang="en-US" altLang="en-US" dirty="0" smtClean="0"/>
              <a:t>Waveform signal without any feature extraction is not a good feature</a:t>
            </a:r>
          </a:p>
          <a:p>
            <a:r>
              <a:rPr lang="en-US" altLang="en-US" dirty="0" smtClean="0"/>
              <a:t>The most effective feature sets:</a:t>
            </a:r>
          </a:p>
          <a:p>
            <a:pPr lvl="1"/>
            <a:r>
              <a:rPr lang="en-US" altLang="en-US" dirty="0" smtClean="0"/>
              <a:t>PNCC, GF, and LOG-MEL for speech enhancement</a:t>
            </a:r>
          </a:p>
          <a:p>
            <a:pPr lvl="1"/>
            <a:r>
              <a:rPr lang="en-US" altLang="en-US" dirty="0" smtClean="0"/>
              <a:t>PNCC, GFCC, and LOG-MEL for speaker separation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Part IV. </a:t>
            </a:r>
            <a:r>
              <a:rPr lang="en-US" altLang="en-US" dirty="0" smtClean="0"/>
              <a:t>Separation algorithms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0"/>
            <a:ext cx="7740650" cy="3924300"/>
          </a:xfrm>
        </p:spPr>
        <p:txBody>
          <a:bodyPr/>
          <a:lstStyle/>
          <a:p>
            <a:pPr marL="457200" indent="-457200"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Monaural separation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Speech-nonspeech separation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Speaker separation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Separation of reverberant speech</a:t>
            </a:r>
          </a:p>
          <a:p>
            <a:pPr marL="457200" indent="-457200"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Multi-channel separation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Spatial feature based separation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Masking based beamforming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Early monaural attempts at IBM estimation</a:t>
            </a:r>
            <a:endParaRPr lang="en-US" altLang="en-US" sz="2000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1"/>
            <a:ext cx="7867650" cy="4724400"/>
          </a:xfrm>
        </p:spPr>
        <p:txBody>
          <a:bodyPr/>
          <a:lstStyle/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err="1" smtClean="0"/>
              <a:t>Jin</a:t>
            </a:r>
            <a:r>
              <a:rPr lang="en-US" altLang="en-US" sz="2400" dirty="0" smtClean="0"/>
              <a:t> </a:t>
            </a:r>
            <a:r>
              <a:rPr lang="en-US" altLang="en-US" dirty="0"/>
              <a:t>&amp;</a:t>
            </a:r>
            <a:r>
              <a:rPr lang="en-US" altLang="en-US" sz="2400" dirty="0" smtClean="0"/>
              <a:t> Wang (2009) proposed MLP-based classification to separate reverberant voiced speech 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A 6-dimensional pitch-based feature is extracted within each T-F unit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Classification aims at the IBM, but with a training target that takes into account of the relative energy of the T-F unit</a:t>
            </a: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Kim et al. (2009) proposed GMM-based classification to perform speech separation in a masker dependent way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AMS features are extracted within each T-F unit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First monaural speech segregation algorithm to achieve speech intelligibility improvement </a:t>
            </a:r>
            <a:r>
              <a:rPr lang="en-US" altLang="en-US" dirty="0" smtClean="0"/>
              <a:t>for</a:t>
            </a:r>
            <a:r>
              <a:rPr lang="en-US" altLang="en-US" sz="2000" dirty="0" smtClean="0"/>
              <a:t> NH listeners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DNN as subband classifier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419475"/>
          </a:xfrm>
        </p:spPr>
        <p:txBody>
          <a:bodyPr/>
          <a:lstStyle/>
          <a:p>
            <a:r>
              <a:rPr lang="en-US" altLang="en-US" sz="2400" dirty="0" smtClean="0"/>
              <a:t>Y. Wang </a:t>
            </a:r>
            <a:r>
              <a:rPr lang="en-US" altLang="en-US" dirty="0"/>
              <a:t>&amp;</a:t>
            </a:r>
            <a:r>
              <a:rPr lang="en-US" altLang="en-US" sz="2400" dirty="0" smtClean="0"/>
              <a:t> Wang (2013) first introduced DNN to address the speech separation problem</a:t>
            </a:r>
          </a:p>
          <a:p>
            <a:pPr lvl="1"/>
            <a:r>
              <a:rPr lang="en-US" altLang="en-US" sz="2000" dirty="0" smtClean="0"/>
              <a:t>DNN is used for as a subband classifier, performing feature learning from raw acoustic features</a:t>
            </a:r>
          </a:p>
          <a:p>
            <a:pPr lvl="1"/>
            <a:r>
              <a:rPr lang="en-US" altLang="en-US" dirty="0" smtClean="0"/>
              <a:t>Classification aims to estimate the IBM</a:t>
            </a:r>
            <a:endParaRPr lang="en-US" altLang="en-US" sz="2000" dirty="0" smtClean="0"/>
          </a:p>
        </p:txBody>
      </p:sp>
      <p:pic>
        <p:nvPicPr>
          <p:cNvPr id="5325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400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886200" y="169068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DNN as subband classifier</a:t>
            </a:r>
          </a:p>
        </p:txBody>
      </p:sp>
      <p:pic>
        <p:nvPicPr>
          <p:cNvPr id="5427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400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886200" y="169068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pic>
        <p:nvPicPr>
          <p:cNvPr id="5427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505200"/>
            <a:ext cx="4489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4000500" y="2543175"/>
            <a:ext cx="381000" cy="1433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Extensive training with DNN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Training on 200 randomly chosen utterances from both male and female IEEE speakers, mixed with 100 environmental noises at 0 dB (~17 hours long)</a:t>
            </a:r>
          </a:p>
          <a:p>
            <a:pPr lvl="1"/>
            <a:r>
              <a:rPr lang="en-US" altLang="en-US" sz="2000" dirty="0" smtClean="0"/>
              <a:t>Six million fully dense training samples in each channel, with 64 channels in total</a:t>
            </a:r>
          </a:p>
          <a:p>
            <a:r>
              <a:rPr lang="en-US" altLang="en-US" sz="2400" dirty="0" smtClean="0"/>
              <a:t>Evaluated on 20 unseen speakers mixed with 20 unseen noises at 0 dB</a:t>
            </a:r>
          </a:p>
          <a:p>
            <a:r>
              <a:rPr lang="en-US" altLang="en-US" dirty="0" smtClean="0"/>
              <a:t>DNN based classifier produced the state-of-the-art separation results at the time</a:t>
            </a:r>
            <a:endParaRPr lang="en-US" altLang="en-US" sz="2400" dirty="0" smtClean="0"/>
          </a:p>
          <a:p>
            <a:pPr lvl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Speech intelligibility evaluation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Healy et al. (2013)</a:t>
            </a:r>
            <a:r>
              <a:rPr lang="en-US" altLang="en-US" sz="2400" dirty="0" smtClean="0"/>
              <a:t> subsequently </a:t>
            </a:r>
            <a:r>
              <a:rPr lang="en-US" altLang="en-US" dirty="0" smtClean="0"/>
              <a:t>evaluated the classifier on</a:t>
            </a:r>
            <a:r>
              <a:rPr lang="en-US" altLang="en-US" sz="2400" dirty="0" smtClean="0"/>
              <a:t> speech intelligibility of hearing-impaired listeners</a:t>
            </a:r>
          </a:p>
          <a:p>
            <a:pPr lvl="1"/>
            <a:r>
              <a:rPr lang="en-US" altLang="en-US" sz="2000" dirty="0" smtClean="0"/>
              <a:t>A very challenging problem: “The interfering effect of background noise is the single greatest problem reported by hearing aid wearers” (Dillon’12)</a:t>
            </a:r>
          </a:p>
          <a:p>
            <a:r>
              <a:rPr lang="en-US" altLang="en-US" sz="2400" dirty="0" smtClean="0"/>
              <a:t>Two stage DNN training to incorporate T-F context in classification</a:t>
            </a:r>
            <a:endParaRPr lang="en-US" altLang="en-US" dirty="0" smtClean="0"/>
          </a:p>
        </p:txBody>
      </p:sp>
      <p:pic>
        <p:nvPicPr>
          <p:cNvPr id="57348" name="Picture 3" descr="Fig_1_h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256088"/>
            <a:ext cx="78771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Sources of intrusion and distortion</a:t>
            </a:r>
          </a:p>
        </p:txBody>
      </p:sp>
      <p:pic>
        <p:nvPicPr>
          <p:cNvPr id="5125" name="Picture 3" descr="m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43400"/>
            <a:ext cx="692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2251075" y="2286000"/>
            <a:ext cx="5133975" cy="2362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5"/>
          <p:cNvGrpSpPr>
            <a:grpSpLocks/>
          </p:cNvGrpSpPr>
          <p:nvPr/>
        </p:nvGrpSpPr>
        <p:grpSpPr bwMode="auto">
          <a:xfrm>
            <a:off x="5453063" y="2286000"/>
            <a:ext cx="2482850" cy="2286000"/>
            <a:chOff x="3721" y="1440"/>
            <a:chExt cx="1695" cy="1440"/>
          </a:xfrm>
        </p:grpSpPr>
        <p:sp>
          <p:nvSpPr>
            <p:cNvPr id="5140" name="Text Box 6"/>
            <p:cNvSpPr txBox="1">
              <a:spLocks noChangeArrowheads="1"/>
            </p:cNvSpPr>
            <p:nvPr/>
          </p:nvSpPr>
          <p:spPr bwMode="auto">
            <a:xfrm>
              <a:off x="3721" y="1440"/>
              <a:ext cx="16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additive noise </a:t>
              </a:r>
              <a:r>
                <a:rPr lang="en-US" altLang="zh-CN" sz="2000" b="0">
                  <a:latin typeface="Arial" charset="0"/>
                  <a:ea typeface="宋体" pitchFamily="2" charset="-122"/>
                </a:rPr>
                <a:t>from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latin typeface="Arial" charset="0"/>
                  <a:ea typeface="宋体" pitchFamily="2" charset="-122"/>
                </a:rPr>
                <a:t>other sound sources</a:t>
              </a:r>
            </a:p>
          </p:txBody>
        </p:sp>
        <p:sp>
          <p:nvSpPr>
            <p:cNvPr id="5141" name="Line 7"/>
            <p:cNvSpPr>
              <a:spLocks noChangeShapeType="1"/>
            </p:cNvSpPr>
            <p:nvPr/>
          </p:nvSpPr>
          <p:spPr bwMode="auto">
            <a:xfrm>
              <a:off x="4608" y="1920"/>
              <a:ext cx="480" cy="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486400" y="4943475"/>
            <a:ext cx="18288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616450" y="5030788"/>
            <a:ext cx="9144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3657600" y="4213225"/>
            <a:ext cx="3767138" cy="1524000"/>
            <a:chOff x="2448" y="2640"/>
            <a:chExt cx="2571" cy="960"/>
          </a:xfrm>
        </p:grpSpPr>
        <p:grpSp>
          <p:nvGrpSpPr>
            <p:cNvPr id="5135" name="Group 11"/>
            <p:cNvGrpSpPr>
              <a:grpSpLocks/>
            </p:cNvGrpSpPr>
            <p:nvPr/>
          </p:nvGrpSpPr>
          <p:grpSpPr bwMode="auto">
            <a:xfrm>
              <a:off x="3189" y="2976"/>
              <a:ext cx="1830" cy="624"/>
              <a:chOff x="3189" y="2976"/>
              <a:chExt cx="1830" cy="624"/>
            </a:xfrm>
          </p:grpSpPr>
          <p:sp>
            <p:nvSpPr>
              <p:cNvPr id="5137" name="Line 12"/>
              <p:cNvSpPr>
                <a:spLocks noChangeShapeType="1"/>
              </p:cNvSpPr>
              <p:nvPr/>
            </p:nvSpPr>
            <p:spPr bwMode="auto">
              <a:xfrm flipV="1">
                <a:off x="4683" y="3072"/>
                <a:ext cx="336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13"/>
              <p:cNvSpPr>
                <a:spLocks noChangeShapeType="1"/>
              </p:cNvSpPr>
              <p:nvPr/>
            </p:nvSpPr>
            <p:spPr bwMode="auto">
              <a:xfrm>
                <a:off x="4224" y="2976"/>
                <a:ext cx="480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14"/>
              <p:cNvSpPr>
                <a:spLocks noChangeShapeType="1"/>
              </p:cNvSpPr>
              <p:nvPr/>
            </p:nvSpPr>
            <p:spPr bwMode="auto">
              <a:xfrm flipH="1">
                <a:off x="3189" y="2976"/>
                <a:ext cx="1056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2448" y="2640"/>
              <a:ext cx="158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reverberation</a:t>
              </a:r>
              <a:r>
                <a:rPr lang="en-US" altLang="zh-CN" sz="2000" b="0">
                  <a:solidFill>
                    <a:schemeClr val="tx1"/>
                  </a:solidFill>
                  <a:latin typeface="Arial" charset="0"/>
                  <a:ea typeface="宋体" pitchFamily="2" charset="-122"/>
                </a:rPr>
                <a:t> </a:t>
              </a:r>
              <a:r>
                <a:rPr lang="en-US" altLang="zh-CN" sz="2000" b="0">
                  <a:latin typeface="Arial" charset="0"/>
                  <a:ea typeface="宋体" pitchFamily="2" charset="-122"/>
                </a:rPr>
                <a:t>from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latin typeface="Arial" charset="0"/>
                  <a:ea typeface="宋体" pitchFamily="2" charset="-122"/>
                </a:rPr>
                <a:t>surface reflections</a:t>
              </a:r>
              <a:endParaRPr lang="en-US" altLang="zh-CN" sz="2400" b="0">
                <a:ea typeface="宋体" pitchFamily="2" charset="-122"/>
              </a:endParaRPr>
            </a:p>
          </p:txBody>
        </p:sp>
      </p:grpSp>
      <p:grpSp>
        <p:nvGrpSpPr>
          <p:cNvPr id="5131" name="Group 16"/>
          <p:cNvGrpSpPr>
            <a:grpSpLocks/>
          </p:cNvGrpSpPr>
          <p:nvPr/>
        </p:nvGrpSpPr>
        <p:grpSpPr bwMode="auto">
          <a:xfrm>
            <a:off x="3228975" y="2736850"/>
            <a:ext cx="1968500" cy="847725"/>
            <a:chOff x="2203" y="1724"/>
            <a:chExt cx="1344" cy="534"/>
          </a:xfrm>
        </p:grpSpPr>
        <p:sp>
          <p:nvSpPr>
            <p:cNvPr id="5133" name="Rectangle 17"/>
            <p:cNvSpPr>
              <a:spLocks noChangeArrowheads="1"/>
            </p:cNvSpPr>
            <p:nvPr/>
          </p:nvSpPr>
          <p:spPr bwMode="auto">
            <a:xfrm rot="1336756">
              <a:off x="2215" y="1724"/>
              <a:ext cx="1232" cy="53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 sz="2400" b="0"/>
            </a:p>
          </p:txBody>
        </p:sp>
        <p:sp>
          <p:nvSpPr>
            <p:cNvPr id="5134" name="Text Box 18"/>
            <p:cNvSpPr txBox="1">
              <a:spLocks noChangeArrowheads="1"/>
            </p:cNvSpPr>
            <p:nvPr/>
          </p:nvSpPr>
          <p:spPr bwMode="auto">
            <a:xfrm rot="1354196">
              <a:off x="2203" y="1788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3300"/>
                  </a:solidFill>
                  <a:ea typeface="宋体" pitchFamily="2" charset="-122"/>
                </a:rPr>
                <a:t>channel       distortion</a:t>
              </a:r>
              <a:endParaRPr lang="en-US" altLang="zh-CN" sz="2400" b="0">
                <a:solidFill>
                  <a:schemeClr val="tx1"/>
                </a:solidFill>
                <a:ea typeface="宋体" pitchFamily="2" charset="-122"/>
              </a:endParaRPr>
            </a:p>
          </p:txBody>
        </p:sp>
      </p:grpSp>
      <p:pic>
        <p:nvPicPr>
          <p:cNvPr id="5132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1371600" cy="939800"/>
          </a:xfrm>
          <a:solidFill>
            <a:schemeClr val="tx1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 and sound demos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60388" y="5064125"/>
            <a:ext cx="7750175" cy="1330325"/>
          </a:xfrm>
        </p:spPr>
        <p:txBody>
          <a:bodyPr/>
          <a:lstStyle/>
          <a:p>
            <a:r>
              <a:rPr lang="en-US" altLang="en-US" sz="2000" smtClean="0"/>
              <a:t>Both HI and NH listeners showed intelligibility improvements</a:t>
            </a:r>
          </a:p>
          <a:p>
            <a:r>
              <a:rPr lang="en-US" altLang="en-US" sz="2000" smtClean="0"/>
              <a:t>HI subjects with separation outperformed NH subjects without separation</a:t>
            </a:r>
          </a:p>
        </p:txBody>
      </p:sp>
      <p:pic>
        <p:nvPicPr>
          <p:cNvPr id="59396" name="Picture 3" descr="Fig_5_low_re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24429" r="27266" b="33771"/>
          <a:stretch>
            <a:fillRect/>
          </a:stretch>
        </p:blipFill>
        <p:spPr bwMode="auto">
          <a:xfrm>
            <a:off x="2301875" y="1139825"/>
            <a:ext cx="4572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397" name="Straight Connector 6"/>
          <p:cNvCxnSpPr>
            <a:cxnSpLocks noChangeShapeType="1"/>
          </p:cNvCxnSpPr>
          <p:nvPr/>
        </p:nvCxnSpPr>
        <p:spPr bwMode="auto">
          <a:xfrm>
            <a:off x="3700463" y="1965325"/>
            <a:ext cx="19542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8" name="Straight Connector 9"/>
          <p:cNvCxnSpPr>
            <a:cxnSpLocks noChangeShapeType="1"/>
          </p:cNvCxnSpPr>
          <p:nvPr/>
        </p:nvCxnSpPr>
        <p:spPr bwMode="auto">
          <a:xfrm>
            <a:off x="3700463" y="3875088"/>
            <a:ext cx="19542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v60922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36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609225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541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612225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343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6122251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343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v6112250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34115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v6112251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34194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v6142250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4152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v6142267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41529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Generalization to new noises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906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 smtClean="0"/>
              <a:t>While </a:t>
            </a:r>
            <a:r>
              <a:rPr lang="en-US" altLang="en-US" sz="2400" dirty="0"/>
              <a:t>previous speech intelligibility results are impressive, a major limitation is that training and test noise samples were drawn from the same noise </a:t>
            </a:r>
            <a:r>
              <a:rPr lang="en-US" altLang="en-US" sz="2400" dirty="0" smtClean="0"/>
              <a:t>segments</a:t>
            </a:r>
          </a:p>
          <a:p>
            <a:pPr lvl="1">
              <a:defRPr/>
            </a:pPr>
            <a:r>
              <a:rPr lang="en-US" altLang="en-US" sz="2000" dirty="0" smtClean="0"/>
              <a:t>Speech </a:t>
            </a:r>
            <a:r>
              <a:rPr lang="en-US" altLang="en-US" sz="2000" dirty="0"/>
              <a:t>utterances were </a:t>
            </a:r>
            <a:r>
              <a:rPr lang="en-US" altLang="en-US" sz="2000" dirty="0" smtClean="0"/>
              <a:t>different</a:t>
            </a:r>
          </a:p>
          <a:p>
            <a:pPr lvl="1">
              <a:defRPr/>
            </a:pPr>
            <a:r>
              <a:rPr lang="en-US" altLang="en-US" sz="2000" dirty="0" smtClean="0"/>
              <a:t>Noise </a:t>
            </a:r>
            <a:r>
              <a:rPr lang="en-US" altLang="en-US" sz="2000" dirty="0"/>
              <a:t>samples were </a:t>
            </a:r>
            <a:r>
              <a:rPr lang="en-US" altLang="en-US" sz="2000" dirty="0" smtClean="0"/>
              <a:t>randomized</a:t>
            </a:r>
          </a:p>
          <a:p>
            <a:pPr>
              <a:defRPr/>
            </a:pPr>
            <a:r>
              <a:rPr lang="en-US" altLang="en-US" sz="2400" dirty="0" smtClean="0"/>
              <a:t>This </a:t>
            </a:r>
            <a:r>
              <a:rPr lang="en-US" altLang="en-US" sz="2400" dirty="0"/>
              <a:t>limitation </a:t>
            </a:r>
            <a:r>
              <a:rPr lang="en-US" altLang="en-US" sz="2400" dirty="0" smtClean="0"/>
              <a:t>can </a:t>
            </a:r>
            <a:r>
              <a:rPr lang="en-US" altLang="en-US" dirty="0" smtClean="0"/>
              <a:t>be addressed </a:t>
            </a:r>
            <a:r>
              <a:rPr lang="en-US" altLang="en-US" sz="2400" dirty="0" smtClean="0"/>
              <a:t>through large-scale </a:t>
            </a:r>
            <a:r>
              <a:rPr lang="en-US" altLang="en-US" sz="2400" dirty="0"/>
              <a:t>training for </a:t>
            </a:r>
            <a:r>
              <a:rPr lang="en-US" altLang="en-US" sz="2400" dirty="0" smtClean="0"/>
              <a:t>IRM estimation </a:t>
            </a:r>
            <a:r>
              <a:rPr lang="en-US" altLang="en-US" sz="2400" dirty="0"/>
              <a:t>(Chen et al.’16</a:t>
            </a:r>
            <a:r>
              <a:rPr lang="en-US" altLang="en-US" sz="2400" dirty="0" smtClean="0"/>
              <a:t>)</a:t>
            </a:r>
            <a:r>
              <a:rPr lang="en-US" altLang="en-US" sz="2400" dirty="0"/>
              <a:t> </a:t>
            </a: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5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Large-scale training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37750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 smtClean="0">
                <a:cs typeface="Arial" charset="0"/>
              </a:rPr>
              <a:t>Training set consisted of 560 IEEE sentences mixed with 10,000 (10K) non-speech noises (a total of 640,000 mixtures)</a:t>
            </a:r>
          </a:p>
          <a:p>
            <a:pPr lvl="1">
              <a:defRPr/>
            </a:pPr>
            <a:r>
              <a:rPr lang="en-US" altLang="en-US" dirty="0" smtClean="0"/>
              <a:t>The total duration of the noises is about 125 h, and the total duration of training mixtures is about 380 h</a:t>
            </a:r>
          </a:p>
          <a:p>
            <a:pPr lvl="1">
              <a:defRPr/>
            </a:pPr>
            <a:r>
              <a:rPr lang="en-US" altLang="en-US" dirty="0" smtClean="0"/>
              <a:t>Training SNR is fixed to -2 dB</a:t>
            </a:r>
          </a:p>
          <a:p>
            <a:pPr>
              <a:defRPr/>
            </a:pPr>
            <a:r>
              <a:rPr lang="en-US" altLang="en-US" dirty="0" smtClean="0"/>
              <a:t>The only feature used is the simple T-F unit </a:t>
            </a:r>
            <a:r>
              <a:rPr lang="en-US" altLang="en-US" dirty="0" smtClean="0"/>
              <a:t>energy (GF)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DNN architecture consists of 5 hidden layers, each with 2048 units</a:t>
            </a:r>
          </a:p>
          <a:p>
            <a:pPr>
              <a:defRPr/>
            </a:pPr>
            <a:r>
              <a:rPr lang="en-US" altLang="en-US" dirty="0" smtClean="0"/>
              <a:t>Test utterances and noises are both different from those used in training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18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STOI performance at -2 dB input SNR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23975" y="1485900"/>
          <a:ext cx="6756398" cy="3203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700"/>
                <a:gridCol w="1018116"/>
                <a:gridCol w="1018822"/>
                <a:gridCol w="1018116"/>
                <a:gridCol w="1018822"/>
                <a:gridCol w="1018822"/>
              </a:tblGrid>
              <a:tr h="62064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Babble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Cafeteria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Factory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Babble2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592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Unprocessed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0.596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0.608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592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100-noise model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0.704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0.688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592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10K-noise model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0.807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0.786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806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Noise-dependent model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0.833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0.770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0.802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</a:tbl>
          </a:graphicData>
        </a:graphic>
      </p:graphicFrame>
      <p:sp>
        <p:nvSpPr>
          <p:cNvPr id="36911" name="Content Placeholder 2"/>
          <p:cNvSpPr>
            <a:spLocks noGrp="1"/>
          </p:cNvSpPr>
          <p:nvPr>
            <p:ph idx="1"/>
          </p:nvPr>
        </p:nvSpPr>
        <p:spPr>
          <a:xfrm>
            <a:off x="660400" y="5049838"/>
            <a:ext cx="8001000" cy="1011237"/>
          </a:xfrm>
        </p:spPr>
        <p:txBody>
          <a:bodyPr/>
          <a:lstStyle/>
          <a:p>
            <a:r>
              <a:rPr lang="en-US" altLang="en-US" sz="1800" dirty="0" smtClean="0"/>
              <a:t>DNN model with large-scale training provides similar results to noise-dependent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389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DNN as spectral magnitude estimator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2800350"/>
          </a:xfrm>
        </p:spPr>
        <p:txBody>
          <a:bodyPr/>
          <a:lstStyle/>
          <a:p>
            <a:r>
              <a:rPr lang="en-US" altLang="en-US" dirty="0" smtClean="0"/>
              <a:t>Xu et al. (2014) proposed a DNN-based enhancement algorithm</a:t>
            </a:r>
          </a:p>
          <a:p>
            <a:pPr lvl="1"/>
            <a:r>
              <a:rPr lang="en-US" altLang="en-US" sz="2000" dirty="0" smtClean="0"/>
              <a:t>DNN (with RBM pretraining) is trained to map from log-power spectra of noisy speech to those of clean speech</a:t>
            </a:r>
          </a:p>
          <a:p>
            <a:pPr lvl="1"/>
            <a:r>
              <a:rPr lang="en-US" altLang="en-US" sz="2000" dirty="0" smtClean="0"/>
              <a:t>More input frames and training data improve separation results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Xu et al. results in PESQ</a:t>
            </a: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913188"/>
            <a:ext cx="53308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422400"/>
            <a:ext cx="61658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1"/>
          <p:cNvSpPr>
            <a:spLocks noChangeArrowheads="1"/>
          </p:cNvSpPr>
          <p:nvPr/>
        </p:nvSpPr>
        <p:spPr bwMode="auto">
          <a:xfrm>
            <a:off x="3513138" y="3365500"/>
            <a:ext cx="222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With trained noises 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1790700" y="5934075"/>
            <a:ext cx="571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/>
              <a:t>With two untrained noises (A: car; B: exhibition hall)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19851" y="3448050"/>
            <a:ext cx="2371724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 dirty="0" smtClean="0"/>
              <a:t>Subscript in DNN denotes number of hidden layers</a:t>
            </a:r>
            <a:endParaRPr lang="en-US" alt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Xu et al. demo</a:t>
            </a:r>
          </a:p>
        </p:txBody>
      </p:sp>
      <p:pic>
        <p:nvPicPr>
          <p:cNvPr id="62468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260475"/>
            <a:ext cx="626745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1104900" y="5570538"/>
            <a:ext cx="7124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Street noise at 10 dB (upper left: DNN; upper right: log-MMSE; lower left:  clean; lower right: noisy)</a:t>
            </a:r>
          </a:p>
        </p:txBody>
      </p:sp>
      <p:pic>
        <p:nvPicPr>
          <p:cNvPr id="4" name="samp226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990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amp2267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27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amp2313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98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amp231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79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Part IV. Separation algorithms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0"/>
            <a:ext cx="7740650" cy="3924300"/>
          </a:xfrm>
        </p:spPr>
        <p:txBody>
          <a:bodyPr/>
          <a:lstStyle/>
          <a:p>
            <a:pPr marL="457200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Monaural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Speech-nonspeech separation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Speaker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Separation of reverberant speech</a:t>
            </a:r>
          </a:p>
          <a:p>
            <a:pPr marL="457200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Multi-channel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Spatial feature based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Masking based beamforming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DNN for two-talker separation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232409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Huang et al. (2014; 2015) proposed a two-talker separation method based on DNN, as well as RNN (recurrent neural network)</a:t>
            </a:r>
          </a:p>
          <a:p>
            <a:pPr lvl="1"/>
            <a:r>
              <a:rPr lang="en-US" altLang="en-US" dirty="0" smtClean="0"/>
              <a:t>Mapping from an input mixture to two separated speech signals</a:t>
            </a:r>
          </a:p>
          <a:p>
            <a:pPr lvl="1"/>
            <a:r>
              <a:rPr lang="en-US" altLang="en-US" dirty="0" smtClean="0"/>
              <a:t>Using T-F masking to constrain target signals</a:t>
            </a:r>
          </a:p>
          <a:p>
            <a:pPr lvl="2"/>
            <a:r>
              <a:rPr lang="en-US" altLang="en-US" dirty="0" smtClean="0"/>
              <a:t>Binary or ratio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Network architecture and training objective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43910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A discriminative training objective maximizes signal-to-interference ratio (SIR)</a:t>
            </a:r>
          </a:p>
        </p:txBody>
      </p:sp>
      <p:pic>
        <p:nvPicPr>
          <p:cNvPr id="839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196975"/>
            <a:ext cx="397033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3950" y="5640133"/>
            <a:ext cx="7029450" cy="459421"/>
          </a:xfrm>
          <a:prstGeom prst="rect">
            <a:avLst/>
          </a:prstGeom>
          <a:blipFill rotWithShape="1">
            <a:blip r:embed="rId3"/>
            <a:stretch>
              <a:fillRect t="-657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Cocktail party problem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314450"/>
            <a:ext cx="8077200" cy="49530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Term coined by Cherry</a:t>
            </a:r>
            <a:endParaRPr lang="en-US" altLang="zh-CN" sz="35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“One of our most important faculties is our ability to listen to, and follow, one speaker in the presence of others. This is such a common experience that we may take it for granted; we may call it ‘the cocktail party problem’…” (Cherry’57)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“For ‘cocktail party’-like situations… when all voices are equally loud, speech remains intelligible for normal-hearing listeners even when there are as many as </a:t>
            </a:r>
            <a:r>
              <a:rPr lang="en-US" altLang="zh-CN" sz="2000" i="1" dirty="0" smtClean="0">
                <a:ea typeface="宋体" pitchFamily="2" charset="-122"/>
              </a:rPr>
              <a:t>six</a:t>
            </a:r>
            <a:r>
              <a:rPr lang="en-US" altLang="zh-CN" sz="2000" dirty="0" smtClean="0">
                <a:ea typeface="宋体" pitchFamily="2" charset="-122"/>
              </a:rPr>
              <a:t> interfering talkers” (</a:t>
            </a:r>
            <a:r>
              <a:rPr lang="en-US" altLang="zh-CN" sz="2000" dirty="0" err="1" smtClean="0">
                <a:ea typeface="宋体" pitchFamily="2" charset="-122"/>
              </a:rPr>
              <a:t>Bronkhorst</a:t>
            </a:r>
            <a:r>
              <a:rPr lang="en-US" altLang="zh-CN" sz="2000" dirty="0" smtClean="0">
                <a:ea typeface="宋体" pitchFamily="2" charset="-122"/>
              </a:rPr>
              <a:t> &amp; Plomp’92)</a:t>
            </a: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Ball-room problem by Helmholtz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“Complicated beyond conception” (Helmholtz, 1863)</a:t>
            </a:r>
          </a:p>
          <a:p>
            <a:r>
              <a:rPr lang="en-US" altLang="zh-CN" sz="2400" dirty="0" smtClean="0">
                <a:ea typeface="宋体" pitchFamily="2" charset="-122"/>
              </a:rPr>
              <a:t>Speech separation problem</a:t>
            </a:r>
          </a:p>
          <a:p>
            <a:pPr lvl="1"/>
            <a:r>
              <a:rPr lang="en-US" altLang="en-US" sz="2000" dirty="0" smtClean="0"/>
              <a:t>Separation and enhancement are used interchangeably when dealing with nonspeech interference</a:t>
            </a:r>
            <a:endParaRPr lang="en-US" altLang="zh-CN" sz="2000" dirty="0" smtClean="0">
              <a:ea typeface="宋体" pitchFamily="2" charset="-122"/>
            </a:endParaRPr>
          </a:p>
          <a:p>
            <a:pPr lvl="1">
              <a:buSzPct val="50000"/>
              <a:buFont typeface="Monotype Sorts" pitchFamily="2" charset="2"/>
              <a:buChar char="l"/>
            </a:pP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Huang et al. results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1"/>
            <a:ext cx="8091488" cy="1514474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DNN and RNN perform at about the same level</a:t>
            </a:r>
          </a:p>
          <a:p>
            <a:pPr lvl="1"/>
            <a:r>
              <a:rPr lang="en-US" altLang="en-US" dirty="0" smtClean="0"/>
              <a:t>About 4-5 dB better in terms of SIR than NMF, while maintaining better SDRs and SARs (</a:t>
            </a:r>
            <a:r>
              <a:rPr lang="en-US" altLang="en-US" smtClean="0"/>
              <a:t>input SNR </a:t>
            </a:r>
            <a:r>
              <a:rPr lang="en-US" altLang="en-US" dirty="0" smtClean="0"/>
              <a:t>is 0 dB)</a:t>
            </a:r>
          </a:p>
          <a:p>
            <a:pPr lvl="1"/>
            <a:r>
              <a:rPr lang="en-US" altLang="en-US" dirty="0" smtClean="0"/>
              <a:t>Demo at https://sites.google.com/site/deeplearningsourceseparation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4133850" y="2744788"/>
            <a:ext cx="2600325" cy="2932112"/>
            <a:chOff x="6170572" y="1944070"/>
            <a:chExt cx="2600433" cy="2931391"/>
          </a:xfrm>
        </p:grpSpPr>
        <p:pic>
          <p:nvPicPr>
            <p:cNvPr id="85000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230" y="1944070"/>
              <a:ext cx="2081775" cy="293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001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572" y="1944070"/>
              <a:ext cx="609300" cy="288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620963" y="33035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/>
              <a:t>Binary masking</a:t>
            </a:r>
          </a:p>
        </p:txBody>
      </p:sp>
      <p:sp>
        <p:nvSpPr>
          <p:cNvPr id="84999" name="Rectangle 10"/>
          <p:cNvSpPr>
            <a:spLocks noChangeArrowheads="1"/>
          </p:cNvSpPr>
          <p:nvPr/>
        </p:nvSpPr>
        <p:spPr bwMode="auto">
          <a:xfrm>
            <a:off x="2620963" y="4406900"/>
            <a:ext cx="1379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/>
              <a:t>Ratio 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pic>
        <p:nvPicPr>
          <p:cNvPr id="2" name="timit_speech_separation_mixtur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65300" y="3194050"/>
            <a:ext cx="487363" cy="487363"/>
          </a:xfrm>
          <a:prstGeom prst="rect">
            <a:avLst/>
          </a:prstGeom>
        </p:spPr>
      </p:pic>
      <p:pic>
        <p:nvPicPr>
          <p:cNvPr id="3" name="timit_speech_separation_separated_femal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36725" y="3946525"/>
            <a:ext cx="487363" cy="487363"/>
          </a:xfrm>
          <a:prstGeom prst="rect">
            <a:avLst/>
          </a:prstGeom>
        </p:spPr>
      </p:pic>
      <p:pic>
        <p:nvPicPr>
          <p:cNvPr id="6" name="timit_speech_separation_separated_male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46250" y="4689475"/>
            <a:ext cx="487363" cy="487363"/>
          </a:xfrm>
          <a:prstGeom prst="rect">
            <a:avLst/>
          </a:prstGeom>
        </p:spPr>
      </p:pic>
      <p:pic>
        <p:nvPicPr>
          <p:cNvPr id="7" name="timit_speech_separation_groundtruth_female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89775" y="3898900"/>
            <a:ext cx="487363" cy="487363"/>
          </a:xfrm>
          <a:prstGeom prst="rect">
            <a:avLst/>
          </a:prstGeom>
        </p:spPr>
      </p:pic>
      <p:pic>
        <p:nvPicPr>
          <p:cNvPr id="8" name="timit_speech_separation_groundtruth_male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89775" y="4670425"/>
            <a:ext cx="487363" cy="487363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68338" y="3275013"/>
            <a:ext cx="848309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Mixture</a:t>
            </a:r>
            <a:endParaRPr lang="en-US" altLang="en-US" sz="1600" b="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58813" y="3989388"/>
            <a:ext cx="99578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Separated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Talker 1</a:t>
            </a:r>
            <a:endParaRPr lang="en-US" altLang="en-US" sz="1600" b="0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58813" y="4722813"/>
            <a:ext cx="99578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Separated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Talker 2</a:t>
            </a:r>
            <a:endParaRPr lang="en-US" altLang="en-US" sz="1600" b="0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681490" y="3989388"/>
            <a:ext cx="861261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Talker 1</a:t>
            </a:r>
            <a:endParaRPr lang="en-US" altLang="en-US" sz="1600" b="0" dirty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691015" y="4789488"/>
            <a:ext cx="861261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smtClean="0"/>
              <a:t>Talker 2</a:t>
            </a:r>
            <a:endParaRPr lang="en-US" alt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Talker dependency in speaker separation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460088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Huang et al.’s speaker separation is talker-dependent, i.e. the same two talkers are used in training and testing</a:t>
            </a:r>
          </a:p>
          <a:p>
            <a:pPr lvl="1"/>
            <a:r>
              <a:rPr lang="en-US" altLang="en-US" dirty="0" smtClean="0"/>
              <a:t>Speech utterances are different between training and testing</a:t>
            </a:r>
          </a:p>
          <a:p>
            <a:r>
              <a:rPr lang="en-US" altLang="en-US" dirty="0" smtClean="0"/>
              <a:t>Speaker separation can be divided into three classes</a:t>
            </a:r>
          </a:p>
          <a:p>
            <a:pPr lvl="1"/>
            <a:r>
              <a:rPr lang="en-US" altLang="en-US" dirty="0" smtClean="0"/>
              <a:t>Talker dependent</a:t>
            </a:r>
          </a:p>
          <a:p>
            <a:pPr lvl="1"/>
            <a:r>
              <a:rPr lang="en-US" altLang="en-US" dirty="0" smtClean="0"/>
              <a:t>Target dependent</a:t>
            </a:r>
          </a:p>
          <a:p>
            <a:pPr lvl="1"/>
            <a:r>
              <a:rPr lang="en-US" altLang="en-US" dirty="0" smtClean="0"/>
              <a:t>Talker independent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44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Target-dependent speaker separation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460088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 this case, the target speaker is the same between training and testing, while interfering talkers are allowed to change</a:t>
            </a:r>
          </a:p>
          <a:p>
            <a:r>
              <a:rPr lang="en-US" altLang="en-US" dirty="0" smtClean="0"/>
              <a:t>Target-dependent separation can be satisfactorily addressed by training with a variety of interfering talkers (Du et al.’14; Zhang &amp; Wang’16)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7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Talker-independent speaker separation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4600882"/>
          </a:xfrm>
        </p:spPr>
        <p:txBody>
          <a:bodyPr>
            <a:normAutofit/>
          </a:bodyPr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his is the most general case, and it cannot be adequately addressed by training with many speaker pairs</a:t>
            </a:r>
          </a:p>
          <a:p>
            <a:r>
              <a:rPr lang="en-US" altLang="en-US" dirty="0" smtClean="0"/>
              <a:t>Talker-independent separation can be treated as unsupervised clustering (Bach &amp; Jordan’06; Hu &amp; Wang’13)</a:t>
            </a:r>
          </a:p>
          <a:p>
            <a:pPr lvl="1"/>
            <a:r>
              <a:rPr lang="en-US" altLang="en-US" dirty="0" smtClean="0"/>
              <a:t>Such clustering, however, does not benefit from discriminant information utilized in supervised training</a:t>
            </a:r>
          </a:p>
          <a:p>
            <a:r>
              <a:rPr lang="en-US" altLang="en-US" dirty="0" smtClean="0"/>
              <a:t>Deep clustering (Hershey et al.’16) is the first approach to talker-independent separation by combining DNN based supervised feature learning and spectral clustering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03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Deep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23875" y="1200150"/>
                <a:ext cx="8091488" cy="4600882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 smtClean="0"/>
                  <a:t>With the ground truth partition of all T-F units, an affinity matrix is defined as</a:t>
                </a:r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𝒀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en-US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 is the indicator matrix built from the IBM.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 set to 1 if unit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belongs to (or dominated by) speaker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0 </a:t>
                </a:r>
                <a:r>
                  <a:rPr lang="en-US" dirty="0" smtClean="0"/>
                  <a:t>otherwise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if units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belong to the same speaker, </a:t>
                </a:r>
                <a:r>
                  <a:rPr lang="en-US" dirty="0"/>
                  <a:t>and 0 otherwise</a:t>
                </a:r>
                <a:endParaRPr lang="en-US" altLang="en-US" dirty="0" smtClean="0"/>
              </a:p>
              <a:p>
                <a:r>
                  <a:rPr lang="en-US" altLang="en-US" dirty="0" smtClean="0"/>
                  <a:t>To estimate the ground truth partition, DNN</a:t>
                </a:r>
                <a:r>
                  <a:rPr lang="en-US" dirty="0" smtClean="0"/>
                  <a:t> is trained to produce embedding vectors such </a:t>
                </a:r>
                <a:r>
                  <a:rPr lang="en-US" dirty="0"/>
                  <a:t>that </a:t>
                </a:r>
                <a:r>
                  <a:rPr lang="en-US" dirty="0" smtClean="0"/>
                  <a:t>clustering </a:t>
                </a:r>
                <a:r>
                  <a:rPr lang="en-US" dirty="0"/>
                  <a:t>in the embedding space </a:t>
                </a:r>
                <a:r>
                  <a:rPr lang="en-US" dirty="0" smtClean="0"/>
                  <a:t>provides a better partition estimate</a:t>
                </a:r>
                <a:endParaRPr lang="en-US" altLang="en-US" dirty="0" smtClean="0"/>
              </a:p>
              <a:p>
                <a:pPr>
                  <a:buFontTx/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200150"/>
                <a:ext cx="8091488" cy="4600882"/>
              </a:xfrm>
              <a:blipFill rotWithShape="0">
                <a:blip r:embed="rId2"/>
                <a:stretch>
                  <a:fillRect l="-1432" t="-1987" r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65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Deep clustering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23875" y="1200150"/>
                <a:ext cx="8091488" cy="460088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en-US" dirty="0" smtClean="0"/>
                  <a:t>DNN training minimizes the following cost function</a:t>
                </a:r>
              </a:p>
              <a:p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en-US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is an embedding matrix for T-F </a:t>
                </a:r>
                <a:r>
                  <a:rPr lang="en-US" dirty="0" smtClean="0"/>
                  <a:t>units, and each </a:t>
                </a:r>
                <a:r>
                  <a:rPr lang="en-US" dirty="0"/>
                  <a:t>row </a:t>
                </a:r>
                <a:r>
                  <a:rPr lang="en-US" dirty="0" smtClean="0"/>
                  <a:t>represents an embedding vector for one </a:t>
                </a:r>
                <a:r>
                  <a:rPr lang="en-US" dirty="0"/>
                  <a:t>T-F </a:t>
                </a:r>
                <a:r>
                  <a:rPr lang="en-US" dirty="0" smtClean="0"/>
                  <a:t>unit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∙ 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denotes the squared </a:t>
                </a:r>
                <a:r>
                  <a:rPr lang="en-US" dirty="0" err="1"/>
                  <a:t>Frobenius</a:t>
                </a:r>
                <a:r>
                  <a:rPr lang="en-US" dirty="0"/>
                  <a:t> norm</a:t>
                </a:r>
                <a:endParaRPr lang="en-US" dirty="0" smtClean="0"/>
              </a:p>
              <a:p>
                <a:r>
                  <a:rPr lang="en-US" altLang="en-US" dirty="0" smtClean="0"/>
                  <a:t>During inference (testing), the K-means algorithm is applied to cluster T-F units into speaker clusters</a:t>
                </a:r>
              </a:p>
              <a:p>
                <a:r>
                  <a:rPr lang="en-US" dirty="0" err="1"/>
                  <a:t>Isik</a:t>
                </a:r>
                <a:r>
                  <a:rPr lang="en-US" dirty="0"/>
                  <a:t> et al. (2016) </a:t>
                </a:r>
                <a:r>
                  <a:rPr lang="en-US" dirty="0" smtClean="0"/>
                  <a:t>extend </a:t>
                </a:r>
                <a:r>
                  <a:rPr lang="en-US" dirty="0"/>
                  <a:t>deep clustering by incorporating an enhancement network </a:t>
                </a:r>
                <a:r>
                  <a:rPr lang="en-US" dirty="0" smtClean="0"/>
                  <a:t>after </a:t>
                </a:r>
                <a:r>
                  <a:rPr lang="en-US" dirty="0"/>
                  <a:t>binary mask </a:t>
                </a:r>
                <a:r>
                  <a:rPr lang="en-US" dirty="0" smtClean="0"/>
                  <a:t>estimation, </a:t>
                </a:r>
                <a:r>
                  <a:rPr lang="en-US" dirty="0"/>
                  <a:t>and performing </a:t>
                </a:r>
                <a:r>
                  <a:rPr lang="en-US" dirty="0" smtClean="0"/>
                  <a:t>end-to-end training of embedding and clustering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200150"/>
                <a:ext cx="8091488" cy="4600882"/>
              </a:xfrm>
              <a:blipFill rotWithShape="0">
                <a:blip r:embed="rId2"/>
                <a:stretch>
                  <a:fillRect l="-1206" t="-1722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02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Permutation invariant training (PIT)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460088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Recognizing that talker-dependent separation ties each DNN output to a specific speaker (permutation variant), PIT seeks to untie DNN outputs from speakers in order to achieve talker independence (</a:t>
            </a:r>
            <a:r>
              <a:rPr lang="en-US" altLang="en-US" dirty="0" err="1" smtClean="0"/>
              <a:t>Kolbak</a:t>
            </a:r>
            <a:r>
              <a:rPr lang="en-US" altLang="en-US" dirty="0" smtClean="0"/>
              <a:t> et al.’17) </a:t>
            </a:r>
          </a:p>
          <a:p>
            <a:pPr lvl="1"/>
            <a:r>
              <a:rPr lang="en-US" altLang="en-US" dirty="0" smtClean="0"/>
              <a:t>Specifically, for a pair of speakers, </a:t>
            </a:r>
            <a:r>
              <a:rPr lang="en-US" dirty="0" smtClean="0"/>
              <a:t>there </a:t>
            </a:r>
            <a:r>
              <a:rPr lang="en-US" dirty="0"/>
              <a:t>are two possible </a:t>
            </a:r>
            <a:r>
              <a:rPr lang="en-US" dirty="0" smtClean="0"/>
              <a:t>assignments, </a:t>
            </a:r>
            <a:r>
              <a:rPr lang="en-US" dirty="0"/>
              <a:t>each of which is associated with </a:t>
            </a:r>
            <a:r>
              <a:rPr lang="en-US" dirty="0" smtClean="0"/>
              <a:t>a mean squared error (MSE). </a:t>
            </a:r>
            <a:r>
              <a:rPr lang="en-US" dirty="0"/>
              <a:t>The assignment with the lower MSE is chosen and the DNN is trained to minimize the corresponding </a:t>
            </a:r>
            <a:r>
              <a:rPr lang="en-US" dirty="0" smtClean="0"/>
              <a:t>MSE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16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PIT illustration and versions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4562168"/>
            <a:ext cx="8091488" cy="1524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Frame-level </a:t>
            </a:r>
            <a:r>
              <a:rPr lang="en-US" sz="2000" dirty="0"/>
              <a:t>PIT (</a:t>
            </a:r>
            <a:r>
              <a:rPr lang="en-US" sz="2000" dirty="0" err="1" smtClean="0"/>
              <a:t>tPIT</a:t>
            </a:r>
            <a:r>
              <a:rPr lang="en-US" sz="2000" dirty="0" smtClean="0"/>
              <a:t>): Permutation can vary from </a:t>
            </a:r>
            <a:r>
              <a:rPr lang="en-US" sz="2000" dirty="0"/>
              <a:t>frame to </a:t>
            </a:r>
            <a:r>
              <a:rPr lang="en-US" sz="2000" dirty="0" smtClean="0"/>
              <a:t>frame, hence needs </a:t>
            </a:r>
            <a:r>
              <a:rPr lang="en-US" sz="2000" dirty="0"/>
              <a:t>speaker </a:t>
            </a:r>
            <a:r>
              <a:rPr lang="en-US" sz="2000" dirty="0" smtClean="0"/>
              <a:t>tracing (sequential grouping) for speaker separation</a:t>
            </a:r>
            <a:endParaRPr lang="en-US" sz="2000" dirty="0"/>
          </a:p>
          <a:p>
            <a:r>
              <a:rPr lang="en-US" sz="2000" dirty="0"/>
              <a:t>Utterance-level PIT (</a:t>
            </a:r>
            <a:r>
              <a:rPr lang="en-US" sz="2000" dirty="0" err="1" smtClean="0"/>
              <a:t>uPIT</a:t>
            </a:r>
            <a:r>
              <a:rPr lang="en-US" sz="2000" dirty="0" smtClean="0"/>
              <a:t>): Permutation </a:t>
            </a:r>
            <a:r>
              <a:rPr lang="en-US" sz="2000" dirty="0"/>
              <a:t>is fixed for a whole </a:t>
            </a:r>
            <a:r>
              <a:rPr lang="en-US" sz="2000" dirty="0" smtClean="0"/>
              <a:t>utterance, hence needs no </a:t>
            </a:r>
            <a:r>
              <a:rPr lang="en-US" sz="2000" dirty="0"/>
              <a:t>speaker </a:t>
            </a:r>
            <a:r>
              <a:rPr lang="en-US" sz="2000" dirty="0" smtClean="0"/>
              <a:t>tracing</a:t>
            </a:r>
            <a:endParaRPr lang="en-US" altLang="en-US" sz="2000" dirty="0" smtClean="0"/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5029" y="1194138"/>
            <a:ext cx="6568931" cy="33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CASA based approach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49"/>
            <a:ext cx="8091488" cy="4935179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Limitations of deep clustering and PIT </a:t>
            </a:r>
          </a:p>
          <a:p>
            <a:pPr lvl="1"/>
            <a:r>
              <a:rPr lang="en-US" altLang="en-US" dirty="0" smtClean="0"/>
              <a:t>In deep </a:t>
            </a:r>
            <a:r>
              <a:rPr lang="en-US" altLang="en-US" dirty="0"/>
              <a:t>clustering, </a:t>
            </a:r>
            <a:r>
              <a:rPr lang="en-US" altLang="en-US" dirty="0" smtClean="0"/>
              <a:t>embedding vectors for T-F units with similar energies from underlying speakers tend to be ambiguous</a:t>
            </a:r>
          </a:p>
          <a:p>
            <a:pPr lvl="1"/>
            <a:r>
              <a:rPr lang="en-US" dirty="0" err="1" smtClean="0"/>
              <a:t>uPIT</a:t>
            </a:r>
            <a:r>
              <a:rPr lang="en-US" dirty="0" smtClean="0"/>
              <a:t> </a:t>
            </a:r>
            <a:r>
              <a:rPr lang="en-US" dirty="0"/>
              <a:t>does not work as well as </a:t>
            </a:r>
            <a:r>
              <a:rPr lang="en-US" dirty="0" err="1"/>
              <a:t>tPIT</a:t>
            </a:r>
            <a:r>
              <a:rPr lang="en-US" dirty="0"/>
              <a:t> at the frame </a:t>
            </a:r>
            <a:r>
              <a:rPr lang="en-US" dirty="0" smtClean="0"/>
              <a:t>level, particularly for same-gender speakers, but </a:t>
            </a:r>
            <a:r>
              <a:rPr lang="en-US" dirty="0" err="1" smtClean="0"/>
              <a:t>tPIT</a:t>
            </a:r>
            <a:r>
              <a:rPr lang="en-US" dirty="0" smtClean="0"/>
              <a:t> requires speaker tracing</a:t>
            </a:r>
            <a:endParaRPr lang="en-US" altLang="en-US" dirty="0" smtClean="0"/>
          </a:p>
          <a:p>
            <a:r>
              <a:rPr lang="en-US" altLang="en-US" dirty="0" smtClean="0"/>
              <a:t>Speaker separation in CASA is talker-independent</a:t>
            </a:r>
          </a:p>
          <a:p>
            <a:pPr lvl="1"/>
            <a:r>
              <a:rPr lang="en-US" altLang="en-US" dirty="0" smtClean="0"/>
              <a:t>CASA performs simultaneous (spectral) grouping first, and then sequential grouping across time</a:t>
            </a:r>
          </a:p>
          <a:p>
            <a:r>
              <a:rPr lang="en-US" altLang="en-US" dirty="0" smtClean="0"/>
              <a:t>Liu </a:t>
            </a:r>
            <a:r>
              <a:rPr lang="en-US" altLang="en-US" dirty="0"/>
              <a:t>&amp;</a:t>
            </a:r>
            <a:r>
              <a:rPr lang="en-US" altLang="en-US" dirty="0" smtClean="0"/>
              <a:t> Wang (2018) proposed a CASA based approach by leveraging PIT and deep clustering</a:t>
            </a:r>
            <a:endParaRPr lang="en-US" altLang="en-US" dirty="0"/>
          </a:p>
          <a:p>
            <a:pPr lvl="1"/>
            <a:r>
              <a:rPr lang="en-US" dirty="0" smtClean="0"/>
              <a:t>For simultaneous grouping, </a:t>
            </a:r>
            <a:r>
              <a:rPr lang="en-US" dirty="0" err="1" smtClean="0"/>
              <a:t>tPIT</a:t>
            </a:r>
            <a:r>
              <a:rPr lang="en-US" dirty="0" smtClean="0"/>
              <a:t> </a:t>
            </a:r>
            <a:r>
              <a:rPr lang="en-US" dirty="0"/>
              <a:t>is trained to predict the spectra </a:t>
            </a:r>
            <a:r>
              <a:rPr lang="en-US" dirty="0" smtClean="0"/>
              <a:t>of underlying </a:t>
            </a:r>
            <a:r>
              <a:rPr lang="en-US" dirty="0"/>
              <a:t>speakers at each </a:t>
            </a:r>
            <a:r>
              <a:rPr lang="en-US" dirty="0" smtClean="0"/>
              <a:t>frame</a:t>
            </a:r>
            <a:endParaRPr lang="en-US" dirty="0"/>
          </a:p>
          <a:p>
            <a:pPr lvl="1"/>
            <a:r>
              <a:rPr lang="en-US" dirty="0" smtClean="0"/>
              <a:t>For sequential grouping, DNN is trained to predict </a:t>
            </a:r>
            <a:r>
              <a:rPr lang="en-US" dirty="0"/>
              <a:t>embedding vectors for </a:t>
            </a:r>
            <a:r>
              <a:rPr lang="en-US" dirty="0" smtClean="0"/>
              <a:t>simultaneously grouped spectra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0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80" y="1556906"/>
            <a:ext cx="4044520" cy="35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Sequential grouping in CASA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378121" y="1468177"/>
            <a:ext cx="4156280" cy="463765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Differences from deep clustering</a:t>
            </a:r>
          </a:p>
          <a:p>
            <a:pPr lvl="1"/>
            <a:r>
              <a:rPr lang="en-US" altLang="en-US" dirty="0" smtClean="0"/>
              <a:t>In deep </a:t>
            </a:r>
            <a:r>
              <a:rPr lang="en-US" altLang="en-US" dirty="0"/>
              <a:t>clustering, </a:t>
            </a:r>
            <a:r>
              <a:rPr lang="en-US" altLang="en-US" dirty="0" smtClean="0"/>
              <a:t>DNN based embedding is done at the T-F unit level, whereas it is done at the frame level in CASA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onstrained </a:t>
            </a:r>
            <a:r>
              <a:rPr lang="en-US" dirty="0"/>
              <a:t>K-means </a:t>
            </a:r>
            <a:r>
              <a:rPr lang="en-US" dirty="0" smtClean="0"/>
              <a:t>in CASA </a:t>
            </a:r>
            <a:r>
              <a:rPr lang="en-US" dirty="0"/>
              <a:t>ensures that </a:t>
            </a:r>
            <a:r>
              <a:rPr lang="en-US" dirty="0" smtClean="0"/>
              <a:t>the simultaneously separated </a:t>
            </a:r>
            <a:r>
              <a:rPr lang="en-US" dirty="0"/>
              <a:t>spectra </a:t>
            </a:r>
            <a:r>
              <a:rPr lang="en-US" dirty="0" smtClean="0"/>
              <a:t>of the </a:t>
            </a:r>
            <a:r>
              <a:rPr lang="en-US" dirty="0"/>
              <a:t>same frame </a:t>
            </a:r>
            <a:r>
              <a:rPr lang="en-US" dirty="0" smtClean="0"/>
              <a:t>are </a:t>
            </a:r>
            <a:r>
              <a:rPr lang="en-US" dirty="0"/>
              <a:t>assigned to different </a:t>
            </a:r>
            <a:r>
              <a:rPr lang="en-US" dirty="0" smtClean="0"/>
              <a:t>speakers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59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5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143000"/>
            <a:ext cx="62579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Human performance in different interferences 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994400" y="5843588"/>
            <a:ext cx="2855913" cy="307975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1400" b="0" dirty="0" smtClean="0">
                <a:ea typeface="宋体" pitchFamily="2" charset="-122"/>
              </a:rPr>
              <a:t>Source: Wang </a:t>
            </a:r>
            <a:r>
              <a:rPr lang="en-US" altLang="zh-CN" sz="1400" b="0" dirty="0">
                <a:ea typeface="宋体" pitchFamily="2" charset="-122"/>
              </a:rPr>
              <a:t>&amp;</a:t>
            </a:r>
            <a:r>
              <a:rPr lang="en-US" altLang="zh-CN" sz="1400" b="0" dirty="0" smtClean="0">
                <a:ea typeface="宋体" pitchFamily="2" charset="-122"/>
              </a:rPr>
              <a:t> Brown (2006)</a:t>
            </a:r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 flipV="1">
            <a:off x="3222625" y="3240088"/>
            <a:ext cx="2111375" cy="95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7365999" y="3821113"/>
            <a:ext cx="16010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0" dirty="0">
                <a:latin typeface="Arial" charset="0"/>
                <a:ea typeface="宋体" pitchFamily="2" charset="-122"/>
              </a:rPr>
              <a:t>SRT 23 </a:t>
            </a:r>
            <a:r>
              <a:rPr lang="en-US" altLang="zh-CN" sz="1800" b="0" dirty="0" smtClean="0">
                <a:latin typeface="Arial" charset="0"/>
                <a:ea typeface="宋体" pitchFamily="2" charset="-122"/>
              </a:rPr>
              <a:t>dB </a:t>
            </a:r>
            <a:r>
              <a:rPr lang="en-US" altLang="zh-CN" sz="1800" b="0" dirty="0">
                <a:latin typeface="Arial" charset="0"/>
                <a:ea typeface="宋体" pitchFamily="2" charset="-122"/>
              </a:rPr>
              <a:t>d</a:t>
            </a:r>
            <a:r>
              <a:rPr lang="en-US" altLang="zh-CN" sz="1800" b="0" dirty="0" smtClean="0">
                <a:latin typeface="Arial" charset="0"/>
                <a:ea typeface="宋体" pitchFamily="2" charset="-122"/>
              </a:rPr>
              <a:t>ifference in Speech Reception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0" dirty="0" smtClean="0">
                <a:latin typeface="Arial" charset="0"/>
                <a:ea typeface="宋体" pitchFamily="2" charset="-122"/>
              </a:rPr>
              <a:t>Threshold!</a:t>
            </a:r>
            <a:endParaRPr lang="en-US" altLang="zh-CN" sz="1400" b="0" dirty="0">
              <a:latin typeface="Arial" charset="0"/>
              <a:ea typeface="宋体" pitchFamily="2" charset="-122"/>
            </a:endParaRP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 flipH="1" flipV="1">
            <a:off x="4549775" y="3335338"/>
            <a:ext cx="2781300" cy="800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Speaker separation performance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88156" y="1456628"/>
            <a:ext cx="8091488" cy="1598806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Talker-independent separation produces high-quality speaker separation results, rivaling talker-dependent separation results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0AA39B66-3F56-AA41-BDEB-3E96B80C1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97" b="9964"/>
          <a:stretch/>
        </p:blipFill>
        <p:spPr bwMode="auto">
          <a:xfrm>
            <a:off x="488157" y="3681814"/>
            <a:ext cx="8091488" cy="14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0932" y="3298293"/>
            <a:ext cx="3009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/>
              <a:t>SDR improvements (in dB)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8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Talker-independent speaker separation demos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4756" y="1914373"/>
            <a:ext cx="26848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New pair of male-male speaker mixture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549816" y="2794387"/>
            <a:ext cx="163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Speaker1 -</a:t>
            </a:r>
            <a:r>
              <a:rPr lang="en-US" sz="1800" dirty="0" err="1"/>
              <a:t>uPIT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964290" y="2796277"/>
            <a:ext cx="197728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Speaker2 - </a:t>
            </a:r>
            <a:r>
              <a:rPr lang="en-US" sz="1800" dirty="0" err="1"/>
              <a:t>uPIT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549816" y="4164121"/>
            <a:ext cx="187181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Speaker1 - CASA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4291" y="4166011"/>
            <a:ext cx="2105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Speaker2 - CASA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9816" y="4830722"/>
            <a:ext cx="187181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Speaker1 - clean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4290" y="4832612"/>
            <a:ext cx="172164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Speaker2 - clean</a:t>
            </a:r>
          </a:p>
        </p:txBody>
      </p:sp>
      <p:pic>
        <p:nvPicPr>
          <p:cNvPr id="13" name="1_m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43600" y="1814849"/>
            <a:ext cx="609600" cy="609600"/>
          </a:xfrm>
          <a:prstGeom prst="rect">
            <a:avLst/>
          </a:prstGeom>
        </p:spPr>
      </p:pic>
      <p:pic>
        <p:nvPicPr>
          <p:cNvPr id="14" name="1_upit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54767" y="2680277"/>
            <a:ext cx="609600" cy="609600"/>
          </a:xfrm>
          <a:prstGeom prst="rect">
            <a:avLst/>
          </a:prstGeom>
        </p:spPr>
      </p:pic>
      <p:pic>
        <p:nvPicPr>
          <p:cNvPr id="15" name="1_upit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40292" y="2676497"/>
            <a:ext cx="609600" cy="609600"/>
          </a:xfrm>
          <a:prstGeom prst="rect">
            <a:avLst/>
          </a:prstGeom>
        </p:spPr>
      </p:pic>
      <p:pic>
        <p:nvPicPr>
          <p:cNvPr id="16" name="1_casa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40292" y="4044341"/>
            <a:ext cx="609600" cy="609600"/>
          </a:xfrm>
          <a:prstGeom prst="rect">
            <a:avLst/>
          </a:prstGeom>
        </p:spPr>
      </p:pic>
      <p:pic>
        <p:nvPicPr>
          <p:cNvPr id="17" name="1_casa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54767" y="4046231"/>
            <a:ext cx="609600" cy="609600"/>
          </a:xfrm>
          <a:prstGeom prst="rect">
            <a:avLst/>
          </a:prstGeom>
        </p:spPr>
      </p:pic>
      <p:pic>
        <p:nvPicPr>
          <p:cNvPr id="18" name="1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40292" y="4709052"/>
            <a:ext cx="609600" cy="609600"/>
          </a:xfrm>
          <a:prstGeom prst="rect">
            <a:avLst/>
          </a:prstGeom>
        </p:spPr>
      </p:pic>
      <p:pic>
        <p:nvPicPr>
          <p:cNvPr id="19" name="1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54767" y="4709052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65056" y="3464947"/>
            <a:ext cx="18565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Speaker1 – DC++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4979531" y="3466837"/>
            <a:ext cx="196204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Speaker2 </a:t>
            </a:r>
            <a:r>
              <a:rPr lang="en-US" sz="1800" dirty="0" smtClean="0"/>
              <a:t>– DC++</a:t>
            </a:r>
            <a:endParaRPr lang="en-US" sz="1800" dirty="0"/>
          </a:p>
        </p:txBody>
      </p:sp>
      <p:pic>
        <p:nvPicPr>
          <p:cNvPr id="24" name="media1_s1_DC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640292" y="3329919"/>
            <a:ext cx="596250" cy="596250"/>
          </a:xfrm>
          <a:prstGeom prst="rect">
            <a:avLst/>
          </a:prstGeom>
        </p:spPr>
      </p:pic>
      <p:pic>
        <p:nvPicPr>
          <p:cNvPr id="26" name="media1_s2_DC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70007" y="3331809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3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6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6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6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Part IV. Separation algorithms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0"/>
            <a:ext cx="7740650" cy="3924300"/>
          </a:xfrm>
        </p:spPr>
        <p:txBody>
          <a:bodyPr/>
          <a:lstStyle/>
          <a:p>
            <a:pPr marL="457200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Monaural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Speech-nonspeech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Speaker separation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Separation of reverberant speech</a:t>
            </a:r>
          </a:p>
          <a:p>
            <a:pPr marL="457200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Multi-channel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Spatial feature based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Masking based beamforming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4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Reverberation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022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Reverberation is everywhere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Reflections </a:t>
            </a:r>
            <a:r>
              <a:rPr lang="en-US" altLang="en-US" dirty="0" smtClean="0"/>
              <a:t>of</a:t>
            </a:r>
            <a:r>
              <a:rPr lang="en-US" altLang="en-US" sz="2000" dirty="0" smtClean="0"/>
              <a:t> the original source (direct sound) from various surfaces 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Adverse effects on speech processing, especially when mixed with noise</a:t>
            </a:r>
          </a:p>
          <a:p>
            <a:pPr lvl="1" algn="just">
              <a:lnSpc>
                <a:spcPct val="90000"/>
              </a:lnSpc>
              <a:buClr>
                <a:srgbClr val="3333CC"/>
              </a:buClr>
            </a:pPr>
            <a:r>
              <a:rPr lang="en-US" altLang="zh-CN" sz="2000" dirty="0" smtClean="0">
                <a:ea typeface="宋体" pitchFamily="2" charset="-122"/>
              </a:rPr>
              <a:t>Speech communication</a:t>
            </a:r>
          </a:p>
          <a:p>
            <a:pPr lvl="1" algn="just">
              <a:lnSpc>
                <a:spcPct val="90000"/>
              </a:lnSpc>
              <a:buClr>
                <a:srgbClr val="3333CC"/>
              </a:buClr>
            </a:pPr>
            <a:r>
              <a:rPr lang="en-US" altLang="zh-CN" sz="2000" dirty="0" smtClean="0">
                <a:ea typeface="宋体" pitchFamily="2" charset="-122"/>
              </a:rPr>
              <a:t>Automatic speech recognition</a:t>
            </a:r>
          </a:p>
          <a:p>
            <a:pPr lvl="1" algn="just">
              <a:lnSpc>
                <a:spcPct val="90000"/>
              </a:lnSpc>
              <a:buClr>
                <a:srgbClr val="3333CC"/>
              </a:buClr>
            </a:pPr>
            <a:r>
              <a:rPr lang="en-US" altLang="zh-CN" sz="2000" dirty="0" smtClean="0">
                <a:ea typeface="宋体" pitchFamily="2" charset="-122"/>
              </a:rPr>
              <a:t>Speaker identification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Previous work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Inverse filtering (</a:t>
            </a:r>
            <a:r>
              <a:rPr lang="en-US" altLang="en-US" sz="2000" dirty="0" err="1" smtClean="0"/>
              <a:t>Avendano</a:t>
            </a:r>
            <a:r>
              <a:rPr lang="en-US" altLang="en-US" sz="2000" dirty="0" smtClean="0"/>
              <a:t> &amp; Hermansky’96; Wu &amp; Wang’06)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Binary masking (Roman &amp; Woodruff’13; </a:t>
            </a:r>
            <a:r>
              <a:rPr lang="en-US" altLang="en-US" sz="2000" dirty="0" err="1" smtClean="0"/>
              <a:t>Hazrati</a:t>
            </a:r>
            <a:r>
              <a:rPr lang="en-US" altLang="en-US" sz="2000" dirty="0" smtClean="0"/>
              <a:t> et al.’13)</a:t>
            </a:r>
          </a:p>
          <a:p>
            <a:pPr algn="just">
              <a:lnSpc>
                <a:spcPct val="90000"/>
              </a:lnSpc>
              <a:buClr>
                <a:srgbClr val="3333CC"/>
              </a:buClr>
            </a:pPr>
            <a:endParaRPr lang="en-US" altLang="zh-CN" sz="2400" dirty="0" smtClean="0">
              <a:ea typeface="宋体" pitchFamily="2" charset="-122"/>
            </a:endParaRPr>
          </a:p>
          <a:p>
            <a:pPr algn="just">
              <a:lnSpc>
                <a:spcPct val="90000"/>
              </a:lnSpc>
              <a:buClr>
                <a:srgbClr val="3333CC"/>
              </a:buClr>
            </a:pPr>
            <a:endParaRPr lang="en-US" altLang="zh-CN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DNN for speech dereverberation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2476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Learning the inverse process (Han et al.’14)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DNN  is trained to learn </a:t>
            </a:r>
            <a:r>
              <a:rPr lang="en-US" altLang="en-US" dirty="0" smtClean="0"/>
              <a:t>the mapping from the </a:t>
            </a:r>
            <a:r>
              <a:rPr lang="en-US" altLang="en-US" sz="2000" dirty="0" smtClean="0"/>
              <a:t>spectrum of </a:t>
            </a:r>
            <a:r>
              <a:rPr lang="en-US" altLang="en-US" dirty="0" smtClean="0"/>
              <a:t>reverberant</a:t>
            </a:r>
            <a:r>
              <a:rPr lang="en-US" altLang="en-US" sz="2000" dirty="0" smtClean="0"/>
              <a:t> speech </a:t>
            </a:r>
            <a:r>
              <a:rPr lang="en-US" altLang="en-US" dirty="0" smtClean="0">
                <a:sym typeface="Wingdings" pitchFamily="2" charset="2"/>
              </a:rPr>
              <a:t>to the</a:t>
            </a:r>
            <a:r>
              <a:rPr lang="en-US" altLang="en-US" sz="2000" dirty="0" smtClean="0">
                <a:sym typeface="Wingdings" pitchFamily="2" charset="2"/>
              </a:rPr>
              <a:t> spectrum of clean (anechoic) speech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 smtClean="0">
                <a:sym typeface="Wingdings" pitchFamily="2" charset="2"/>
              </a:rPr>
              <a:t>Work equally well in spectrogram and cochleagram</a:t>
            </a:r>
            <a:endParaRPr lang="en-US" altLang="en-US" sz="1600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Straightforward extension to separate </a:t>
            </a:r>
            <a:r>
              <a:rPr lang="en-US" altLang="en-US" sz="2000" dirty="0" smtClean="0"/>
              <a:t>reverberant and noisy speech (Han et al.’15)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182688"/>
            <a:ext cx="48482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Learning spectral mapping</a:t>
            </a:r>
            <a:endParaRPr lang="en-US" altLang="en-US" smtClean="0"/>
          </a:p>
        </p:txBody>
      </p:sp>
      <p:sp>
        <p:nvSpPr>
          <p:cNvPr id="90116" name="Content Placeholder 2"/>
          <p:cNvSpPr>
            <a:spLocks noGrp="1"/>
          </p:cNvSpPr>
          <p:nvPr>
            <p:ph idx="1"/>
          </p:nvPr>
        </p:nvSpPr>
        <p:spPr>
          <a:xfrm>
            <a:off x="585788" y="1905000"/>
            <a:ext cx="3565525" cy="2543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/>
              <a:t>DNN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Rectified linear + sigmoid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Three hidden layers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Input: current frames + 5 neighboring frame on each side</a:t>
            </a:r>
          </a:p>
          <a:p>
            <a:pPr lvl="1">
              <a:lnSpc>
                <a:spcPct val="80000"/>
              </a:lnSpc>
            </a:pPr>
            <a:r>
              <a:rPr lang="en-US" altLang="en-US" sz="2000" smtClean="0"/>
              <a:t>Output: current frame</a:t>
            </a:r>
          </a:p>
          <a:p>
            <a:pPr lvl="1">
              <a:lnSpc>
                <a:spcPct val="80000"/>
              </a:lnSpc>
            </a:pPr>
            <a:endParaRPr lang="en-US" altLang="en-US" sz="170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7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65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Dereverberation</a:t>
            </a:r>
          </a:p>
        </p:txBody>
      </p:sp>
      <p:pic>
        <p:nvPicPr>
          <p:cNvPr id="9113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53" b="-22153"/>
          <a:stretch>
            <a:fillRect/>
          </a:stretch>
        </p:blipFill>
        <p:spPr>
          <a:xfrm>
            <a:off x="3101975" y="892175"/>
            <a:ext cx="4770438" cy="2090738"/>
          </a:xfrm>
        </p:spPr>
      </p:pic>
      <p:pic>
        <p:nvPicPr>
          <p:cNvPr id="9114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909888"/>
            <a:ext cx="43640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4643438"/>
            <a:ext cx="441642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23963" y="1676400"/>
            <a:ext cx="78258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latin typeface="+mn-lt"/>
              </a:rPr>
              <a:t>Clean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5225" y="3240088"/>
            <a:ext cx="14382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latin typeface="+mn-lt"/>
              </a:rPr>
              <a:t>Reverberant</a:t>
            </a:r>
          </a:p>
          <a:p>
            <a:pPr>
              <a:defRPr/>
            </a:pPr>
            <a:r>
              <a:rPr lang="en-US" sz="2000" kern="0" dirty="0">
                <a:latin typeface="+mn-lt"/>
              </a:rPr>
              <a:t>(T</a:t>
            </a:r>
            <a:r>
              <a:rPr lang="en-US" sz="2000" kern="0" baseline="-25000" dirty="0">
                <a:latin typeface="+mn-lt"/>
              </a:rPr>
              <a:t>60</a:t>
            </a:r>
            <a:r>
              <a:rPr lang="en-US" sz="2000" kern="0" dirty="0">
                <a:latin typeface="+mn-lt"/>
              </a:rPr>
              <a:t> = 0.6 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2688" y="5091113"/>
            <a:ext cx="176362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latin typeface="+mn-lt"/>
              </a:rPr>
              <a:t>Dereverberated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Two-stage model for reverberant speech enhancement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426A75-AE80-420B-AA44-431667303688}" type="slidenum">
              <a:rPr lang="en-US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400" b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and reverberation are different kinds of interference</a:t>
            </a:r>
          </a:p>
          <a:p>
            <a:pPr lvl="1"/>
            <a:r>
              <a:rPr lang="en-US" dirty="0" smtClean="0"/>
              <a:t>Background noise is an additive signal to the target speech</a:t>
            </a:r>
          </a:p>
          <a:p>
            <a:pPr lvl="1"/>
            <a:r>
              <a:rPr lang="en-US" dirty="0" smtClean="0"/>
              <a:t>Reverberation is a </a:t>
            </a:r>
            <a:r>
              <a:rPr lang="en-US" dirty="0" err="1" smtClean="0"/>
              <a:t>convolutive</a:t>
            </a:r>
            <a:r>
              <a:rPr lang="en-US" dirty="0" smtClean="0"/>
              <a:t> distortion of a speech signal by a room impulse response</a:t>
            </a:r>
          </a:p>
          <a:p>
            <a:r>
              <a:rPr lang="en-US" dirty="0" smtClean="0"/>
              <a:t>Following this analysis, Zhao et al. (2017) proposed a two-stage model to address combined noise and reverberation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29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DNN architecture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264025" y="1403350"/>
            <a:ext cx="4270375" cy="44075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system has three modules: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Denoising module </a:t>
            </a:r>
            <a:r>
              <a:rPr lang="en-US" altLang="en-US" dirty="0" smtClean="0">
                <a:cs typeface="Times New Roman" panose="02020603050405020304" pitchFamily="18" charset="0"/>
              </a:rPr>
              <a:t>performs </a:t>
            </a:r>
            <a:r>
              <a:rPr lang="en-US" altLang="en-US" sz="2000" dirty="0" smtClean="0">
                <a:cs typeface="Times New Roman" panose="02020603050405020304" pitchFamily="18" charset="0"/>
              </a:rPr>
              <a:t>IRM estimation to remove noise from noisy-reverberant speech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Dereverberation module </a:t>
            </a:r>
            <a:r>
              <a:rPr lang="en-US" altLang="en-US" dirty="0" smtClean="0">
                <a:cs typeface="Times New Roman" panose="02020603050405020304" pitchFamily="18" charset="0"/>
              </a:rPr>
              <a:t>performs spectral mapping to estimate clean-anechoic speech</a:t>
            </a:r>
            <a:endParaRPr lang="en-US" altLang="en-US" sz="20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cs typeface="Times New Roman" panose="02020603050405020304" pitchFamily="18" charset="0"/>
              </a:rPr>
              <a:t>Time-domain signal reconstruction (TDR) module (Wang &amp; Wang’15) performs time-domain optimization </a:t>
            </a:r>
            <a:r>
              <a:rPr lang="en-US" altLang="en-US" dirty="0" smtClean="0">
                <a:cs typeface="Times New Roman" panose="02020603050405020304" pitchFamily="18" charset="0"/>
              </a:rPr>
              <a:t>to improve magnitude spectrum estimation</a:t>
            </a:r>
            <a:endParaRPr lang="en-US" altLang="zh-CN" sz="2000" dirty="0" smtClean="0">
              <a:ea typeface="宋体" panose="02010600030101010101" pitchFamily="2" charset="-122"/>
            </a:endParaRPr>
          </a:p>
          <a:p>
            <a:pPr algn="just">
              <a:lnSpc>
                <a:spcPct val="90000"/>
              </a:lnSpc>
              <a:buClr>
                <a:srgbClr val="3333CC"/>
              </a:buClr>
            </a:pPr>
            <a:endParaRPr lang="en-US" altLang="zh-CN" sz="2400" dirty="0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1B027B-A561-4A13-9C60-9880B7899459}" type="slidenum">
              <a:rPr lang="en-US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400" b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pic>
        <p:nvPicPr>
          <p:cNvPr id="327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938213"/>
            <a:ext cx="3932237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31838" y="1309688"/>
            <a:ext cx="8001000" cy="4622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Times New Roman" panose="02020603050405020304" pitchFamily="18" charset="0"/>
              </a:rPr>
              <a:t>Average across different reverberation times (0.3 s, 0.6 s, 0.9 s), different SNRs (-6 dB, 0 dB, 6 dB), and four noises (babble, SSN, DLIVING, PCAFETER)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ea typeface="宋体" pitchFamily="2" charset="-122"/>
            </a:endParaRPr>
          </a:p>
          <a:p>
            <a:pPr>
              <a:lnSpc>
                <a:spcPct val="90000"/>
              </a:lnSpc>
              <a:defRPr/>
            </a:pPr>
            <a:endParaRPr lang="en-US" sz="2400" dirty="0" smtClean="0"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Recent tests with hearing-impaired listeners show substantial intelligibility improvements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Times New Roman" panose="02020603050405020304" pitchFamily="18" charset="0"/>
              </a:rPr>
              <a:t>Demo (T60 = 0.6 s, babble noise at 3 dB SNR)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Clr>
                <a:srgbClr val="3333CC"/>
              </a:buClr>
              <a:defRPr/>
            </a:pPr>
            <a:endParaRPr lang="en-US" altLang="zh-CN" sz="2400" dirty="0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400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6456F0-E596-489F-BBFC-A492D12086B2}" type="slidenum">
              <a:rPr lang="en-US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400" b="0" smtClean="0"/>
          </a:p>
        </p:txBody>
      </p:sp>
      <p:graphicFrame>
        <p:nvGraphicFramePr>
          <p:cNvPr id="7" name="Table 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684338" y="2538413"/>
          <a:ext cx="6096000" cy="14843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/>
                  </a:extLst>
                </a:gridCol>
                <a:gridCol w="2032000">
                  <a:extLst>
                    <a:ext uri="{9D8B030D-6E8A-4147-A177-3AD203B41FA5}"/>
                  </a:extLst>
                </a:gridCol>
                <a:gridCol w="2032000">
                  <a:extLst>
                    <a:ext uri="{9D8B030D-6E8A-4147-A177-3AD203B41FA5}"/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STOI (in %)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PESQ</a:t>
                      </a:r>
                    </a:p>
                  </a:txBody>
                  <a:tcPr marT="45749" marB="45749"/>
                </a:tc>
                <a:extLst>
                  <a:ext uri="{0D108BD9-81ED-4DB2-BD59-A6C34878D82A}"/>
                </a:extLst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unprocessed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61.8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</a:p>
                  </a:txBody>
                  <a:tcPr marT="45749" marB="45749"/>
                </a:tc>
                <a:extLst>
                  <a:ext uri="{0D108BD9-81ED-4DB2-BD59-A6C34878D82A}"/>
                </a:extLst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masking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77.7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</a:p>
                  </a:txBody>
                  <a:tcPr marT="45749" marB="45749"/>
                </a:tc>
                <a:extLst>
                  <a:ext uri="{0D108BD9-81ED-4DB2-BD59-A6C34878D82A}"/>
                </a:extLst>
              </a:tr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proposed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82.6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2.08</a:t>
                      </a:r>
                    </a:p>
                  </a:txBody>
                  <a:tcPr marT="45749" marB="45749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3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</a:t>
            </a:r>
            <a:r>
              <a:rPr lang="en-US" altLang="en-US" dirty="0" smtClean="0"/>
              <a:t>esults and demo</a:t>
            </a:r>
          </a:p>
        </p:txBody>
      </p:sp>
      <p:pic>
        <p:nvPicPr>
          <p:cNvPr id="2" name="F593_SRIR06_3dB_bab_unpr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25100" y="5603081"/>
            <a:ext cx="487363" cy="487363"/>
          </a:xfrm>
          <a:prstGeom prst="rect">
            <a:avLst/>
          </a:prstGeom>
        </p:spPr>
      </p:pic>
      <p:pic>
        <p:nvPicPr>
          <p:cNvPr id="3" name="F593_SRIR06_3dB_ba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15557" y="5603081"/>
            <a:ext cx="487363" cy="487363"/>
          </a:xfrm>
          <a:prstGeom prst="rect">
            <a:avLst/>
          </a:prstGeom>
        </p:spPr>
      </p:pic>
      <p:pic>
        <p:nvPicPr>
          <p:cNvPr id="4" name="F59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2532" y="5603080"/>
            <a:ext cx="487363" cy="48736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85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r>
              <a:rPr lang="en-US" altLang="en-US" smtClean="0"/>
              <a:t>Some applications of speech separation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2519363"/>
          </a:xfrm>
        </p:spPr>
        <p:txBody>
          <a:bodyPr/>
          <a:lstStyle/>
          <a:p>
            <a:r>
              <a:rPr lang="en-US" altLang="en-US" sz="2400" dirty="0" smtClean="0"/>
              <a:t>Robust automatic speech and speaker recognition</a:t>
            </a:r>
          </a:p>
          <a:p>
            <a:r>
              <a:rPr lang="en-US" altLang="en-US" sz="2400" dirty="0" smtClean="0"/>
              <a:t>Noise reduction for hearing prosthesis</a:t>
            </a:r>
          </a:p>
          <a:p>
            <a:pPr lvl="1"/>
            <a:r>
              <a:rPr lang="en-US" altLang="en-US" sz="2000" dirty="0" smtClean="0"/>
              <a:t>Hearing aids</a:t>
            </a:r>
          </a:p>
          <a:p>
            <a:pPr lvl="1"/>
            <a:r>
              <a:rPr lang="en-US" altLang="en-US" sz="2000" dirty="0" smtClean="0"/>
              <a:t>Cochlear implants</a:t>
            </a:r>
          </a:p>
          <a:p>
            <a:r>
              <a:rPr lang="en-US" altLang="en-US" sz="2400" dirty="0" smtClean="0"/>
              <a:t>Noise reduction for mobile communication</a:t>
            </a:r>
          </a:p>
          <a:p>
            <a:r>
              <a:rPr lang="en-US" altLang="en-US" sz="2400" dirty="0" smtClean="0"/>
              <a:t>Audio information retrieval</a:t>
            </a:r>
          </a:p>
          <a:p>
            <a:pPr>
              <a:buFontTx/>
              <a:buNone/>
            </a:pPr>
            <a:endParaRPr lang="en-US" altLang="en-US" sz="2400" dirty="0" smtClean="0"/>
          </a:p>
        </p:txBody>
      </p:sp>
      <p:pic>
        <p:nvPicPr>
          <p:cNvPr id="6" name="Picture 2" descr="C:\Users\williamson\Google Drive\asr_siri_ex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05765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illiamson\Google Drive\hearing_aid_exam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80022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Part IV. Separation algorithms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1675" y="1143000"/>
            <a:ext cx="7740650" cy="3924300"/>
          </a:xfrm>
        </p:spPr>
        <p:txBody>
          <a:bodyPr/>
          <a:lstStyle/>
          <a:p>
            <a:pPr marL="457200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Monaural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Speech-nonspeech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Speaker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Separation of reverberant speech</a:t>
            </a:r>
          </a:p>
          <a:p>
            <a:pPr marL="457200" indent="-457200"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Multi-channel separation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Spatial feature based separation</a:t>
            </a:r>
          </a:p>
          <a:p>
            <a:pPr marL="857250" lvl="1" indent="-457200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Masking based beamforming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B</a:t>
            </a:r>
            <a:r>
              <a:rPr lang="en-US" altLang="zh-CN" dirty="0" smtClean="0">
                <a:ea typeface="宋体" pitchFamily="2" charset="-122"/>
              </a:rPr>
              <a:t>inaural separation of reverberant speech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954588"/>
          </a:xfrm>
        </p:spPr>
        <p:txBody>
          <a:bodyPr/>
          <a:lstStyle/>
          <a:p>
            <a:r>
              <a:rPr lang="en-US" altLang="en-US" sz="2400" dirty="0" smtClean="0"/>
              <a:t>Speech separation has extensively used binaural cues</a:t>
            </a:r>
          </a:p>
          <a:p>
            <a:pPr lvl="1"/>
            <a:r>
              <a:rPr lang="en-US" altLang="en-US" sz="2000" dirty="0" smtClean="0"/>
              <a:t>Localization, and then location-based separation</a:t>
            </a:r>
          </a:p>
          <a:p>
            <a:r>
              <a:rPr lang="en-US" altLang="en-US" sz="2400" dirty="0" smtClean="0"/>
              <a:t>T-F masking for separation</a:t>
            </a:r>
          </a:p>
          <a:p>
            <a:pPr lvl="1"/>
            <a:r>
              <a:rPr lang="en-US" altLang="en-US" sz="2000" dirty="0" smtClean="0"/>
              <a:t>Roman et al. (2003) proposed the first supervised method for binaural separation</a:t>
            </a:r>
          </a:p>
          <a:p>
            <a:pPr lvl="1"/>
            <a:r>
              <a:rPr lang="en-US" altLang="en-US" sz="2000" dirty="0" smtClean="0"/>
              <a:t>DUET (Yilmaz &amp; Richard’04) is the first unsupervised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DNN based approach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3722688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Jiang et al. (2014) proposed DNN classification based on binaural features for reverberant speech separation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Interaural time difference (ITD) and interaural level difference (ILD)</a:t>
            </a:r>
          </a:p>
          <a:p>
            <a:r>
              <a:rPr lang="en-US" altLang="zh-CN" sz="2400" dirty="0" smtClean="0">
                <a:ea typeface="宋体" pitchFamily="2" charset="-122"/>
              </a:rPr>
              <a:t>Using binaural features to train a DNN classifier to estimate the IBM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Monaural GFCC features are also </a:t>
            </a:r>
            <a:r>
              <a:rPr lang="en-US" altLang="zh-CN" dirty="0" smtClean="0">
                <a:ea typeface="宋体" pitchFamily="2" charset="-122"/>
              </a:rPr>
              <a:t>used</a:t>
            </a:r>
            <a:endParaRPr lang="en-US" altLang="zh-CN" sz="20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Systematic examination of generalization to different configurations and reverberation conditions</a:t>
            </a:r>
          </a:p>
        </p:txBody>
      </p:sp>
      <p:pic>
        <p:nvPicPr>
          <p:cNvPr id="9830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648200"/>
            <a:ext cx="65690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Training and test corpus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3722688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ROOMSIM is used with KEMAR dummy head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A</a:t>
            </a:r>
            <a:r>
              <a:rPr lang="en-US" altLang="zh-CN" sz="2000" dirty="0" smtClean="0">
                <a:ea typeface="宋体" pitchFamily="2" charset="-122"/>
              </a:rPr>
              <a:t> library of binaural impulse responses (BIRs) is created with a room configuration: 6m×4m×3m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Three reverberant conditions with </a:t>
            </a:r>
            <a:r>
              <a:rPr lang="en-US" altLang="zh-CN" sz="2000" i="1" dirty="0" smtClean="0">
                <a:ea typeface="宋体" pitchFamily="2" charset="-122"/>
              </a:rPr>
              <a:t>T</a:t>
            </a:r>
            <a:r>
              <a:rPr lang="en-US" altLang="zh-CN" sz="2000" baseline="-25000" dirty="0" smtClean="0">
                <a:ea typeface="宋体" pitchFamily="2" charset="-122"/>
              </a:rPr>
              <a:t>60</a:t>
            </a:r>
            <a:r>
              <a:rPr lang="en-US" altLang="zh-CN" sz="2000" dirty="0" smtClean="0">
                <a:ea typeface="宋体" pitchFamily="2" charset="-122"/>
              </a:rPr>
              <a:t>: 0s, 0.3s and 0.7s </a:t>
            </a:r>
          </a:p>
          <a:p>
            <a:r>
              <a:rPr lang="en-US" altLang="zh-CN" sz="2400" dirty="0" smtClean="0">
                <a:ea typeface="宋体" pitchFamily="2" charset="-122"/>
              </a:rPr>
              <a:t>Seventy-two source azimuths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Azimuth angles from 0º</a:t>
            </a:r>
            <a:r>
              <a:rPr lang="en-US" altLang="zh-CN" sz="2000" baseline="30000" dirty="0" smtClean="0">
                <a:ea typeface="宋体" pitchFamily="2" charset="-122"/>
              </a:rPr>
              <a:t> </a:t>
            </a:r>
            <a:r>
              <a:rPr lang="en-US" altLang="zh-CN" sz="2000" dirty="0" smtClean="0">
                <a:ea typeface="宋体" pitchFamily="2" charset="-122"/>
              </a:rPr>
              <a:t>to 355º, uniformly sampled at 5º, with distance fixed at 1.5m and elevation at zero degree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Target fixed at 0º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Number of sources: 2, 3 and 5</a:t>
            </a:r>
          </a:p>
          <a:p>
            <a:r>
              <a:rPr lang="en-US" altLang="zh-CN" sz="2400" dirty="0" smtClean="0">
                <a:ea typeface="宋体" pitchFamily="2" charset="-122"/>
              </a:rPr>
              <a:t>Target signals: TIMIT utterances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Interference: Babble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Training SNR is 0 dB (with reverberant target as signal)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Default test SNR is -5 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73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Generalization to untrained configurations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598988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Two-source configuration with reverberation (0.3s </a:t>
            </a:r>
            <a:r>
              <a:rPr lang="en-US" altLang="zh-CN" sz="2400" i="1" dirty="0" smtClean="0">
                <a:ea typeface="宋体" pitchFamily="2" charset="-122"/>
              </a:rPr>
              <a:t>T</a:t>
            </a:r>
            <a:r>
              <a:rPr lang="en-US" altLang="zh-CN" sz="2400" baseline="-25000" dirty="0" smtClean="0">
                <a:ea typeface="宋体" pitchFamily="2" charset="-122"/>
              </a:rPr>
              <a:t>60</a:t>
            </a:r>
            <a:r>
              <a:rPr lang="en-US" altLang="zh-CN" sz="2400" dirty="0" smtClean="0">
                <a:ea typeface="宋体" pitchFamily="2" charset="-122"/>
              </a:rPr>
              <a:t>)</a:t>
            </a: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>
              <a:buFontTx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HIT stands for the hit rate (compared to the IBM) and FA for the false-alarm rate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With </a:t>
            </a:r>
            <a:r>
              <a:rPr lang="en-US" altLang="zh-CN" sz="2000" dirty="0" smtClean="0">
                <a:ea typeface="宋体" pitchFamily="2" charset="-122"/>
              </a:rPr>
              <a:t>reasonable sampling of spatial configurations, DNN classifiers generalize well</a:t>
            </a:r>
          </a:p>
        </p:txBody>
      </p:sp>
      <p:pic>
        <p:nvPicPr>
          <p:cNvPr id="1024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24063"/>
            <a:ext cx="820578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74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Combining spatial and spectral analyses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208404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Recently, Zhang </a:t>
            </a:r>
            <a:r>
              <a:rPr lang="en-US" altLang="zh-CN" dirty="0">
                <a:ea typeface="宋体" pitchFamily="2" charset="-122"/>
              </a:rPr>
              <a:t>&amp;</a:t>
            </a:r>
            <a:r>
              <a:rPr lang="en-US" altLang="zh-CN" sz="2400" dirty="0" smtClean="0">
                <a:ea typeface="宋体" pitchFamily="2" charset="-122"/>
              </a:rPr>
              <a:t> Wang (2017) used a more sophisticated set of spatial and spectral features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Separation is based on IRM estimation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Spectral features are extracted after fixed beamforming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Substantially outperforming conventional beamformers</a:t>
            </a:r>
            <a:endParaRPr lang="en-US" altLang="zh-CN" sz="2000" dirty="0" smtClean="0">
              <a:ea typeface="宋体" pitchFamily="2" charset="-122"/>
            </a:endParaRPr>
          </a:p>
          <a:p>
            <a:pPr marL="457200" lvl="1" indent="0"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>
              <a:buFontTx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buFontTx/>
              <a:buNone/>
            </a:pPr>
            <a:endParaRPr lang="en-US" altLang="zh-CN" sz="2000" dirty="0" smtClean="0">
              <a:ea typeface="宋体" pitchFamily="2" charset="-122"/>
            </a:endParaRPr>
          </a:p>
          <a:p>
            <a:pPr lvl="1">
              <a:buFontTx/>
              <a:buNone/>
            </a:pPr>
            <a:endParaRPr lang="en-US" altLang="zh-CN" sz="2000" dirty="0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75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98573" y="2359741"/>
            <a:ext cx="109493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536124"/>
              </p:ext>
            </p:extLst>
          </p:nvPr>
        </p:nvGraphicFramePr>
        <p:xfrm>
          <a:off x="533400" y="3502957"/>
          <a:ext cx="8144304" cy="230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08" r:id="rId3" imgW="6584655" imgH="1872181" progId="Visio.Drawing.11">
                  <p:embed/>
                </p:oleObj>
              </mc:Choice>
              <mc:Fallback>
                <p:oleObj r:id="rId3" imgW="6584655" imgH="187218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2957"/>
                        <a:ext cx="8144304" cy="2300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Masking based beamforming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86018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Beamforming as a spatial filter needs to know the target direction for steering purposes</a:t>
            </a:r>
          </a:p>
          <a:p>
            <a:r>
              <a:rPr lang="en-US" altLang="zh-CN" dirty="0">
                <a:ea typeface="宋体" pitchFamily="2" charset="-122"/>
              </a:rPr>
              <a:t>S</a:t>
            </a:r>
            <a:r>
              <a:rPr lang="en-US" altLang="zh-CN" sz="2400" dirty="0" smtClean="0">
                <a:ea typeface="宋体" pitchFamily="2" charset="-122"/>
              </a:rPr>
              <a:t>teering vector is typically supplied by direction-of-arrival (DOA) estimation of the target source, or source localization</a:t>
            </a:r>
          </a:p>
          <a:p>
            <a:r>
              <a:rPr lang="en-US" altLang="zh-CN" dirty="0" smtClean="0">
                <a:ea typeface="宋体" pitchFamily="2" charset="-122"/>
              </a:rPr>
              <a:t>However, sound localization in reverberant, multi-source environments itself is difficult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For human audition, localization depends on separation (Darwin’08)</a:t>
            </a:r>
            <a:endParaRPr lang="en-US" altLang="zh-CN" sz="2000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A recent idea is to use monaural T-F masking to guide beamforming (</a:t>
            </a:r>
            <a:r>
              <a:rPr lang="en-US" altLang="zh-CN" dirty="0" err="1" smtClean="0">
                <a:ea typeface="宋体" pitchFamily="2" charset="-122"/>
              </a:rPr>
              <a:t>Heymann</a:t>
            </a:r>
            <a:r>
              <a:rPr lang="en-US" altLang="zh-CN" dirty="0" smtClean="0">
                <a:ea typeface="宋体" pitchFamily="2" charset="-122"/>
              </a:rPr>
              <a:t> et al.’16; Higuchi et al.’16)</a:t>
            </a:r>
            <a:endParaRPr lang="en-US" altLang="zh-CN" sz="2400" dirty="0" smtClean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Supervised masking helps to specify the target source</a:t>
            </a: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Masking also helps by suppressing interfering sound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76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28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MVDR beamformer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</p:spPr>
            <p:txBody>
              <a:bodyPr/>
              <a:lstStyle/>
              <a:p>
                <a:r>
                  <a:rPr lang="en-US" altLang="zh-CN" dirty="0" smtClean="0">
                    <a:ea typeface="宋体" pitchFamily="2" charset="-122"/>
                  </a:rPr>
                  <a:t>To explain the idea, look at the MVDR beamformer</a:t>
                </a:r>
              </a:p>
              <a:p>
                <a:pPr lvl="1"/>
                <a:r>
                  <a:rPr lang="en-US" altLang="zh-CN" dirty="0" smtClean="0">
                    <a:ea typeface="宋体" pitchFamily="2" charset="-122"/>
                  </a:rPr>
                  <a:t>MVDR (</a:t>
                </a:r>
                <a:r>
                  <a:rPr lang="en-US" altLang="zh-CN" dirty="0">
                    <a:ea typeface="宋体" pitchFamily="2" charset="-122"/>
                  </a:rPr>
                  <a:t>minimum variance distortionless response) </a:t>
                </a:r>
                <a:r>
                  <a:rPr lang="en-US" altLang="zh-CN" dirty="0" smtClean="0">
                    <a:ea typeface="宋体" pitchFamily="2" charset="-122"/>
                  </a:rPr>
                  <a:t>aims to minimize the noise energy from nontarget directions while maintaining the energy from the target direction</a:t>
                </a:r>
              </a:p>
              <a:p>
                <a:r>
                  <a:rPr lang="en-US" dirty="0" smtClean="0"/>
                  <a:t>Array </a:t>
                </a:r>
                <a:r>
                  <a:rPr lang="en-US" dirty="0"/>
                  <a:t>signals </a:t>
                </a:r>
                <a:r>
                  <a:rPr lang="en-US" dirty="0" smtClean="0"/>
                  <a:t>can </a:t>
                </a:r>
                <a:r>
                  <a:rPr lang="en-US" dirty="0"/>
                  <a:t>be written </a:t>
                </a:r>
                <a:r>
                  <a:rPr lang="en-US" dirty="0" smtClean="0"/>
                  <a:t>as</a:t>
                </a:r>
                <a:endParaRPr lang="en-US" altLang="zh-CN" dirty="0" smtClean="0">
                  <a:ea typeface="宋体" pitchFamily="2" charset="-122"/>
                </a:endParaRPr>
              </a:p>
              <a:p>
                <a:pPr marL="457200" lvl="1" indent="0">
                  <a:buNone/>
                </a:pPr>
                <a:endParaRPr lang="en-US" b="1" i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𝐜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𝐧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457200" lvl="1" indent="0">
                  <a:buNone/>
                </a:pPr>
                <a:endParaRPr lang="en-US" altLang="zh-CN" sz="2000" dirty="0" smtClean="0">
                  <a:ea typeface="宋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</a:t>
                </a:r>
                <a:r>
                  <a:rPr lang="en-US" dirty="0" smtClean="0"/>
                  <a:t>the spatial </a:t>
                </a:r>
                <a:r>
                  <a:rPr lang="en-US" dirty="0"/>
                  <a:t>vectors of the noisy speech signal and noise at frame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frequency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S</a:t>
                </a:r>
                <a:r>
                  <a:rPr lang="en-US" dirty="0" smtClean="0"/>
                  <a:t>peech source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: received </a:t>
                </a:r>
                <a:r>
                  <a:rPr lang="en-US" dirty="0"/>
                  <a:t>speech signal by the array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: steering </a:t>
                </a:r>
                <a:r>
                  <a:rPr lang="en-US" dirty="0"/>
                  <a:t>vector of the array</a:t>
                </a:r>
                <a:endParaRPr lang="en-US" altLang="zh-CN" sz="20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993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  <a:blipFill rotWithShape="0">
                <a:blip r:embed="rId2"/>
                <a:stretch>
                  <a:fillRect l="-1448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77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52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MVDR beamformer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3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</p:spPr>
            <p:txBody>
              <a:bodyPr/>
              <a:lstStyle/>
              <a:p>
                <a:r>
                  <a:rPr lang="en-US" dirty="0" smtClean="0"/>
                  <a:t>We solve for an optimal weight vector</a:t>
                </a:r>
                <a:endParaRPr lang="en-US" altLang="zh-CN" dirty="0" smtClean="0">
                  <a:ea typeface="宋体" pitchFamily="2" charset="-122"/>
                </a:endParaRPr>
              </a:p>
              <a:p>
                <a:pPr marL="457200" lvl="1" indent="0">
                  <a:buNone/>
                </a:pPr>
                <a:endParaRPr lang="en-US" b="1" i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e>
                          </m:d>
                        </m:e>
                      </m:func>
                      <m:r>
                        <a:rPr lang="en-US" sz="240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 smtClean="0"/>
              </a:p>
              <a:p>
                <a:pPr marL="457200" lvl="1" indent="0">
                  <a:buNone/>
                </a:pPr>
                <a:endParaRPr lang="en-US" altLang="zh-CN" sz="2000" dirty="0" smtClean="0">
                  <a:ea typeface="宋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denotes the conjugate </a:t>
                </a:r>
                <a:r>
                  <a:rPr lang="en-US" dirty="0" smtClean="0"/>
                  <a:t>transpose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spatial covariance matrix of the </a:t>
                </a:r>
                <a:r>
                  <a:rPr lang="en-US" dirty="0" smtClean="0"/>
                  <a:t>noise</a:t>
                </a:r>
              </a:p>
              <a:p>
                <a:r>
                  <a:rPr lang="en-US" dirty="0" smtClean="0"/>
                  <a:t>As the </a:t>
                </a:r>
                <a:r>
                  <a:rPr lang="en-US" dirty="0"/>
                  <a:t>minimization of the output power is equivalent to the minimization of the noise </a:t>
                </a:r>
                <a:r>
                  <a:rPr lang="en-US" dirty="0" smtClean="0"/>
                  <a:t>power: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𝐜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𝐜</m:t>
                          </m:r>
                        </m:den>
                      </m:f>
                    </m:oMath>
                  </m:oMathPara>
                </a14:m>
                <a:endParaRPr lang="en-US" altLang="zh-CN" sz="2400" dirty="0">
                  <a:ea typeface="宋体" pitchFamily="2" charset="-122"/>
                </a:endParaRPr>
              </a:p>
              <a:p>
                <a:pPr lvl="1"/>
                <a:endParaRPr lang="en-US" altLang="zh-CN" sz="2000" dirty="0" smtClean="0"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993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  <a:blipFill rotWithShape="0">
                <a:blip r:embed="rId2"/>
                <a:stretch>
                  <a:fillRect l="-1448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78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81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MVDR beamformer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</p:spPr>
            <p:txBody>
              <a:bodyPr/>
              <a:lstStyle/>
              <a:p>
                <a:r>
                  <a:rPr lang="en-US" dirty="0"/>
                  <a:t>T</a:t>
                </a:r>
                <a:r>
                  <a:rPr lang="en-US" dirty="0" smtClean="0"/>
                  <a:t>he enhanced speech signal (MVDR output) is</a:t>
                </a:r>
              </a:p>
              <a:p>
                <a:endParaRPr lang="en-US" b="1" i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457200" lvl="1" indent="0">
                  <a:buNone/>
                </a:pPr>
                <a:endParaRPr lang="en-US" altLang="zh-CN" sz="2000" dirty="0" smtClean="0">
                  <a:ea typeface="宋体" pitchFamily="2" charset="-122"/>
                </a:endParaRPr>
              </a:p>
              <a:p>
                <a:pPr lvl="1"/>
                <a:r>
                  <a:rPr lang="en-US" dirty="0"/>
                  <a:t>Hence, the accurate estimation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key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dirty="0"/>
                  <a:t> corresponds to the principal component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spatial covariance matrix of </a:t>
                </a:r>
                <a:r>
                  <a:rPr lang="en-US" dirty="0" smtClean="0"/>
                  <a:t>speech</a:t>
                </a:r>
              </a:p>
              <a:p>
                <a:r>
                  <a:rPr lang="en-US" dirty="0" smtClean="0"/>
                  <a:t>With </a:t>
                </a:r>
                <a:r>
                  <a:rPr lang="en-US" dirty="0"/>
                  <a:t>speech and noise uncorrelated, we have</a:t>
                </a:r>
                <a:endParaRPr lang="en-US" dirty="0" smtClean="0"/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zh-CN" sz="2400" dirty="0" smtClean="0">
                  <a:ea typeface="宋体" pitchFamily="2" charset="-122"/>
                </a:endParaRPr>
              </a:p>
              <a:p>
                <a:pPr lvl="1"/>
                <a:endParaRPr lang="en-US" altLang="zh-CN" dirty="0" smtClean="0">
                  <a:ea typeface="宋体" pitchFamily="2" charset="-122"/>
                </a:endParaRPr>
              </a:p>
              <a:p>
                <a:pPr lvl="1"/>
                <a:r>
                  <a:rPr lang="en-US" altLang="zh-CN" dirty="0" smtClean="0">
                    <a:ea typeface="宋体" pitchFamily="2" charset="-122"/>
                  </a:rPr>
                  <a:t>A noise </a:t>
                </a:r>
                <a:r>
                  <a:rPr lang="en-US" altLang="zh-CN" dirty="0">
                    <a:ea typeface="宋体" pitchFamily="2" charset="-122"/>
                  </a:rPr>
                  <a:t>estimate is crucial for beamforming performance, just like </a:t>
                </a:r>
                <a:r>
                  <a:rPr lang="en-US" altLang="zh-CN" dirty="0" smtClean="0">
                    <a:ea typeface="宋体" pitchFamily="2" charset="-122"/>
                  </a:rPr>
                  <a:t>in traditional </a:t>
                </a:r>
                <a:r>
                  <a:rPr lang="en-US" altLang="zh-CN" dirty="0">
                    <a:ea typeface="宋体" pitchFamily="2" charset="-122"/>
                  </a:rPr>
                  <a:t>speech enhancement</a:t>
                </a:r>
              </a:p>
              <a:p>
                <a:pPr lvl="1"/>
                <a:endParaRPr lang="en-US" altLang="zh-CN" sz="20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993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  <a:blipFill rotWithShape="0">
                <a:blip r:embed="rId2"/>
                <a:stretch>
                  <a:fillRect l="-1448" t="-1873" r="-686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79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1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Traditional approaches to speech separation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8001000" cy="4325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Speech enhancement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Monaural methods by analyzing general statistics of speech and noise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Require a noise estimate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Spatial filtering with a microphone array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Beamforming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Extract target sound from a specific spatial direction with a sensor array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Independent component analysis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Find a </a:t>
            </a:r>
            <a:r>
              <a:rPr lang="en-US" altLang="en-US" sz="1800" dirty="0" err="1" smtClean="0"/>
              <a:t>demixing</a:t>
            </a:r>
            <a:r>
              <a:rPr lang="en-US" altLang="en-US" sz="1800" dirty="0" smtClean="0"/>
              <a:t> matrix from multiple mixtures of sound sources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Computational auditory scene analysis (CASA)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Based on auditory scene analysis principles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Feature-based  (e.g. pitch) versus model-based (e.g. speaker model)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Masking based beamforming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2290302"/>
          </a:xfrm>
        </p:spPr>
        <p:txBody>
          <a:bodyPr/>
          <a:lstStyle/>
          <a:p>
            <a:r>
              <a:rPr lang="en-US" dirty="0" smtClean="0"/>
              <a:t>A T-F mask provides a way to more accurately estimate noise (and speech) covariance matrix from noisy input</a:t>
            </a:r>
          </a:p>
          <a:p>
            <a:pPr lvl="1"/>
            <a:r>
              <a:rPr lang="en-US" dirty="0" err="1" smtClean="0"/>
              <a:t>Heymann</a:t>
            </a:r>
            <a:r>
              <a:rPr lang="en-US" dirty="0" smtClean="0"/>
              <a:t> et al. (2016) use RNN with LSTM for monaural IBM estimation</a:t>
            </a:r>
          </a:p>
          <a:p>
            <a:pPr lvl="1"/>
            <a:r>
              <a:rPr lang="en-US" dirty="0" smtClean="0"/>
              <a:t>Higuchi et al. (2016) compute a ratio mask using a spatial clustering method</a:t>
            </a:r>
          </a:p>
          <a:p>
            <a:endParaRPr 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80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87913" y="3490452"/>
            <a:ext cx="6872923" cy="23208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1988" y="5845162"/>
            <a:ext cx="4572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 </a:t>
            </a:r>
            <a:r>
              <a:rPr lang="en-US" sz="1800" dirty="0" smtClean="0"/>
              <a:t>From Erdogan et al. (2016)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52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Masking based </a:t>
            </a:r>
            <a:r>
              <a:rPr lang="en-US" altLang="zh-CN" dirty="0" smtClean="0">
                <a:ea typeface="宋体" pitchFamily="2" charset="-122"/>
              </a:rPr>
              <a:t>beamforming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</p:spPr>
            <p:txBody>
              <a:bodyPr/>
              <a:lstStyle/>
              <a:p>
                <a:r>
                  <a:rPr lang="en-US" dirty="0" smtClean="0"/>
                  <a:t>Zhang et al. (2017) trained a DNN for monaural IRM estimation, and multiple ratio masks are combined into one via maximum selection</a:t>
                </a:r>
              </a:p>
              <a:p>
                <a:endParaRPr lang="en-US" b="1" i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𝑅𝑀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𝐲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altLang="zh-CN" sz="2000" dirty="0" smtClean="0">
                  <a:ea typeface="宋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denotes the estimated IRM from the DNN at frame </a:t>
                </a:r>
                <a:r>
                  <a:rPr lang="en-US" i="1" dirty="0"/>
                  <a:t>l</a:t>
                </a:r>
                <a:r>
                  <a:rPr lang="en-US" dirty="0"/>
                  <a:t> and frequency </a:t>
                </a:r>
                <a:r>
                  <a:rPr lang="en-US" i="1" dirty="0" smtClean="0"/>
                  <a:t>f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An element </a:t>
                </a:r>
                <a:r>
                  <a:rPr lang="en-US" dirty="0"/>
                  <a:t>of the noise covariance matrix is calculated per frame by integrating a window of neighboring 2</a:t>
                </a:r>
                <a:r>
                  <a:rPr lang="en-US" i="1" dirty="0"/>
                  <a:t>L</a:t>
                </a:r>
                <a:r>
                  <a:rPr lang="en-US" dirty="0"/>
                  <a:t>+1 frames. </a:t>
                </a:r>
                <a:r>
                  <a:rPr lang="en-US" dirty="0" smtClean="0"/>
                  <a:t>Per-frame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better </a:t>
                </a:r>
                <a:r>
                  <a:rPr lang="en-US" dirty="0"/>
                  <a:t>than </a:t>
                </a:r>
                <a:r>
                  <a:rPr lang="en-US" dirty="0" smtClean="0"/>
                  <a:t>over </a:t>
                </a:r>
                <a:r>
                  <a:rPr lang="en-US" dirty="0"/>
                  <a:t>the entire utterance or a signal </a:t>
                </a:r>
                <a:r>
                  <a:rPr lang="en-US" dirty="0" smtClean="0"/>
                  <a:t>segment</a:t>
                </a:r>
                <a:endParaRPr lang="en-US" altLang="zh-CN" sz="24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993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1200150"/>
                <a:ext cx="8001000" cy="4886018"/>
              </a:xfrm>
              <a:blipFill rotWithShape="0">
                <a:blip r:embed="rId2"/>
                <a:stretch>
                  <a:fillRect l="-1448" t="-1873" r="-534" b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81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51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Masking based </a:t>
            </a:r>
            <a:r>
              <a:rPr lang="en-US" altLang="zh-CN" dirty="0" smtClean="0">
                <a:ea typeface="宋体" pitchFamily="2" charset="-122"/>
              </a:rPr>
              <a:t>beamforming (cont.)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86018"/>
          </a:xfrm>
        </p:spPr>
        <p:txBody>
          <a:bodyPr/>
          <a:lstStyle/>
          <a:p>
            <a:r>
              <a:rPr lang="en-US" dirty="0" smtClean="0"/>
              <a:t>Masking based beamforming is responsible for impressive ASR results on CHiME-3 and CHiME-4 challenges</a:t>
            </a:r>
          </a:p>
          <a:p>
            <a:pPr lvl="1"/>
            <a:r>
              <a:rPr lang="en-US" dirty="0" smtClean="0"/>
              <a:t>These results are much better than using traditional beamformers</a:t>
            </a:r>
          </a:p>
          <a:p>
            <a:r>
              <a:rPr lang="en-US" dirty="0" smtClean="0"/>
              <a:t>Masking based beamforming represents a major advance in beamforming based separation and multi-channel ASR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82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42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Part V: Concluding remarks</a:t>
            </a:r>
            <a:endParaRPr lang="en-US" altLang="en-US" sz="2000" dirty="0" smtClean="0"/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599"/>
            <a:ext cx="8001000" cy="4763729"/>
          </a:xfrm>
        </p:spPr>
        <p:txBody>
          <a:bodyPr/>
          <a:lstStyle/>
          <a:p>
            <a:r>
              <a:rPr lang="en-US" altLang="en-US" sz="2400" dirty="0"/>
              <a:t>Formulation of separation as </a:t>
            </a:r>
            <a:r>
              <a:rPr lang="en-US" altLang="en-US" sz="2400" dirty="0" smtClean="0"/>
              <a:t>classification, </a:t>
            </a:r>
            <a:r>
              <a:rPr lang="en-US" altLang="en-US" sz="2400" dirty="0"/>
              <a:t>mask </a:t>
            </a:r>
            <a:r>
              <a:rPr lang="en-US" altLang="en-US" sz="2400" dirty="0" smtClean="0"/>
              <a:t>estimation, or spectral mapping </a:t>
            </a:r>
            <a:r>
              <a:rPr lang="en-US" altLang="en-US" sz="2400" dirty="0"/>
              <a:t>enables the use of supervised </a:t>
            </a:r>
            <a:r>
              <a:rPr lang="en-US" altLang="en-US" sz="2400" dirty="0" smtClean="0"/>
              <a:t>learning</a:t>
            </a:r>
          </a:p>
          <a:p>
            <a:r>
              <a:rPr lang="en-US" altLang="en-US" sz="2400" dirty="0" smtClean="0"/>
              <a:t>Advances in supervised speech separation in the last few years are truly impressive (Wang &amp; Chen’18)</a:t>
            </a:r>
            <a:endParaRPr lang="en-US" altLang="en-US" sz="2400" dirty="0"/>
          </a:p>
          <a:p>
            <a:pPr lvl="1"/>
            <a:r>
              <a:rPr lang="en-US" altLang="en-US" sz="2000" dirty="0" smtClean="0"/>
              <a:t>Large improvements over unprocessed noisy speech and related approaches</a:t>
            </a:r>
          </a:p>
          <a:p>
            <a:pPr lvl="1"/>
            <a:r>
              <a:rPr lang="en-US" altLang="en-US" sz="2000" dirty="0" smtClean="0"/>
              <a:t>The </a:t>
            </a:r>
            <a:r>
              <a:rPr lang="en-US" altLang="en-US" sz="2000" dirty="0"/>
              <a:t>first </a:t>
            </a:r>
            <a:r>
              <a:rPr lang="en-US" altLang="en-US" sz="2000" dirty="0" smtClean="0"/>
              <a:t>demonstrations </a:t>
            </a:r>
            <a:r>
              <a:rPr lang="en-US" altLang="en-US" sz="2000" dirty="0"/>
              <a:t>of speech intelligibility improvement in </a:t>
            </a:r>
            <a:r>
              <a:rPr lang="en-US" altLang="en-US" sz="2000" dirty="0" smtClean="0"/>
              <a:t>noise</a:t>
            </a:r>
          </a:p>
          <a:p>
            <a:pPr lvl="1"/>
            <a:r>
              <a:rPr lang="en-US" altLang="en-US" sz="2000" dirty="0" smtClean="0"/>
              <a:t>Elevation of beamforming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48F6BB-BB01-4894-9829-9EE6DC62CFAA}" type="slidenum">
              <a:rPr lang="en-US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400" b="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A solution in sight for cocktail party problem?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38700"/>
          </a:xfrm>
        </p:spPr>
        <p:txBody>
          <a:bodyPr/>
          <a:lstStyle/>
          <a:p>
            <a:r>
              <a:rPr lang="en-US" altLang="en-US" sz="2400" dirty="0" smtClean="0"/>
              <a:t>What does a solution to the cocktail party problem look like?</a:t>
            </a:r>
          </a:p>
          <a:p>
            <a:pPr lvl="1"/>
            <a:r>
              <a:rPr lang="en-US" altLang="en-US" sz="2000" dirty="0" smtClean="0"/>
              <a:t>A system that achieves human auditory analysis performance in all listening situations (Wang &amp; Brown’06)</a:t>
            </a:r>
          </a:p>
          <a:p>
            <a:r>
              <a:rPr lang="en-US" altLang="en-US" sz="2400" dirty="0" smtClean="0"/>
              <a:t>An ASR system that matches the human speech recognition performance in all noisy environments</a:t>
            </a:r>
          </a:p>
          <a:p>
            <a:pPr lvl="1"/>
            <a:r>
              <a:rPr lang="en-US" altLang="en-US" sz="2000" dirty="0" smtClean="0"/>
              <a:t>Dependency on ASR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389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BCA040-7BD6-4A60-82B5-B7837F10C986}" type="slidenum">
              <a:rPr lang="en-US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400" b="0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A solution in sight (cont.)?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4211638" cy="4838700"/>
          </a:xfrm>
        </p:spPr>
        <p:txBody>
          <a:bodyPr/>
          <a:lstStyle/>
          <a:p>
            <a:r>
              <a:rPr lang="en-US" altLang="en-US" sz="2400" smtClean="0"/>
              <a:t>A speech separation system that helps hearing-impaired listeners to achieve the same level of speech intelligibility as normal-hearing listeners in </a:t>
            </a:r>
            <a:r>
              <a:rPr lang="en-US" altLang="en-US" sz="2400" i="1" smtClean="0"/>
              <a:t>all noisy environments</a:t>
            </a:r>
          </a:p>
          <a:p>
            <a:pPr lvl="1"/>
            <a:r>
              <a:rPr lang="en-US" altLang="en-US" sz="2000" smtClean="0"/>
              <a:t>This is my current working definition – see my IEEE Spectrum cover story in March, 2017</a:t>
            </a:r>
          </a:p>
          <a:p>
            <a:endParaRPr lang="en-US" altLang="en-US" sz="2400" smtClean="0"/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71600"/>
            <a:ext cx="33242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Further remarks</a:t>
            </a:r>
            <a:endParaRPr lang="en-US" altLang="en-US" sz="2000" dirty="0" smtClean="0"/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7648575" cy="4362450"/>
          </a:xfrm>
        </p:spPr>
        <p:txBody>
          <a:bodyPr/>
          <a:lstStyle/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Supervised speech processing is the mainstream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Signal processing provides an important domain for supervised learning, and it in turn benefits from rapid advances in machine learning</a:t>
            </a:r>
          </a:p>
          <a:p>
            <a:r>
              <a:rPr lang="en-US" altLang="en-US" sz="2400" dirty="0" smtClean="0"/>
              <a:t>Use of supervised processing </a:t>
            </a:r>
            <a:r>
              <a:rPr lang="en-US" altLang="en-US" sz="2400" dirty="0"/>
              <a:t>goes beyond speech separation </a:t>
            </a:r>
            <a:r>
              <a:rPr lang="en-US" altLang="en-US" sz="2400" dirty="0" smtClean="0"/>
              <a:t>and recognition</a:t>
            </a:r>
            <a:endParaRPr lang="en-US" altLang="en-US" sz="2400" dirty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Multipitch </a:t>
            </a:r>
            <a:r>
              <a:rPr lang="en-US" altLang="en-US" sz="2000" dirty="0"/>
              <a:t>tracking </a:t>
            </a:r>
            <a:r>
              <a:rPr lang="en-US" altLang="en-US" sz="2000" dirty="0" smtClean="0"/>
              <a:t>(Huang </a:t>
            </a:r>
            <a:r>
              <a:rPr lang="en-US" altLang="en-US" sz="2000" dirty="0"/>
              <a:t>&amp; Lee’13, Han &amp; Wang’14)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/>
              <a:t>Voice activity detection </a:t>
            </a:r>
            <a:r>
              <a:rPr lang="en-US" altLang="en-US" sz="2000" dirty="0" smtClean="0"/>
              <a:t>(Zhang </a:t>
            </a:r>
            <a:r>
              <a:rPr lang="en-US" altLang="en-US" sz="2000" dirty="0"/>
              <a:t>et al.</a:t>
            </a:r>
            <a:r>
              <a:rPr lang="en-US" altLang="en-US" sz="2000" dirty="0" smtClean="0"/>
              <a:t>’13)</a:t>
            </a:r>
            <a:endParaRPr lang="en-US" altLang="en-US" sz="2000" dirty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/>
              <a:t>SNR estimation (Papadopoulos et al.</a:t>
            </a:r>
            <a:r>
              <a:rPr lang="en-US" altLang="en-US" sz="2000" dirty="0" smtClean="0"/>
              <a:t>’16)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Localization (</a:t>
            </a:r>
            <a:r>
              <a:rPr lang="en-US" altLang="en-US" sz="2000" dirty="0" err="1" smtClean="0"/>
              <a:t>Pertila</a:t>
            </a:r>
            <a:r>
              <a:rPr lang="en-US" altLang="en-US" sz="2000" dirty="0" smtClean="0"/>
              <a:t> &amp; Cakir’17; Wang et al.’18)</a:t>
            </a:r>
            <a:endParaRPr lang="en-US" alt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Review of presentation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599"/>
            <a:ext cx="8001000" cy="4685071"/>
          </a:xfrm>
        </p:spPr>
        <p:txBody>
          <a:bodyPr/>
          <a:lstStyle/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Introduction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Training targets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Features</a:t>
            </a:r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Separation algorithms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dirty="0"/>
              <a:t>Monaural separation</a:t>
            </a:r>
          </a:p>
          <a:p>
            <a:pPr marL="1257300" lvl="2" indent="-457200">
              <a:buSzPct val="50000"/>
              <a:buFont typeface="Monotype Sorts" pitchFamily="2" charset="2"/>
              <a:buChar char="l"/>
            </a:pPr>
            <a:r>
              <a:rPr lang="en-US" altLang="en-US" dirty="0"/>
              <a:t>Speech-nonspeech separation</a:t>
            </a:r>
          </a:p>
          <a:p>
            <a:pPr marL="1257300" lvl="2" indent="-457200">
              <a:buSzPct val="50000"/>
              <a:buFont typeface="Monotype Sorts" pitchFamily="2" charset="2"/>
              <a:buChar char="l"/>
            </a:pPr>
            <a:r>
              <a:rPr lang="en-US" altLang="en-US" dirty="0"/>
              <a:t>Speaker separation</a:t>
            </a:r>
          </a:p>
          <a:p>
            <a:pPr marL="1257300" lvl="2" indent="-457200">
              <a:buSzPct val="50000"/>
              <a:buFont typeface="Monotype Sorts" pitchFamily="2" charset="2"/>
              <a:buChar char="l"/>
            </a:pPr>
            <a:r>
              <a:rPr lang="en-US" altLang="en-US" dirty="0"/>
              <a:t>Separation of reverberant speech</a:t>
            </a:r>
          </a:p>
          <a:p>
            <a:pPr marL="857250" lvl="1" indent="-457200">
              <a:buSzPct val="50000"/>
              <a:buFont typeface="Monotype Sorts" pitchFamily="2" charset="2"/>
              <a:buChar char="l"/>
            </a:pPr>
            <a:r>
              <a:rPr lang="en-US" altLang="en-US" dirty="0"/>
              <a:t>Multi-channel separation</a:t>
            </a:r>
          </a:p>
          <a:p>
            <a:pPr marL="1257300" lvl="2" indent="-457200">
              <a:buSzPct val="50000"/>
              <a:buFont typeface="Monotype Sorts" pitchFamily="2" charset="2"/>
              <a:buChar char="l"/>
            </a:pPr>
            <a:r>
              <a:rPr lang="en-US" altLang="en-US" dirty="0"/>
              <a:t>Spatial feature based separation</a:t>
            </a:r>
          </a:p>
          <a:p>
            <a:pPr marL="1257300" lvl="2" indent="-457200">
              <a:buSzPct val="50000"/>
              <a:buFont typeface="Monotype Sorts" pitchFamily="2" charset="2"/>
              <a:buChar char="l"/>
            </a:pPr>
            <a:r>
              <a:rPr lang="en-US" altLang="en-US" dirty="0"/>
              <a:t>Masking based </a:t>
            </a:r>
            <a:r>
              <a:rPr lang="en-US" altLang="en-US" dirty="0" smtClean="0"/>
              <a:t>beamforming</a:t>
            </a:r>
            <a:endParaRPr lang="en-US" altLang="en-US" sz="1800" dirty="0" smtClean="0"/>
          </a:p>
          <a:p>
            <a:pPr marL="711200" indent="-711200">
              <a:lnSpc>
                <a:spcPct val="90000"/>
              </a:lnSpc>
              <a:buSzTx/>
              <a:buFont typeface="Monotype Sorts" pitchFamily="2" charset="2"/>
              <a:buAutoNum type="romanUcPeriod"/>
            </a:pPr>
            <a:r>
              <a:rPr lang="en-US" altLang="en-US" sz="2400" dirty="0" smtClean="0"/>
              <a:t>Concluding remarks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87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33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Resources and acknowledgments</a:t>
            </a:r>
            <a:endParaRPr lang="en-US" altLang="en-US" sz="2000" smtClean="0"/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597"/>
            <a:ext cx="7810500" cy="47440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This tutorial is based in part on the following overview</a:t>
            </a:r>
          </a:p>
          <a:p>
            <a:pPr lvl="1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de-DE" altLang="en-US" sz="2000" dirty="0" smtClean="0"/>
              <a:t>D.L. Wang </a:t>
            </a:r>
            <a:r>
              <a:rPr lang="de-DE" altLang="en-US" sz="2000" dirty="0"/>
              <a:t>&amp; </a:t>
            </a:r>
            <a:r>
              <a:rPr lang="de-DE" altLang="en-US" sz="2000" dirty="0" smtClean="0"/>
              <a:t>J. Chen </a:t>
            </a:r>
            <a:r>
              <a:rPr lang="de-DE" altLang="en-US" sz="2000" dirty="0"/>
              <a:t>(</a:t>
            </a:r>
            <a:r>
              <a:rPr lang="de-DE" altLang="en-US" sz="2000" dirty="0" smtClean="0"/>
              <a:t>2018): “Supervised speech separation based on deep learning: An overview</a:t>
            </a:r>
            <a:r>
              <a:rPr lang="en-US" altLang="en-US" sz="2000" dirty="0" smtClean="0"/>
              <a:t>” </a:t>
            </a:r>
            <a:r>
              <a:rPr lang="de-DE" altLang="en-US" sz="2000" dirty="0" smtClean="0"/>
              <a:t>IEEE/ACM T-ASLP, vol. 26, pp. 1702-1726</a:t>
            </a:r>
            <a:endParaRPr lang="en-US" altLang="en-US" sz="2000" dirty="0" smtClean="0"/>
          </a:p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DNN </a:t>
            </a:r>
            <a:r>
              <a:rPr lang="en-US" altLang="en-US" sz="2400" dirty="0" err="1" smtClean="0"/>
              <a:t>Matlab</a:t>
            </a:r>
            <a:r>
              <a:rPr lang="en-US" altLang="en-US" sz="2400" dirty="0" smtClean="0"/>
              <a:t> toolbox for speech separation</a:t>
            </a:r>
          </a:p>
          <a:p>
            <a:pPr lvl="1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dirty="0"/>
              <a:t>http://</a:t>
            </a:r>
            <a:r>
              <a:rPr lang="en-US" altLang="en-US" sz="2000" dirty="0" smtClean="0"/>
              <a:t>www.cse.ohio-state.edu/pnl/DNN_toolbox</a:t>
            </a:r>
          </a:p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Source programs for some algorithms discussed in this tutorial are available at OSU Perception &amp; Neurodynamics Lab’s website</a:t>
            </a:r>
          </a:p>
          <a:p>
            <a:pPr marL="742950" lvl="2" indent="-342900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dirty="0"/>
              <a:t>http://</a:t>
            </a:r>
            <a:r>
              <a:rPr lang="en-US" altLang="en-US" dirty="0" smtClean="0"/>
              <a:t>www.cse.ohio-state.edu/pnl/software.html</a:t>
            </a:r>
            <a:endParaRPr lang="en-US" altLang="en-US" dirty="0"/>
          </a:p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Thanks to </a:t>
            </a:r>
            <a:r>
              <a:rPr lang="en-US" altLang="en-US" sz="2400" dirty="0" err="1" smtClean="0"/>
              <a:t>Jitong</a:t>
            </a:r>
            <a:r>
              <a:rPr lang="en-US" altLang="en-US" sz="2400" dirty="0" smtClean="0"/>
              <a:t> Chen, Donald Williamson, </a:t>
            </a:r>
            <a:r>
              <a:rPr lang="en-US" altLang="en-US" sz="2400" dirty="0" err="1" smtClean="0"/>
              <a:t>Yuzhou</a:t>
            </a:r>
            <a:r>
              <a:rPr lang="en-US" altLang="en-US" sz="2400" dirty="0" smtClean="0"/>
              <a:t> Liu, and </a:t>
            </a:r>
            <a:r>
              <a:rPr lang="en-US" altLang="en-US" sz="2400" dirty="0" err="1" smtClean="0"/>
              <a:t>Zhong-Qiu</a:t>
            </a:r>
            <a:r>
              <a:rPr lang="en-US" altLang="en-US" sz="2400" dirty="0" smtClean="0"/>
              <a:t> Wang for their assistance in the tutorial preparation</a:t>
            </a:r>
          </a:p>
          <a:p>
            <a:pPr lvl="1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endParaRPr lang="en-US" alt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88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2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Cited literature and </a:t>
            </a:r>
            <a:r>
              <a:rPr lang="en-US" altLang="en-US" smtClean="0"/>
              <a:t>other readings</a:t>
            </a:r>
            <a:endParaRPr lang="en-US" altLang="en-US" sz="2000" dirty="0" smtClean="0"/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445293" y="1127739"/>
            <a:ext cx="4291013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Ahmadi, Gross, &amp; </a:t>
            </a:r>
            <a:r>
              <a:rPr lang="en-US" altLang="en-US" sz="1400" b="0" dirty="0" err="1" smtClean="0"/>
              <a:t>Sinex</a:t>
            </a:r>
            <a:r>
              <a:rPr lang="en-US" altLang="en-US" sz="1400" b="0" dirty="0" smtClean="0"/>
              <a:t> (2013)</a:t>
            </a:r>
            <a:r>
              <a:rPr lang="en-US" altLang="en-US" sz="1400" b="0" dirty="0"/>
              <a:t> JASA </a:t>
            </a:r>
            <a:r>
              <a:rPr lang="en-US" altLang="en-US" sz="1400" b="0" dirty="0" smtClean="0"/>
              <a:t>133: 1687-1692.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err="1" smtClean="0"/>
              <a:t>Anzalone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et al. (2006) Ear &amp; Hearing 27: 480-492</a:t>
            </a:r>
            <a:r>
              <a:rPr lang="en-US" altLang="en-US" sz="1400" b="0" dirty="0" smtClean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err="1" smtClean="0"/>
              <a:t>Avendano</a:t>
            </a:r>
            <a:r>
              <a:rPr lang="en-US" altLang="en-US" sz="1400" b="0" dirty="0" smtClean="0"/>
              <a:t> &amp; </a:t>
            </a:r>
            <a:r>
              <a:rPr lang="en-US" altLang="en-US" sz="1400" b="0" dirty="0" err="1" smtClean="0"/>
              <a:t>Hermansky</a:t>
            </a:r>
            <a:r>
              <a:rPr lang="en-US" altLang="en-US" sz="1400" b="0" dirty="0" smtClean="0"/>
              <a:t> (1996) ICSLP: 889-892.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sv-SE" altLang="en-US" sz="1400" b="0" dirty="0"/>
              <a:t>Bach &amp; Jordan (2006) JMLR 7: 1963-2001</a:t>
            </a:r>
            <a:r>
              <a:rPr lang="sv-SE" altLang="en-US" sz="1400" b="0" dirty="0" smtClean="0"/>
              <a:t>.</a:t>
            </a:r>
            <a:endParaRPr lang="en-US" altLang="en-US" sz="1400" b="0" dirty="0" smtClean="0"/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err="1" smtClean="0"/>
              <a:t>Bronkhorst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&amp; </a:t>
            </a:r>
            <a:r>
              <a:rPr lang="en-US" altLang="en-US" sz="1400" b="0" dirty="0" err="1"/>
              <a:t>Plomp</a:t>
            </a:r>
            <a:r>
              <a:rPr lang="en-US" altLang="en-US" sz="1400" b="0" dirty="0"/>
              <a:t> (1992) JASA 92</a:t>
            </a:r>
            <a:r>
              <a:rPr lang="en-US" altLang="en-US" sz="1400" b="0" dirty="0" smtClean="0"/>
              <a:t>: 3132-3139</a:t>
            </a:r>
            <a:r>
              <a:rPr lang="en-US" altLang="en-US" sz="1400" b="0" dirty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err="1" smtClean="0"/>
              <a:t>Brungart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et al. (2006) JASA 120: 4007-4018</a:t>
            </a:r>
            <a:r>
              <a:rPr lang="en-US" altLang="en-US" sz="1400" b="0" dirty="0" smtClean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Cao et al. (2011) </a:t>
            </a:r>
            <a:r>
              <a:rPr lang="en-US" altLang="en-US" sz="1400" b="0" dirty="0"/>
              <a:t>JASA </a:t>
            </a:r>
            <a:r>
              <a:rPr lang="en-US" altLang="en-US" sz="1400" b="0" dirty="0" smtClean="0"/>
              <a:t>129: 2227-2236.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Chen et al. (2014) </a:t>
            </a:r>
            <a:r>
              <a:rPr lang="en-US" altLang="en-US" sz="1400" b="0" dirty="0"/>
              <a:t>IEEE/ACM T-ASLP 22: </a:t>
            </a:r>
            <a:r>
              <a:rPr lang="en-US" altLang="en-US" sz="1400" b="0" dirty="0" smtClean="0"/>
              <a:t>1993-2002.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/>
              <a:t>Chen et al. (2016) JASA 139: 2604-2612</a:t>
            </a:r>
            <a:r>
              <a:rPr lang="en-US" altLang="en-US" sz="1400" b="0" dirty="0" smtClean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Cherry </a:t>
            </a:r>
            <a:r>
              <a:rPr lang="en-US" altLang="en-US" sz="1400" b="0" dirty="0"/>
              <a:t>(1957) On Human Communication. Wiley</a:t>
            </a:r>
            <a:r>
              <a:rPr lang="en-US" altLang="en-US" sz="1400" b="0" dirty="0" smtClean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Darwin (2008) Phil Trans Roy </a:t>
            </a:r>
            <a:r>
              <a:rPr lang="en-US" altLang="en-US" sz="1400" b="0" dirty="0" err="1" smtClean="0"/>
              <a:t>Soc</a:t>
            </a:r>
            <a:r>
              <a:rPr lang="en-US" altLang="en-US" sz="1400" b="0" dirty="0" smtClean="0"/>
              <a:t> B 363: 1011-1021.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err="1" smtClean="0"/>
              <a:t>Delfarah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&amp; Wang (2017) IEEE/ACM T-ASLP 25: 1085-1094</a:t>
            </a:r>
            <a:r>
              <a:rPr lang="en-US" altLang="en-US" sz="1400" b="0" dirty="0" smtClean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Dillon (2012) Hearing Aids (2</a:t>
            </a:r>
            <a:r>
              <a:rPr lang="en-US" altLang="en-US" sz="1400" b="0" baseline="30000" dirty="0" smtClean="0"/>
              <a:t>nd</a:t>
            </a:r>
            <a:r>
              <a:rPr lang="en-US" altLang="en-US" sz="1400" b="0" dirty="0" smtClean="0"/>
              <a:t> Ed). Boomerang.</a:t>
            </a:r>
          </a:p>
          <a:p>
            <a:pPr>
              <a:lnSpc>
                <a:spcPct val="100000"/>
              </a:lnSpc>
              <a:buNone/>
            </a:pPr>
            <a:r>
              <a:rPr lang="en-US" altLang="en-US" sz="1400" b="0" dirty="0"/>
              <a:t>Du et al. (2014) ICSP: 65-68</a:t>
            </a:r>
            <a:r>
              <a:rPr lang="en-US" altLang="en-US" sz="1400" b="0" dirty="0" smtClean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Erdogan et al. (2015) ICASSP: 708-712.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/>
              <a:t>Erdogan et al. (2016) Interspeech: 1981-1985</a:t>
            </a:r>
            <a:r>
              <a:rPr lang="en-US" altLang="en-US" sz="1400" b="0" dirty="0" smtClean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Gonzales &amp; Brookes (2014) ICASSP: 7029-7033.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Han et al. (2014) ICASSP: 4628-4632.</a:t>
            </a:r>
          </a:p>
          <a:p>
            <a:pPr>
              <a:lnSpc>
                <a:spcPct val="100000"/>
              </a:lnSpc>
              <a:buNone/>
            </a:pPr>
            <a:r>
              <a:rPr lang="en-US" altLang="en-US" sz="1400" b="0" dirty="0"/>
              <a:t>Han et al. (2015) IEEE/ACM T-ASLP 23: 982-992.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en-US" sz="1400" b="0" dirty="0"/>
          </a:p>
          <a:p>
            <a:pPr>
              <a:lnSpc>
                <a:spcPct val="100000"/>
              </a:lnSpc>
              <a:buFontTx/>
              <a:buNone/>
            </a:pPr>
            <a:endParaRPr lang="en-US" altLang="en-US" sz="1400" b="0" dirty="0"/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4658033" y="1122260"/>
            <a:ext cx="42696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en-US" altLang="en-US" sz="1400" b="0" dirty="0"/>
              <a:t>Han &amp; Wang (2014) IEEE/ACM T-ASLP 22: 2158-2168.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err="1" smtClean="0"/>
              <a:t>Hazrati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et al. (2013) JASA 133: 1607-1614.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/>
              <a:t>Healy et al. (2013) JASA 134: 3029-3038.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/>
              <a:t>Helmholtz (1863) On the Sensation of Tone. Dover.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/>
              <a:t>Hendriks et al. (2010) ICASSP: 4266-4269</a:t>
            </a:r>
            <a:r>
              <a:rPr lang="en-US" altLang="en-US" sz="1400" b="0" dirty="0" smtClean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smtClean="0"/>
              <a:t>Hershey </a:t>
            </a:r>
            <a:r>
              <a:rPr lang="en-US" altLang="en-US" sz="1400" b="0" dirty="0"/>
              <a:t>et al. (2016) ICASSP: 31-35</a:t>
            </a:r>
            <a:r>
              <a:rPr lang="en-US" altLang="en-US" sz="1400" b="0" dirty="0" smtClean="0"/>
              <a:t>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 err="1"/>
              <a:t>Heymann</a:t>
            </a:r>
            <a:r>
              <a:rPr lang="en-US" altLang="en-US" sz="1400" b="0" dirty="0"/>
              <a:t> et al. (2016) ICASSP: 196-200.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1400" b="0" dirty="0"/>
              <a:t>Higuchi et al. (2016) ICASSP: 5210-5214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Hu </a:t>
            </a:r>
            <a:r>
              <a:rPr lang="en-US" altLang="en-US" sz="1400" b="0" dirty="0"/>
              <a:t>&amp; Wang (2004) IEEE T-NN 15: 1135-1150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de-DE" altLang="en-US" sz="1400" b="0" dirty="0"/>
              <a:t>Hu &amp; Wang (2013) IEEE T-ASLP 21: 122-131</a:t>
            </a:r>
            <a:r>
              <a:rPr lang="de-DE" altLang="en-US" sz="1400" b="0" dirty="0" smtClean="0"/>
              <a:t>.</a:t>
            </a:r>
            <a:endParaRPr lang="en-US" altLang="en-US" sz="1400" b="0" dirty="0" smtClean="0"/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Huang </a:t>
            </a:r>
            <a:r>
              <a:rPr lang="en-US" altLang="en-US" sz="1400" b="0" dirty="0"/>
              <a:t>&amp; Lee (2013) IEEE T-ASLP 21: 99-109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Huang </a:t>
            </a:r>
            <a:r>
              <a:rPr lang="en-US" altLang="en-US" sz="1400" b="0" dirty="0"/>
              <a:t>et al. (2014) ICASSP: 1581-1585.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/>
              <a:t>Huang et al. (2015) IEEE/ACM T-ASLP 23: 2136-2147.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err="1" smtClean="0"/>
              <a:t>Hummersone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et al. (2014) In Blind Source Separation, </a:t>
            </a:r>
            <a:r>
              <a:rPr lang="en-US" altLang="en-US" sz="1400" b="0" dirty="0" smtClean="0"/>
              <a:t>Springer.</a:t>
            </a:r>
            <a:endParaRPr lang="en-US" altLang="en-US" sz="1400" b="0" dirty="0"/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err="1"/>
              <a:t>Isik</a:t>
            </a:r>
            <a:r>
              <a:rPr lang="en-US" altLang="en-US" sz="1400" b="0" dirty="0"/>
              <a:t> et al. (2016) Interspeech: 545-549.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smtClean="0"/>
              <a:t>Jiang et al. (2014) IEEE/ACM T-ASLP 22: 2112-2121.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err="1" smtClean="0"/>
              <a:t>Jin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&amp; Wang (2009) IEEE T-ASLP 17: 625-638.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smtClean="0"/>
              <a:t>Kim </a:t>
            </a:r>
            <a:r>
              <a:rPr lang="en-US" altLang="en-US" sz="1400" b="0" dirty="0"/>
              <a:t>&amp; Stern (2012) ICASSP: 4101-4104.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/>
              <a:t>Kim et al. (2009) JASA 126: 1486-1494.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400" b="0" dirty="0"/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89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0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Supervised approach to speech separation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371600"/>
            <a:ext cx="8001000" cy="4325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Data driven, i.e. dependency on a training set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Born out of CASA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Time-frequency masking concept has led to the formulation of speech separation as a supervised learning problem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A recent trend fueled by the success of deep learning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Focus of this tutorial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Cited literature and other readings (cont.)</a:t>
            </a:r>
            <a:endParaRPr lang="en-US" altLang="en-US" sz="2000" dirty="0" smtClean="0"/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445293" y="1175644"/>
            <a:ext cx="4372513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altLang="en-US" sz="1400" b="0" dirty="0" err="1"/>
              <a:t>Kjems</a:t>
            </a:r>
            <a:r>
              <a:rPr lang="en-US" altLang="en-US" sz="1400" b="0" dirty="0"/>
              <a:t> et al. (2009) JASA 126: 1415-1426.</a:t>
            </a:r>
          </a:p>
          <a:p>
            <a:pPr>
              <a:buNone/>
            </a:pPr>
            <a:r>
              <a:rPr lang="en-US" altLang="en-US" sz="1400" b="0" dirty="0" err="1" smtClean="0"/>
              <a:t>Kolbak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et al. (2017) IEEE/ACM T-ASLP: 153-167.</a:t>
            </a:r>
          </a:p>
          <a:p>
            <a:pPr>
              <a:buFontTx/>
              <a:buNone/>
            </a:pPr>
            <a:r>
              <a:rPr lang="en-US" altLang="en-US" sz="1400" b="0" dirty="0"/>
              <a:t>Li &amp; </a:t>
            </a:r>
            <a:r>
              <a:rPr lang="en-US" altLang="en-US" sz="1400" b="0" dirty="0" err="1"/>
              <a:t>Loizou</a:t>
            </a:r>
            <a:r>
              <a:rPr lang="en-US" altLang="en-US" sz="1400" b="0" dirty="0"/>
              <a:t> (2008) JASA 123: 1673-1682.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/>
              <a:t>Li &amp; Wang (2009) Speech Comm. 51: 230-239.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smtClean="0"/>
              <a:t>Liu </a:t>
            </a:r>
            <a:r>
              <a:rPr lang="en-US" altLang="en-US" sz="1400" b="0" dirty="0"/>
              <a:t>&amp; Wang (2018) ICASSP: 5399-5403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err="1" smtClean="0"/>
              <a:t>Loizou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&amp; Kim (2011) IEEE T-ASLP 19: 47-56. </a:t>
            </a:r>
            <a:endParaRPr lang="en-US" altLang="en-US" sz="1400" b="0" dirty="0" smtClean="0"/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nl-NL" altLang="en-US" sz="1400" b="0" dirty="0"/>
              <a:t>Lu et al. (2013) Interspeech: 555-559</a:t>
            </a:r>
            <a:r>
              <a:rPr lang="nl-NL" altLang="en-US" sz="1400" b="0" dirty="0" smtClean="0"/>
              <a:t>.</a:t>
            </a:r>
            <a:endParaRPr lang="en-US" altLang="en-US" sz="1400" b="0" dirty="0" smtClean="0"/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Narayanan </a:t>
            </a:r>
            <a:r>
              <a:rPr lang="en-US" altLang="en-US" sz="1400" b="0" dirty="0"/>
              <a:t>&amp; Wang (2013</a:t>
            </a:r>
            <a:r>
              <a:rPr lang="en-US" altLang="en-US" sz="1400" b="0" dirty="0" smtClean="0"/>
              <a:t>) </a:t>
            </a:r>
            <a:r>
              <a:rPr lang="en-US" altLang="en-US" sz="1400" b="0" dirty="0"/>
              <a:t>ICASSP: 7092-7096.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fr-FR" altLang="en-US" sz="1400" b="0" dirty="0" err="1"/>
              <a:t>Papadopoulos</a:t>
            </a:r>
            <a:r>
              <a:rPr lang="fr-FR" altLang="en-US" sz="1400" b="0" dirty="0"/>
              <a:t> et al. (2016) IEEE/ACM T-ASLP 24: 2495-2506.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err="1"/>
              <a:t>Pertila</a:t>
            </a:r>
            <a:r>
              <a:rPr lang="en-US" altLang="en-US" sz="1400" b="0" dirty="0"/>
              <a:t> &amp; </a:t>
            </a:r>
            <a:r>
              <a:rPr lang="en-US" altLang="en-US" sz="1400" b="0" dirty="0" err="1"/>
              <a:t>Cekar</a:t>
            </a:r>
            <a:r>
              <a:rPr lang="en-US" altLang="en-US" sz="1400" b="0" dirty="0"/>
              <a:t> (2017) ICASSP: </a:t>
            </a:r>
            <a:r>
              <a:rPr lang="en-US" altLang="en-US" sz="1400" b="0" dirty="0" smtClean="0"/>
              <a:t>6125-6129.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Roman </a:t>
            </a:r>
            <a:r>
              <a:rPr lang="en-US" altLang="en-US" sz="1400" b="0" dirty="0"/>
              <a:t>&amp; Woodruff (2013) JASA 133: 1707-1717.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Roman </a:t>
            </a:r>
            <a:r>
              <a:rPr lang="en-US" altLang="en-US" sz="1400" b="0" dirty="0"/>
              <a:t>et al. (2003) JASA 114: 2236-2252.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/>
              <a:t>Shao et al. (2008) ICASSP: 1589-1592.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smtClean="0"/>
              <a:t>Srinivasan et al. (2006) Speech Comm. 48: 1486-1501.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Virtanen </a:t>
            </a:r>
            <a:r>
              <a:rPr lang="en-US" altLang="en-US" sz="1400" b="0" dirty="0"/>
              <a:t>et al. (2013) IEEE T-ASLP 21: 2277-2289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/>
              <a:t>Wang (March 2017) IEEE Spectrum: 32-37.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Wang </a:t>
            </a:r>
            <a:r>
              <a:rPr lang="en-US" altLang="en-US" sz="1400" b="0" dirty="0"/>
              <a:t>&amp; Brown, Ed. (2006) Computational Auditory Scene Analysis. Wiley &amp; IEEE Press.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de-DE" altLang="en-US" sz="1400" b="0" dirty="0"/>
              <a:t>Wang &amp; Chen (2018) IEEE/ACM T-ASLP 26: 1702-1726.</a:t>
            </a:r>
            <a:endParaRPr lang="en-US" altLang="en-US" sz="1400" b="0" dirty="0"/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400" b="0" dirty="0" smtClean="0"/>
          </a:p>
          <a:p>
            <a:pPr>
              <a:buFontTx/>
              <a:buNone/>
            </a:pPr>
            <a:endParaRPr lang="en-US" altLang="en-US" sz="1400" b="0" dirty="0"/>
          </a:p>
          <a:p>
            <a:pPr>
              <a:buFontTx/>
              <a:buNone/>
            </a:pPr>
            <a:endParaRPr lang="en-US" altLang="en-US" sz="1400" b="0" dirty="0"/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4817806" y="1116907"/>
            <a:ext cx="4083229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Wang et al. (2008) JASA 124: 2303-2307.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Wang </a:t>
            </a:r>
            <a:r>
              <a:rPr lang="en-US" altLang="en-US" sz="1400" b="0" dirty="0"/>
              <a:t>et al. (2009) JASA 125: 2336-2347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err="1" smtClean="0"/>
              <a:t>WangY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&amp; Wang (2013) IEEE T-ASLP 21: 1381-1390.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err="1" smtClean="0"/>
              <a:t>WangY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et al. (2013) IEEE T-ASLP 21: 270-279.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err="1" smtClean="0"/>
              <a:t>WangY</a:t>
            </a:r>
            <a:r>
              <a:rPr lang="en-US" altLang="en-US" sz="1400" b="0" dirty="0" smtClean="0"/>
              <a:t> </a:t>
            </a:r>
            <a:r>
              <a:rPr lang="en-US" altLang="en-US" sz="1400" b="0" dirty="0"/>
              <a:t>et al. (2014) IEEE/ACM T-ASLP 22: 1849-1858.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err="1"/>
              <a:t>WangY</a:t>
            </a:r>
            <a:r>
              <a:rPr lang="en-US" altLang="en-US" sz="1400" b="0" dirty="0"/>
              <a:t> &amp; Wang (2015) ICASSP: 4390-4394.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err="1" smtClean="0"/>
              <a:t>Wenninger</a:t>
            </a:r>
            <a:r>
              <a:rPr lang="en-US" altLang="en-US" sz="1400" b="0" dirty="0" smtClean="0"/>
              <a:t> et al. (2014) </a:t>
            </a:r>
            <a:r>
              <a:rPr lang="en-US" altLang="en-US" sz="1400" b="0" dirty="0" err="1" smtClean="0"/>
              <a:t>GlobalSIP</a:t>
            </a:r>
            <a:r>
              <a:rPr lang="en-US" altLang="en-US" sz="1400" b="0" dirty="0" smtClean="0"/>
              <a:t> MLASP </a:t>
            </a:r>
            <a:r>
              <a:rPr lang="en-US" altLang="en-US" sz="1400" b="0" dirty="0" err="1" smtClean="0"/>
              <a:t>Symp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Williamson </a:t>
            </a:r>
            <a:r>
              <a:rPr lang="en-US" altLang="en-US" sz="1400" b="0" dirty="0"/>
              <a:t>et al. (2016) IEEE/ACM </a:t>
            </a:r>
            <a:r>
              <a:rPr lang="en-US" altLang="en-US" sz="1400" b="0" dirty="0" smtClean="0"/>
              <a:t>T-ASLP</a:t>
            </a:r>
            <a:r>
              <a:rPr lang="en-US" altLang="en-US" sz="1400" b="0" dirty="0"/>
              <a:t> </a:t>
            </a:r>
            <a:r>
              <a:rPr lang="en-US" altLang="en-US" sz="1400" b="0" dirty="0" smtClean="0"/>
              <a:t>24: 483-492.</a:t>
            </a:r>
            <a:endParaRPr lang="en-US" altLang="en-US" sz="1400" b="0" dirty="0"/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Wu </a:t>
            </a:r>
            <a:r>
              <a:rPr lang="en-US" altLang="en-US" sz="1400" b="0" dirty="0"/>
              <a:t>&amp; Wang (2006) IEEE T-ASLP 14: 774-784.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 smtClean="0"/>
              <a:t>Xu </a:t>
            </a:r>
            <a:r>
              <a:rPr lang="en-US" altLang="en-US" sz="1400" b="0" dirty="0"/>
              <a:t>et al. (2014) IEEE Sig. Proc. Lett. 21: 65-68.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/>
              <a:t>Yilmaz &amp; Rickard (2004) IEEE T-SP 52: 1830-1847. </a:t>
            </a:r>
            <a:endParaRPr lang="en-US" altLang="en-US" sz="1400" b="0" dirty="0" smtClean="0"/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/>
              <a:t>Zhang &amp; Wang (2016) IEEE/ACM T-ASLP 24: 967-977.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/>
              <a:t>Zhang &amp; Wang (2017) IEEE/ACM T-ASLP 25: 1075-1084.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en-US" sz="1400" b="0" dirty="0"/>
              <a:t>Zhang et al. (2017) ICASSP: 276-280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 smtClean="0"/>
              <a:t>Zhang </a:t>
            </a:r>
            <a:r>
              <a:rPr lang="en-US" altLang="en-US" sz="1400" b="0" dirty="0"/>
              <a:t>&amp; Wu (2013) IEEE T-ASLP 21: 697-710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en-US" sz="1400" b="0" dirty="0"/>
              <a:t>Zhao et al. (2017) ICASSP: 5580-5584</a:t>
            </a:r>
            <a:r>
              <a:rPr lang="en-US" altLang="en-US" sz="1400" b="0" dirty="0" smtClean="0"/>
              <a:t>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400" b="0" dirty="0"/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90</a:t>
            </a:fld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Interspeech'18 tutorial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33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808080"/>
      </a:dk2>
      <a:lt2>
        <a:srgbClr val="FFFF00"/>
      </a:lt2>
      <a:accent1>
        <a:srgbClr val="00CC99"/>
      </a:accent1>
      <a:accent2>
        <a:srgbClr val="3333CC"/>
      </a:accent2>
      <a:accent3>
        <a:srgbClr val="C0C0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22573</TotalTime>
  <Words>5737</Words>
  <Application>Microsoft Office PowerPoint</Application>
  <PresentationFormat>On-screen Show (4:3)</PresentationFormat>
  <Paragraphs>936</Paragraphs>
  <Slides>90</Slides>
  <Notes>28</Notes>
  <HiddenSlides>0</HiddenSlides>
  <MMClips>35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101" baseType="lpstr">
      <vt:lpstr>Monotype Sorts</vt:lpstr>
      <vt:lpstr>ＭＳ Ｐゴシック</vt:lpstr>
      <vt:lpstr>宋体</vt:lpstr>
      <vt:lpstr>Arial</vt:lpstr>
      <vt:lpstr>Calibri</vt:lpstr>
      <vt:lpstr>Cambria Math</vt:lpstr>
      <vt:lpstr>Times New Roman</vt:lpstr>
      <vt:lpstr>Wingdings</vt:lpstr>
      <vt:lpstr>Default Design</vt:lpstr>
      <vt:lpstr>Equation</vt:lpstr>
      <vt:lpstr>Visio.Drawing.11</vt:lpstr>
      <vt:lpstr>Deep Learning Based Speech Separation</vt:lpstr>
      <vt:lpstr>Outline of presentation</vt:lpstr>
      <vt:lpstr>Real-world audition</vt:lpstr>
      <vt:lpstr>Sources of intrusion and distortion</vt:lpstr>
      <vt:lpstr>Cocktail party problem</vt:lpstr>
      <vt:lpstr>Human performance in different interferences </vt:lpstr>
      <vt:lpstr>Some applications of speech separation</vt:lpstr>
      <vt:lpstr>Traditional approaches to speech separation</vt:lpstr>
      <vt:lpstr>Supervised approach to speech separation</vt:lpstr>
      <vt:lpstr>Ideal binary mask as a separation goal</vt:lpstr>
      <vt:lpstr>IBM illustration</vt:lpstr>
      <vt:lpstr>Subject tests of ideal binary masking</vt:lpstr>
      <vt:lpstr>Speech perception of noise with binary gains</vt:lpstr>
      <vt:lpstr>Deep neural networks</vt:lpstr>
      <vt:lpstr>Different DNN architectures</vt:lpstr>
      <vt:lpstr>Part II: Training targets</vt:lpstr>
      <vt:lpstr>Different training targets</vt:lpstr>
      <vt:lpstr>Different training targets (cont.)</vt:lpstr>
      <vt:lpstr>Complex Ideal Ratio Mask (cIRM)</vt:lpstr>
      <vt:lpstr>Different training targets (cont.)</vt:lpstr>
      <vt:lpstr>Signal approximation</vt:lpstr>
      <vt:lpstr>Illustration of various training targets</vt:lpstr>
      <vt:lpstr>Evaluation of training targets</vt:lpstr>
      <vt:lpstr>Comparisons</vt:lpstr>
      <vt:lpstr>STOI comparison for factory noise</vt:lpstr>
      <vt:lpstr>PESQ comparison for factory noise</vt:lpstr>
      <vt:lpstr>Summary among different targets</vt:lpstr>
      <vt:lpstr>Part III: Features for supervised separation</vt:lpstr>
      <vt:lpstr>A systematic feature study</vt:lpstr>
      <vt:lpstr>Evaluation framework</vt:lpstr>
      <vt:lpstr>Features selected for evaluation</vt:lpstr>
      <vt:lpstr>STOI improvements (%)</vt:lpstr>
      <vt:lpstr>Result summary</vt:lpstr>
      <vt:lpstr>Part IV. Separation algorithms</vt:lpstr>
      <vt:lpstr>Early monaural attempts at IBM estimation</vt:lpstr>
      <vt:lpstr>DNN as subband classifier</vt:lpstr>
      <vt:lpstr>DNN as subband classifier</vt:lpstr>
      <vt:lpstr>Extensive training with DNN</vt:lpstr>
      <vt:lpstr>Speech intelligibility evaluation</vt:lpstr>
      <vt:lpstr>Results and sound demos</vt:lpstr>
      <vt:lpstr>Generalization to new noises</vt:lpstr>
      <vt:lpstr>Large-scale training</vt:lpstr>
      <vt:lpstr>STOI performance at -2 dB input SNR</vt:lpstr>
      <vt:lpstr>DNN as spectral magnitude estimator</vt:lpstr>
      <vt:lpstr>Xu et al. results in PESQ</vt:lpstr>
      <vt:lpstr>Xu et al. demo</vt:lpstr>
      <vt:lpstr>Part IV. Separation algorithms</vt:lpstr>
      <vt:lpstr>DNN for two-talker separation</vt:lpstr>
      <vt:lpstr>Network architecture and training objective</vt:lpstr>
      <vt:lpstr>Huang et al. results</vt:lpstr>
      <vt:lpstr>Talker dependency in speaker separation</vt:lpstr>
      <vt:lpstr>Target-dependent speaker separation</vt:lpstr>
      <vt:lpstr>Talker-independent speaker separation</vt:lpstr>
      <vt:lpstr>Deep clustering</vt:lpstr>
      <vt:lpstr>Deep clustering (cont.)</vt:lpstr>
      <vt:lpstr>Permutation invariant training (PIT)</vt:lpstr>
      <vt:lpstr>PIT illustration and versions</vt:lpstr>
      <vt:lpstr>CASA based approach</vt:lpstr>
      <vt:lpstr>Sequential grouping in CASA</vt:lpstr>
      <vt:lpstr>Speaker separation performance</vt:lpstr>
      <vt:lpstr>Talker-independent speaker separation demos</vt:lpstr>
      <vt:lpstr>Part IV. Separation algorithms</vt:lpstr>
      <vt:lpstr>Reverberation</vt:lpstr>
      <vt:lpstr>DNN for speech dereverberation</vt:lpstr>
      <vt:lpstr>Learning spectral mapping</vt:lpstr>
      <vt:lpstr>Dereverberation</vt:lpstr>
      <vt:lpstr>Two-stage model for reverberant speech enhancement</vt:lpstr>
      <vt:lpstr>DNN architecture</vt:lpstr>
      <vt:lpstr>Results and demo</vt:lpstr>
      <vt:lpstr>Part IV. Separation algorithms</vt:lpstr>
      <vt:lpstr>Binaural separation of reverberant speech</vt:lpstr>
      <vt:lpstr>DNN based approach</vt:lpstr>
      <vt:lpstr>Training and test corpus</vt:lpstr>
      <vt:lpstr>Generalization to untrained configurations</vt:lpstr>
      <vt:lpstr>Combining spatial and spectral analyses</vt:lpstr>
      <vt:lpstr>Masking based beamforming</vt:lpstr>
      <vt:lpstr>MVDR beamformer</vt:lpstr>
      <vt:lpstr>MVDR beamformer (cont.)</vt:lpstr>
      <vt:lpstr>MVDR beamformer (cont.)</vt:lpstr>
      <vt:lpstr>Masking based beamforming</vt:lpstr>
      <vt:lpstr>Masking based beamforming (cont.)</vt:lpstr>
      <vt:lpstr>Masking based beamforming (cont.)</vt:lpstr>
      <vt:lpstr>Part V: Concluding remarks</vt:lpstr>
      <vt:lpstr>A solution in sight for cocktail party problem?</vt:lpstr>
      <vt:lpstr>A solution in sight (cont.)?</vt:lpstr>
      <vt:lpstr>Further remarks</vt:lpstr>
      <vt:lpstr>Review of presentation</vt:lpstr>
      <vt:lpstr>Resources and acknowledgments</vt:lpstr>
      <vt:lpstr>Cited literature and other readings</vt:lpstr>
      <vt:lpstr>Cited literature and other readings (cont.)</vt:lpstr>
    </vt:vector>
  </TitlesOfParts>
  <Company>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Shzu</dc:creator>
  <cp:lastModifiedBy>ping bai</cp:lastModifiedBy>
  <cp:revision>2050</cp:revision>
  <cp:lastPrinted>2018-08-07T06:32:26Z</cp:lastPrinted>
  <dcterms:created xsi:type="dcterms:W3CDTF">2000-02-23T21:56:57Z</dcterms:created>
  <dcterms:modified xsi:type="dcterms:W3CDTF">2018-08-28T18:59:26Z</dcterms:modified>
</cp:coreProperties>
</file>