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1145" r:id="rId2"/>
    <p:sldId id="1054" r:id="rId3"/>
    <p:sldId id="987" r:id="rId4"/>
    <p:sldId id="1146" r:id="rId5"/>
    <p:sldId id="1031" r:id="rId6"/>
    <p:sldId id="1159" r:id="rId7"/>
    <p:sldId id="1032" r:id="rId8"/>
    <p:sldId id="1033" r:id="rId9"/>
    <p:sldId id="1034" r:id="rId10"/>
    <p:sldId id="1035" r:id="rId11"/>
    <p:sldId id="1037" r:id="rId12"/>
    <p:sldId id="1206" r:id="rId13"/>
    <p:sldId id="1161" r:id="rId14"/>
    <p:sldId id="1160" r:id="rId15"/>
    <p:sldId id="1162" r:id="rId16"/>
    <p:sldId id="1163" r:id="rId17"/>
    <p:sldId id="1205" r:id="rId18"/>
    <p:sldId id="1164" r:id="rId19"/>
    <p:sldId id="1165" r:id="rId20"/>
    <p:sldId id="1166" r:id="rId21"/>
    <p:sldId id="1167" r:id="rId22"/>
    <p:sldId id="1170" r:id="rId23"/>
    <p:sldId id="1175" r:id="rId24"/>
    <p:sldId id="1176" r:id="rId25"/>
    <p:sldId id="1177" r:id="rId26"/>
    <p:sldId id="1178" r:id="rId27"/>
    <p:sldId id="1183" r:id="rId28"/>
    <p:sldId id="1184" r:id="rId29"/>
    <p:sldId id="1188" r:id="rId30"/>
    <p:sldId id="1189" r:id="rId31"/>
    <p:sldId id="1207" r:id="rId32"/>
    <p:sldId id="1190" r:id="rId33"/>
    <p:sldId id="1191" r:id="rId34"/>
    <p:sldId id="1192" r:id="rId35"/>
    <p:sldId id="1193" r:id="rId36"/>
    <p:sldId id="1194" r:id="rId37"/>
    <p:sldId id="1197" r:id="rId38"/>
    <p:sldId id="1204" r:id="rId39"/>
    <p:sldId id="1198" r:id="rId40"/>
    <p:sldId id="1200" r:id="rId41"/>
    <p:sldId id="1202" r:id="rId42"/>
    <p:sldId id="1199" r:id="rId43"/>
    <p:sldId id="1201" r:id="rId44"/>
    <p:sldId id="1158" r:id="rId4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chemeClr val="accent2"/>
      </a:buClr>
      <a:buSzPct val="120000"/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chemeClr val="accent2"/>
      </a:buClr>
      <a:buSzPct val="120000"/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chemeClr val="accent2"/>
      </a:buClr>
      <a:buSzPct val="120000"/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chemeClr val="accent2"/>
      </a:buClr>
      <a:buSzPct val="120000"/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chemeClr val="accent2"/>
      </a:buClr>
      <a:buSzPct val="120000"/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CCFF"/>
    <a:srgbClr val="0033CC"/>
    <a:srgbClr val="0000FF"/>
    <a:srgbClr val="9933FF"/>
    <a:srgbClr val="FF3300"/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60" autoAdjust="0"/>
    <p:restoredTop sz="94837" autoAdjust="0"/>
  </p:normalViewPr>
  <p:slideViewPr>
    <p:cSldViewPr snapToGrid="0">
      <p:cViewPr varScale="1">
        <p:scale>
          <a:sx n="73" d="100"/>
          <a:sy n="73" d="100"/>
        </p:scale>
        <p:origin x="93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2136"/>
    </p:cViewPr>
  </p:sorterViewPr>
  <p:notesViewPr>
    <p:cSldViewPr snapToGrid="0">
      <p:cViewPr>
        <p:scale>
          <a:sx n="100" d="100"/>
          <a:sy n="100" d="100"/>
        </p:scale>
        <p:origin x="-850" y="72"/>
      </p:cViewPr>
      <p:guideLst>
        <p:guide orient="horz" pos="3023"/>
        <p:guide pos="2304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7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2" tIns="48221" rIns="96442" bIns="48221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389"/>
            <a:ext cx="3169920" cy="47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2" tIns="48221" rIns="96442" bIns="48221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1389"/>
            <a:ext cx="3169920" cy="47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2" tIns="48221" rIns="96442" bIns="48221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7D65606-AE40-4F78-B3E9-B4E87DCC50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272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7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2" tIns="48221" rIns="96442" bIns="4822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7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2" tIns="48221" rIns="96442" bIns="48221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05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695"/>
            <a:ext cx="5364480" cy="431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2" tIns="48221" rIns="96442" bIns="48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389"/>
            <a:ext cx="3169920" cy="47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2" tIns="48221" rIns="96442" bIns="48221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389"/>
            <a:ext cx="3169920" cy="47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2" tIns="48221" rIns="96442" bIns="48221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1C757C0-A401-4623-B20F-01EBEDDC65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5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Times New Roman" pitchFamily="18" charset="0"/>
              </a:defRPr>
            </a:lvl1pPr>
            <a:lvl2pPr marL="783589" indent="-301381">
              <a:defRPr sz="2500">
                <a:solidFill>
                  <a:srgbClr val="000000"/>
                </a:solidFill>
                <a:latin typeface="Times New Roman" pitchFamily="18" charset="0"/>
              </a:defRPr>
            </a:lvl2pPr>
            <a:lvl3pPr marL="1205522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3pPr>
            <a:lvl4pPr marL="1687731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4pPr>
            <a:lvl5pPr marL="2169940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5pPr>
            <a:lvl6pPr marL="2652149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6pPr>
            <a:lvl7pPr marL="3134357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7pPr>
            <a:lvl8pPr marL="3616566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8pPr>
            <a:lvl9pPr marL="4098775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345BD65B-8657-4A57-B1E2-7A91EC554A22}" type="slidenum">
              <a:rPr lang="en-US" altLang="en-US" sz="1300">
                <a:solidFill>
                  <a:schemeClr val="tx1"/>
                </a:solidFill>
              </a:rPr>
              <a:pPr/>
              <a:t>2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3" name="Rectangle 7"/>
          <p:cNvSpPr txBox="1">
            <a:spLocks noGrp="1" noChangeArrowheads="1"/>
          </p:cNvSpPr>
          <p:nvPr/>
        </p:nvSpPr>
        <p:spPr bwMode="auto">
          <a:xfrm>
            <a:off x="4145280" y="9121389"/>
            <a:ext cx="3169920" cy="4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2" tIns="48221" rIns="96442" bIns="48221" anchor="b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</a:pPr>
            <a:fld id="{18FC54AF-4A3F-43B1-9565-A5D6CC148EB1}" type="slidenum">
              <a:rPr lang="en-US" altLang="en-US" sz="13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2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78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Times New Roman" pitchFamily="18" charset="0"/>
              </a:defRPr>
            </a:lvl1pPr>
            <a:lvl2pPr marL="783589" indent="-301381">
              <a:defRPr sz="2500">
                <a:solidFill>
                  <a:srgbClr val="000000"/>
                </a:solidFill>
                <a:latin typeface="Times New Roman" pitchFamily="18" charset="0"/>
              </a:defRPr>
            </a:lvl2pPr>
            <a:lvl3pPr marL="1205522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3pPr>
            <a:lvl4pPr marL="1687731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4pPr>
            <a:lvl5pPr marL="2169940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5pPr>
            <a:lvl6pPr marL="2652149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6pPr>
            <a:lvl7pPr marL="3134357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7pPr>
            <a:lvl8pPr marL="3616566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8pPr>
            <a:lvl9pPr marL="4098775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345BD65B-8657-4A57-B1E2-7A91EC554A22}" type="slidenum">
              <a:rPr lang="en-US" altLang="en-US" sz="1300">
                <a:solidFill>
                  <a:schemeClr val="tx1"/>
                </a:solidFill>
              </a:rPr>
              <a:pPr/>
              <a:t>21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3" name="Rectangle 7"/>
          <p:cNvSpPr txBox="1">
            <a:spLocks noGrp="1" noChangeArrowheads="1"/>
          </p:cNvSpPr>
          <p:nvPr/>
        </p:nvSpPr>
        <p:spPr bwMode="auto">
          <a:xfrm>
            <a:off x="4145280" y="9121389"/>
            <a:ext cx="3169920" cy="4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2" tIns="48221" rIns="96442" bIns="48221" anchor="b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</a:pPr>
            <a:fld id="{18FC54AF-4A3F-43B1-9565-A5D6CC148EB1}" type="slidenum">
              <a:rPr lang="en-US" altLang="en-US" sz="13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21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044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Times New Roman" pitchFamily="18" charset="0"/>
              </a:defRPr>
            </a:lvl1pPr>
            <a:lvl2pPr marL="783589" indent="-301381">
              <a:defRPr sz="2500">
                <a:solidFill>
                  <a:srgbClr val="000000"/>
                </a:solidFill>
                <a:latin typeface="Times New Roman" pitchFamily="18" charset="0"/>
              </a:defRPr>
            </a:lvl2pPr>
            <a:lvl3pPr marL="1205522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3pPr>
            <a:lvl4pPr marL="1687731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4pPr>
            <a:lvl5pPr marL="2169940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5pPr>
            <a:lvl6pPr marL="2652149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6pPr>
            <a:lvl7pPr marL="3134357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7pPr>
            <a:lvl8pPr marL="3616566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8pPr>
            <a:lvl9pPr marL="4098775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345BD65B-8657-4A57-B1E2-7A91EC554A22}" type="slidenum">
              <a:rPr lang="en-US" altLang="en-US" sz="1300">
                <a:solidFill>
                  <a:schemeClr val="tx1"/>
                </a:solidFill>
              </a:rPr>
              <a:pPr/>
              <a:t>22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3" name="Rectangle 7"/>
          <p:cNvSpPr txBox="1">
            <a:spLocks noGrp="1" noChangeArrowheads="1"/>
          </p:cNvSpPr>
          <p:nvPr/>
        </p:nvSpPr>
        <p:spPr bwMode="auto">
          <a:xfrm>
            <a:off x="4145280" y="9121389"/>
            <a:ext cx="3169920" cy="4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2" tIns="48221" rIns="96442" bIns="48221" anchor="b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</a:pPr>
            <a:fld id="{18FC54AF-4A3F-43B1-9565-A5D6CC148EB1}" type="slidenum">
              <a:rPr lang="en-US" altLang="en-US" sz="13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22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637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Times New Roman" pitchFamily="18" charset="0"/>
              </a:defRPr>
            </a:lvl1pPr>
            <a:lvl2pPr marL="783589" indent="-301381">
              <a:defRPr sz="2500">
                <a:solidFill>
                  <a:srgbClr val="000000"/>
                </a:solidFill>
                <a:latin typeface="Times New Roman" pitchFamily="18" charset="0"/>
              </a:defRPr>
            </a:lvl2pPr>
            <a:lvl3pPr marL="1205522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3pPr>
            <a:lvl4pPr marL="1687731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4pPr>
            <a:lvl5pPr marL="2169940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5pPr>
            <a:lvl6pPr marL="2652149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6pPr>
            <a:lvl7pPr marL="3134357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7pPr>
            <a:lvl8pPr marL="3616566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8pPr>
            <a:lvl9pPr marL="4098775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345BD65B-8657-4A57-B1E2-7A91EC554A22}" type="slidenum">
              <a:rPr lang="en-US" altLang="en-US" sz="1300">
                <a:solidFill>
                  <a:schemeClr val="tx1"/>
                </a:solidFill>
              </a:rPr>
              <a:pPr/>
              <a:t>23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3" name="Rectangle 7"/>
          <p:cNvSpPr txBox="1">
            <a:spLocks noGrp="1" noChangeArrowheads="1"/>
          </p:cNvSpPr>
          <p:nvPr/>
        </p:nvSpPr>
        <p:spPr bwMode="auto">
          <a:xfrm>
            <a:off x="4145280" y="9121389"/>
            <a:ext cx="3169920" cy="4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2" tIns="48221" rIns="96442" bIns="48221" anchor="b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</a:pPr>
            <a:fld id="{18FC54AF-4A3F-43B1-9565-A5D6CC148EB1}" type="slidenum">
              <a:rPr lang="en-US" altLang="en-US" sz="13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23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38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Times New Roman" pitchFamily="18" charset="0"/>
              </a:defRPr>
            </a:lvl1pPr>
            <a:lvl2pPr marL="783589" indent="-301381">
              <a:defRPr sz="2500">
                <a:solidFill>
                  <a:srgbClr val="000000"/>
                </a:solidFill>
                <a:latin typeface="Times New Roman" pitchFamily="18" charset="0"/>
              </a:defRPr>
            </a:lvl2pPr>
            <a:lvl3pPr marL="1205522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3pPr>
            <a:lvl4pPr marL="1687731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4pPr>
            <a:lvl5pPr marL="2169940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5pPr>
            <a:lvl6pPr marL="2652149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6pPr>
            <a:lvl7pPr marL="3134357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7pPr>
            <a:lvl8pPr marL="3616566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8pPr>
            <a:lvl9pPr marL="4098775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345BD65B-8657-4A57-B1E2-7A91EC554A22}" type="slidenum">
              <a:rPr lang="en-US" altLang="en-US" sz="1300">
                <a:solidFill>
                  <a:schemeClr val="tx1"/>
                </a:solidFill>
              </a:rPr>
              <a:pPr/>
              <a:t>24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3" name="Rectangle 7"/>
          <p:cNvSpPr txBox="1">
            <a:spLocks noGrp="1" noChangeArrowheads="1"/>
          </p:cNvSpPr>
          <p:nvPr/>
        </p:nvSpPr>
        <p:spPr bwMode="auto">
          <a:xfrm>
            <a:off x="4145280" y="9121389"/>
            <a:ext cx="3169920" cy="4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2" tIns="48221" rIns="96442" bIns="48221" anchor="b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</a:pPr>
            <a:fld id="{18FC54AF-4A3F-43B1-9565-A5D6CC148EB1}" type="slidenum">
              <a:rPr lang="en-US" altLang="en-US" sz="13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24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104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Times New Roman" pitchFamily="18" charset="0"/>
              </a:defRPr>
            </a:lvl1pPr>
            <a:lvl2pPr marL="783589" indent="-301381">
              <a:defRPr sz="2500">
                <a:solidFill>
                  <a:srgbClr val="000000"/>
                </a:solidFill>
                <a:latin typeface="Times New Roman" pitchFamily="18" charset="0"/>
              </a:defRPr>
            </a:lvl2pPr>
            <a:lvl3pPr marL="1205522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3pPr>
            <a:lvl4pPr marL="1687731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4pPr>
            <a:lvl5pPr marL="2169940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5pPr>
            <a:lvl6pPr marL="2652149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6pPr>
            <a:lvl7pPr marL="3134357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7pPr>
            <a:lvl8pPr marL="3616566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8pPr>
            <a:lvl9pPr marL="4098775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345BD65B-8657-4A57-B1E2-7A91EC554A22}" type="slidenum">
              <a:rPr lang="en-US" altLang="en-US" sz="1300">
                <a:solidFill>
                  <a:schemeClr val="tx1"/>
                </a:solidFill>
              </a:rPr>
              <a:pPr/>
              <a:t>25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3" name="Rectangle 7"/>
          <p:cNvSpPr txBox="1">
            <a:spLocks noGrp="1" noChangeArrowheads="1"/>
          </p:cNvSpPr>
          <p:nvPr/>
        </p:nvSpPr>
        <p:spPr bwMode="auto">
          <a:xfrm>
            <a:off x="4145280" y="9121389"/>
            <a:ext cx="3169920" cy="4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2" tIns="48221" rIns="96442" bIns="48221" anchor="b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</a:pPr>
            <a:fld id="{18FC54AF-4A3F-43B1-9565-A5D6CC148EB1}" type="slidenum">
              <a:rPr lang="en-US" altLang="en-US" sz="13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25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8607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Times New Roman" pitchFamily="18" charset="0"/>
              </a:defRPr>
            </a:lvl1pPr>
            <a:lvl2pPr marL="783589" indent="-301381">
              <a:defRPr sz="2500">
                <a:solidFill>
                  <a:srgbClr val="000000"/>
                </a:solidFill>
                <a:latin typeface="Times New Roman" pitchFamily="18" charset="0"/>
              </a:defRPr>
            </a:lvl2pPr>
            <a:lvl3pPr marL="1205522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3pPr>
            <a:lvl4pPr marL="1687731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4pPr>
            <a:lvl5pPr marL="2169940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5pPr>
            <a:lvl6pPr marL="2652149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6pPr>
            <a:lvl7pPr marL="3134357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7pPr>
            <a:lvl8pPr marL="3616566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8pPr>
            <a:lvl9pPr marL="4098775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345BD65B-8657-4A57-B1E2-7A91EC554A22}" type="slidenum">
              <a:rPr lang="en-US" altLang="en-US" sz="1300">
                <a:solidFill>
                  <a:schemeClr val="tx1"/>
                </a:solidFill>
              </a:rPr>
              <a:pPr/>
              <a:t>26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3" name="Rectangle 7"/>
          <p:cNvSpPr txBox="1">
            <a:spLocks noGrp="1" noChangeArrowheads="1"/>
          </p:cNvSpPr>
          <p:nvPr/>
        </p:nvSpPr>
        <p:spPr bwMode="auto">
          <a:xfrm>
            <a:off x="4145280" y="9121389"/>
            <a:ext cx="3169920" cy="4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2" tIns="48221" rIns="96442" bIns="48221" anchor="b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</a:pPr>
            <a:fld id="{18FC54AF-4A3F-43B1-9565-A5D6CC148EB1}" type="slidenum">
              <a:rPr lang="en-US" altLang="en-US" sz="13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26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78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Times New Roman" pitchFamily="18" charset="0"/>
              </a:defRPr>
            </a:lvl1pPr>
            <a:lvl2pPr marL="783589" indent="-301381">
              <a:defRPr sz="2500">
                <a:solidFill>
                  <a:srgbClr val="000000"/>
                </a:solidFill>
                <a:latin typeface="Times New Roman" pitchFamily="18" charset="0"/>
              </a:defRPr>
            </a:lvl2pPr>
            <a:lvl3pPr marL="1205522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3pPr>
            <a:lvl4pPr marL="1687731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4pPr>
            <a:lvl5pPr marL="2169940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5pPr>
            <a:lvl6pPr marL="2652149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6pPr>
            <a:lvl7pPr marL="3134357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7pPr>
            <a:lvl8pPr marL="3616566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8pPr>
            <a:lvl9pPr marL="4098775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345BD65B-8657-4A57-B1E2-7A91EC554A22}" type="slidenum">
              <a:rPr lang="en-US" altLang="en-US" sz="1300">
                <a:solidFill>
                  <a:schemeClr val="tx1"/>
                </a:solidFill>
              </a:rPr>
              <a:pPr/>
              <a:t>27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3" name="Rectangle 7"/>
          <p:cNvSpPr txBox="1">
            <a:spLocks noGrp="1" noChangeArrowheads="1"/>
          </p:cNvSpPr>
          <p:nvPr/>
        </p:nvSpPr>
        <p:spPr bwMode="auto">
          <a:xfrm>
            <a:off x="4145280" y="9121389"/>
            <a:ext cx="3169920" cy="4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2" tIns="48221" rIns="96442" bIns="48221" anchor="b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</a:pPr>
            <a:fld id="{18FC54AF-4A3F-43B1-9565-A5D6CC148EB1}" type="slidenum">
              <a:rPr lang="en-US" altLang="en-US" sz="13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27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542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Times New Roman" pitchFamily="18" charset="0"/>
              </a:defRPr>
            </a:lvl1pPr>
            <a:lvl2pPr marL="783589" indent="-301381">
              <a:defRPr sz="2500">
                <a:solidFill>
                  <a:srgbClr val="000000"/>
                </a:solidFill>
                <a:latin typeface="Times New Roman" pitchFamily="18" charset="0"/>
              </a:defRPr>
            </a:lvl2pPr>
            <a:lvl3pPr marL="1205522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3pPr>
            <a:lvl4pPr marL="1687731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4pPr>
            <a:lvl5pPr marL="2169940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5pPr>
            <a:lvl6pPr marL="2652149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6pPr>
            <a:lvl7pPr marL="3134357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7pPr>
            <a:lvl8pPr marL="3616566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8pPr>
            <a:lvl9pPr marL="4098775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345BD65B-8657-4A57-B1E2-7A91EC554A22}" type="slidenum">
              <a:rPr lang="en-US" altLang="en-US" sz="1300">
                <a:solidFill>
                  <a:schemeClr val="tx1"/>
                </a:solidFill>
              </a:rPr>
              <a:pPr/>
              <a:t>28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3" name="Rectangle 7"/>
          <p:cNvSpPr txBox="1">
            <a:spLocks noGrp="1" noChangeArrowheads="1"/>
          </p:cNvSpPr>
          <p:nvPr/>
        </p:nvSpPr>
        <p:spPr bwMode="auto">
          <a:xfrm>
            <a:off x="4145280" y="9121389"/>
            <a:ext cx="3169920" cy="4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2" tIns="48221" rIns="96442" bIns="48221" anchor="b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</a:pPr>
            <a:fld id="{18FC54AF-4A3F-43B1-9565-A5D6CC148EB1}" type="slidenum">
              <a:rPr lang="en-US" altLang="en-US" sz="13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28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6560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Times New Roman" pitchFamily="18" charset="0"/>
              </a:defRPr>
            </a:lvl1pPr>
            <a:lvl2pPr marL="783589" indent="-301381">
              <a:defRPr sz="2500">
                <a:solidFill>
                  <a:srgbClr val="000000"/>
                </a:solidFill>
                <a:latin typeface="Times New Roman" pitchFamily="18" charset="0"/>
              </a:defRPr>
            </a:lvl2pPr>
            <a:lvl3pPr marL="1205522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3pPr>
            <a:lvl4pPr marL="1687731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4pPr>
            <a:lvl5pPr marL="2169940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5pPr>
            <a:lvl6pPr marL="2652149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6pPr>
            <a:lvl7pPr marL="3134357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7pPr>
            <a:lvl8pPr marL="3616566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8pPr>
            <a:lvl9pPr marL="4098775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345BD65B-8657-4A57-B1E2-7A91EC554A22}" type="slidenum">
              <a:rPr lang="en-US" altLang="en-US" sz="1300">
                <a:solidFill>
                  <a:schemeClr val="tx1"/>
                </a:solidFill>
              </a:rPr>
              <a:pPr/>
              <a:t>29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3" name="Rectangle 7"/>
          <p:cNvSpPr txBox="1">
            <a:spLocks noGrp="1" noChangeArrowheads="1"/>
          </p:cNvSpPr>
          <p:nvPr/>
        </p:nvSpPr>
        <p:spPr bwMode="auto">
          <a:xfrm>
            <a:off x="4145280" y="9121389"/>
            <a:ext cx="3169920" cy="4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2" tIns="48221" rIns="96442" bIns="48221" anchor="b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</a:pPr>
            <a:fld id="{18FC54AF-4A3F-43B1-9565-A5D6CC148EB1}" type="slidenum">
              <a:rPr lang="en-US" altLang="en-US" sz="13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29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46286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Times New Roman" pitchFamily="18" charset="0"/>
              </a:defRPr>
            </a:lvl1pPr>
            <a:lvl2pPr marL="783589" indent="-301381">
              <a:defRPr sz="2500">
                <a:solidFill>
                  <a:srgbClr val="000000"/>
                </a:solidFill>
                <a:latin typeface="Times New Roman" pitchFamily="18" charset="0"/>
              </a:defRPr>
            </a:lvl2pPr>
            <a:lvl3pPr marL="1205522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3pPr>
            <a:lvl4pPr marL="1687731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4pPr>
            <a:lvl5pPr marL="2169940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5pPr>
            <a:lvl6pPr marL="2652149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6pPr>
            <a:lvl7pPr marL="3134357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7pPr>
            <a:lvl8pPr marL="3616566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8pPr>
            <a:lvl9pPr marL="4098775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345BD65B-8657-4A57-B1E2-7A91EC554A22}" type="slidenum">
              <a:rPr lang="en-US" altLang="en-US" sz="1300">
                <a:solidFill>
                  <a:schemeClr val="tx1"/>
                </a:solidFill>
              </a:rPr>
              <a:pPr/>
              <a:t>30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3" name="Rectangle 7"/>
          <p:cNvSpPr txBox="1">
            <a:spLocks noGrp="1" noChangeArrowheads="1"/>
          </p:cNvSpPr>
          <p:nvPr/>
        </p:nvSpPr>
        <p:spPr bwMode="auto">
          <a:xfrm>
            <a:off x="4145280" y="9121389"/>
            <a:ext cx="3169920" cy="4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2" tIns="48221" rIns="96442" bIns="48221" anchor="b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</a:pPr>
            <a:fld id="{18FC54AF-4A3F-43B1-9565-A5D6CC148EB1}" type="slidenum">
              <a:rPr lang="en-US" altLang="en-US" sz="13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30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573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Times New Roman" pitchFamily="18" charset="0"/>
              </a:defRPr>
            </a:lvl1pPr>
            <a:lvl2pPr marL="783589" indent="-301381">
              <a:defRPr sz="2500">
                <a:solidFill>
                  <a:srgbClr val="000000"/>
                </a:solidFill>
                <a:latin typeface="Times New Roman" pitchFamily="18" charset="0"/>
              </a:defRPr>
            </a:lvl2pPr>
            <a:lvl3pPr marL="1205522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3pPr>
            <a:lvl4pPr marL="1687731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4pPr>
            <a:lvl5pPr marL="2169940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5pPr>
            <a:lvl6pPr marL="2652149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6pPr>
            <a:lvl7pPr marL="3134357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7pPr>
            <a:lvl8pPr marL="3616566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8pPr>
            <a:lvl9pPr marL="4098775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345BD65B-8657-4A57-B1E2-7A91EC554A22}" type="slidenum">
              <a:rPr lang="en-US" altLang="en-US" sz="1300">
                <a:solidFill>
                  <a:schemeClr val="tx1"/>
                </a:solidFill>
              </a:rPr>
              <a:pPr/>
              <a:t>12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3" name="Rectangle 7"/>
          <p:cNvSpPr txBox="1">
            <a:spLocks noGrp="1" noChangeArrowheads="1"/>
          </p:cNvSpPr>
          <p:nvPr/>
        </p:nvSpPr>
        <p:spPr bwMode="auto">
          <a:xfrm>
            <a:off x="4145280" y="9121389"/>
            <a:ext cx="3169920" cy="4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2" tIns="48221" rIns="96442" bIns="48221" anchor="b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</a:pPr>
            <a:fld id="{18FC54AF-4A3F-43B1-9565-A5D6CC148EB1}" type="slidenum">
              <a:rPr lang="en-US" altLang="en-US" sz="13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12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17406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Times New Roman" pitchFamily="18" charset="0"/>
              </a:defRPr>
            </a:lvl1pPr>
            <a:lvl2pPr marL="783589" indent="-301381">
              <a:defRPr sz="2500">
                <a:solidFill>
                  <a:srgbClr val="000000"/>
                </a:solidFill>
                <a:latin typeface="Times New Roman" pitchFamily="18" charset="0"/>
              </a:defRPr>
            </a:lvl2pPr>
            <a:lvl3pPr marL="1205522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3pPr>
            <a:lvl4pPr marL="1687731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4pPr>
            <a:lvl5pPr marL="2169940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5pPr>
            <a:lvl6pPr marL="2652149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6pPr>
            <a:lvl7pPr marL="3134357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7pPr>
            <a:lvl8pPr marL="3616566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8pPr>
            <a:lvl9pPr marL="4098775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345BD65B-8657-4A57-B1E2-7A91EC554A22}" type="slidenum">
              <a:rPr lang="en-US" altLang="en-US" sz="1300">
                <a:solidFill>
                  <a:schemeClr val="tx1"/>
                </a:solidFill>
              </a:rPr>
              <a:pPr/>
              <a:t>31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3" name="Rectangle 7"/>
          <p:cNvSpPr txBox="1">
            <a:spLocks noGrp="1" noChangeArrowheads="1"/>
          </p:cNvSpPr>
          <p:nvPr/>
        </p:nvSpPr>
        <p:spPr bwMode="auto">
          <a:xfrm>
            <a:off x="4145280" y="9121389"/>
            <a:ext cx="3169920" cy="4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2" tIns="48221" rIns="96442" bIns="48221" anchor="b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</a:pPr>
            <a:fld id="{18FC54AF-4A3F-43B1-9565-A5D6CC148EB1}" type="slidenum">
              <a:rPr lang="en-US" altLang="en-US" sz="13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31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2948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Times New Roman" pitchFamily="18" charset="0"/>
              </a:defRPr>
            </a:lvl1pPr>
            <a:lvl2pPr marL="783589" indent="-301381">
              <a:defRPr sz="2500">
                <a:solidFill>
                  <a:srgbClr val="000000"/>
                </a:solidFill>
                <a:latin typeface="Times New Roman" pitchFamily="18" charset="0"/>
              </a:defRPr>
            </a:lvl2pPr>
            <a:lvl3pPr marL="1205522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3pPr>
            <a:lvl4pPr marL="1687731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4pPr>
            <a:lvl5pPr marL="2169940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5pPr>
            <a:lvl6pPr marL="2652149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6pPr>
            <a:lvl7pPr marL="3134357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7pPr>
            <a:lvl8pPr marL="3616566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8pPr>
            <a:lvl9pPr marL="4098775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345BD65B-8657-4A57-B1E2-7A91EC554A22}" type="slidenum">
              <a:rPr lang="en-US" altLang="en-US" sz="1300">
                <a:solidFill>
                  <a:schemeClr val="tx1"/>
                </a:solidFill>
              </a:rPr>
              <a:pPr/>
              <a:t>32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3" name="Rectangle 7"/>
          <p:cNvSpPr txBox="1">
            <a:spLocks noGrp="1" noChangeArrowheads="1"/>
          </p:cNvSpPr>
          <p:nvPr/>
        </p:nvSpPr>
        <p:spPr bwMode="auto">
          <a:xfrm>
            <a:off x="4145280" y="9121389"/>
            <a:ext cx="3169920" cy="4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2" tIns="48221" rIns="96442" bIns="48221" anchor="b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</a:pPr>
            <a:fld id="{18FC54AF-4A3F-43B1-9565-A5D6CC148EB1}" type="slidenum">
              <a:rPr lang="en-US" altLang="en-US" sz="13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32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1340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Times New Roman" pitchFamily="18" charset="0"/>
              </a:defRPr>
            </a:lvl1pPr>
            <a:lvl2pPr marL="783589" indent="-301381">
              <a:defRPr sz="2500">
                <a:solidFill>
                  <a:srgbClr val="000000"/>
                </a:solidFill>
                <a:latin typeface="Times New Roman" pitchFamily="18" charset="0"/>
              </a:defRPr>
            </a:lvl2pPr>
            <a:lvl3pPr marL="1205522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3pPr>
            <a:lvl4pPr marL="1687731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4pPr>
            <a:lvl5pPr marL="2169940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5pPr>
            <a:lvl6pPr marL="2652149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6pPr>
            <a:lvl7pPr marL="3134357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7pPr>
            <a:lvl8pPr marL="3616566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8pPr>
            <a:lvl9pPr marL="4098775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345BD65B-8657-4A57-B1E2-7A91EC554A22}" type="slidenum">
              <a:rPr lang="en-US" altLang="en-US" sz="1300">
                <a:solidFill>
                  <a:schemeClr val="tx1"/>
                </a:solidFill>
              </a:rPr>
              <a:pPr/>
              <a:t>33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3" name="Rectangle 7"/>
          <p:cNvSpPr txBox="1">
            <a:spLocks noGrp="1" noChangeArrowheads="1"/>
          </p:cNvSpPr>
          <p:nvPr/>
        </p:nvSpPr>
        <p:spPr bwMode="auto">
          <a:xfrm>
            <a:off x="4145280" y="9121389"/>
            <a:ext cx="3169920" cy="4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2" tIns="48221" rIns="96442" bIns="48221" anchor="b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</a:pPr>
            <a:fld id="{18FC54AF-4A3F-43B1-9565-A5D6CC148EB1}" type="slidenum">
              <a:rPr lang="en-US" altLang="en-US" sz="13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33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9391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Times New Roman" pitchFamily="18" charset="0"/>
              </a:defRPr>
            </a:lvl1pPr>
            <a:lvl2pPr marL="783589" indent="-301381">
              <a:defRPr sz="2500">
                <a:solidFill>
                  <a:srgbClr val="000000"/>
                </a:solidFill>
                <a:latin typeface="Times New Roman" pitchFamily="18" charset="0"/>
              </a:defRPr>
            </a:lvl2pPr>
            <a:lvl3pPr marL="1205522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3pPr>
            <a:lvl4pPr marL="1687731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4pPr>
            <a:lvl5pPr marL="2169940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5pPr>
            <a:lvl6pPr marL="2652149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6pPr>
            <a:lvl7pPr marL="3134357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7pPr>
            <a:lvl8pPr marL="3616566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8pPr>
            <a:lvl9pPr marL="4098775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345BD65B-8657-4A57-B1E2-7A91EC554A22}" type="slidenum">
              <a:rPr lang="en-US" altLang="en-US" sz="1300">
                <a:solidFill>
                  <a:schemeClr val="tx1"/>
                </a:solidFill>
              </a:rPr>
              <a:pPr/>
              <a:t>34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3" name="Rectangle 7"/>
          <p:cNvSpPr txBox="1">
            <a:spLocks noGrp="1" noChangeArrowheads="1"/>
          </p:cNvSpPr>
          <p:nvPr/>
        </p:nvSpPr>
        <p:spPr bwMode="auto">
          <a:xfrm>
            <a:off x="4145280" y="9121389"/>
            <a:ext cx="3169920" cy="4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2" tIns="48221" rIns="96442" bIns="48221" anchor="b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</a:pPr>
            <a:fld id="{18FC54AF-4A3F-43B1-9565-A5D6CC148EB1}" type="slidenum">
              <a:rPr lang="en-US" altLang="en-US" sz="13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34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3741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Times New Roman" pitchFamily="18" charset="0"/>
              </a:defRPr>
            </a:lvl1pPr>
            <a:lvl2pPr marL="783589" indent="-301381">
              <a:defRPr sz="2500">
                <a:solidFill>
                  <a:srgbClr val="000000"/>
                </a:solidFill>
                <a:latin typeface="Times New Roman" pitchFamily="18" charset="0"/>
              </a:defRPr>
            </a:lvl2pPr>
            <a:lvl3pPr marL="1205522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3pPr>
            <a:lvl4pPr marL="1687731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4pPr>
            <a:lvl5pPr marL="2169940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5pPr>
            <a:lvl6pPr marL="2652149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6pPr>
            <a:lvl7pPr marL="3134357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7pPr>
            <a:lvl8pPr marL="3616566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8pPr>
            <a:lvl9pPr marL="4098775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345BD65B-8657-4A57-B1E2-7A91EC554A22}" type="slidenum">
              <a:rPr lang="en-US" altLang="en-US" sz="1300">
                <a:solidFill>
                  <a:schemeClr val="tx1"/>
                </a:solidFill>
              </a:rPr>
              <a:pPr/>
              <a:t>35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3" name="Rectangle 7"/>
          <p:cNvSpPr txBox="1">
            <a:spLocks noGrp="1" noChangeArrowheads="1"/>
          </p:cNvSpPr>
          <p:nvPr/>
        </p:nvSpPr>
        <p:spPr bwMode="auto">
          <a:xfrm>
            <a:off x="4145280" y="9121389"/>
            <a:ext cx="3169920" cy="4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2" tIns="48221" rIns="96442" bIns="48221" anchor="b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</a:pPr>
            <a:fld id="{18FC54AF-4A3F-43B1-9565-A5D6CC148EB1}" type="slidenum">
              <a:rPr lang="en-US" altLang="en-US" sz="13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35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1236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Times New Roman" pitchFamily="18" charset="0"/>
              </a:defRPr>
            </a:lvl1pPr>
            <a:lvl2pPr marL="783589" indent="-301381">
              <a:defRPr sz="2500">
                <a:solidFill>
                  <a:srgbClr val="000000"/>
                </a:solidFill>
                <a:latin typeface="Times New Roman" pitchFamily="18" charset="0"/>
              </a:defRPr>
            </a:lvl2pPr>
            <a:lvl3pPr marL="1205522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3pPr>
            <a:lvl4pPr marL="1687731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4pPr>
            <a:lvl5pPr marL="2169940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5pPr>
            <a:lvl6pPr marL="2652149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6pPr>
            <a:lvl7pPr marL="3134357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7pPr>
            <a:lvl8pPr marL="3616566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8pPr>
            <a:lvl9pPr marL="4098775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345BD65B-8657-4A57-B1E2-7A91EC554A22}" type="slidenum">
              <a:rPr lang="en-US" altLang="en-US" sz="1300">
                <a:solidFill>
                  <a:schemeClr val="tx1"/>
                </a:solidFill>
              </a:rPr>
              <a:pPr/>
              <a:t>36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3" name="Rectangle 7"/>
          <p:cNvSpPr txBox="1">
            <a:spLocks noGrp="1" noChangeArrowheads="1"/>
          </p:cNvSpPr>
          <p:nvPr/>
        </p:nvSpPr>
        <p:spPr bwMode="auto">
          <a:xfrm>
            <a:off x="4145280" y="9121389"/>
            <a:ext cx="3169920" cy="4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2" tIns="48221" rIns="96442" bIns="48221" anchor="b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</a:pPr>
            <a:fld id="{18FC54AF-4A3F-43B1-9565-A5D6CC148EB1}" type="slidenum">
              <a:rPr lang="en-US" altLang="en-US" sz="13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36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/>
              <a:t>Skip connections from encoder to decoder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32696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Times New Roman" pitchFamily="18" charset="0"/>
              </a:defRPr>
            </a:lvl1pPr>
            <a:lvl2pPr marL="783589" indent="-301381">
              <a:defRPr sz="2500">
                <a:solidFill>
                  <a:srgbClr val="000000"/>
                </a:solidFill>
                <a:latin typeface="Times New Roman" pitchFamily="18" charset="0"/>
              </a:defRPr>
            </a:lvl2pPr>
            <a:lvl3pPr marL="1205522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3pPr>
            <a:lvl4pPr marL="1687731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4pPr>
            <a:lvl5pPr marL="2169940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5pPr>
            <a:lvl6pPr marL="2652149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6pPr>
            <a:lvl7pPr marL="3134357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7pPr>
            <a:lvl8pPr marL="3616566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8pPr>
            <a:lvl9pPr marL="4098775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345BD65B-8657-4A57-B1E2-7A91EC554A22}" type="slidenum">
              <a:rPr lang="en-US" altLang="en-US" sz="1300">
                <a:solidFill>
                  <a:schemeClr val="tx1"/>
                </a:solidFill>
              </a:rPr>
              <a:pPr/>
              <a:t>37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3" name="Rectangle 7"/>
          <p:cNvSpPr txBox="1">
            <a:spLocks noGrp="1" noChangeArrowheads="1"/>
          </p:cNvSpPr>
          <p:nvPr/>
        </p:nvSpPr>
        <p:spPr bwMode="auto">
          <a:xfrm>
            <a:off x="4145280" y="9121389"/>
            <a:ext cx="3169920" cy="4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2" tIns="48221" rIns="96442" bIns="48221" anchor="b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</a:pPr>
            <a:fld id="{18FC54AF-4A3F-43B1-9565-A5D6CC148EB1}" type="slidenum">
              <a:rPr lang="en-US" altLang="en-US" sz="13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37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43068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Times New Roman" pitchFamily="18" charset="0"/>
              </a:defRPr>
            </a:lvl1pPr>
            <a:lvl2pPr marL="783589" indent="-301381">
              <a:defRPr sz="2500">
                <a:solidFill>
                  <a:srgbClr val="000000"/>
                </a:solidFill>
                <a:latin typeface="Times New Roman" pitchFamily="18" charset="0"/>
              </a:defRPr>
            </a:lvl2pPr>
            <a:lvl3pPr marL="1205522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3pPr>
            <a:lvl4pPr marL="1687731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4pPr>
            <a:lvl5pPr marL="2169940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5pPr>
            <a:lvl6pPr marL="2652149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6pPr>
            <a:lvl7pPr marL="3134357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7pPr>
            <a:lvl8pPr marL="3616566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8pPr>
            <a:lvl9pPr marL="4098775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345BD65B-8657-4A57-B1E2-7A91EC554A22}" type="slidenum">
              <a:rPr lang="en-US" altLang="en-US" sz="1300">
                <a:solidFill>
                  <a:schemeClr val="tx1"/>
                </a:solidFill>
              </a:rPr>
              <a:pPr/>
              <a:t>39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3" name="Rectangle 7"/>
          <p:cNvSpPr txBox="1">
            <a:spLocks noGrp="1" noChangeArrowheads="1"/>
          </p:cNvSpPr>
          <p:nvPr/>
        </p:nvSpPr>
        <p:spPr bwMode="auto">
          <a:xfrm>
            <a:off x="4145280" y="9121389"/>
            <a:ext cx="3169920" cy="4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2" tIns="48221" rIns="96442" bIns="48221" anchor="b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</a:pPr>
            <a:fld id="{18FC54AF-4A3F-43B1-9565-A5D6CC148EB1}" type="slidenum">
              <a:rPr lang="en-US" altLang="en-US" sz="13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39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5629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Times New Roman" pitchFamily="18" charset="0"/>
              </a:defRPr>
            </a:lvl1pPr>
            <a:lvl2pPr marL="783589" indent="-301381">
              <a:defRPr sz="2500">
                <a:solidFill>
                  <a:srgbClr val="000000"/>
                </a:solidFill>
                <a:latin typeface="Times New Roman" pitchFamily="18" charset="0"/>
              </a:defRPr>
            </a:lvl2pPr>
            <a:lvl3pPr marL="1205522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3pPr>
            <a:lvl4pPr marL="1687731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4pPr>
            <a:lvl5pPr marL="2169940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5pPr>
            <a:lvl6pPr marL="2652149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6pPr>
            <a:lvl7pPr marL="3134357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7pPr>
            <a:lvl8pPr marL="3616566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8pPr>
            <a:lvl9pPr marL="4098775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345BD65B-8657-4A57-B1E2-7A91EC554A22}" type="slidenum">
              <a:rPr lang="en-US" altLang="en-US" sz="1300">
                <a:solidFill>
                  <a:schemeClr val="tx1"/>
                </a:solidFill>
              </a:rPr>
              <a:pPr/>
              <a:t>40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3" name="Rectangle 7"/>
          <p:cNvSpPr txBox="1">
            <a:spLocks noGrp="1" noChangeArrowheads="1"/>
          </p:cNvSpPr>
          <p:nvPr/>
        </p:nvSpPr>
        <p:spPr bwMode="auto">
          <a:xfrm>
            <a:off x="4145280" y="9121389"/>
            <a:ext cx="3169920" cy="4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2" tIns="48221" rIns="96442" bIns="48221" anchor="b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</a:pPr>
            <a:fld id="{18FC54AF-4A3F-43B1-9565-A5D6CC148EB1}" type="slidenum">
              <a:rPr lang="en-US" altLang="en-US" sz="13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40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5774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Times New Roman" pitchFamily="18" charset="0"/>
              </a:defRPr>
            </a:lvl1pPr>
            <a:lvl2pPr marL="783589" indent="-301381">
              <a:defRPr sz="2500">
                <a:solidFill>
                  <a:srgbClr val="000000"/>
                </a:solidFill>
                <a:latin typeface="Times New Roman" pitchFamily="18" charset="0"/>
              </a:defRPr>
            </a:lvl2pPr>
            <a:lvl3pPr marL="1205522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3pPr>
            <a:lvl4pPr marL="1687731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4pPr>
            <a:lvl5pPr marL="2169940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5pPr>
            <a:lvl6pPr marL="2652149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6pPr>
            <a:lvl7pPr marL="3134357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7pPr>
            <a:lvl8pPr marL="3616566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8pPr>
            <a:lvl9pPr marL="4098775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345BD65B-8657-4A57-B1E2-7A91EC554A22}" type="slidenum">
              <a:rPr lang="en-US" altLang="en-US" sz="1300">
                <a:solidFill>
                  <a:schemeClr val="tx1"/>
                </a:solidFill>
              </a:rPr>
              <a:pPr/>
              <a:t>42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3" name="Rectangle 7"/>
          <p:cNvSpPr txBox="1">
            <a:spLocks noGrp="1" noChangeArrowheads="1"/>
          </p:cNvSpPr>
          <p:nvPr/>
        </p:nvSpPr>
        <p:spPr bwMode="auto">
          <a:xfrm>
            <a:off x="4145280" y="9121389"/>
            <a:ext cx="3169920" cy="4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2" tIns="48221" rIns="96442" bIns="48221" anchor="b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</a:pPr>
            <a:fld id="{18FC54AF-4A3F-43B1-9565-A5D6CC148EB1}" type="slidenum">
              <a:rPr lang="en-US" altLang="en-US" sz="13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42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775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Times New Roman" pitchFamily="18" charset="0"/>
              </a:defRPr>
            </a:lvl1pPr>
            <a:lvl2pPr marL="783589" indent="-301381">
              <a:defRPr sz="2500">
                <a:solidFill>
                  <a:srgbClr val="000000"/>
                </a:solidFill>
                <a:latin typeface="Times New Roman" pitchFamily="18" charset="0"/>
              </a:defRPr>
            </a:lvl2pPr>
            <a:lvl3pPr marL="1205522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3pPr>
            <a:lvl4pPr marL="1687731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4pPr>
            <a:lvl5pPr marL="2169940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5pPr>
            <a:lvl6pPr marL="2652149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6pPr>
            <a:lvl7pPr marL="3134357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7pPr>
            <a:lvl8pPr marL="3616566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8pPr>
            <a:lvl9pPr marL="4098775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345BD65B-8657-4A57-B1E2-7A91EC554A22}" type="slidenum">
              <a:rPr lang="en-US" altLang="en-US" sz="1300">
                <a:solidFill>
                  <a:schemeClr val="tx1"/>
                </a:solidFill>
              </a:rPr>
              <a:pPr/>
              <a:t>13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3" name="Rectangle 7"/>
          <p:cNvSpPr txBox="1">
            <a:spLocks noGrp="1" noChangeArrowheads="1"/>
          </p:cNvSpPr>
          <p:nvPr/>
        </p:nvSpPr>
        <p:spPr bwMode="auto">
          <a:xfrm>
            <a:off x="4145280" y="9121389"/>
            <a:ext cx="3169920" cy="4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2" tIns="48221" rIns="96442" bIns="48221" anchor="b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</a:pPr>
            <a:fld id="{18FC54AF-4A3F-43B1-9565-A5D6CC148EB1}" type="slidenum">
              <a:rPr lang="en-US" altLang="en-US" sz="13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13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04890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Times New Roman" pitchFamily="18" charset="0"/>
              </a:defRPr>
            </a:lvl1pPr>
            <a:lvl2pPr marL="783589" indent="-301381">
              <a:defRPr sz="2500">
                <a:solidFill>
                  <a:srgbClr val="000000"/>
                </a:solidFill>
                <a:latin typeface="Times New Roman" pitchFamily="18" charset="0"/>
              </a:defRPr>
            </a:lvl2pPr>
            <a:lvl3pPr marL="1205522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3pPr>
            <a:lvl4pPr marL="1687731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4pPr>
            <a:lvl5pPr marL="2169940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5pPr>
            <a:lvl6pPr marL="2652149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6pPr>
            <a:lvl7pPr marL="3134357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7pPr>
            <a:lvl8pPr marL="3616566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8pPr>
            <a:lvl9pPr marL="4098775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345BD65B-8657-4A57-B1E2-7A91EC554A22}" type="slidenum">
              <a:rPr lang="en-US" altLang="en-US" sz="1300">
                <a:solidFill>
                  <a:schemeClr val="tx1"/>
                </a:solidFill>
              </a:rPr>
              <a:pPr/>
              <a:t>43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3" name="Rectangle 7"/>
          <p:cNvSpPr txBox="1">
            <a:spLocks noGrp="1" noChangeArrowheads="1"/>
          </p:cNvSpPr>
          <p:nvPr/>
        </p:nvSpPr>
        <p:spPr bwMode="auto">
          <a:xfrm>
            <a:off x="4145280" y="9121389"/>
            <a:ext cx="3169920" cy="4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2" tIns="48221" rIns="96442" bIns="48221" anchor="b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</a:pPr>
            <a:fld id="{18FC54AF-4A3F-43B1-9565-A5D6CC148EB1}" type="slidenum">
              <a:rPr lang="en-US" altLang="en-US" sz="13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43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378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Times New Roman" pitchFamily="18" charset="0"/>
              </a:defRPr>
            </a:lvl1pPr>
            <a:lvl2pPr marL="783589" indent="-301381">
              <a:defRPr sz="2500">
                <a:solidFill>
                  <a:srgbClr val="000000"/>
                </a:solidFill>
                <a:latin typeface="Times New Roman" pitchFamily="18" charset="0"/>
              </a:defRPr>
            </a:lvl2pPr>
            <a:lvl3pPr marL="1205522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3pPr>
            <a:lvl4pPr marL="1687731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4pPr>
            <a:lvl5pPr marL="2169940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5pPr>
            <a:lvl6pPr marL="2652149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6pPr>
            <a:lvl7pPr marL="3134357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7pPr>
            <a:lvl8pPr marL="3616566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8pPr>
            <a:lvl9pPr marL="4098775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345BD65B-8657-4A57-B1E2-7A91EC554A22}" type="slidenum">
              <a:rPr lang="en-US" altLang="en-US" sz="1300">
                <a:solidFill>
                  <a:schemeClr val="tx1"/>
                </a:solidFill>
              </a:rPr>
              <a:pPr/>
              <a:t>14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3" name="Rectangle 7"/>
          <p:cNvSpPr txBox="1">
            <a:spLocks noGrp="1" noChangeArrowheads="1"/>
          </p:cNvSpPr>
          <p:nvPr/>
        </p:nvSpPr>
        <p:spPr bwMode="auto">
          <a:xfrm>
            <a:off x="4145280" y="9121389"/>
            <a:ext cx="3169920" cy="4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2" tIns="48221" rIns="96442" bIns="48221" anchor="b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</a:pPr>
            <a:fld id="{18FC54AF-4A3F-43B1-9565-A5D6CC148EB1}" type="slidenum">
              <a:rPr lang="en-US" altLang="en-US" sz="13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14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186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Times New Roman" pitchFamily="18" charset="0"/>
              </a:defRPr>
            </a:lvl1pPr>
            <a:lvl2pPr marL="783589" indent="-301381">
              <a:defRPr sz="2500">
                <a:solidFill>
                  <a:srgbClr val="000000"/>
                </a:solidFill>
                <a:latin typeface="Times New Roman" pitchFamily="18" charset="0"/>
              </a:defRPr>
            </a:lvl2pPr>
            <a:lvl3pPr marL="1205522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3pPr>
            <a:lvl4pPr marL="1687731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4pPr>
            <a:lvl5pPr marL="2169940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5pPr>
            <a:lvl6pPr marL="2652149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6pPr>
            <a:lvl7pPr marL="3134357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7pPr>
            <a:lvl8pPr marL="3616566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8pPr>
            <a:lvl9pPr marL="4098775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345BD65B-8657-4A57-B1E2-7A91EC554A22}" type="slidenum">
              <a:rPr lang="en-US" altLang="en-US" sz="1300">
                <a:solidFill>
                  <a:schemeClr val="tx1"/>
                </a:solidFill>
              </a:rPr>
              <a:pPr/>
              <a:t>16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3" name="Rectangle 7"/>
          <p:cNvSpPr txBox="1">
            <a:spLocks noGrp="1" noChangeArrowheads="1"/>
          </p:cNvSpPr>
          <p:nvPr/>
        </p:nvSpPr>
        <p:spPr bwMode="auto">
          <a:xfrm>
            <a:off x="4145280" y="9121389"/>
            <a:ext cx="3169920" cy="4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2" tIns="48221" rIns="96442" bIns="48221" anchor="b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</a:pPr>
            <a:fld id="{18FC54AF-4A3F-43B1-9565-A5D6CC148EB1}" type="slidenum">
              <a:rPr lang="en-US" altLang="en-US" sz="13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16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054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Times New Roman" pitchFamily="18" charset="0"/>
              </a:defRPr>
            </a:lvl1pPr>
            <a:lvl2pPr marL="783589" indent="-301381">
              <a:defRPr sz="2500">
                <a:solidFill>
                  <a:srgbClr val="000000"/>
                </a:solidFill>
                <a:latin typeface="Times New Roman" pitchFamily="18" charset="0"/>
              </a:defRPr>
            </a:lvl2pPr>
            <a:lvl3pPr marL="1205522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3pPr>
            <a:lvl4pPr marL="1687731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4pPr>
            <a:lvl5pPr marL="2169940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5pPr>
            <a:lvl6pPr marL="2652149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6pPr>
            <a:lvl7pPr marL="3134357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7pPr>
            <a:lvl8pPr marL="3616566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8pPr>
            <a:lvl9pPr marL="4098775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345BD65B-8657-4A57-B1E2-7A91EC554A22}" type="slidenum">
              <a:rPr lang="en-US" altLang="en-US" sz="1300">
                <a:solidFill>
                  <a:schemeClr val="tx1"/>
                </a:solidFill>
              </a:rPr>
              <a:pPr/>
              <a:t>17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3" name="Rectangle 7"/>
          <p:cNvSpPr txBox="1">
            <a:spLocks noGrp="1" noChangeArrowheads="1"/>
          </p:cNvSpPr>
          <p:nvPr/>
        </p:nvSpPr>
        <p:spPr bwMode="auto">
          <a:xfrm>
            <a:off x="4145280" y="9121389"/>
            <a:ext cx="3169920" cy="4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2" tIns="48221" rIns="96442" bIns="48221" anchor="b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</a:pPr>
            <a:fld id="{18FC54AF-4A3F-43B1-9565-A5D6CC148EB1}" type="slidenum">
              <a:rPr lang="en-US" altLang="en-US" sz="13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17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543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Times New Roman" pitchFamily="18" charset="0"/>
              </a:defRPr>
            </a:lvl1pPr>
            <a:lvl2pPr marL="783589" indent="-301381">
              <a:defRPr sz="2500">
                <a:solidFill>
                  <a:srgbClr val="000000"/>
                </a:solidFill>
                <a:latin typeface="Times New Roman" pitchFamily="18" charset="0"/>
              </a:defRPr>
            </a:lvl2pPr>
            <a:lvl3pPr marL="1205522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3pPr>
            <a:lvl4pPr marL="1687731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4pPr>
            <a:lvl5pPr marL="2169940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5pPr>
            <a:lvl6pPr marL="2652149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6pPr>
            <a:lvl7pPr marL="3134357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7pPr>
            <a:lvl8pPr marL="3616566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8pPr>
            <a:lvl9pPr marL="4098775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345BD65B-8657-4A57-B1E2-7A91EC554A22}" type="slidenum">
              <a:rPr lang="en-US" altLang="en-US" sz="1300">
                <a:solidFill>
                  <a:schemeClr val="tx1"/>
                </a:solidFill>
              </a:rPr>
              <a:pPr/>
              <a:t>18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3" name="Rectangle 7"/>
          <p:cNvSpPr txBox="1">
            <a:spLocks noGrp="1" noChangeArrowheads="1"/>
          </p:cNvSpPr>
          <p:nvPr/>
        </p:nvSpPr>
        <p:spPr bwMode="auto">
          <a:xfrm>
            <a:off x="4145280" y="9121389"/>
            <a:ext cx="3169920" cy="4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2" tIns="48221" rIns="96442" bIns="48221" anchor="b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</a:pPr>
            <a:fld id="{18FC54AF-4A3F-43B1-9565-A5D6CC148EB1}" type="slidenum">
              <a:rPr lang="en-US" altLang="en-US" sz="13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18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8536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Times New Roman" pitchFamily="18" charset="0"/>
              </a:defRPr>
            </a:lvl1pPr>
            <a:lvl2pPr marL="783589" indent="-301381">
              <a:defRPr sz="2500">
                <a:solidFill>
                  <a:srgbClr val="000000"/>
                </a:solidFill>
                <a:latin typeface="Times New Roman" pitchFamily="18" charset="0"/>
              </a:defRPr>
            </a:lvl2pPr>
            <a:lvl3pPr marL="1205522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3pPr>
            <a:lvl4pPr marL="1687731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4pPr>
            <a:lvl5pPr marL="2169940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5pPr>
            <a:lvl6pPr marL="2652149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6pPr>
            <a:lvl7pPr marL="3134357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7pPr>
            <a:lvl8pPr marL="3616566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8pPr>
            <a:lvl9pPr marL="4098775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345BD65B-8657-4A57-B1E2-7A91EC554A22}" type="slidenum">
              <a:rPr lang="en-US" altLang="en-US" sz="1300">
                <a:solidFill>
                  <a:schemeClr val="tx1"/>
                </a:solidFill>
              </a:rPr>
              <a:pPr/>
              <a:t>19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3" name="Rectangle 7"/>
          <p:cNvSpPr txBox="1">
            <a:spLocks noGrp="1" noChangeArrowheads="1"/>
          </p:cNvSpPr>
          <p:nvPr/>
        </p:nvSpPr>
        <p:spPr bwMode="auto">
          <a:xfrm>
            <a:off x="4145280" y="9121389"/>
            <a:ext cx="3169920" cy="4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2" tIns="48221" rIns="96442" bIns="48221" anchor="b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</a:pPr>
            <a:fld id="{18FC54AF-4A3F-43B1-9565-A5D6CC148EB1}" type="slidenum">
              <a:rPr lang="en-US" altLang="en-US" sz="13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19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557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Times New Roman" pitchFamily="18" charset="0"/>
              </a:defRPr>
            </a:lvl1pPr>
            <a:lvl2pPr marL="783589" indent="-301381">
              <a:defRPr sz="2500">
                <a:solidFill>
                  <a:srgbClr val="000000"/>
                </a:solidFill>
                <a:latin typeface="Times New Roman" pitchFamily="18" charset="0"/>
              </a:defRPr>
            </a:lvl2pPr>
            <a:lvl3pPr marL="1205522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3pPr>
            <a:lvl4pPr marL="1687731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4pPr>
            <a:lvl5pPr marL="2169940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5pPr>
            <a:lvl6pPr marL="2652149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6pPr>
            <a:lvl7pPr marL="3134357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7pPr>
            <a:lvl8pPr marL="3616566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8pPr>
            <a:lvl9pPr marL="4098775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345BD65B-8657-4A57-B1E2-7A91EC554A22}" type="slidenum">
              <a:rPr lang="en-US" altLang="en-US" sz="1300">
                <a:solidFill>
                  <a:schemeClr val="tx1"/>
                </a:solidFill>
              </a:rPr>
              <a:pPr/>
              <a:t>20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3" name="Rectangle 7"/>
          <p:cNvSpPr txBox="1">
            <a:spLocks noGrp="1" noChangeArrowheads="1"/>
          </p:cNvSpPr>
          <p:nvPr/>
        </p:nvSpPr>
        <p:spPr bwMode="auto">
          <a:xfrm>
            <a:off x="4145280" y="9121389"/>
            <a:ext cx="3169920" cy="4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2" tIns="48221" rIns="96442" bIns="48221" anchor="b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</a:pPr>
            <a:fld id="{18FC54AF-4A3F-43B1-9565-A5D6CC148EB1}" type="slidenum">
              <a:rPr lang="en-US" altLang="en-US" sz="13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20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34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C48F0-2239-4025-9A01-D5F38BD7BB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3708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88FC7-B3F3-49DE-BEC1-B95CD865C7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2632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381000"/>
            <a:ext cx="20002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8483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FDFF7-D85F-43CD-8B18-7FDE6B41CD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3633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39243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39243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DCDED-0CD7-439D-80A7-255921CF2C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959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604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A1F27-2AD3-4C2C-B7B1-2A76B49807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695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243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39243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B99B8-D294-4211-AA38-BD24718CC8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62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1388D-A5A0-455D-86A3-785CC37497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727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73706-3377-4D41-A82F-C1BE4D283E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9754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8B964-D7DA-4AC9-A289-00E47561CC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57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32361-AB87-4ED5-A51E-8AF02C555D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45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ECE8C-24CF-45EE-A66F-00F4D35908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52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0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01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defRPr sz="1200"/>
            </a:lvl1pPr>
          </a:lstStyle>
          <a:p>
            <a:pPr>
              <a:defRPr/>
            </a:pPr>
            <a:fld id="{3D2C4F29-65C0-4357-A4E8-F6A24170EB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Char char="•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Char char="•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rgbClr val="000000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rgbClr val="0000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rgbClr val="0000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rgbClr val="0000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1.png"/><Relationship Id="rId13" Type="http://schemas.openxmlformats.org/officeDocument/2006/relationships/image" Target="../media/image560.png"/><Relationship Id="rId7" Type="http://schemas.openxmlformats.org/officeDocument/2006/relationships/image" Target="../media/image8.png"/><Relationship Id="rId12" Type="http://schemas.openxmlformats.org/officeDocument/2006/relationships/image" Target="../media/image5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541.png"/><Relationship Id="rId5" Type="http://schemas.openxmlformats.org/officeDocument/2006/relationships/image" Target="../media/image461.png"/><Relationship Id="rId10" Type="http://schemas.openxmlformats.org/officeDocument/2006/relationships/image" Target="../media/image501.png"/><Relationship Id="rId4" Type="http://schemas.openxmlformats.org/officeDocument/2006/relationships/image" Target="../media/image451.png"/><Relationship Id="rId9" Type="http://schemas.openxmlformats.org/officeDocument/2006/relationships/image" Target="../media/image49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130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notesSlide" Target="../notesSlides/notesSlide1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7.xml"/><Relationship Id="rId5" Type="http://schemas.microsoft.com/office/2007/relationships/media" Target="../media/media3.wav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8.png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notesSlide" Target="../notesSlides/notesSlide16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wav"/><Relationship Id="rId13" Type="http://schemas.openxmlformats.org/officeDocument/2006/relationships/slideLayout" Target="../slideLayouts/slideLayout7.xml"/><Relationship Id="rId3" Type="http://schemas.microsoft.com/office/2007/relationships/media" Target="../media/media7.wav"/><Relationship Id="rId7" Type="http://schemas.microsoft.com/office/2007/relationships/media" Target="../media/media9.wav"/><Relationship Id="rId12" Type="http://schemas.openxmlformats.org/officeDocument/2006/relationships/audio" Target="../media/media11.wav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audio" Target="../media/media8.wav"/><Relationship Id="rId11" Type="http://schemas.microsoft.com/office/2007/relationships/media" Target="../media/media11.wav"/><Relationship Id="rId5" Type="http://schemas.microsoft.com/office/2007/relationships/media" Target="../media/media8.wav"/><Relationship Id="rId15" Type="http://schemas.openxmlformats.org/officeDocument/2006/relationships/image" Target="../media/image30.png"/><Relationship Id="rId10" Type="http://schemas.openxmlformats.org/officeDocument/2006/relationships/audio" Target="../media/media10.wav"/><Relationship Id="rId4" Type="http://schemas.openxmlformats.org/officeDocument/2006/relationships/audio" Target="../media/media7.wav"/><Relationship Id="rId9" Type="http://schemas.microsoft.com/office/2007/relationships/media" Target="../media/media10.wav"/><Relationship Id="rId14" Type="http://schemas.openxmlformats.org/officeDocument/2006/relationships/notesSlide" Target="../notesSlides/notesSlide3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990599"/>
            <a:ext cx="8534400" cy="1225827"/>
          </a:xfrm>
        </p:spPr>
        <p:txBody>
          <a:bodyPr/>
          <a:lstStyle/>
          <a:p>
            <a:r>
              <a:rPr lang="en-US" altLang="en-US" sz="3600" b="1" dirty="0">
                <a:solidFill>
                  <a:srgbClr val="FF3300"/>
                </a:solidFill>
              </a:rPr>
              <a:t>Neural </a:t>
            </a:r>
            <a:r>
              <a:rPr lang="en-US" altLang="en-US" sz="3600" b="1" dirty="0" err="1">
                <a:solidFill>
                  <a:srgbClr val="FF3300"/>
                </a:solidFill>
              </a:rPr>
              <a:t>Spectrospatial</a:t>
            </a:r>
            <a:r>
              <a:rPr lang="en-US" altLang="en-US" sz="3600" b="1" dirty="0">
                <a:solidFill>
                  <a:srgbClr val="FF3300"/>
                </a:solidFill>
              </a:rPr>
              <a:t> Filter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047750" y="3010229"/>
            <a:ext cx="73914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 New Roman" panose="02020603050405020304" pitchFamily="18" charset="0"/>
              <a:buChar char="–"/>
              <a:defRPr sz="1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 dirty="0"/>
              <a:t>DeLiang Wang</a:t>
            </a:r>
            <a:endParaRPr lang="en-US" altLang="en-US" dirty="0"/>
          </a:p>
          <a:p>
            <a:pPr algn="ctr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en-US" altLang="en-US" dirty="0"/>
              <a:t>(Joint work with Ke Tan and Zhong-Qiu Wang)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800" i="1" dirty="0">
              <a:solidFill>
                <a:schemeClr val="accent2"/>
              </a:solidFill>
              <a:ea typeface="宋体" panose="02010600030101010101" pitchFamily="2" charset="-122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i="1" dirty="0">
                <a:solidFill>
                  <a:schemeClr val="accent2"/>
                </a:solidFill>
                <a:ea typeface="宋体" panose="02010600030101010101" pitchFamily="2" charset="-122"/>
              </a:rPr>
              <a:t>Perception &amp; </a:t>
            </a:r>
            <a:r>
              <a:rPr lang="en-US" altLang="en-US" i="1" dirty="0" err="1">
                <a:solidFill>
                  <a:schemeClr val="accent2"/>
                </a:solidFill>
                <a:ea typeface="宋体" panose="02010600030101010101" pitchFamily="2" charset="-122"/>
              </a:rPr>
              <a:t>Neurodynamics</a:t>
            </a:r>
            <a:r>
              <a:rPr lang="en-US" altLang="en-US" i="1" dirty="0">
                <a:solidFill>
                  <a:schemeClr val="accent2"/>
                </a:solidFill>
                <a:ea typeface="宋体" panose="02010600030101010101" pitchFamily="2" charset="-122"/>
              </a:rPr>
              <a:t> Lab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ea typeface="宋体" panose="02010600030101010101" pitchFamily="2" charset="-122"/>
              </a:rPr>
              <a:t>Ohio State University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9066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Masking based beamforming</a:t>
            </a:r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200150"/>
            <a:ext cx="8001000" cy="2290302"/>
          </a:xfrm>
        </p:spPr>
        <p:txBody>
          <a:bodyPr/>
          <a:lstStyle/>
          <a:p>
            <a:r>
              <a:rPr lang="en-US" dirty="0"/>
              <a:t>A T-F mask provides a way to more accurately estimate noise (and speech) covariance matrix from noisy input</a:t>
            </a:r>
          </a:p>
          <a:p>
            <a:pPr lvl="1"/>
            <a:r>
              <a:rPr lang="en-US" dirty="0" err="1"/>
              <a:t>Heymann</a:t>
            </a:r>
            <a:r>
              <a:rPr lang="en-US" dirty="0"/>
              <a:t> et al. (2016) use RNN with LSTM (long short-term memory) for monaural IBM estimation</a:t>
            </a:r>
          </a:p>
          <a:p>
            <a:pPr lvl="1"/>
            <a:r>
              <a:rPr lang="en-US" dirty="0"/>
              <a:t>Higuchi et al. (2016) compute a ratio mask using a spatial clustering method</a:t>
            </a:r>
          </a:p>
          <a:p>
            <a:endParaRPr lang="en-US" b="1" i="1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087913" y="3490452"/>
            <a:ext cx="6872923" cy="23208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29788" y="5835943"/>
            <a:ext cx="2982433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 </a:t>
            </a:r>
            <a:r>
              <a:rPr lang="en-US" sz="1600" dirty="0"/>
              <a:t>From Erdogan et al. (2016)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068F0C-E5A7-4BBF-8DCF-49D906E55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5256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Masking based beamforming (cont.)</a:t>
            </a:r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200150"/>
            <a:ext cx="8001000" cy="4886018"/>
          </a:xfrm>
        </p:spPr>
        <p:txBody>
          <a:bodyPr/>
          <a:lstStyle/>
          <a:p>
            <a:r>
              <a:rPr lang="en-US" dirty="0"/>
              <a:t>Masking based beamforming is responsible for impressive ASR results on CHiME-3 and CHiME-4 challenges</a:t>
            </a:r>
          </a:p>
          <a:p>
            <a:pPr lvl="1"/>
            <a:r>
              <a:rPr lang="en-US" dirty="0"/>
              <a:t>These results are much better than using traditional beamformers</a:t>
            </a:r>
          </a:p>
          <a:p>
            <a:r>
              <a:rPr lang="en-US" dirty="0"/>
              <a:t>Masking based beamforming represents a major advance in beamforming based separation and multi-channel automatic speech recognition (ASR)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B3C1C6-40BD-4D96-A3F3-CA2DA5C8B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4209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Outline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01675" y="1143000"/>
            <a:ext cx="7740650" cy="3924300"/>
          </a:xfrm>
        </p:spPr>
        <p:txBody>
          <a:bodyPr/>
          <a:lstStyle/>
          <a:p>
            <a:pPr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4"/>
                </a:solidFill>
              </a:rPr>
              <a:t>Background</a:t>
            </a:r>
          </a:p>
          <a:p>
            <a:pPr lvl="1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4"/>
                </a:solidFill>
              </a:rPr>
              <a:t>DNN based binaural speech separation</a:t>
            </a:r>
          </a:p>
          <a:p>
            <a:pPr lvl="1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4"/>
                </a:solidFill>
              </a:rPr>
              <a:t>Masking based beamforming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/>
              <a:t>Complex spectral mapping approach to speech dereverberation and speaker separation</a:t>
            </a:r>
          </a:p>
          <a:p>
            <a:pPr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4"/>
                </a:solidFill>
              </a:rPr>
              <a:t>Neural </a:t>
            </a:r>
            <a:r>
              <a:rPr lang="en-US" altLang="en-US" sz="2400" dirty="0" err="1">
                <a:solidFill>
                  <a:schemeClr val="accent4"/>
                </a:solidFill>
              </a:rPr>
              <a:t>spectrospatial</a:t>
            </a:r>
            <a:r>
              <a:rPr lang="en-US" altLang="en-US" sz="2400" dirty="0">
                <a:solidFill>
                  <a:schemeClr val="accent4"/>
                </a:solidFill>
              </a:rPr>
              <a:t> filter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23D2A-725C-48F4-82A2-F6451333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218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Complex spectral mapping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01675" y="1143000"/>
            <a:ext cx="7740650" cy="39243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/>
              <a:t>We have proposed to address multi-channel speech dereverberation using the complex spectral mapping (CSM) approach (Wang &amp; Wang’20)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/>
              <a:t>Based on the strategy of target cancellation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/>
              <a:t>Single-channel dereverberation is treated as a special case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23D2A-725C-48F4-82A2-F6451333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578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Multi-channel reverberant recordings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01675" y="1142999"/>
            <a:ext cx="7740650" cy="173149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/>
              <a:t>Reverberation corresponds to an infinite number of delayed and attenuated copies of an original sound source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/>
              <a:t>A dereverberation method needs to also consider diffuse background noise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23D2A-725C-48F4-82A2-F6451333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C32C611-9F3A-4FD2-82D1-55CAB805637E}"/>
              </a:ext>
            </a:extLst>
          </p:cNvPr>
          <p:cNvGrpSpPr/>
          <p:nvPr/>
        </p:nvGrpSpPr>
        <p:grpSpPr>
          <a:xfrm>
            <a:off x="1889076" y="3278372"/>
            <a:ext cx="5616624" cy="2850818"/>
            <a:chOff x="1619672" y="2492896"/>
            <a:chExt cx="4320480" cy="201622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6BB0C0B-B564-4EB9-A6EB-E8D57964525A}"/>
                </a:ext>
              </a:extLst>
            </p:cNvPr>
            <p:cNvGrpSpPr/>
            <p:nvPr/>
          </p:nvGrpSpPr>
          <p:grpSpPr>
            <a:xfrm>
              <a:off x="1619672" y="2492896"/>
              <a:ext cx="4320480" cy="2016224"/>
              <a:chOff x="1619672" y="2492896"/>
              <a:chExt cx="4320480" cy="2016224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8AF146B-D60C-4EF1-B500-6C989B869DF2}"/>
                  </a:ext>
                </a:extLst>
              </p:cNvPr>
              <p:cNvSpPr/>
              <p:nvPr/>
            </p:nvSpPr>
            <p:spPr>
              <a:xfrm>
                <a:off x="1619672" y="2492896"/>
                <a:ext cx="4320480" cy="2016224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35" name="Picture 4" descr="http://www.pd4pic.com/images/face-male-man-smile-smiling-happy-eyes-nose-1.png">
                <a:extLst>
                  <a:ext uri="{FF2B5EF4-FFF2-40B4-BE49-F238E27FC236}">
                    <a16:creationId xmlns:a16="http://schemas.microsoft.com/office/drawing/2014/main" id="{ED057C1A-406C-4364-A648-7C3D8AEF55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987264" y="3730343"/>
                <a:ext cx="383393" cy="5477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椭圆 6">
                <a:extLst>
                  <a:ext uri="{FF2B5EF4-FFF2-40B4-BE49-F238E27FC236}">
                    <a16:creationId xmlns:a16="http://schemas.microsoft.com/office/drawing/2014/main" id="{388ACD23-7810-4FA0-9301-D33858EFA434}"/>
                  </a:ext>
                </a:extLst>
              </p:cNvPr>
              <p:cNvSpPr/>
              <p:nvPr/>
            </p:nvSpPr>
            <p:spPr>
              <a:xfrm>
                <a:off x="4496117" y="3381544"/>
                <a:ext cx="219899" cy="211644"/>
              </a:xfrm>
              <a:prstGeom prst="ellips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7" name="直接连接符 7">
                <a:extLst>
                  <a:ext uri="{FF2B5EF4-FFF2-40B4-BE49-F238E27FC236}">
                    <a16:creationId xmlns:a16="http://schemas.microsoft.com/office/drawing/2014/main" id="{2DF88B19-2DE5-404F-867C-C8A4727604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6117" y="3381544"/>
                <a:ext cx="0" cy="21164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38" name="椭圆 6">
                <a:extLst>
                  <a:ext uri="{FF2B5EF4-FFF2-40B4-BE49-F238E27FC236}">
                    <a16:creationId xmlns:a16="http://schemas.microsoft.com/office/drawing/2014/main" id="{24CE8BBB-5D28-4A7C-B25F-ADE6448FF5D2}"/>
                  </a:ext>
                </a:extLst>
              </p:cNvPr>
              <p:cNvSpPr/>
              <p:nvPr/>
            </p:nvSpPr>
            <p:spPr>
              <a:xfrm>
                <a:off x="4496117" y="3107154"/>
                <a:ext cx="219899" cy="211644"/>
              </a:xfrm>
              <a:prstGeom prst="ellips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9" name="直接连接符 7">
                <a:extLst>
                  <a:ext uri="{FF2B5EF4-FFF2-40B4-BE49-F238E27FC236}">
                    <a16:creationId xmlns:a16="http://schemas.microsoft.com/office/drawing/2014/main" id="{AE4FD04F-BB47-48C5-8374-38A0E16AF8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6117" y="3107154"/>
                <a:ext cx="0" cy="21164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40" name="椭圆 6">
                <a:extLst>
                  <a:ext uri="{FF2B5EF4-FFF2-40B4-BE49-F238E27FC236}">
                    <a16:creationId xmlns:a16="http://schemas.microsoft.com/office/drawing/2014/main" id="{5D00E211-0225-4808-B3EA-6C53E5311D5A}"/>
                  </a:ext>
                </a:extLst>
              </p:cNvPr>
              <p:cNvSpPr/>
              <p:nvPr/>
            </p:nvSpPr>
            <p:spPr>
              <a:xfrm>
                <a:off x="4496117" y="2811369"/>
                <a:ext cx="219899" cy="211644"/>
              </a:xfrm>
              <a:prstGeom prst="ellips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1" name="直接连接符 7">
                <a:extLst>
                  <a:ext uri="{FF2B5EF4-FFF2-40B4-BE49-F238E27FC236}">
                    <a16:creationId xmlns:a16="http://schemas.microsoft.com/office/drawing/2014/main" id="{CC7A04A9-E553-4F8A-8B34-B55E148165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6117" y="2811369"/>
                <a:ext cx="0" cy="21164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6CE78F06-B652-432B-862E-DFE7C50FFB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93886" y="3212977"/>
                <a:ext cx="1934098" cy="788678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64868A3-F777-4E5A-9A99-18F03E531DA7}"/>
                  </a:ext>
                </a:extLst>
              </p:cNvPr>
              <p:cNvSpPr txBox="1"/>
              <p:nvPr/>
            </p:nvSpPr>
            <p:spPr>
              <a:xfrm>
                <a:off x="2873722" y="3458553"/>
                <a:ext cx="1225519" cy="217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</a:rPr>
                  <a:t>Direct</a:t>
                </a:r>
                <a:r>
                  <a:rPr lang="en-US" altLang="zh-CN" sz="1400" kern="0" dirty="0">
                    <a:solidFill>
                      <a:srgbClr val="4F81BD"/>
                    </a:solidFill>
                    <a:latin typeface="Calibri"/>
                    <a:ea typeface="宋体" panose="02010600030101010101" pitchFamily="2" charset="-122"/>
                  </a:rPr>
                  <a:t>-</a:t>
                </a: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</a:rPr>
                  <a:t>path</a:t>
                </a:r>
                <a:r>
                  <a: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</a:rPr>
                  <a:t> </a:t>
                </a: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</a:rPr>
                  <a:t>signal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5059597E-0BD4-437E-ABB4-0A4A85CD7B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93886" y="4053500"/>
                <a:ext cx="1157486" cy="45562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dash"/>
                <a:tailEnd type="none"/>
              </a:ln>
              <a:effectLst/>
            </p:spPr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E61FD18E-DEA0-4F8E-B714-A20E6E2E00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35896" y="3318798"/>
                <a:ext cx="792088" cy="1190322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dash"/>
                <a:tailEnd type="triangle"/>
              </a:ln>
              <a:effectLst/>
            </p:spPr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07F2A1AF-C4FD-444D-951E-9CD5D1457452}"/>
                  </a:ext>
                </a:extLst>
              </p:cNvPr>
              <p:cNvCxnSpPr>
                <a:cxnSpLocks/>
                <a:endCxn id="34" idx="0"/>
              </p:cNvCxnSpPr>
              <p:nvPr/>
            </p:nvCxnSpPr>
            <p:spPr>
              <a:xfrm flipV="1">
                <a:off x="2493886" y="2492896"/>
                <a:ext cx="1286026" cy="1465328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dash"/>
                <a:tailEnd type="none"/>
              </a:ln>
              <a:effectLst/>
            </p:spPr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C726ACBD-628C-42E9-96D8-932AFD187D89}"/>
                  </a:ext>
                </a:extLst>
              </p:cNvPr>
              <p:cNvCxnSpPr>
                <a:cxnSpLocks/>
                <a:stCxn id="34" idx="0"/>
              </p:cNvCxnSpPr>
              <p:nvPr/>
            </p:nvCxnSpPr>
            <p:spPr>
              <a:xfrm>
                <a:off x="3779912" y="2492896"/>
                <a:ext cx="648072" cy="599578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dash"/>
                <a:tailEnd type="triangle"/>
              </a:ln>
              <a:effectLst/>
            </p:spPr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E7BC7E8D-19F9-4444-9397-C5DF15C0B2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93886" y="4027779"/>
                <a:ext cx="2294137" cy="46091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dash"/>
                <a:tailEnd type="none"/>
              </a:ln>
              <a:effectLst/>
            </p:spPr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42336085-8C8C-4A54-AF36-C60CFC24FF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88024" y="4001655"/>
                <a:ext cx="1142009" cy="48704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dash"/>
                <a:tailEnd type="none"/>
              </a:ln>
              <a:effectLst/>
            </p:spPr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9A5D9B09-0426-4DF3-B84C-9C3B96A641D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716016" y="3318798"/>
                <a:ext cx="1214017" cy="66807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dash"/>
                <a:tailEnd type="triangle"/>
              </a:ln>
              <a:effectLst/>
            </p:spPr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E8C2C7B-3716-4374-A01D-52C17AC3DF9C}"/>
                  </a:ext>
                </a:extLst>
              </p:cNvPr>
              <p:cNvSpPr txBox="1"/>
              <p:nvPr/>
            </p:nvSpPr>
            <p:spPr>
              <a:xfrm>
                <a:off x="3125031" y="2757430"/>
                <a:ext cx="816550" cy="217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</a:rPr>
                  <a:t>Reflections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B768522-06BC-4608-9FA2-7923C0982254}"/>
                  </a:ext>
                </a:extLst>
              </p:cNvPr>
              <p:cNvSpPr txBox="1"/>
              <p:nvPr/>
            </p:nvSpPr>
            <p:spPr>
              <a:xfrm>
                <a:off x="4035697" y="2542900"/>
                <a:ext cx="1217181" cy="217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</a:rPr>
                  <a:t>Microphone</a:t>
                </a:r>
                <a:r>
                  <a: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</a:rPr>
                  <a:t> </a:t>
                </a: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</a:rPr>
                  <a:t>array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68FB371-AA64-4585-8A6B-41AF212AA6BB}"/>
                  </a:ext>
                </a:extLst>
              </p:cNvPr>
              <p:cNvSpPr txBox="1"/>
              <p:nvPr/>
            </p:nvSpPr>
            <p:spPr>
              <a:xfrm>
                <a:off x="1866129" y="4234536"/>
                <a:ext cx="686024" cy="217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</a:rPr>
                  <a:t>Speaker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BBCB7B1-7DB8-4C42-B27C-6EFC68CF1F48}"/>
                  </a:ext>
                </a:extLst>
              </p:cNvPr>
              <p:cNvSpPr txBox="1"/>
              <p:nvPr/>
            </p:nvSpPr>
            <p:spPr>
              <a:xfrm>
                <a:off x="1636789" y="2516776"/>
                <a:ext cx="1393918" cy="239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</a:rPr>
                  <a:t>Reverberant</a:t>
                </a: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</a:rPr>
                  <a:t> </a:t>
                </a:r>
                <a:r>
                  <a:rPr lang="en-US" altLang="zh-CN" sz="1600" kern="0" dirty="0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rPr>
                  <a:t>r</a:t>
                </a:r>
                <a:r>
                  <a:rPr kumimoji="0" lang="en-US" altLang="zh-CN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</a:rPr>
                  <a:t>oom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pic>
          <p:nvPicPr>
            <p:cNvPr id="32" name="Picture 5">
              <a:extLst>
                <a:ext uri="{FF2B5EF4-FFF2-40B4-BE49-F238E27FC236}">
                  <a16:creationId xmlns:a16="http://schemas.microsoft.com/office/drawing/2014/main" id="{D36CD695-EE9A-44C8-9383-62F34C92C3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1500" y="3868789"/>
              <a:ext cx="657059" cy="366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TextBox 183">
              <a:extLst>
                <a:ext uri="{FF2B5EF4-FFF2-40B4-BE49-F238E27FC236}">
                  <a16:creationId xmlns:a16="http://schemas.microsoft.com/office/drawing/2014/main" id="{295DBA4C-62C1-4E42-9CBB-BD16837CDDB8}"/>
                </a:ext>
              </a:extLst>
            </p:cNvPr>
            <p:cNvSpPr txBox="1"/>
            <p:nvPr/>
          </p:nvSpPr>
          <p:spPr>
            <a:xfrm>
              <a:off x="3976027" y="4232444"/>
              <a:ext cx="1226088" cy="1841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DengXian"/>
                </a:rPr>
                <a:t>Diffuse</a:t>
              </a: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DengXian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DengXian"/>
                </a:rPr>
                <a:t>Noise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DengXi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982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Signal model for reverberant-noisy speech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33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23875" y="1200150"/>
                <a:ext cx="8001000" cy="4886018"/>
              </a:xfrm>
            </p:spPr>
            <p:txBody>
              <a:bodyPr/>
              <a:lstStyle/>
              <a:p>
                <a:r>
                  <a:rPr lang="en-US" dirty="0">
                    <a:sym typeface="Arial" charset="0"/>
                  </a:rPr>
                  <a:t>For a </a:t>
                </a:r>
                <a:r>
                  <a:rPr lang="en-US" dirty="0"/>
                  <a:t>reverberant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𝑷</m:t>
                    </m:r>
                  </m:oMath>
                </a14:m>
                <a:r>
                  <a:rPr lang="en-US" dirty="0"/>
                  <a:t>-channel mixture</a:t>
                </a:r>
                <a:r>
                  <a:rPr lang="en-US" dirty="0">
                    <a:sym typeface="Arial" charset="0"/>
                  </a:rPr>
                  <a:t> i</a:t>
                </a:r>
                <a:r>
                  <a:rPr lang="en-US" dirty="0"/>
                  <a:t>n the short-time Fourier transform (STFT) domain</a:t>
                </a:r>
                <a:endParaRPr lang="en-US" altLang="zh-CN" dirty="0">
                  <a:ea typeface="宋体" pitchFamily="2" charset="-122"/>
                </a:endParaRPr>
              </a:p>
              <a:p>
                <a:pPr marL="457200" lvl="1" indent="0">
                  <a:buNone/>
                </a:pPr>
                <a:endParaRPr lang="en-US" b="1" i="1" dirty="0"/>
              </a:p>
              <a:p>
                <a:pPr marL="457200" lvl="1" indent="0">
                  <a:buNone/>
                </a:pPr>
                <a:r>
                  <a:rPr lang="en-US" sz="2400" b="1" i="1" dirty="0"/>
                  <a:t>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>
                        <a:latin typeface="Cambria Math" panose="02040503050406030204" pitchFamily="18" charset="0"/>
                      </a:rPr>
                      <m:t>𝐜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457200" lvl="1" indent="0">
                  <a:buNone/>
                </a:pPr>
                <a:endParaRPr lang="en-US" altLang="zh-CN" sz="2000" dirty="0">
                  <a:ea typeface="宋体" pitchFamily="2" charset="-122"/>
                </a:endParaRPr>
              </a:p>
              <a:p>
                <a:pPr marL="457200" lvl="1" indent="0">
                  <a:buNone/>
                </a:pPr>
                <a:endParaRPr lang="en-US" altLang="zh-CN" sz="2000" dirty="0">
                  <a:ea typeface="宋体" pitchFamily="2" charset="-122"/>
                </a:endParaRPr>
              </a:p>
              <a:p>
                <a:pPr lvl="1">
                  <a:buSzPct val="100000"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lvl="1">
                  <a:buSzPct val="10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US" altLang="zh-CN" dirty="0"/>
                  <a:t>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direct-path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target signal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reference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microphone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i="1" dirty="0"/>
              </a:p>
              <a:p>
                <a:pPr lvl="1">
                  <a:buSzPct val="100000"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altLang="zh-CN" dirty="0"/>
                  <a:t>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relative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transfer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function, or steering vector</a:t>
                </a:r>
              </a:p>
              <a:p>
                <a:pPr lvl="1">
                  <a:buSzPct val="100000"/>
                </a:pP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altLang="zh-CN" dirty="0"/>
                  <a:t>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reflections or reverberations of target signal</a:t>
                </a:r>
                <a:endParaRPr lang="en-US" altLang="zh-CN" i="1" dirty="0"/>
              </a:p>
              <a:p>
                <a:pPr lvl="1">
                  <a:buSzPct val="100000"/>
                </a:pP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altLang="zh-CN" dirty="0"/>
                  <a:t>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reverberant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background noise</a:t>
                </a:r>
              </a:p>
              <a:p>
                <a:pPr lvl="1">
                  <a:buSzPct val="100000"/>
                </a:pP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𝒀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altLang="zh-CN" dirty="0"/>
                  <a:t>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mixture signal</a:t>
                </a:r>
                <a:endParaRPr lang="en-US" dirty="0">
                  <a:sym typeface="Arial" charset="0"/>
                </a:endParaRPr>
              </a:p>
            </p:txBody>
          </p:sp>
        </mc:Choice>
        <mc:Fallback xmlns="">
          <p:sp>
            <p:nvSpPr>
              <p:cNvPr id="9933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23875" y="1200150"/>
                <a:ext cx="8001000" cy="4886018"/>
              </a:xfrm>
              <a:blipFill>
                <a:blip r:embed="rId2"/>
                <a:stretch>
                  <a:fillRect l="-1448" t="-1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BE919C-3160-4774-9269-7E46FC18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815CDA-D0C2-42F0-88C0-FB162241C325}"/>
              </a:ext>
            </a:extLst>
          </p:cNvPr>
          <p:cNvGrpSpPr/>
          <p:nvPr/>
        </p:nvGrpSpPr>
        <p:grpSpPr>
          <a:xfrm>
            <a:off x="4906890" y="2924941"/>
            <a:ext cx="1368156" cy="687155"/>
            <a:chOff x="5364089" y="2708916"/>
            <a:chExt cx="1368156" cy="687155"/>
          </a:xfrm>
        </p:grpSpPr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FCCF7369-4B98-4648-90A1-E9019000B08D}"/>
                </a:ext>
              </a:extLst>
            </p:cNvPr>
            <p:cNvSpPr/>
            <p:nvPr/>
          </p:nvSpPr>
          <p:spPr>
            <a:xfrm rot="16200000">
              <a:off x="5940154" y="2132851"/>
              <a:ext cx="216025" cy="136815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9A3D38CF-F88D-4EDD-886C-8BB67C3E724D}"/>
                    </a:ext>
                  </a:extLst>
                </p:cNvPr>
                <p:cNvSpPr/>
                <p:nvPr/>
              </p:nvSpPr>
              <p:spPr>
                <a:xfrm>
                  <a:off x="5482402" y="2934406"/>
                  <a:ext cx="113152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𝑽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9A3D38CF-F88D-4EDD-886C-8BB67C3E72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402" y="2934406"/>
                  <a:ext cx="1131528" cy="461665"/>
                </a:xfrm>
                <a:prstGeom prst="rect">
                  <a:avLst/>
                </a:prstGeom>
                <a:blipFill>
                  <a:blip r:embed="rId3"/>
                  <a:stretch>
                    <a:fillRect t="-5263"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DE935AC-0B66-4EEB-A3D5-BEDD528CE435}"/>
              </a:ext>
            </a:extLst>
          </p:cNvPr>
          <p:cNvGrpSpPr/>
          <p:nvPr/>
        </p:nvGrpSpPr>
        <p:grpSpPr>
          <a:xfrm>
            <a:off x="2674033" y="2924942"/>
            <a:ext cx="1105880" cy="677689"/>
            <a:chOff x="3106080" y="2708918"/>
            <a:chExt cx="1105880" cy="677689"/>
          </a:xfrm>
        </p:grpSpPr>
        <p:sp>
          <p:nvSpPr>
            <p:cNvPr id="5" name="Left Brace 4">
              <a:extLst>
                <a:ext uri="{FF2B5EF4-FFF2-40B4-BE49-F238E27FC236}">
                  <a16:creationId xmlns:a16="http://schemas.microsoft.com/office/drawing/2014/main" id="{0E5F5ACB-A1C4-4E25-9CC6-A13B5FB59B7F}"/>
                </a:ext>
              </a:extLst>
            </p:cNvPr>
            <p:cNvSpPr/>
            <p:nvPr/>
          </p:nvSpPr>
          <p:spPr>
            <a:xfrm rot="16200000">
              <a:off x="3563887" y="2276871"/>
              <a:ext cx="216026" cy="108012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935B04DD-7378-40DA-94D9-2B1EA35E4F54}"/>
                    </a:ext>
                  </a:extLst>
                </p:cNvPr>
                <p:cNvSpPr/>
                <p:nvPr/>
              </p:nvSpPr>
              <p:spPr>
                <a:xfrm>
                  <a:off x="3106080" y="2924942"/>
                  <a:ext cx="110588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𝑺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935B04DD-7378-40DA-94D9-2B1EA35E4F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6080" y="2924942"/>
                  <a:ext cx="1105880" cy="461665"/>
                </a:xfrm>
                <a:prstGeom prst="rect">
                  <a:avLst/>
                </a:prstGeom>
                <a:blipFill>
                  <a:blip r:embed="rId4"/>
                  <a:stretch>
                    <a:fillRect t="-3947"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19191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Complex spectral mapping approach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01675" y="1142998"/>
            <a:ext cx="7740650" cy="408822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/>
              <a:t>Phase relations of a sound source between multiple microphones encode spatial characteristics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/>
              <a:t>Complex spectral mapping is a natural approach to represent signal phase in addition to magnitude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/>
              <a:t>This approach employs DNN to predict the real and imaginary (RI) parts of the direct sound from the corresponding reverberant-noisy signal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/>
              <a:t>It uses real-valued DNN to perform complex-domain processing (Williamson et al.’16)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23D2A-725C-48F4-82A2-F6451333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403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Two-channel real and imaginary spectrograms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23D2A-725C-48F4-82A2-F6451333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BAB5F2-4F9B-4CEE-90FD-742112EFD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37" y="1122615"/>
            <a:ext cx="8442325" cy="3567320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3C73E00B-2F02-49A0-B627-55B5742E8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" y="4895203"/>
            <a:ext cx="7740650" cy="158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•"/>
              <a:defRPr sz="2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•"/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2200" b="0" kern="0" dirty="0"/>
              <a:t>Real and imaginary spectrograms both exhibit clear speech structure, unlike magnitude and phase spectrograms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1800" b="0" kern="0" dirty="0"/>
              <a:t>Real and imaginary parts are related by a phase shift</a:t>
            </a:r>
          </a:p>
          <a:p>
            <a:pPr>
              <a:lnSpc>
                <a:spcPct val="100000"/>
              </a:lnSpc>
              <a:defRPr/>
            </a:pPr>
            <a:r>
              <a:rPr lang="en-US" sz="2200" b="0" kern="0" dirty="0"/>
              <a:t>Both microphones, as well as inter-microphone differences, show speech structure 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2200" b="0" kern="0" dirty="0"/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endParaRPr lang="en-US" sz="2200" b="0" kern="1200" dirty="0">
              <a:solidFill>
                <a:prstClr val="black"/>
              </a:solidFill>
            </a:endParaRPr>
          </a:p>
          <a:p>
            <a:pPr marL="457200" lvl="1" indent="0">
              <a:lnSpc>
                <a:spcPct val="100000"/>
              </a:lnSpc>
              <a:buFontTx/>
              <a:buNone/>
              <a:defRPr/>
            </a:pPr>
            <a:endParaRPr lang="en-US" sz="2000" kern="0" dirty="0"/>
          </a:p>
          <a:p>
            <a:pPr>
              <a:lnSpc>
                <a:spcPct val="100000"/>
              </a:lnSpc>
              <a:defRPr/>
            </a:pPr>
            <a:endParaRPr lang="en-US" sz="2000" kern="0" dirty="0">
              <a:sym typeface="Arial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764860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Model diagram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01675" y="1142999"/>
            <a:ext cx="7740650" cy="249228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/>
              <a:t>Target cancellation strategy first performs speech dereverberation in individual channels using a common DNN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/>
              <a:t>Dereverberated signals are then fed to an MVDR beamformer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/>
              <a:t>The RI parts of the mixture with the beamformed target signal subtracted are used as additional features to further improve speech dereverberation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23D2A-725C-48F4-82A2-F6451333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7CC520D-5A5C-4CBB-9E46-9039DBCF9CCA}"/>
              </a:ext>
            </a:extLst>
          </p:cNvPr>
          <p:cNvGrpSpPr>
            <a:grpSpLocks noChangeAspect="1"/>
          </p:cNvGrpSpPr>
          <p:nvPr/>
        </p:nvGrpSpPr>
        <p:grpSpPr>
          <a:xfrm>
            <a:off x="1051820" y="3787678"/>
            <a:ext cx="7358649" cy="2560320"/>
            <a:chOff x="0" y="0"/>
            <a:chExt cx="4742041" cy="1650007"/>
          </a:xfrm>
        </p:grpSpPr>
        <p:sp>
          <p:nvSpPr>
            <p:cNvPr id="106" name="矩形 199">
              <a:extLst>
                <a:ext uri="{FF2B5EF4-FFF2-40B4-BE49-F238E27FC236}">
                  <a16:creationId xmlns:a16="http://schemas.microsoft.com/office/drawing/2014/main" id="{C42572F1-3A41-4711-9B7C-19969E394303}"/>
                </a:ext>
              </a:extLst>
            </p:cNvPr>
            <p:cNvSpPr/>
            <p:nvPr/>
          </p:nvSpPr>
          <p:spPr>
            <a:xfrm>
              <a:off x="1179128" y="0"/>
              <a:ext cx="862456" cy="1650007"/>
            </a:xfrm>
            <a:prstGeom prst="rect">
              <a:avLst/>
            </a:prstGeom>
            <a:solidFill>
              <a:sysClr val="window" lastClr="FFFFFF">
                <a:lumMod val="85000"/>
                <a:alpha val="34000"/>
              </a:sysClr>
            </a:solidFill>
            <a:ln w="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矩形 3">
              <a:extLst>
                <a:ext uri="{FF2B5EF4-FFF2-40B4-BE49-F238E27FC236}">
                  <a16:creationId xmlns:a16="http://schemas.microsoft.com/office/drawing/2014/main" id="{F49B3593-E6CC-47DC-B8E4-78AA4E51A79E}"/>
                </a:ext>
              </a:extLst>
            </p:cNvPr>
            <p:cNvSpPr/>
            <p:nvPr/>
          </p:nvSpPr>
          <p:spPr>
            <a:xfrm>
              <a:off x="0" y="166228"/>
              <a:ext cx="869195" cy="1122966"/>
            </a:xfrm>
            <a:prstGeom prst="rect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TextBox 10">
              <a:extLst>
                <a:ext uri="{FF2B5EF4-FFF2-40B4-BE49-F238E27FC236}">
                  <a16:creationId xmlns:a16="http://schemas.microsoft.com/office/drawing/2014/main" id="{0EA05934-F202-4B68-B9A6-7D9CD2B82FD9}"/>
                </a:ext>
              </a:extLst>
            </p:cNvPr>
            <p:cNvSpPr txBox="1"/>
            <p:nvPr/>
          </p:nvSpPr>
          <p:spPr>
            <a:xfrm>
              <a:off x="23199" y="196618"/>
              <a:ext cx="511337" cy="23801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SimSun" panose="02010600030101010101" pitchFamily="2" charset="-122"/>
                </a:rPr>
                <a:t>Reverberant 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SimSun" panose="02010600030101010101" pitchFamily="2" charset="-122"/>
                </a:rPr>
                <a:t>Room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</a:endParaRPr>
            </a:p>
          </p:txBody>
        </p:sp>
        <p:grpSp>
          <p:nvGrpSpPr>
            <p:cNvPr id="109" name="组合 5">
              <a:extLst>
                <a:ext uri="{FF2B5EF4-FFF2-40B4-BE49-F238E27FC236}">
                  <a16:creationId xmlns:a16="http://schemas.microsoft.com/office/drawing/2014/main" id="{7170B6B0-4687-4A44-8D13-524F062310EF}"/>
                </a:ext>
              </a:extLst>
            </p:cNvPr>
            <p:cNvGrpSpPr/>
            <p:nvPr/>
          </p:nvGrpSpPr>
          <p:grpSpPr>
            <a:xfrm>
              <a:off x="640596" y="281896"/>
              <a:ext cx="152400" cy="135467"/>
              <a:chOff x="640596" y="281896"/>
              <a:chExt cx="152400" cy="152400"/>
            </a:xfrm>
          </p:grpSpPr>
          <p:sp>
            <p:nvSpPr>
              <p:cNvPr id="153" name="椭圆 6">
                <a:extLst>
                  <a:ext uri="{FF2B5EF4-FFF2-40B4-BE49-F238E27FC236}">
                    <a16:creationId xmlns:a16="http://schemas.microsoft.com/office/drawing/2014/main" id="{B0FB0171-0D0B-4C33-9D88-789E8F8418E0}"/>
                  </a:ext>
                </a:extLst>
              </p:cNvPr>
              <p:cNvSpPr/>
              <p:nvPr/>
            </p:nvSpPr>
            <p:spPr>
              <a:xfrm>
                <a:off x="640596" y="281896"/>
                <a:ext cx="152400" cy="152400"/>
              </a:xfrm>
              <a:prstGeom prst="ellips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54" name="直接连接符 7">
                <a:extLst>
                  <a:ext uri="{FF2B5EF4-FFF2-40B4-BE49-F238E27FC236}">
                    <a16:creationId xmlns:a16="http://schemas.microsoft.com/office/drawing/2014/main" id="{3A16EF46-E4BB-4735-ACCA-8BFB27950C5A}"/>
                  </a:ext>
                </a:extLst>
              </p:cNvPr>
              <p:cNvCxnSpPr/>
              <p:nvPr/>
            </p:nvCxnSpPr>
            <p:spPr>
              <a:xfrm>
                <a:off x="640596" y="281896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110" name="组合 8">
              <a:extLst>
                <a:ext uri="{FF2B5EF4-FFF2-40B4-BE49-F238E27FC236}">
                  <a16:creationId xmlns:a16="http://schemas.microsoft.com/office/drawing/2014/main" id="{FF09D373-5B66-484F-A867-1E5B002582C2}"/>
                </a:ext>
              </a:extLst>
            </p:cNvPr>
            <p:cNvGrpSpPr/>
            <p:nvPr/>
          </p:nvGrpSpPr>
          <p:grpSpPr>
            <a:xfrm>
              <a:off x="640596" y="1043896"/>
              <a:ext cx="152400" cy="135467"/>
              <a:chOff x="640596" y="1043896"/>
              <a:chExt cx="152400" cy="152400"/>
            </a:xfrm>
          </p:grpSpPr>
          <p:sp>
            <p:nvSpPr>
              <p:cNvPr id="151" name="椭圆 9">
                <a:extLst>
                  <a:ext uri="{FF2B5EF4-FFF2-40B4-BE49-F238E27FC236}">
                    <a16:creationId xmlns:a16="http://schemas.microsoft.com/office/drawing/2014/main" id="{6B0D6576-ED1C-4934-94D2-A479FBD75EEB}"/>
                  </a:ext>
                </a:extLst>
              </p:cNvPr>
              <p:cNvSpPr/>
              <p:nvPr/>
            </p:nvSpPr>
            <p:spPr>
              <a:xfrm>
                <a:off x="640596" y="1043896"/>
                <a:ext cx="152400" cy="152400"/>
              </a:xfrm>
              <a:prstGeom prst="ellips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52" name="直接连接符 10">
                <a:extLst>
                  <a:ext uri="{FF2B5EF4-FFF2-40B4-BE49-F238E27FC236}">
                    <a16:creationId xmlns:a16="http://schemas.microsoft.com/office/drawing/2014/main" id="{C423676F-0A05-4F9D-90FD-54A01F29D4FF}"/>
                  </a:ext>
                </a:extLst>
              </p:cNvPr>
              <p:cNvCxnSpPr/>
              <p:nvPr/>
            </p:nvCxnSpPr>
            <p:spPr>
              <a:xfrm>
                <a:off x="640596" y="1043896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11" name="圆角矩形 11">
              <a:extLst>
                <a:ext uri="{FF2B5EF4-FFF2-40B4-BE49-F238E27FC236}">
                  <a16:creationId xmlns:a16="http://schemas.microsoft.com/office/drawing/2014/main" id="{7E7BDA7F-F253-408F-9649-2CB50DF411B3}"/>
                </a:ext>
              </a:extLst>
            </p:cNvPr>
            <p:cNvSpPr/>
            <p:nvPr/>
          </p:nvSpPr>
          <p:spPr>
            <a:xfrm>
              <a:off x="1227442" y="110672"/>
              <a:ext cx="753758" cy="473586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SimSun" panose="02010600030101010101" pitchFamily="2" charset="-122"/>
                  <a:cs typeface="+mn-cs"/>
                </a:rPr>
                <a:t>Single-channel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latin typeface="Calibri"/>
                  <a:ea typeface="SimSun" panose="02010600030101010101" pitchFamily="2" charset="-122"/>
                </a:rPr>
                <a:t>Dereverberation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SimSun" panose="02010600030101010101" pitchFamily="2" charset="-122"/>
                  <a:cs typeface="+mn-cs"/>
                </a:rPr>
                <a:t>Network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12" name="圆角矩形 12">
              <a:extLst>
                <a:ext uri="{FF2B5EF4-FFF2-40B4-BE49-F238E27FC236}">
                  <a16:creationId xmlns:a16="http://schemas.microsoft.com/office/drawing/2014/main" id="{B7DCDDE2-29F4-4844-B232-DF4F1969C531}"/>
                </a:ext>
              </a:extLst>
            </p:cNvPr>
            <p:cNvSpPr/>
            <p:nvPr/>
          </p:nvSpPr>
          <p:spPr>
            <a:xfrm>
              <a:off x="1227442" y="878085"/>
              <a:ext cx="753758" cy="477724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SimSun" panose="02010600030101010101" pitchFamily="2" charset="-122"/>
                  <a:cs typeface="+mn-cs"/>
                </a:rPr>
                <a:t>Single-channel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latin typeface="Calibri"/>
                  <a:ea typeface="SimSun" panose="02010600030101010101" pitchFamily="2" charset="-122"/>
                </a:rPr>
                <a:t>Dereverberation</a:t>
              </a:r>
              <a:endParaRPr lang="en-US" sz="1600" kern="0" dirty="0">
                <a:solidFill>
                  <a:prstClr val="white"/>
                </a:solidFill>
                <a:latin typeface="Calibri"/>
                <a:ea typeface="SimSun" panose="02010600030101010101" pitchFamily="2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SimSun" panose="02010600030101010101" pitchFamily="2" charset="-122"/>
                  <a:cs typeface="+mn-cs"/>
                </a:rPr>
                <a:t>Network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5">
                  <a:extLst>
                    <a:ext uri="{FF2B5EF4-FFF2-40B4-BE49-F238E27FC236}">
                      <a16:creationId xmlns:a16="http://schemas.microsoft.com/office/drawing/2014/main" id="{28093259-FA94-42CB-B0E3-8143929965D0}"/>
                    </a:ext>
                  </a:extLst>
                </p:cNvPr>
                <p:cNvSpPr txBox="1"/>
                <p:nvPr/>
              </p:nvSpPr>
              <p:spPr>
                <a:xfrm>
                  <a:off x="2086861" y="1043665"/>
                  <a:ext cx="188957" cy="14880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sz="1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kumimoji="0" lang="en-US" sz="12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en-US" sz="12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sub>
                          <m:sup>
                            <m:r>
                              <a:rPr kumimoji="0" lang="en-US" sz="1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(1)</m:t>
                            </m:r>
                          </m:sup>
                        </m:sSubSup>
                      </m:oMath>
                    </m:oMathPara>
                  </a14:m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SimSun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24" name="TextBox 15">
                  <a:extLst>
                    <a:ext uri="{FF2B5EF4-FFF2-40B4-BE49-F238E27FC236}">
                      <a16:creationId xmlns:a16="http://schemas.microsoft.com/office/drawing/2014/main" id="{2AD8D291-665B-794A-AB72-F40BD41F11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6861" y="1043665"/>
                  <a:ext cx="188957" cy="148802"/>
                </a:xfrm>
                <a:prstGeom prst="rect">
                  <a:avLst/>
                </a:prstGeom>
                <a:blipFill>
                  <a:blip r:embed="rId4"/>
                  <a:stretch>
                    <a:fillRect l="-8333" t="-5263" r="-8333" b="-5263"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圆角矩形 14">
              <a:extLst>
                <a:ext uri="{FF2B5EF4-FFF2-40B4-BE49-F238E27FC236}">
                  <a16:creationId xmlns:a16="http://schemas.microsoft.com/office/drawing/2014/main" id="{B493EDA9-6AA1-4A21-8D78-8EB9BC43722F}"/>
                </a:ext>
              </a:extLst>
            </p:cNvPr>
            <p:cNvSpPr/>
            <p:nvPr/>
          </p:nvSpPr>
          <p:spPr>
            <a:xfrm>
              <a:off x="3711706" y="539581"/>
              <a:ext cx="705181" cy="437886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SimSun" panose="02010600030101010101" pitchFamily="2" charset="-122"/>
                  <a:cs typeface="+mn-cs"/>
                </a:rPr>
                <a:t>Multi-channel </a:t>
              </a:r>
              <a:r>
                <a:rPr lang="en-US" sz="1200" kern="0" dirty="0">
                  <a:latin typeface="Calibri"/>
                  <a:ea typeface="SimSun" panose="02010600030101010101" pitchFamily="2" charset="-122"/>
                </a:rPr>
                <a:t>Dereverberation</a:t>
              </a:r>
              <a:endParaRPr lang="en-US" sz="1600" kern="0" dirty="0">
                <a:solidFill>
                  <a:prstClr val="white"/>
                </a:solidFill>
                <a:latin typeface="Calibri"/>
                <a:ea typeface="SimSun" panose="02010600030101010101" pitchFamily="2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SimSun" panose="02010600030101010101" pitchFamily="2" charset="-122"/>
                  <a:cs typeface="+mn-cs"/>
                </a:rPr>
                <a:t> Network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7">
                  <a:extLst>
                    <a:ext uri="{FF2B5EF4-FFF2-40B4-BE49-F238E27FC236}">
                      <a16:creationId xmlns:a16="http://schemas.microsoft.com/office/drawing/2014/main" id="{0E47AA98-C8A8-4405-9E63-965125035142}"/>
                    </a:ext>
                  </a:extLst>
                </p:cNvPr>
                <p:cNvSpPr txBox="1"/>
                <p:nvPr/>
              </p:nvSpPr>
              <p:spPr>
                <a:xfrm>
                  <a:off x="2092408" y="273744"/>
                  <a:ext cx="188957" cy="14863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sz="1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kumimoji="0" lang="en-US" sz="12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en-US" sz="12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kumimoji="0" lang="en-US" sz="1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(1)</m:t>
                            </m:r>
                          </m:sup>
                        </m:sSubSup>
                      </m:oMath>
                    </m:oMathPara>
                  </a14:m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SimSun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26" name="TextBox 17">
                  <a:extLst>
                    <a:ext uri="{FF2B5EF4-FFF2-40B4-BE49-F238E27FC236}">
                      <a16:creationId xmlns:a16="http://schemas.microsoft.com/office/drawing/2014/main" id="{ACEE815F-48F5-F24B-B25F-6CD70AA596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2408" y="273744"/>
                  <a:ext cx="188957" cy="148637"/>
                </a:xfrm>
                <a:prstGeom prst="rect">
                  <a:avLst/>
                </a:prstGeom>
                <a:blipFill>
                  <a:blip r:embed="rId5"/>
                  <a:stretch>
                    <a:fillRect l="-12500" t="-5263" r="-4167" b="-5263"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6" name="直接箭头连接符 16">
              <a:extLst>
                <a:ext uri="{FF2B5EF4-FFF2-40B4-BE49-F238E27FC236}">
                  <a16:creationId xmlns:a16="http://schemas.microsoft.com/office/drawing/2014/main" id="{8454FC10-002F-4F68-A002-55CB11187A4B}"/>
                </a:ext>
              </a:extLst>
            </p:cNvPr>
            <p:cNvCxnSpPr/>
            <p:nvPr/>
          </p:nvCxnSpPr>
          <p:spPr>
            <a:xfrm>
              <a:off x="1981200" y="1116947"/>
              <a:ext cx="105896" cy="387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117" name="直接箭头连接符 17">
              <a:extLst>
                <a:ext uri="{FF2B5EF4-FFF2-40B4-BE49-F238E27FC236}">
                  <a16:creationId xmlns:a16="http://schemas.microsoft.com/office/drawing/2014/main" id="{9FD11B72-FC64-4A25-9D19-C94F05C7D66A}"/>
                </a:ext>
              </a:extLst>
            </p:cNvPr>
            <p:cNvCxnSpPr/>
            <p:nvPr/>
          </p:nvCxnSpPr>
          <p:spPr>
            <a:xfrm>
              <a:off x="1981200" y="347465"/>
              <a:ext cx="111443" cy="3205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118" name="直接箭头连接符 18">
              <a:extLst>
                <a:ext uri="{FF2B5EF4-FFF2-40B4-BE49-F238E27FC236}">
                  <a16:creationId xmlns:a16="http://schemas.microsoft.com/office/drawing/2014/main" id="{54FE82C5-4003-40F1-A36D-D42F7A44A02D}"/>
                </a:ext>
              </a:extLst>
            </p:cNvPr>
            <p:cNvCxnSpPr/>
            <p:nvPr/>
          </p:nvCxnSpPr>
          <p:spPr>
            <a:xfrm flipV="1">
              <a:off x="2277726" y="740085"/>
              <a:ext cx="201424" cy="380732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119" name="直接箭头连接符 22">
              <a:extLst>
                <a:ext uri="{FF2B5EF4-FFF2-40B4-BE49-F238E27FC236}">
                  <a16:creationId xmlns:a16="http://schemas.microsoft.com/office/drawing/2014/main" id="{EB7887DE-7E4D-4935-807F-7603B171A053}"/>
                </a:ext>
              </a:extLst>
            </p:cNvPr>
            <p:cNvCxnSpPr/>
            <p:nvPr/>
          </p:nvCxnSpPr>
          <p:spPr>
            <a:xfrm flipV="1">
              <a:off x="792996" y="341039"/>
              <a:ext cx="185805" cy="859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120" name="直接箭头连接符 24">
              <a:extLst>
                <a:ext uri="{FF2B5EF4-FFF2-40B4-BE49-F238E27FC236}">
                  <a16:creationId xmlns:a16="http://schemas.microsoft.com/office/drawing/2014/main" id="{1FF9AB19-FC59-4C27-BEC6-D9C02489B0EA}"/>
                </a:ext>
              </a:extLst>
            </p:cNvPr>
            <p:cNvCxnSpPr/>
            <p:nvPr/>
          </p:nvCxnSpPr>
          <p:spPr>
            <a:xfrm>
              <a:off x="4419830" y="769267"/>
              <a:ext cx="133734" cy="6453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23">
                  <a:extLst>
                    <a:ext uri="{FF2B5EF4-FFF2-40B4-BE49-F238E27FC236}">
                      <a16:creationId xmlns:a16="http://schemas.microsoft.com/office/drawing/2014/main" id="{1187AE70-02A8-40E6-AF9D-46C2D4773037}"/>
                    </a:ext>
                  </a:extLst>
                </p:cNvPr>
                <p:cNvSpPr txBox="1"/>
                <p:nvPr/>
              </p:nvSpPr>
              <p:spPr>
                <a:xfrm>
                  <a:off x="4553084" y="692690"/>
                  <a:ext cx="188957" cy="1576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sz="1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kumimoji="0" lang="en-US" sz="12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en-US" sz="12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sub>
                          <m:sup>
                            <m:r>
                              <a:rPr kumimoji="0" lang="en-US" sz="1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(2)</m:t>
                            </m:r>
                          </m:sup>
                        </m:sSubSup>
                      </m:oMath>
                    </m:oMathPara>
                  </a14:m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SimSun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121" name="TextBox 23">
                  <a:extLst>
                    <a:ext uri="{FF2B5EF4-FFF2-40B4-BE49-F238E27FC236}">
                      <a16:creationId xmlns:a16="http://schemas.microsoft.com/office/drawing/2014/main" id="{1187AE70-02A8-40E6-AF9D-46C2D47730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3084" y="692690"/>
                  <a:ext cx="188957" cy="157646"/>
                </a:xfrm>
                <a:prstGeom prst="rect">
                  <a:avLst/>
                </a:prstGeom>
                <a:blipFill>
                  <a:blip r:embed="rId6"/>
                  <a:stretch>
                    <a:fillRect l="-18750" t="-7500" r="-2083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2" name="组合 26">
              <a:extLst>
                <a:ext uri="{FF2B5EF4-FFF2-40B4-BE49-F238E27FC236}">
                  <a16:creationId xmlns:a16="http://schemas.microsoft.com/office/drawing/2014/main" id="{50E6931F-0536-4D19-BE74-A4D8AC62874C}"/>
                </a:ext>
              </a:extLst>
            </p:cNvPr>
            <p:cNvGrpSpPr/>
            <p:nvPr/>
          </p:nvGrpSpPr>
          <p:grpSpPr>
            <a:xfrm>
              <a:off x="640596" y="662896"/>
              <a:ext cx="152400" cy="135467"/>
              <a:chOff x="640596" y="662896"/>
              <a:chExt cx="152400" cy="152400"/>
            </a:xfrm>
          </p:grpSpPr>
          <p:sp>
            <p:nvSpPr>
              <p:cNvPr id="149" name="椭圆 27">
                <a:extLst>
                  <a:ext uri="{FF2B5EF4-FFF2-40B4-BE49-F238E27FC236}">
                    <a16:creationId xmlns:a16="http://schemas.microsoft.com/office/drawing/2014/main" id="{F0D58B1A-981C-4DCE-BA11-71778BF89469}"/>
                  </a:ext>
                </a:extLst>
              </p:cNvPr>
              <p:cNvSpPr/>
              <p:nvPr/>
            </p:nvSpPr>
            <p:spPr>
              <a:xfrm>
                <a:off x="640596" y="662896"/>
                <a:ext cx="152400" cy="152400"/>
              </a:xfrm>
              <a:prstGeom prst="ellips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50" name="直接连接符 28">
                <a:extLst>
                  <a:ext uri="{FF2B5EF4-FFF2-40B4-BE49-F238E27FC236}">
                    <a16:creationId xmlns:a16="http://schemas.microsoft.com/office/drawing/2014/main" id="{98698FE3-F660-4E53-8B77-4E05CA548313}"/>
                  </a:ext>
                </a:extLst>
              </p:cNvPr>
              <p:cNvCxnSpPr/>
              <p:nvPr/>
            </p:nvCxnSpPr>
            <p:spPr>
              <a:xfrm>
                <a:off x="640596" y="662896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EB677373-7BC2-47E3-BDAC-5D977DEC3E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32" y="561481"/>
              <a:ext cx="300065" cy="152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8766C132-FF0A-4C45-8631-D8BE67FA53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91" y="1009195"/>
              <a:ext cx="276184" cy="140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5" name="TextBox 27">
              <a:extLst>
                <a:ext uri="{FF2B5EF4-FFF2-40B4-BE49-F238E27FC236}">
                  <a16:creationId xmlns:a16="http://schemas.microsoft.com/office/drawing/2014/main" id="{E751273A-2776-4082-BB26-6DEA483D8E80}"/>
                </a:ext>
              </a:extLst>
            </p:cNvPr>
            <p:cNvSpPr txBox="1"/>
            <p:nvPr/>
          </p:nvSpPr>
          <p:spPr>
            <a:xfrm>
              <a:off x="53708" y="735914"/>
              <a:ext cx="563566" cy="119009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SimSun" panose="02010600030101010101" pitchFamily="2" charset="-122"/>
                </a:rPr>
                <a:t>Target Speech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</a:endParaRPr>
            </a:p>
          </p:txBody>
        </p:sp>
        <p:sp>
          <p:nvSpPr>
            <p:cNvPr id="126" name="TextBox 28">
              <a:extLst>
                <a:ext uri="{FF2B5EF4-FFF2-40B4-BE49-F238E27FC236}">
                  <a16:creationId xmlns:a16="http://schemas.microsoft.com/office/drawing/2014/main" id="{83892BD5-1A12-4696-AB3A-C08F0DE42FCA}"/>
                </a:ext>
              </a:extLst>
            </p:cNvPr>
            <p:cNvSpPr txBox="1"/>
            <p:nvPr/>
          </p:nvSpPr>
          <p:spPr>
            <a:xfrm>
              <a:off x="324001" y="1142153"/>
              <a:ext cx="231393" cy="119009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SimSun" panose="02010600030101010101" pitchFamily="2" charset="-122"/>
                </a:rPr>
                <a:t>Noise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</a:endParaRPr>
            </a:p>
          </p:txBody>
        </p:sp>
        <p:sp>
          <p:nvSpPr>
            <p:cNvPr id="127" name="TextBox 29">
              <a:extLst>
                <a:ext uri="{FF2B5EF4-FFF2-40B4-BE49-F238E27FC236}">
                  <a16:creationId xmlns:a16="http://schemas.microsoft.com/office/drawing/2014/main" id="{50F79BE0-A256-4670-B443-5406CD19814A}"/>
                </a:ext>
              </a:extLst>
            </p:cNvPr>
            <p:cNvSpPr txBox="1"/>
            <p:nvPr/>
          </p:nvSpPr>
          <p:spPr>
            <a:xfrm>
              <a:off x="613930" y="457550"/>
              <a:ext cx="198337" cy="165289"/>
            </a:xfrm>
            <a:prstGeom prst="rect">
              <a:avLst/>
            </a:prstGeom>
            <a:noFill/>
          </p:spPr>
          <p:txBody>
            <a:bodyPr vert="eaVert" wrap="none" lIns="0" tIns="0" rIns="0" bIns="0" rtlCol="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SimSun" panose="02010600030101010101" pitchFamily="2" charset="-122"/>
                </a:rPr>
                <a:t>…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</a:endParaRPr>
            </a:p>
          </p:txBody>
        </p:sp>
        <p:cxnSp>
          <p:nvCxnSpPr>
            <p:cNvPr id="128" name="直接箭头连接符 35">
              <a:extLst>
                <a:ext uri="{FF2B5EF4-FFF2-40B4-BE49-F238E27FC236}">
                  <a16:creationId xmlns:a16="http://schemas.microsoft.com/office/drawing/2014/main" id="{21C92E61-00D2-4B47-B547-ED8F39553C42}"/>
                </a:ext>
              </a:extLst>
            </p:cNvPr>
            <p:cNvCxnSpPr/>
            <p:nvPr/>
          </p:nvCxnSpPr>
          <p:spPr>
            <a:xfrm>
              <a:off x="2283273" y="350670"/>
              <a:ext cx="195877" cy="389415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sp>
          <p:nvSpPr>
            <p:cNvPr id="129" name="圆角矩形 36">
              <a:extLst>
                <a:ext uri="{FF2B5EF4-FFF2-40B4-BE49-F238E27FC236}">
                  <a16:creationId xmlns:a16="http://schemas.microsoft.com/office/drawing/2014/main" id="{5E205007-3154-4649-A177-EAD8BE1AE90F}"/>
                </a:ext>
              </a:extLst>
            </p:cNvPr>
            <p:cNvSpPr/>
            <p:nvPr/>
          </p:nvSpPr>
          <p:spPr>
            <a:xfrm>
              <a:off x="2479150" y="567292"/>
              <a:ext cx="362211" cy="345586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SimSun" panose="02010600030101010101" pitchFamily="2" charset="-122"/>
                  <a:cs typeface="+mn-cs"/>
                </a:rPr>
                <a:t>MVDR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30" name="TextBox 32">
              <a:extLst>
                <a:ext uri="{FF2B5EF4-FFF2-40B4-BE49-F238E27FC236}">
                  <a16:creationId xmlns:a16="http://schemas.microsoft.com/office/drawing/2014/main" id="{7E293D28-41A0-41B7-A564-2EB07B219FB6}"/>
                </a:ext>
              </a:extLst>
            </p:cNvPr>
            <p:cNvSpPr txBox="1"/>
            <p:nvPr/>
          </p:nvSpPr>
          <p:spPr>
            <a:xfrm>
              <a:off x="605693" y="850336"/>
              <a:ext cx="198337" cy="165289"/>
            </a:xfrm>
            <a:prstGeom prst="rect">
              <a:avLst/>
            </a:prstGeom>
            <a:noFill/>
          </p:spPr>
          <p:txBody>
            <a:bodyPr vert="eaVert" wrap="none" lIns="0" tIns="0" rIns="0" bIns="0" rtlCol="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SimSun" panose="02010600030101010101" pitchFamily="2" charset="-122"/>
                </a:rPr>
                <a:t>…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</a:endParaRPr>
            </a:p>
          </p:txBody>
        </p:sp>
        <p:cxnSp>
          <p:nvCxnSpPr>
            <p:cNvPr id="131" name="直接箭头连接符 74">
              <a:extLst>
                <a:ext uri="{FF2B5EF4-FFF2-40B4-BE49-F238E27FC236}">
                  <a16:creationId xmlns:a16="http://schemas.microsoft.com/office/drawing/2014/main" id="{53E783A9-00AD-4B85-A194-EC6A681C01A9}"/>
                </a:ext>
              </a:extLst>
            </p:cNvPr>
            <p:cNvCxnSpPr/>
            <p:nvPr/>
          </p:nvCxnSpPr>
          <p:spPr>
            <a:xfrm flipV="1">
              <a:off x="792996" y="1109253"/>
              <a:ext cx="185805" cy="237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34">
                  <a:extLst>
                    <a:ext uri="{FF2B5EF4-FFF2-40B4-BE49-F238E27FC236}">
                      <a16:creationId xmlns:a16="http://schemas.microsoft.com/office/drawing/2014/main" id="{CEEEA638-11F7-428B-9F01-F0188C1BE7E8}"/>
                    </a:ext>
                  </a:extLst>
                </p:cNvPr>
                <p:cNvSpPr txBox="1"/>
                <p:nvPr/>
              </p:nvSpPr>
              <p:spPr>
                <a:xfrm>
                  <a:off x="978697" y="279436"/>
                  <a:ext cx="112598" cy="11900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kumimoji="0" lang="en-US" sz="1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SimSun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43" name="TextBox 34">
                  <a:extLst>
                    <a:ext uri="{FF2B5EF4-FFF2-40B4-BE49-F238E27FC236}">
                      <a16:creationId xmlns:a16="http://schemas.microsoft.com/office/drawing/2014/main" id="{D5153912-9036-BD41-9252-5C3F2DA088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697" y="279436"/>
                  <a:ext cx="112598" cy="119009"/>
                </a:xfrm>
                <a:prstGeom prst="rect">
                  <a:avLst/>
                </a:prstGeom>
                <a:blipFill>
                  <a:blip r:embed="rId8"/>
                  <a:stretch>
                    <a:fillRect l="-13333" r="-6667" b="-12500"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35">
                  <a:extLst>
                    <a:ext uri="{FF2B5EF4-FFF2-40B4-BE49-F238E27FC236}">
                      <a16:creationId xmlns:a16="http://schemas.microsoft.com/office/drawing/2014/main" id="{ACB8FDAE-AC41-44D8-B102-F3045F6D4CD2}"/>
                    </a:ext>
                  </a:extLst>
                </p:cNvPr>
                <p:cNvSpPr txBox="1"/>
                <p:nvPr/>
              </p:nvSpPr>
              <p:spPr>
                <a:xfrm>
                  <a:off x="978697" y="1047521"/>
                  <a:ext cx="120737" cy="11900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kumimoji="0" lang="en-US" sz="1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SimSun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44" name="TextBox 35">
                  <a:extLst>
                    <a:ext uri="{FF2B5EF4-FFF2-40B4-BE49-F238E27FC236}">
                      <a16:creationId xmlns:a16="http://schemas.microsoft.com/office/drawing/2014/main" id="{A2F205D8-CD6C-6246-84CE-802BA6683F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697" y="1047521"/>
                  <a:ext cx="120737" cy="119009"/>
                </a:xfrm>
                <a:prstGeom prst="rect">
                  <a:avLst/>
                </a:prstGeom>
                <a:blipFill>
                  <a:blip r:embed="rId9"/>
                  <a:stretch>
                    <a:fillRect l="-12500" r="-6250" b="-12500"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4" name="TextBox 36">
              <a:extLst>
                <a:ext uri="{FF2B5EF4-FFF2-40B4-BE49-F238E27FC236}">
                  <a16:creationId xmlns:a16="http://schemas.microsoft.com/office/drawing/2014/main" id="{266470A4-3FDA-4503-94E0-18323ADACAD2}"/>
                </a:ext>
              </a:extLst>
            </p:cNvPr>
            <p:cNvSpPr txBox="1"/>
            <p:nvPr/>
          </p:nvSpPr>
          <p:spPr>
            <a:xfrm>
              <a:off x="938152" y="628087"/>
              <a:ext cx="198337" cy="165289"/>
            </a:xfrm>
            <a:prstGeom prst="rect">
              <a:avLst/>
            </a:prstGeom>
            <a:noFill/>
          </p:spPr>
          <p:txBody>
            <a:bodyPr vert="eaVert" wrap="none" lIns="0" tIns="0" rIns="0" bIns="0" rtlCol="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SimSun" panose="02010600030101010101" pitchFamily="2" charset="-122"/>
                </a:rPr>
                <a:t>…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</a:endParaRPr>
            </a:p>
          </p:txBody>
        </p:sp>
        <p:cxnSp>
          <p:nvCxnSpPr>
            <p:cNvPr id="135" name="直接箭头连接符 81">
              <a:extLst>
                <a:ext uri="{FF2B5EF4-FFF2-40B4-BE49-F238E27FC236}">
                  <a16:creationId xmlns:a16="http://schemas.microsoft.com/office/drawing/2014/main" id="{C7BABE43-95D2-4230-89D2-37473FD07F9A}"/>
                </a:ext>
              </a:extLst>
            </p:cNvPr>
            <p:cNvCxnSpPr/>
            <p:nvPr/>
          </p:nvCxnSpPr>
          <p:spPr>
            <a:xfrm>
              <a:off x="1092101" y="341039"/>
              <a:ext cx="135341" cy="6426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136" name="直接箭头连接符 84">
              <a:extLst>
                <a:ext uri="{FF2B5EF4-FFF2-40B4-BE49-F238E27FC236}">
                  <a16:creationId xmlns:a16="http://schemas.microsoft.com/office/drawing/2014/main" id="{11D972EA-C2EA-4273-AFB3-E9A01B3E7424}"/>
                </a:ext>
              </a:extLst>
            </p:cNvPr>
            <p:cNvCxnSpPr/>
            <p:nvPr/>
          </p:nvCxnSpPr>
          <p:spPr>
            <a:xfrm>
              <a:off x="1101014" y="1109253"/>
              <a:ext cx="126428" cy="769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sp>
          <p:nvSpPr>
            <p:cNvPr id="137" name="TextBox 39">
              <a:extLst>
                <a:ext uri="{FF2B5EF4-FFF2-40B4-BE49-F238E27FC236}">
                  <a16:creationId xmlns:a16="http://schemas.microsoft.com/office/drawing/2014/main" id="{CE14412D-7031-44E2-A6F0-5084B9D336CA}"/>
                </a:ext>
              </a:extLst>
            </p:cNvPr>
            <p:cNvSpPr txBox="1"/>
            <p:nvPr/>
          </p:nvSpPr>
          <p:spPr>
            <a:xfrm>
              <a:off x="1528353" y="644712"/>
              <a:ext cx="198337" cy="165289"/>
            </a:xfrm>
            <a:prstGeom prst="rect">
              <a:avLst/>
            </a:prstGeom>
            <a:noFill/>
          </p:spPr>
          <p:txBody>
            <a:bodyPr vert="eaVert" wrap="none" lIns="0" tIns="0" rIns="0" bIns="0" rtlCol="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SimSun" panose="02010600030101010101" pitchFamily="2" charset="-122"/>
                </a:rPr>
                <a:t>…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</a:endParaRPr>
            </a:p>
          </p:txBody>
        </p:sp>
        <p:sp>
          <p:nvSpPr>
            <p:cNvPr id="138" name="TextBox 40">
              <a:extLst>
                <a:ext uri="{FF2B5EF4-FFF2-40B4-BE49-F238E27FC236}">
                  <a16:creationId xmlns:a16="http://schemas.microsoft.com/office/drawing/2014/main" id="{F7813CA2-BD9C-4CAA-A944-1D2D6F9E932F}"/>
                </a:ext>
              </a:extLst>
            </p:cNvPr>
            <p:cNvSpPr txBox="1"/>
            <p:nvPr/>
          </p:nvSpPr>
          <p:spPr>
            <a:xfrm>
              <a:off x="2067671" y="649704"/>
              <a:ext cx="198337" cy="165289"/>
            </a:xfrm>
            <a:prstGeom prst="rect">
              <a:avLst/>
            </a:prstGeom>
            <a:noFill/>
          </p:spPr>
          <p:txBody>
            <a:bodyPr vert="eaVert" wrap="none" lIns="0" tIns="0" rIns="0" bIns="0" rtlCol="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SimSun" panose="02010600030101010101" pitchFamily="2" charset="-122"/>
                </a:rPr>
                <a:t>…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47">
                  <a:extLst>
                    <a:ext uri="{FF2B5EF4-FFF2-40B4-BE49-F238E27FC236}">
                      <a16:creationId xmlns:a16="http://schemas.microsoft.com/office/drawing/2014/main" id="{18F1D8AD-EB64-4F8E-A11D-8D5CCB0AD95F}"/>
                    </a:ext>
                  </a:extLst>
                </p:cNvPr>
                <p:cNvSpPr txBox="1"/>
                <p:nvPr/>
              </p:nvSpPr>
              <p:spPr>
                <a:xfrm>
                  <a:off x="2946852" y="668736"/>
                  <a:ext cx="181148" cy="13409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kumimoji="0" lang="en-US" sz="12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en-US" sz="12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𝐵𝐹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SimSun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50" name="TextBox 47">
                  <a:extLst>
                    <a:ext uri="{FF2B5EF4-FFF2-40B4-BE49-F238E27FC236}">
                      <a16:creationId xmlns:a16="http://schemas.microsoft.com/office/drawing/2014/main" id="{77221069-910B-7A45-8886-3CAB30B89F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6852" y="668736"/>
                  <a:ext cx="181148" cy="134091"/>
                </a:xfrm>
                <a:prstGeom prst="rect">
                  <a:avLst/>
                </a:prstGeom>
                <a:blipFill>
                  <a:blip r:embed="rId10"/>
                  <a:stretch>
                    <a:fillRect l="-8696" t="-17647" b="-11765"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48">
                  <a:extLst>
                    <a:ext uri="{FF2B5EF4-FFF2-40B4-BE49-F238E27FC236}">
                      <a16:creationId xmlns:a16="http://schemas.microsoft.com/office/drawing/2014/main" id="{4CA8F10F-3E2D-487E-A025-6EBD3131487F}"/>
                    </a:ext>
                  </a:extLst>
                </p:cNvPr>
                <p:cNvSpPr txBox="1"/>
                <p:nvPr/>
              </p:nvSpPr>
              <p:spPr>
                <a:xfrm>
                  <a:off x="2630130" y="1083745"/>
                  <a:ext cx="87805" cy="11900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𝒀</m:t>
                        </m:r>
                      </m:oMath>
                    </m:oMathPara>
                  </a14:m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SimSun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51" name="TextBox 48">
                  <a:extLst>
                    <a:ext uri="{FF2B5EF4-FFF2-40B4-BE49-F238E27FC236}">
                      <a16:creationId xmlns:a16="http://schemas.microsoft.com/office/drawing/2014/main" id="{A3210621-1B95-E44B-BC5E-249499DD4F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0130" y="1083745"/>
                  <a:ext cx="87805" cy="119009"/>
                </a:xfrm>
                <a:prstGeom prst="rect">
                  <a:avLst/>
                </a:prstGeom>
                <a:blipFill>
                  <a:blip r:embed="rId11"/>
                  <a:stretch>
                    <a:fillRect l="-16667" r="-16667" b="-6667"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1" name="直接箭头连接符 148">
              <a:extLst>
                <a:ext uri="{FF2B5EF4-FFF2-40B4-BE49-F238E27FC236}">
                  <a16:creationId xmlns:a16="http://schemas.microsoft.com/office/drawing/2014/main" id="{BD88BA05-3DA2-432D-84CA-9964836D728F}"/>
                </a:ext>
              </a:extLst>
            </p:cNvPr>
            <p:cNvCxnSpPr>
              <a:stCxn id="129" idx="3"/>
              <a:endCxn id="139" idx="1"/>
            </p:cNvCxnSpPr>
            <p:nvPr/>
          </p:nvCxnSpPr>
          <p:spPr>
            <a:xfrm flipV="1">
              <a:off x="2841361" y="735782"/>
              <a:ext cx="105491" cy="430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142" name="直接箭头连接符 155">
              <a:extLst>
                <a:ext uri="{FF2B5EF4-FFF2-40B4-BE49-F238E27FC236}">
                  <a16:creationId xmlns:a16="http://schemas.microsoft.com/office/drawing/2014/main" id="{BF4DFD37-0CD4-49A4-8459-B04C2B47BB77}"/>
                </a:ext>
              </a:extLst>
            </p:cNvPr>
            <p:cNvCxnSpPr>
              <a:stCxn id="139" idx="3"/>
              <a:endCxn id="146" idx="1"/>
            </p:cNvCxnSpPr>
            <p:nvPr/>
          </p:nvCxnSpPr>
          <p:spPr>
            <a:xfrm flipV="1">
              <a:off x="3128001" y="551476"/>
              <a:ext cx="50428" cy="184306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Box 55">
                  <a:extLst>
                    <a:ext uri="{FF2B5EF4-FFF2-40B4-BE49-F238E27FC236}">
                      <a16:creationId xmlns:a16="http://schemas.microsoft.com/office/drawing/2014/main" id="{D197AED1-67B4-4B76-AFE6-55D415A399A3}"/>
                    </a:ext>
                  </a:extLst>
                </p:cNvPr>
                <p:cNvSpPr txBox="1"/>
                <p:nvPr/>
              </p:nvSpPr>
              <p:spPr>
                <a:xfrm>
                  <a:off x="3337202" y="874739"/>
                  <a:ext cx="118134" cy="1282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kumimoji="0" lang="en-US" sz="1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SimSun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54" name="TextBox 55">
                  <a:extLst>
                    <a:ext uri="{FF2B5EF4-FFF2-40B4-BE49-F238E27FC236}">
                      <a16:creationId xmlns:a16="http://schemas.microsoft.com/office/drawing/2014/main" id="{4EA2E0CF-926C-6B41-9388-5EA226247A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7202" y="874739"/>
                  <a:ext cx="118134" cy="128224"/>
                </a:xfrm>
                <a:prstGeom prst="rect">
                  <a:avLst/>
                </a:prstGeom>
                <a:blipFill>
                  <a:blip r:embed="rId12"/>
                  <a:stretch>
                    <a:fillRect l="-20000" b="-6250"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4" name="直接箭头连接符 174">
              <a:extLst>
                <a:ext uri="{FF2B5EF4-FFF2-40B4-BE49-F238E27FC236}">
                  <a16:creationId xmlns:a16="http://schemas.microsoft.com/office/drawing/2014/main" id="{B807F67C-491E-45C0-BB89-DFDE0E14C2F2}"/>
                </a:ext>
              </a:extLst>
            </p:cNvPr>
            <p:cNvCxnSpPr/>
            <p:nvPr/>
          </p:nvCxnSpPr>
          <p:spPr>
            <a:xfrm flipV="1">
              <a:off x="3457334" y="758524"/>
              <a:ext cx="254372" cy="183063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145" name="直接箭头连接符 190">
              <a:extLst>
                <a:ext uri="{FF2B5EF4-FFF2-40B4-BE49-F238E27FC236}">
                  <a16:creationId xmlns:a16="http://schemas.microsoft.com/office/drawing/2014/main" id="{2DFDC7AE-4A34-4DE3-B41C-63C7F9F273AA}"/>
                </a:ext>
              </a:extLst>
            </p:cNvPr>
            <p:cNvCxnSpPr>
              <a:stCxn id="140" idx="0"/>
            </p:cNvCxnSpPr>
            <p:nvPr/>
          </p:nvCxnSpPr>
          <p:spPr>
            <a:xfrm flipH="1" flipV="1">
              <a:off x="2660260" y="912880"/>
              <a:ext cx="13773" cy="170865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64">
                  <a:extLst>
                    <a:ext uri="{FF2B5EF4-FFF2-40B4-BE49-F238E27FC236}">
                      <a16:creationId xmlns:a16="http://schemas.microsoft.com/office/drawing/2014/main" id="{B8A7D162-E7DA-48FF-A9FF-05B415FDDA94}"/>
                    </a:ext>
                  </a:extLst>
                </p:cNvPr>
                <p:cNvSpPr txBox="1"/>
                <p:nvPr/>
              </p:nvSpPr>
              <p:spPr>
                <a:xfrm>
                  <a:off x="3178429" y="462561"/>
                  <a:ext cx="380407" cy="17782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rtlCol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kumimoji="0" lang="en-US" sz="1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kumimoji="0" lang="en-US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kumimoji="0" lang="en-US" sz="12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en-US" sz="12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𝐵𝐹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SimSun" panose="02010600030101010101" pitchFamily="2" charset="-122"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SimSun" panose="02010600030101010101" pitchFamily="2" charset="-122"/>
                    </a:rPr>
                    <a:t> </a:t>
                  </a: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SimSun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57" name="TextBox 64">
                  <a:extLst>
                    <a:ext uri="{FF2B5EF4-FFF2-40B4-BE49-F238E27FC236}">
                      <a16:creationId xmlns:a16="http://schemas.microsoft.com/office/drawing/2014/main" id="{9EF7166A-35D2-104E-B8DB-830B811514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8429" y="462561"/>
                  <a:ext cx="380407" cy="177829"/>
                </a:xfrm>
                <a:prstGeom prst="rect">
                  <a:avLst/>
                </a:prstGeom>
                <a:blipFill>
                  <a:blip r:embed="rId13"/>
                  <a:stretch>
                    <a:fillRect l="-6250" t="-13636" r="-2083"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7" name="直接箭头连接符 124">
              <a:extLst>
                <a:ext uri="{FF2B5EF4-FFF2-40B4-BE49-F238E27FC236}">
                  <a16:creationId xmlns:a16="http://schemas.microsoft.com/office/drawing/2014/main" id="{F423853E-03E0-4BEE-B280-BF80C726C3FA}"/>
                </a:ext>
              </a:extLst>
            </p:cNvPr>
            <p:cNvCxnSpPr>
              <a:cxnSpLocks/>
              <a:stCxn id="146" idx="3"/>
              <a:endCxn id="114" idx="1"/>
            </p:cNvCxnSpPr>
            <p:nvPr/>
          </p:nvCxnSpPr>
          <p:spPr>
            <a:xfrm>
              <a:off x="3558836" y="551476"/>
              <a:ext cx="152870" cy="207049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sp>
          <p:nvSpPr>
            <p:cNvPr id="148" name="TextBox 7">
              <a:extLst>
                <a:ext uri="{FF2B5EF4-FFF2-40B4-BE49-F238E27FC236}">
                  <a16:creationId xmlns:a16="http://schemas.microsoft.com/office/drawing/2014/main" id="{C8F728B7-9FE5-44A9-AF0F-5B5973F577C0}"/>
                </a:ext>
              </a:extLst>
            </p:cNvPr>
            <p:cNvSpPr txBox="1"/>
            <p:nvPr/>
          </p:nvSpPr>
          <p:spPr>
            <a:xfrm>
              <a:off x="1230718" y="1459427"/>
              <a:ext cx="737564" cy="11900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SimSun" panose="02010600030101010101" pitchFamily="2" charset="-122"/>
                </a:rPr>
                <a:t>Shared parameters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827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Single-channel complex spectral mapping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5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701675" y="1142998"/>
                <a:ext cx="7740650" cy="5236781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>
                    <a:sym typeface="Arial" charset="0"/>
                  </a:rPr>
                  <a:t>Predict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400" dirty="0">
                    <a:sym typeface="Arial" charset="0"/>
                  </a:rPr>
                  <a:t>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altLang="en-US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Loss functions in the RI domain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RI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Re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Im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sz="2000" dirty="0">
                  <a:sym typeface="Arial" charset="0"/>
                </a:endParaRPr>
              </a:p>
              <a:p>
                <a:pPr lvl="1"/>
                <a:endParaRPr lang="en-US" altLang="zh-CN" sz="2000" dirty="0">
                  <a:sym typeface="Arial" charset="0"/>
                </a:endParaRPr>
              </a:p>
              <a:p>
                <a:pPr lvl="1">
                  <a:spcAft>
                    <a:spcPts val="600"/>
                  </a:spcAft>
                </a:pPr>
                <a:r>
                  <a:rPr lang="en-US" altLang="zh-CN" sz="2000" dirty="0">
                    <a:sym typeface="Arial" charset="0"/>
                  </a:rPr>
                  <a:t>Unlike earlier work on anechoic speech enhancement (W</a:t>
                </a:r>
                <a:r>
                  <a:rPr lang="en-US" altLang="zh-CN" sz="2000" dirty="0"/>
                  <a:t>illiamson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et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al.’16; Fu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et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al.’17;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Tan &amp; Wang’19)</a:t>
                </a:r>
                <a:r>
                  <a:rPr lang="en-US" altLang="zh-CN" sz="2000" dirty="0">
                    <a:sym typeface="Arial" charset="0"/>
                  </a:rPr>
                  <a:t>, we address</a:t>
                </a:r>
                <a:r>
                  <a:rPr lang="zh-CN" altLang="en-US" sz="2000" dirty="0">
                    <a:sym typeface="Arial" charset="0"/>
                  </a:rPr>
                  <a:t> </a:t>
                </a:r>
                <a:r>
                  <a:rPr lang="en-US" altLang="zh-CN" sz="2000" dirty="0">
                    <a:sym typeface="Arial" charset="0"/>
                  </a:rPr>
                  <a:t>speech dereverberation and denoising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RI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Mag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RI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000" b="0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000" b="0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sz="2000" dirty="0">
                  <a:sym typeface="Arial" charset="0"/>
                </a:endParaRPr>
              </a:p>
              <a:p>
                <a:pPr lvl="1"/>
                <a:r>
                  <a:rPr lang="en-US" sz="2000" dirty="0">
                    <a:sym typeface="Arial" charset="0"/>
                  </a:rPr>
                  <a:t>The magnitude (Mag) loss leads to </a:t>
                </a:r>
                <a:r>
                  <a:rPr lang="en-US" altLang="zh-CN" sz="2000" dirty="0">
                    <a:sym typeface="Arial" charset="0"/>
                  </a:rPr>
                  <a:t>much</a:t>
                </a:r>
                <a:r>
                  <a:rPr lang="zh-CN" altLang="en-US" sz="2000" dirty="0">
                    <a:sym typeface="Arial" charset="0"/>
                  </a:rPr>
                  <a:t> </a:t>
                </a:r>
                <a:r>
                  <a:rPr lang="en-US" sz="2000" dirty="0">
                    <a:sym typeface="Arial" charset="0"/>
                  </a:rPr>
                  <a:t>better </a:t>
                </a:r>
                <a:r>
                  <a:rPr lang="en-US" altLang="zh-CN" sz="2000" dirty="0">
                    <a:sym typeface="Arial" charset="0"/>
                  </a:rPr>
                  <a:t>speech</a:t>
                </a:r>
                <a:r>
                  <a:rPr lang="zh-CN" altLang="en-US" sz="2000" dirty="0">
                    <a:sym typeface="Arial" charset="0"/>
                  </a:rPr>
                  <a:t> </a:t>
                </a:r>
                <a:r>
                  <a:rPr lang="en-US" altLang="zh-CN" sz="2000" dirty="0">
                    <a:sym typeface="Arial" charset="0"/>
                  </a:rPr>
                  <a:t>quality</a:t>
                </a:r>
                <a:r>
                  <a:rPr lang="zh-CN" altLang="en-US" sz="2000" dirty="0">
                    <a:sym typeface="Arial" charset="0"/>
                  </a:rPr>
                  <a:t> </a:t>
                </a:r>
                <a:r>
                  <a:rPr lang="en-US" altLang="zh-CN" sz="2000" dirty="0">
                    <a:sym typeface="Arial" charset="0"/>
                  </a:rPr>
                  <a:t>scores</a:t>
                </a:r>
                <a:r>
                  <a:rPr lang="en-US" sz="2000" dirty="0">
                    <a:sym typeface="Arial" charset="0"/>
                  </a:rPr>
                  <a:t> while slightly degrading SNR scores, reflecting the relative importance of magnitude</a:t>
                </a:r>
              </a:p>
              <a:p>
                <a:pPr lvl="1"/>
                <a:endParaRPr lang="en-US" altLang="en-US" sz="2000" dirty="0"/>
              </a:p>
            </p:txBody>
          </p:sp>
        </mc:Choice>
        <mc:Fallback xmlns="">
          <p:sp>
            <p:nvSpPr>
              <p:cNvPr id="5120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01675" y="1142998"/>
                <a:ext cx="7740650" cy="5236781"/>
              </a:xfrm>
              <a:blipFill>
                <a:blip r:embed="rId3"/>
                <a:stretch>
                  <a:fillRect l="-1496" t="-1744" r="-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23D2A-725C-48F4-82A2-F6451333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63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Outline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01675" y="1143000"/>
            <a:ext cx="7740650" cy="39243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/>
              <a:t>Background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DNN based binaural speech separation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Masking based beamforming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/>
              <a:t>Complex spectral mapping approach to speech dereverberation and speaker separation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/>
              <a:t>Neural </a:t>
            </a:r>
            <a:r>
              <a:rPr lang="en-US" altLang="en-US" sz="2400" dirty="0" err="1"/>
              <a:t>spectrospatial</a:t>
            </a:r>
            <a:r>
              <a:rPr lang="en-US" altLang="en-US" sz="2400" dirty="0"/>
              <a:t> filter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23D2A-725C-48F4-82A2-F6451333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028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MVDR beamforming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5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701675" y="1142998"/>
                <a:ext cx="7740650" cy="5105402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en-US" sz="2400" dirty="0">
                    <a:sym typeface="Arial" charset="0"/>
                  </a:rPr>
                  <a:t>Covariance matrix estimation</a:t>
                </a:r>
              </a:p>
              <a:p>
                <a:pPr marL="0" lvl="1" indent="0" algn="ctr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𝚽</m:t>
                              </m:r>
                            </m:e>
                          </m:acc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sup>
                      </m:sSup>
                      <m:d>
                        <m:d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e>
                      </m:d>
                      <m:r>
                        <a:rPr lang="en-US" sz="2000" b="1" i="1"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en-US" sz="2000" b="1" i="1"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𝑺</m:t>
                              </m:r>
                            </m:e>
                          </m:acc>
                          <m:r>
                            <a:rPr lang="en-US" sz="2000" b="1" i="1"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 </m:t>
                          </m:r>
                          <m:sSup>
                            <m:s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𝑺</m:t>
                                  </m:r>
                                </m:e>
                              </m:acc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𝐻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lvl="1" indent="0" algn="ctr">
                  <a:buNone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𝚽</m:t>
                            </m:r>
                          </m:e>
                        </m:acc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acc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dirty="0"/>
                  <a:t> </a:t>
                </a:r>
              </a:p>
              <a:p>
                <a:pPr marL="457200" lvl="1" indent="-457200" algn="ctr">
                  <a:buNone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𝒀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  <a:endParaRPr lang="en-US" altLang="en-US" sz="20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Note the difference from mask-based beamforming, which applies a real-valued mask to mixture signals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Steering vector estimation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and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beamforming</a:t>
                </a:r>
                <a:endParaRPr lang="en-US" sz="2400" dirty="0"/>
              </a:p>
              <a:p>
                <a:pPr marL="0" lvl="1" indent="0" algn="ctr">
                  <a:buNone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𝚽</m:t>
                                </m:r>
                              </m:e>
                            </m:acc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dirty="0"/>
                  <a:t> ;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000" dirty="0"/>
                  <a:t> </a:t>
                </a:r>
                <a:endParaRPr lang="en-US" sz="2800" dirty="0"/>
              </a:p>
              <a:p>
                <a:pPr marL="0" lvl="1" indent="0" algn="ctr">
                  <a:buNone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𝚽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acc>
                          <m:accPr>
                            <m:chr m:val="̂"/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acc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𝚽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acc>
                          <m:accPr>
                            <m:chr m:val="̂"/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acc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000" dirty="0"/>
                  <a:t> </a:t>
                </a:r>
              </a:p>
              <a:p>
                <a:pPr marL="0" lvl="1" indent="0" algn="ctr">
                  <a:buNone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𝐵𝐹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  <m:r>
                      <a:rPr lang="en-US" sz="2000" b="1" i="1">
                        <a:latin typeface="Cambria Math" panose="02040503050406030204" pitchFamily="18" charset="0"/>
                      </a:rPr>
                      <m:t>𝒀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  <a:endParaRPr lang="en-US" altLang="zh-CN" sz="2000" dirty="0">
                  <a:sym typeface="Arial" charset="0"/>
                </a:endParaRPr>
              </a:p>
              <a:p>
                <a:pPr lvl="1">
                  <a:buSzPct val="100000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 altLang="zh-CN" sz="2000" dirty="0">
                    <a:sym typeface="Arial" charset="0"/>
                  </a:rPr>
                  <a:t> extracts the principal eigenvector</a:t>
                </a:r>
                <a:endParaRPr lang="en-US" altLang="en-US" sz="2000" dirty="0"/>
              </a:p>
            </p:txBody>
          </p:sp>
        </mc:Choice>
        <mc:Fallback xmlns="">
          <p:sp>
            <p:nvSpPr>
              <p:cNvPr id="5120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01675" y="1142998"/>
                <a:ext cx="7740650" cy="5105402"/>
              </a:xfrm>
              <a:blipFill>
                <a:blip r:embed="rId3"/>
                <a:stretch>
                  <a:fillRect l="-1496" t="-1790" r="-630" b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23D2A-725C-48F4-82A2-F6451333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406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Multi-channel dereverberation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5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701675" y="1142998"/>
                <a:ext cx="7740650" cy="5105402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en-US" sz="2400" dirty="0">
                    <a:sym typeface="Arial" charset="0"/>
                  </a:rPr>
                  <a:t>We feed the RI parts of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𝐵𝐹</m:t>
                            </m:r>
                          </m:e>
                        </m:acc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en-US" sz="2400" dirty="0">
                    <a:sym typeface="Arial" charset="0"/>
                  </a:rPr>
                  <a:t>, as well as the RI parts of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en-US" sz="2400" dirty="0">
                    <a:sym typeface="Arial" charset="0"/>
                  </a:rPr>
                  <a:t>, to the second DNN to estimate the RI parts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altLang="en-US" sz="2400" dirty="0">
                  <a:sym typeface="Arial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𝐵𝐹</m:t>
                            </m:r>
                          </m:e>
                        </m:acc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000" dirty="0">
                    <a:sym typeface="Arial" charset="0"/>
                  </a:rPr>
                  <a:t>corresponds to the filtered version of all nontarget signals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sym typeface="Arial" charset="0"/>
                  </a:rPr>
                  <a:t>With an accurate beamformer, the term is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en-US" sz="2000" dirty="0">
                    <a:sym typeface="Arial" charset="0"/>
                  </a:rPr>
                  <a:t>, hence a highly discriminant feature for dereverberation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sym typeface="Arial" charset="0"/>
                  </a:rPr>
                  <a:t>Without this term, DNN may confuse a direct-path signal and its reflections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second DNN can be viewed as a post-filter</a:t>
                </a:r>
              </a:p>
            </p:txBody>
          </p:sp>
        </mc:Choice>
        <mc:Fallback xmlns="">
          <p:sp>
            <p:nvSpPr>
              <p:cNvPr id="5120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01675" y="1142998"/>
                <a:ext cx="7740650" cy="5105402"/>
              </a:xfrm>
              <a:blipFill>
                <a:blip r:embed="rId3"/>
                <a:stretch>
                  <a:fillRect l="-1496" t="-1551" r="-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23D2A-725C-48F4-82A2-F6451333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6440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REVERB challenge evaluation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01675" y="1142998"/>
            <a:ext cx="7740650" cy="5105402"/>
          </a:xfrm>
        </p:spPr>
        <p:txBody>
          <a:bodyPr/>
          <a:lstStyle/>
          <a:p>
            <a:pPr>
              <a:defRPr/>
            </a:pPr>
            <a:r>
              <a:rPr lang="en-US" altLang="zh-CN" sz="2400" dirty="0">
                <a:sym typeface="Arial" charset="0"/>
              </a:rPr>
              <a:t>Train</a:t>
            </a:r>
            <a:r>
              <a:rPr lang="en-US" sz="2400" dirty="0">
                <a:sym typeface="Arial" charset="0"/>
              </a:rPr>
              <a:t> on simulated RIRs (room impulse responses) and WSJCAM0 speech corpus</a:t>
            </a:r>
          </a:p>
          <a:p>
            <a:pPr>
              <a:defRPr/>
            </a:pPr>
            <a:r>
              <a:rPr lang="en-US" sz="2400" dirty="0">
                <a:sym typeface="Arial" charset="0"/>
              </a:rPr>
              <a:t>Evaluate the trained models, without retraining, on the REVERB</a:t>
            </a:r>
            <a:r>
              <a:rPr lang="zh-CN" altLang="en-US" sz="2400" dirty="0">
                <a:sym typeface="Arial" charset="0"/>
              </a:rPr>
              <a:t> </a:t>
            </a:r>
            <a:r>
              <a:rPr lang="en-US" altLang="zh-CN" sz="2400" dirty="0">
                <a:sym typeface="Arial" charset="0"/>
              </a:rPr>
              <a:t>challenge</a:t>
            </a:r>
            <a:r>
              <a:rPr lang="en-US" sz="2400" dirty="0">
                <a:sym typeface="Arial" charset="0"/>
              </a:rPr>
              <a:t> dataset (Kinoshita et al.’16)</a:t>
            </a:r>
            <a:endParaRPr lang="en-US" sz="2000" dirty="0">
              <a:sym typeface="Arial" charset="0"/>
            </a:endParaRPr>
          </a:p>
          <a:p>
            <a:pPr lvl="1">
              <a:defRPr/>
            </a:pPr>
            <a:r>
              <a:rPr lang="en-US" altLang="zh-CN" sz="2000" dirty="0">
                <a:sym typeface="Arial" charset="0"/>
              </a:rPr>
              <a:t>Simulated</a:t>
            </a:r>
            <a:r>
              <a:rPr lang="zh-CN" altLang="en-US" sz="2000" dirty="0">
                <a:sym typeface="Arial" charset="0"/>
              </a:rPr>
              <a:t> </a:t>
            </a:r>
            <a:r>
              <a:rPr lang="en-US" altLang="zh-CN" sz="2000" dirty="0">
                <a:sym typeface="Arial" charset="0"/>
              </a:rPr>
              <a:t>noisy-reverberant</a:t>
            </a:r>
            <a:r>
              <a:rPr lang="zh-CN" altLang="en-US" sz="2000" dirty="0">
                <a:sym typeface="Arial" charset="0"/>
              </a:rPr>
              <a:t> </a:t>
            </a:r>
            <a:r>
              <a:rPr lang="en-US" altLang="zh-CN" sz="2000" dirty="0">
                <a:sym typeface="Arial" charset="0"/>
              </a:rPr>
              <a:t>utterances using measured RIRs</a:t>
            </a:r>
          </a:p>
          <a:p>
            <a:pPr lvl="1">
              <a:defRPr/>
            </a:pPr>
            <a:r>
              <a:rPr lang="en-US" altLang="zh-CN" sz="2000" dirty="0">
                <a:sym typeface="Arial" charset="0"/>
              </a:rPr>
              <a:t>Recorded noisy-reverberant</a:t>
            </a:r>
            <a:r>
              <a:rPr lang="zh-CN" altLang="en-US" sz="2000" dirty="0">
                <a:sym typeface="Arial" charset="0"/>
              </a:rPr>
              <a:t> </a:t>
            </a:r>
            <a:r>
              <a:rPr lang="en-US" altLang="zh-CN" sz="2000" dirty="0">
                <a:sym typeface="Arial" charset="0"/>
              </a:rPr>
              <a:t>utterances</a:t>
            </a:r>
          </a:p>
          <a:p>
            <a:pPr lvl="1">
              <a:defRPr/>
            </a:pPr>
            <a:r>
              <a:rPr lang="en-US" altLang="zh-CN" sz="2000" dirty="0">
                <a:sym typeface="Arial" charset="0"/>
              </a:rPr>
              <a:t>Eight-microphone</a:t>
            </a:r>
            <a:r>
              <a:rPr lang="zh-CN" altLang="en-US" sz="2000" dirty="0">
                <a:sym typeface="Arial" charset="0"/>
              </a:rPr>
              <a:t> </a:t>
            </a:r>
            <a:r>
              <a:rPr lang="en-US" altLang="zh-CN" sz="2000" dirty="0">
                <a:sym typeface="Arial" charset="0"/>
              </a:rPr>
              <a:t>circular</a:t>
            </a:r>
            <a:r>
              <a:rPr lang="zh-CN" altLang="en-US" sz="2000" dirty="0">
                <a:sym typeface="Arial" charset="0"/>
              </a:rPr>
              <a:t> </a:t>
            </a:r>
            <a:r>
              <a:rPr lang="en-US" altLang="zh-CN" sz="2000" dirty="0">
                <a:sym typeface="Arial" charset="0"/>
              </a:rPr>
              <a:t>array</a:t>
            </a:r>
            <a:r>
              <a:rPr lang="zh-CN" altLang="en-US" sz="2000" dirty="0">
                <a:sym typeface="Arial" charset="0"/>
              </a:rPr>
              <a:t> </a:t>
            </a:r>
            <a:r>
              <a:rPr lang="en-US" altLang="zh-CN" sz="2000" dirty="0">
                <a:sym typeface="Arial" charset="0"/>
              </a:rPr>
              <a:t>with</a:t>
            </a:r>
            <a:r>
              <a:rPr lang="zh-CN" altLang="en-US" sz="2000" dirty="0">
                <a:sym typeface="Arial" charset="0"/>
              </a:rPr>
              <a:t> </a:t>
            </a:r>
            <a:r>
              <a:rPr lang="en-US" altLang="zh-CN" sz="2000" dirty="0">
                <a:sym typeface="Arial" charset="0"/>
              </a:rPr>
              <a:t>radius</a:t>
            </a:r>
            <a:r>
              <a:rPr lang="zh-CN" altLang="en-US" sz="2000" dirty="0">
                <a:sym typeface="Arial" charset="0"/>
              </a:rPr>
              <a:t> </a:t>
            </a:r>
            <a:r>
              <a:rPr lang="en-US" altLang="zh-CN" sz="2000" dirty="0">
                <a:sym typeface="Arial" charset="0"/>
              </a:rPr>
              <a:t>fixed</a:t>
            </a:r>
            <a:r>
              <a:rPr lang="zh-CN" altLang="en-US" sz="2000" dirty="0">
                <a:sym typeface="Arial" charset="0"/>
              </a:rPr>
              <a:t> </a:t>
            </a:r>
            <a:r>
              <a:rPr lang="en-US" altLang="zh-CN" sz="2000" dirty="0">
                <a:sym typeface="Arial" charset="0"/>
              </a:rPr>
              <a:t>at</a:t>
            </a:r>
            <a:r>
              <a:rPr lang="zh-CN" altLang="en-US" sz="2000" dirty="0">
                <a:sym typeface="Arial" charset="0"/>
              </a:rPr>
              <a:t> </a:t>
            </a:r>
            <a:r>
              <a:rPr lang="en-US" altLang="zh-CN" sz="2000" dirty="0">
                <a:sym typeface="Arial" charset="0"/>
              </a:rPr>
              <a:t>10</a:t>
            </a:r>
            <a:r>
              <a:rPr lang="zh-CN" altLang="en-US" sz="2000" dirty="0">
                <a:sym typeface="Arial" charset="0"/>
              </a:rPr>
              <a:t> </a:t>
            </a:r>
            <a:r>
              <a:rPr lang="en-US" altLang="zh-CN" sz="2000" dirty="0">
                <a:sym typeface="Arial" charset="0"/>
              </a:rPr>
              <a:t>cm</a:t>
            </a:r>
          </a:p>
          <a:p>
            <a:pPr lvl="1">
              <a:defRPr/>
            </a:pPr>
            <a:r>
              <a:rPr lang="en-US" altLang="zh-CN" sz="2000" dirty="0">
                <a:sym typeface="Arial" charset="0"/>
              </a:rPr>
              <a:t>T60</a:t>
            </a:r>
            <a:r>
              <a:rPr lang="zh-CN" altLang="en-US" sz="2000" dirty="0">
                <a:sym typeface="Arial" charset="0"/>
              </a:rPr>
              <a:t> </a:t>
            </a:r>
            <a:r>
              <a:rPr lang="en-US" altLang="zh-CN" sz="2000" dirty="0">
                <a:sym typeface="Arial" charset="0"/>
              </a:rPr>
              <a:t>in</a:t>
            </a:r>
            <a:r>
              <a:rPr lang="zh-CN" altLang="en-US" sz="2000" dirty="0">
                <a:sym typeface="Arial" charset="0"/>
              </a:rPr>
              <a:t> </a:t>
            </a:r>
            <a:r>
              <a:rPr lang="en-US" altLang="zh-CN" sz="2000" dirty="0">
                <a:sym typeface="Arial" charset="0"/>
              </a:rPr>
              <a:t>the</a:t>
            </a:r>
            <a:r>
              <a:rPr lang="zh-CN" altLang="en-US" sz="2000" dirty="0">
                <a:sym typeface="Arial" charset="0"/>
              </a:rPr>
              <a:t> </a:t>
            </a:r>
            <a:r>
              <a:rPr lang="en-US" altLang="zh-CN" sz="2000" dirty="0">
                <a:sym typeface="Arial" charset="0"/>
              </a:rPr>
              <a:t>range</a:t>
            </a:r>
            <a:r>
              <a:rPr lang="zh-CN" altLang="en-US" sz="2000" dirty="0">
                <a:sym typeface="Arial" charset="0"/>
              </a:rPr>
              <a:t> </a:t>
            </a:r>
            <a:r>
              <a:rPr lang="en-US" altLang="zh-CN" sz="2000" dirty="0">
                <a:sym typeface="Arial" charset="0"/>
              </a:rPr>
              <a:t>[0.25,</a:t>
            </a:r>
            <a:r>
              <a:rPr lang="zh-CN" altLang="en-US" sz="2000" dirty="0">
                <a:sym typeface="Arial" charset="0"/>
              </a:rPr>
              <a:t> </a:t>
            </a:r>
            <a:r>
              <a:rPr lang="en-US" altLang="zh-CN" sz="2000" dirty="0">
                <a:sym typeface="Arial" charset="0"/>
              </a:rPr>
              <a:t>0.7]</a:t>
            </a:r>
            <a:r>
              <a:rPr lang="zh-CN" altLang="en-US" sz="2000" dirty="0">
                <a:sym typeface="Arial" charset="0"/>
              </a:rPr>
              <a:t> </a:t>
            </a:r>
            <a:r>
              <a:rPr lang="en-US" altLang="zh-CN" sz="2000" dirty="0">
                <a:sym typeface="Arial" charset="0"/>
              </a:rPr>
              <a:t>s</a:t>
            </a:r>
          </a:p>
          <a:p>
            <a:pPr lvl="1">
              <a:defRPr/>
            </a:pPr>
            <a:r>
              <a:rPr lang="en-US" altLang="zh-CN" sz="2000" dirty="0">
                <a:sym typeface="Arial" charset="0"/>
              </a:rPr>
              <a:t>Speaker</a:t>
            </a:r>
            <a:r>
              <a:rPr lang="zh-CN" altLang="en-US" sz="2000" dirty="0">
                <a:sym typeface="Arial" charset="0"/>
              </a:rPr>
              <a:t> </a:t>
            </a:r>
            <a:r>
              <a:rPr lang="en-US" altLang="zh-CN" sz="2000" dirty="0">
                <a:sym typeface="Arial" charset="0"/>
              </a:rPr>
              <a:t>to</a:t>
            </a:r>
            <a:r>
              <a:rPr lang="zh-CN" altLang="en-US" sz="2000" dirty="0">
                <a:sym typeface="Arial" charset="0"/>
              </a:rPr>
              <a:t> </a:t>
            </a:r>
            <a:r>
              <a:rPr lang="en-US" altLang="zh-CN" sz="2000" dirty="0">
                <a:sym typeface="Arial" charset="0"/>
              </a:rPr>
              <a:t>array</a:t>
            </a:r>
            <a:r>
              <a:rPr lang="zh-CN" altLang="en-US" sz="2000" dirty="0">
                <a:sym typeface="Arial" charset="0"/>
              </a:rPr>
              <a:t> </a:t>
            </a:r>
            <a:r>
              <a:rPr lang="en-US" altLang="zh-CN" sz="2000" dirty="0">
                <a:sym typeface="Arial" charset="0"/>
              </a:rPr>
              <a:t>distance</a:t>
            </a:r>
            <a:r>
              <a:rPr lang="zh-CN" altLang="en-US" sz="2000" dirty="0">
                <a:sym typeface="Arial" charset="0"/>
              </a:rPr>
              <a:t> </a:t>
            </a:r>
            <a:r>
              <a:rPr lang="en-US" altLang="zh-CN" sz="2000" dirty="0">
                <a:sym typeface="Arial" charset="0"/>
              </a:rPr>
              <a:t>in</a:t>
            </a:r>
            <a:r>
              <a:rPr lang="zh-CN" altLang="en-US" sz="2000" dirty="0">
                <a:sym typeface="Arial" charset="0"/>
              </a:rPr>
              <a:t> </a:t>
            </a:r>
            <a:r>
              <a:rPr lang="en-US" altLang="zh-CN" sz="2000" dirty="0">
                <a:sym typeface="Arial" charset="0"/>
              </a:rPr>
              <a:t>the</a:t>
            </a:r>
            <a:r>
              <a:rPr lang="zh-CN" altLang="en-US" sz="2000" dirty="0">
                <a:sym typeface="Arial" charset="0"/>
              </a:rPr>
              <a:t> </a:t>
            </a:r>
            <a:r>
              <a:rPr lang="en-US" altLang="zh-CN" sz="2000" dirty="0">
                <a:sym typeface="Arial" charset="0"/>
              </a:rPr>
              <a:t>range</a:t>
            </a:r>
            <a:r>
              <a:rPr lang="zh-CN" altLang="en-US" sz="2000" dirty="0">
                <a:sym typeface="Arial" charset="0"/>
              </a:rPr>
              <a:t> </a:t>
            </a:r>
            <a:r>
              <a:rPr lang="en-US" altLang="zh-CN" sz="2000" dirty="0">
                <a:sym typeface="Arial" charset="0"/>
              </a:rPr>
              <a:t>[0.5,</a:t>
            </a:r>
            <a:r>
              <a:rPr lang="zh-CN" altLang="en-US" sz="2000" dirty="0">
                <a:sym typeface="Arial" charset="0"/>
              </a:rPr>
              <a:t> </a:t>
            </a:r>
            <a:r>
              <a:rPr lang="en-US" altLang="zh-CN" sz="2000" dirty="0">
                <a:sym typeface="Arial" charset="0"/>
              </a:rPr>
              <a:t>2.5]</a:t>
            </a:r>
            <a:r>
              <a:rPr lang="zh-CN" altLang="en-US" sz="2000" dirty="0">
                <a:sym typeface="Arial" charset="0"/>
              </a:rPr>
              <a:t> </a:t>
            </a:r>
            <a:r>
              <a:rPr lang="en-US" altLang="zh-CN" sz="2000" dirty="0">
                <a:sym typeface="Arial" charset="0"/>
              </a:rPr>
              <a:t>m</a:t>
            </a:r>
          </a:p>
          <a:p>
            <a:pPr lvl="1">
              <a:defRPr/>
            </a:pPr>
            <a:r>
              <a:rPr lang="en-US" altLang="zh-CN" sz="2000" dirty="0">
                <a:sym typeface="Arial" charset="0"/>
              </a:rPr>
              <a:t>Air</a:t>
            </a:r>
            <a:r>
              <a:rPr lang="zh-CN" altLang="en-US" sz="2000" dirty="0">
                <a:sym typeface="Arial" charset="0"/>
              </a:rPr>
              <a:t> </a:t>
            </a:r>
            <a:r>
              <a:rPr lang="en-US" altLang="zh-CN" sz="2000" dirty="0">
                <a:sym typeface="Arial" charset="0"/>
              </a:rPr>
              <a:t>conditioning</a:t>
            </a:r>
            <a:r>
              <a:rPr lang="zh-CN" altLang="en-US" sz="2000" dirty="0">
                <a:sym typeface="Arial" charset="0"/>
              </a:rPr>
              <a:t> </a:t>
            </a:r>
            <a:r>
              <a:rPr lang="en-US" altLang="zh-CN" sz="2000" dirty="0">
                <a:sym typeface="Arial" charset="0"/>
              </a:rPr>
              <a:t>noise</a:t>
            </a:r>
          </a:p>
          <a:p>
            <a:pPr>
              <a:defRPr/>
            </a:pPr>
            <a:r>
              <a:rPr lang="en-US" sz="2400" dirty="0"/>
              <a:t>Baselines</a:t>
            </a:r>
          </a:p>
          <a:p>
            <a:pPr lvl="1">
              <a:defRPr/>
            </a:pPr>
            <a:r>
              <a:rPr lang="en-US" sz="2000" dirty="0"/>
              <a:t>Single- and multi-channel weighted prediction error (WPE) method (Nakatani et al.’10) with or without further beamforming</a:t>
            </a:r>
            <a:endParaRPr lang="en-US" altLang="zh-CN" sz="2000" dirty="0">
              <a:sym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23D2A-725C-48F4-82A2-F6451333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82840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Dereverberation results on REVERB test data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0457" y="5012508"/>
            <a:ext cx="7740650" cy="123589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200" b="0" dirty="0"/>
              <a:t>Clear improvements over WPE, WPE+WDAS (weighted delay-and-sum beamformer), and WPE+DNN-based MVDR</a:t>
            </a:r>
          </a:p>
          <a:p>
            <a:pPr lvl="1">
              <a:defRPr/>
            </a:pPr>
            <a:r>
              <a:rPr lang="en-US" sz="1800" dirty="0"/>
              <a:t>Acronyms: </a:t>
            </a:r>
            <a:r>
              <a:rPr lang="en-US" sz="1800" b="0" dirty="0"/>
              <a:t>CD: cepstral distance; LLR: log likelihood ratio; SRMR: s</a:t>
            </a:r>
            <a:r>
              <a:rPr lang="en-US" sz="1800" dirty="0"/>
              <a:t>peech-to-reverberation modulation energy ratio</a:t>
            </a:r>
            <a:endParaRPr lang="en-US" sz="1800" b="0" dirty="0"/>
          </a:p>
          <a:p>
            <a:pPr>
              <a:defRPr/>
            </a:pPr>
            <a:endParaRPr lang="en-US" sz="2200" b="0" dirty="0"/>
          </a:p>
          <a:p>
            <a:pPr marL="0" indent="0">
              <a:buNone/>
              <a:defRPr/>
            </a:pPr>
            <a:endParaRPr lang="en-US" sz="2200" b="0" kern="1200" dirty="0">
              <a:solidFill>
                <a:prstClr val="black"/>
              </a:solidFill>
            </a:endParaRPr>
          </a:p>
          <a:p>
            <a:pPr marL="457200" lvl="1" indent="0">
              <a:buNone/>
              <a:defRPr/>
            </a:pPr>
            <a:endParaRPr lang="en-US" sz="2000" dirty="0"/>
          </a:p>
          <a:p>
            <a:pPr>
              <a:defRPr/>
            </a:pPr>
            <a:endParaRPr lang="en-US" sz="2000" dirty="0">
              <a:sym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23D2A-725C-48F4-82A2-F6451333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9A0187-5D3C-4F4E-8BA6-FC4186F91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24" y="1382925"/>
            <a:ext cx="8108383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5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ASR results on REVERB real test data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0457" y="5012508"/>
            <a:ext cx="7740650" cy="90982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200" b="0" dirty="0"/>
              <a:t>Clear improvements over WPE, WPE+WDAS, and WPE+DNN-based MVDR</a:t>
            </a:r>
          </a:p>
          <a:p>
            <a:pPr lvl="1">
              <a:defRPr/>
            </a:pPr>
            <a:r>
              <a:rPr lang="en-US" sz="1800" dirty="0"/>
              <a:t>WER: word error rate</a:t>
            </a:r>
            <a:endParaRPr lang="en-US" sz="1800" b="0" dirty="0"/>
          </a:p>
          <a:p>
            <a:pPr>
              <a:defRPr/>
            </a:pPr>
            <a:endParaRPr lang="en-US" sz="2200" b="0" dirty="0"/>
          </a:p>
          <a:p>
            <a:pPr marL="0" indent="0">
              <a:buNone/>
              <a:defRPr/>
            </a:pPr>
            <a:endParaRPr lang="en-US" sz="2200" b="0" kern="1200" dirty="0">
              <a:solidFill>
                <a:prstClr val="black"/>
              </a:solidFill>
            </a:endParaRPr>
          </a:p>
          <a:p>
            <a:pPr marL="457200" lvl="1" indent="0">
              <a:buNone/>
              <a:defRPr/>
            </a:pPr>
            <a:endParaRPr lang="en-US" sz="2000" dirty="0"/>
          </a:p>
          <a:p>
            <a:pPr>
              <a:defRPr/>
            </a:pPr>
            <a:endParaRPr lang="en-US" sz="2000" dirty="0">
              <a:sym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23D2A-725C-48F4-82A2-F6451333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6EF8A1-37E0-480C-994D-CC06444B5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72" y="1199417"/>
            <a:ext cx="7102456" cy="34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20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Sound demo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5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701675" y="1142998"/>
                <a:ext cx="7740650" cy="403505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dirty="0"/>
                  <a:t>Test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on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REVERB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recorded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utterances</a:t>
                </a:r>
              </a:p>
              <a:p>
                <a:pPr lvl="1"/>
                <a:r>
                  <a:rPr lang="en-US" altLang="zh-CN" sz="2000" dirty="0"/>
                  <a:t>8-mic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circular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array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with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10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cm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radius</a:t>
                </a:r>
              </a:p>
              <a:p>
                <a:pPr lvl="1"/>
                <a:r>
                  <a:rPr lang="en-US" altLang="zh-CN" sz="2000" dirty="0"/>
                  <a:t>T60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0.7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</a:t>
                </a:r>
              </a:p>
              <a:p>
                <a:pPr lvl="1"/>
                <a:r>
                  <a:rPr lang="en-US" altLang="zh-CN" sz="2000" dirty="0"/>
                  <a:t>Speaker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to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array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distance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2.5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m</a:t>
                </a:r>
              </a:p>
              <a:p>
                <a:pPr lvl="1"/>
                <a:r>
                  <a:rPr lang="en-US" altLang="zh-CN" sz="2000" dirty="0"/>
                  <a:t>Mixture:</a:t>
                </a:r>
              </a:p>
              <a:p>
                <a:pPr lvl="1"/>
                <a:r>
                  <a:rPr lang="en-US" altLang="zh-CN" sz="2000" dirty="0"/>
                  <a:t>1ch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WPE:</a:t>
                </a:r>
              </a:p>
              <a:p>
                <a:pPr lvl="1"/>
                <a:r>
                  <a:rPr lang="en-US" altLang="zh-CN" sz="2000" dirty="0"/>
                  <a:t>1ch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complex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spectral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mapping:</a:t>
                </a:r>
              </a:p>
              <a:p>
                <a:pPr lvl="1"/>
                <a:r>
                  <a:rPr lang="en-US" altLang="zh-CN" sz="2000" dirty="0"/>
                  <a:t>8ch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WPE+WDAS:</a:t>
                </a:r>
              </a:p>
              <a:p>
                <a:pPr lvl="1"/>
                <a:r>
                  <a:rPr lang="en-US" altLang="zh-CN" sz="2000" dirty="0"/>
                  <a:t>8ch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complex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spectral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mapping:</a:t>
                </a:r>
              </a:p>
              <a:p>
                <a:pPr>
                  <a:defRPr/>
                </a:pPr>
                <a:endParaRPr lang="en-US" sz="2400" dirty="0"/>
              </a:p>
              <a:p>
                <a:pPr>
                  <a:defRPr/>
                </a:pPr>
                <a:endParaRPr lang="en-US" sz="2000" dirty="0">
                  <a:sym typeface="Arial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5120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01675" y="1142998"/>
                <a:ext cx="7740650" cy="4035058"/>
              </a:xfrm>
              <a:blipFill>
                <a:blip r:embed="rId13"/>
                <a:stretch>
                  <a:fillRect l="-1417" t="-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23D2A-725C-48F4-82A2-F6451333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pic>
        <p:nvPicPr>
          <p:cNvPr id="5" name="Online Media 4" descr="REVERB_mix">
            <a:hlinkClick r:id="" action="ppaction://media"/>
            <a:extLst>
              <a:ext uri="{FF2B5EF4-FFF2-40B4-BE49-F238E27FC236}">
                <a16:creationId xmlns:a16="http://schemas.microsoft.com/office/drawing/2014/main" id="{465A33C9-1674-4AEC-B020-66324D6471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549822" y="2701870"/>
            <a:ext cx="362471" cy="362471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6" name="Online Media 5" descr="REVERB_sc_wpe">
            <a:hlinkClick r:id="" action="ppaction://media"/>
            <a:extLst>
              <a:ext uri="{FF2B5EF4-FFF2-40B4-BE49-F238E27FC236}">
                <a16:creationId xmlns:a16="http://schemas.microsoft.com/office/drawing/2014/main" id="{2B0F8F9A-AEF6-45F6-8734-9C24E929D7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652798" y="3087246"/>
            <a:ext cx="362471" cy="36247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Online Media 6" descr="REVERB_sc_dnn">
            <a:hlinkClick r:id="" action="ppaction://media"/>
            <a:extLst>
              <a:ext uri="{FF2B5EF4-FFF2-40B4-BE49-F238E27FC236}">
                <a16:creationId xmlns:a16="http://schemas.microsoft.com/office/drawing/2014/main" id="{DA3DF923-AFD0-4F9B-89DE-4FAD4109D92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714076" y="3449717"/>
            <a:ext cx="362471" cy="36247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Online Media 7" descr="REVERB_mc_dnn">
            <a:hlinkClick r:id="" action="ppaction://media"/>
            <a:extLst>
              <a:ext uri="{FF2B5EF4-FFF2-40B4-BE49-F238E27FC236}">
                <a16:creationId xmlns:a16="http://schemas.microsoft.com/office/drawing/2014/main" id="{8DCB1961-248A-4CE0-A51E-58C2E7283BA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748693" y="4174659"/>
            <a:ext cx="362471" cy="36247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9" name="Online Media 9" descr="REVERB_wpe_wdas">
            <a:hlinkClick r:id="" action="ppaction://media"/>
            <a:extLst>
              <a:ext uri="{FF2B5EF4-FFF2-40B4-BE49-F238E27FC236}">
                <a16:creationId xmlns:a16="http://schemas.microsoft.com/office/drawing/2014/main" id="{9C411EEB-1720-4D69-BB9D-36C3F0FEDEC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502201" y="3812188"/>
            <a:ext cx="362471" cy="362471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82577758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Multi-channel speaker separation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01675" y="1143001"/>
            <a:ext cx="7740650" cy="238847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/>
              <a:t>Major advances are made in monaural talker-independent speaker separation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/>
              <a:t>Representative approaches: deep clustering (Hershey et al.’16), permutation-invariant training (PIT) (</a:t>
            </a:r>
            <a:r>
              <a:rPr lang="en-US" altLang="en-US" sz="2000" dirty="0" err="1"/>
              <a:t>Kolbak</a:t>
            </a:r>
            <a:r>
              <a:rPr lang="en-US" altLang="en-US" sz="2000" dirty="0"/>
              <a:t> et al.’17)</a:t>
            </a:r>
            <a:endParaRPr lang="en-US" alt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/>
              <a:t>Multi-channel recordings provide a spatial dimension that may further improve separation performance</a:t>
            </a:r>
            <a:endParaRPr lang="en-US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23D2A-725C-48F4-82A2-F6451333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324302-AB49-436B-A213-71DD78341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571" y="3707523"/>
            <a:ext cx="5548858" cy="259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06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MISO-based architecture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01675" y="1142999"/>
            <a:ext cx="7740650" cy="1726295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sym typeface="Arial" charset="0"/>
              </a:rPr>
              <a:t>We have proposed a MISO (multi-input and single-output) module, resulting in MISO-BF-MISO architecture (Wang et al.’21)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/>
              <a:t>TI-MVDR: time-invariant MVDR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/>
              <a:t>Source alignment through utterance-level PIT</a:t>
            </a:r>
            <a:endParaRPr lang="en-US" altLang="en-US" sz="2000" dirty="0">
              <a:sym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23D2A-725C-48F4-82A2-F6451333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D0ED35D8-E8AE-49E3-BB8D-FB1111BFB9BA}"/>
              </a:ext>
            </a:extLst>
          </p:cNvPr>
          <p:cNvGrpSpPr/>
          <p:nvPr/>
        </p:nvGrpSpPr>
        <p:grpSpPr>
          <a:xfrm>
            <a:off x="895192" y="2992791"/>
            <a:ext cx="7892863" cy="3255609"/>
            <a:chOff x="-115993" y="423419"/>
            <a:chExt cx="6715031" cy="2184697"/>
          </a:xfrm>
        </p:grpSpPr>
        <p:sp>
          <p:nvSpPr>
            <p:cNvPr id="323" name="矩形 199">
              <a:extLst>
                <a:ext uri="{FF2B5EF4-FFF2-40B4-BE49-F238E27FC236}">
                  <a16:creationId xmlns:a16="http://schemas.microsoft.com/office/drawing/2014/main" id="{C4EA03A7-9D06-4A96-86E1-DCC1262457C9}"/>
                </a:ext>
              </a:extLst>
            </p:cNvPr>
            <p:cNvSpPr/>
            <p:nvPr/>
          </p:nvSpPr>
          <p:spPr>
            <a:xfrm>
              <a:off x="5096727" y="476577"/>
              <a:ext cx="1080676" cy="2105661"/>
            </a:xfrm>
            <a:prstGeom prst="rect">
              <a:avLst/>
            </a:prstGeom>
            <a:solidFill>
              <a:sysClr val="window" lastClr="FFFFFF">
                <a:lumMod val="85000"/>
                <a:alpha val="34000"/>
              </a:sysClr>
            </a:solidFill>
            <a:ln w="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矩形 199">
              <a:extLst>
                <a:ext uri="{FF2B5EF4-FFF2-40B4-BE49-F238E27FC236}">
                  <a16:creationId xmlns:a16="http://schemas.microsoft.com/office/drawing/2014/main" id="{50061F35-5041-422A-88EC-66A1B6C382C4}"/>
                </a:ext>
              </a:extLst>
            </p:cNvPr>
            <p:cNvSpPr/>
            <p:nvPr/>
          </p:nvSpPr>
          <p:spPr>
            <a:xfrm>
              <a:off x="1567818" y="423419"/>
              <a:ext cx="1050123" cy="2184697"/>
            </a:xfrm>
            <a:prstGeom prst="rect">
              <a:avLst/>
            </a:prstGeom>
            <a:solidFill>
              <a:sysClr val="window" lastClr="FFFFFF">
                <a:lumMod val="85000"/>
                <a:alpha val="34000"/>
              </a:sysClr>
            </a:solidFill>
            <a:ln w="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矩形 3">
              <a:extLst>
                <a:ext uri="{FF2B5EF4-FFF2-40B4-BE49-F238E27FC236}">
                  <a16:creationId xmlns:a16="http://schemas.microsoft.com/office/drawing/2014/main" id="{6B2E803C-950A-4D58-8719-51A880EF1DFE}"/>
                </a:ext>
              </a:extLst>
            </p:cNvPr>
            <p:cNvSpPr/>
            <p:nvPr/>
          </p:nvSpPr>
          <p:spPr>
            <a:xfrm>
              <a:off x="-115993" y="952557"/>
              <a:ext cx="905173" cy="1319960"/>
            </a:xfrm>
            <a:prstGeom prst="rect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26" name="组合 5">
              <a:extLst>
                <a:ext uri="{FF2B5EF4-FFF2-40B4-BE49-F238E27FC236}">
                  <a16:creationId xmlns:a16="http://schemas.microsoft.com/office/drawing/2014/main" id="{E4A666DE-2E11-4F46-B7B0-6BA3D20CCEF1}"/>
                </a:ext>
              </a:extLst>
            </p:cNvPr>
            <p:cNvGrpSpPr/>
            <p:nvPr/>
          </p:nvGrpSpPr>
          <p:grpSpPr>
            <a:xfrm>
              <a:off x="552536" y="1097063"/>
              <a:ext cx="170421" cy="134236"/>
              <a:chOff x="550177" y="1097063"/>
              <a:chExt cx="184116" cy="152400"/>
            </a:xfrm>
          </p:grpSpPr>
          <p:sp>
            <p:nvSpPr>
              <p:cNvPr id="433" name="椭圆 6">
                <a:extLst>
                  <a:ext uri="{FF2B5EF4-FFF2-40B4-BE49-F238E27FC236}">
                    <a16:creationId xmlns:a16="http://schemas.microsoft.com/office/drawing/2014/main" id="{57E4617C-7460-46A5-944D-7BB68C8EB3B5}"/>
                  </a:ext>
                </a:extLst>
              </p:cNvPr>
              <p:cNvSpPr/>
              <p:nvPr/>
            </p:nvSpPr>
            <p:spPr>
              <a:xfrm>
                <a:off x="553389" y="1097063"/>
                <a:ext cx="180904" cy="152400"/>
              </a:xfrm>
              <a:prstGeom prst="ellips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434" name="直接连接符 7">
                <a:extLst>
                  <a:ext uri="{FF2B5EF4-FFF2-40B4-BE49-F238E27FC236}">
                    <a16:creationId xmlns:a16="http://schemas.microsoft.com/office/drawing/2014/main" id="{9EF53544-2241-46A9-B26A-1DD26F33FA8A}"/>
                  </a:ext>
                </a:extLst>
              </p:cNvPr>
              <p:cNvCxnSpPr/>
              <p:nvPr/>
            </p:nvCxnSpPr>
            <p:spPr>
              <a:xfrm>
                <a:off x="550177" y="1097063"/>
                <a:ext cx="0" cy="15240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327" name="组合 8">
              <a:extLst>
                <a:ext uri="{FF2B5EF4-FFF2-40B4-BE49-F238E27FC236}">
                  <a16:creationId xmlns:a16="http://schemas.microsoft.com/office/drawing/2014/main" id="{CA314D00-2E3D-4858-B3F0-98AC6BF94AF2}"/>
                </a:ext>
              </a:extLst>
            </p:cNvPr>
            <p:cNvGrpSpPr/>
            <p:nvPr/>
          </p:nvGrpSpPr>
          <p:grpSpPr>
            <a:xfrm>
              <a:off x="552538" y="1883874"/>
              <a:ext cx="170421" cy="134236"/>
              <a:chOff x="550178" y="1883874"/>
              <a:chExt cx="184116" cy="152400"/>
            </a:xfrm>
          </p:grpSpPr>
          <p:sp>
            <p:nvSpPr>
              <p:cNvPr id="431" name="椭圆 9">
                <a:extLst>
                  <a:ext uri="{FF2B5EF4-FFF2-40B4-BE49-F238E27FC236}">
                    <a16:creationId xmlns:a16="http://schemas.microsoft.com/office/drawing/2014/main" id="{8E133D4E-854A-4316-B557-DB824E233422}"/>
                  </a:ext>
                </a:extLst>
              </p:cNvPr>
              <p:cNvSpPr/>
              <p:nvPr/>
            </p:nvSpPr>
            <p:spPr>
              <a:xfrm>
                <a:off x="553390" y="1883874"/>
                <a:ext cx="180904" cy="152400"/>
              </a:xfrm>
              <a:prstGeom prst="ellips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432" name="直接连接符 10">
                <a:extLst>
                  <a:ext uri="{FF2B5EF4-FFF2-40B4-BE49-F238E27FC236}">
                    <a16:creationId xmlns:a16="http://schemas.microsoft.com/office/drawing/2014/main" id="{EA89E974-F6FE-4A17-81E7-57C5546BDD18}"/>
                  </a:ext>
                </a:extLst>
              </p:cNvPr>
              <p:cNvCxnSpPr/>
              <p:nvPr/>
            </p:nvCxnSpPr>
            <p:spPr>
              <a:xfrm>
                <a:off x="550178" y="1883874"/>
                <a:ext cx="0" cy="15240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328" name="圆角矩形 11">
              <a:extLst>
                <a:ext uri="{FF2B5EF4-FFF2-40B4-BE49-F238E27FC236}">
                  <a16:creationId xmlns:a16="http://schemas.microsoft.com/office/drawing/2014/main" id="{DD03216B-B873-4EF0-B66E-D5A8CFA9C513}"/>
                </a:ext>
              </a:extLst>
            </p:cNvPr>
            <p:cNvSpPr/>
            <p:nvPr/>
          </p:nvSpPr>
          <p:spPr>
            <a:xfrm>
              <a:off x="1644729" y="643004"/>
              <a:ext cx="885106" cy="394596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Multi-Channel</a:t>
              </a: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Separation</a:t>
              </a: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Network (MISO</a:t>
              </a:r>
              <a:r>
                <a:rPr kumimoji="0" lang="en-US" sz="10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1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)</a:t>
              </a: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329" name="圆角矩形 12">
              <a:extLst>
                <a:ext uri="{FF2B5EF4-FFF2-40B4-BE49-F238E27FC236}">
                  <a16:creationId xmlns:a16="http://schemas.microsoft.com/office/drawing/2014/main" id="{0B108EEA-EDB9-43F9-811B-A1C352BA0C76}"/>
                </a:ext>
              </a:extLst>
            </p:cNvPr>
            <p:cNvSpPr/>
            <p:nvPr/>
          </p:nvSpPr>
          <p:spPr>
            <a:xfrm>
              <a:off x="1644729" y="2045805"/>
              <a:ext cx="880144" cy="394598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Multi-Channel</a:t>
              </a: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Separation</a:t>
              </a: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Network (MISO</a:t>
              </a:r>
              <a:r>
                <a:rPr kumimoji="0" lang="en-US" sz="10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1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)</a:t>
              </a: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0" name="TextBox 526">
                  <a:extLst>
                    <a:ext uri="{FF2B5EF4-FFF2-40B4-BE49-F238E27FC236}">
                      <a16:creationId xmlns:a16="http://schemas.microsoft.com/office/drawing/2014/main" id="{6A7F9946-E506-4E6B-8E00-39FBC4855A6E}"/>
                    </a:ext>
                  </a:extLst>
                </p:cNvPr>
                <p:cNvSpPr txBox="1"/>
                <p:nvPr/>
              </p:nvSpPr>
              <p:spPr>
                <a:xfrm>
                  <a:off x="2609322" y="1974635"/>
                  <a:ext cx="455818" cy="2011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sub>
                          <m:sup>
                            <m:sSup>
                              <m:sSupPr>
                                <m:ctrlP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en-US" sz="1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sup>
                        </m:sSubSup>
                        <m:r>
                          <a:rPr kumimoji="0" lang="en-US" sz="1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(1)</m:t>
                        </m:r>
                      </m:oMath>
                    </m:oMathPara>
                  </a14:m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0" name="TextBox 526">
                  <a:extLst>
                    <a:ext uri="{FF2B5EF4-FFF2-40B4-BE49-F238E27FC236}">
                      <a16:creationId xmlns:a16="http://schemas.microsoft.com/office/drawing/2014/main" id="{6A7F9946-E506-4E6B-8E00-39FBC4855A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9322" y="1974635"/>
                  <a:ext cx="455818" cy="201103"/>
                </a:xfrm>
                <a:prstGeom prst="rect">
                  <a:avLst/>
                </a:prstGeom>
                <a:blipFill>
                  <a:blip r:embed="rId3"/>
                  <a:stretch>
                    <a:fillRect r="-2273"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1" name="圆角矩形 14">
              <a:extLst>
                <a:ext uri="{FF2B5EF4-FFF2-40B4-BE49-F238E27FC236}">
                  <a16:creationId xmlns:a16="http://schemas.microsoft.com/office/drawing/2014/main" id="{C05C8340-A2FA-4760-A4C6-6E18C92BE6F1}"/>
                </a:ext>
              </a:extLst>
            </p:cNvPr>
            <p:cNvSpPr/>
            <p:nvPr/>
          </p:nvSpPr>
          <p:spPr>
            <a:xfrm>
              <a:off x="5213037" y="782122"/>
              <a:ext cx="847507" cy="457276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Multi-Channel Enhancement Network (MISO</a:t>
              </a:r>
              <a:r>
                <a:rPr kumimoji="0" lang="en-US" sz="10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2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)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2" name="TextBox 528">
                  <a:extLst>
                    <a:ext uri="{FF2B5EF4-FFF2-40B4-BE49-F238E27FC236}">
                      <a16:creationId xmlns:a16="http://schemas.microsoft.com/office/drawing/2014/main" id="{BFF4E76A-F5A9-457A-9CD0-BB933D9E004F}"/>
                    </a:ext>
                  </a:extLst>
                </p:cNvPr>
                <p:cNvSpPr txBox="1"/>
                <p:nvPr/>
              </p:nvSpPr>
              <p:spPr>
                <a:xfrm>
                  <a:off x="2652453" y="610882"/>
                  <a:ext cx="453509" cy="19019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d>
                              <m:dPr>
                                <m:ctrlP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kumimoji="0" lang="en-US" sz="1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(1)</m:t>
                        </m:r>
                      </m:oMath>
                    </m:oMathPara>
                  </a14:m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2" name="TextBox 528">
                  <a:extLst>
                    <a:ext uri="{FF2B5EF4-FFF2-40B4-BE49-F238E27FC236}">
                      <a16:creationId xmlns:a16="http://schemas.microsoft.com/office/drawing/2014/main" id="{BFF4E76A-F5A9-457A-9CD0-BB933D9E00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2453" y="610882"/>
                  <a:ext cx="453509" cy="190198"/>
                </a:xfrm>
                <a:prstGeom prst="rect">
                  <a:avLst/>
                </a:prstGeom>
                <a:blipFill>
                  <a:blip r:embed="rId4"/>
                  <a:stretch>
                    <a:fillRect r="-2299"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3" name="直接箭头连接符 16">
              <a:extLst>
                <a:ext uri="{FF2B5EF4-FFF2-40B4-BE49-F238E27FC236}">
                  <a16:creationId xmlns:a16="http://schemas.microsoft.com/office/drawing/2014/main" id="{7614A9E1-0430-46DC-8382-71EA751A76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4873" y="2065238"/>
              <a:ext cx="84577" cy="177866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 w="sm" len="sm"/>
            </a:ln>
            <a:effectLst/>
          </p:spPr>
        </p:cxnSp>
        <p:cxnSp>
          <p:nvCxnSpPr>
            <p:cNvPr id="334" name="直接箭头连接符 17">
              <a:extLst>
                <a:ext uri="{FF2B5EF4-FFF2-40B4-BE49-F238E27FC236}">
                  <a16:creationId xmlns:a16="http://schemas.microsoft.com/office/drawing/2014/main" id="{1C853972-EDAE-4BCE-A86F-1BDCE8BDF1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9835" y="696523"/>
              <a:ext cx="122748" cy="143779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 w="sm" len="sm"/>
            </a:ln>
            <a:effectLst/>
          </p:spPr>
        </p:cxnSp>
        <p:cxnSp>
          <p:nvCxnSpPr>
            <p:cNvPr id="335" name="直接箭头连接符 22">
              <a:extLst>
                <a:ext uri="{FF2B5EF4-FFF2-40B4-BE49-F238E27FC236}">
                  <a16:creationId xmlns:a16="http://schemas.microsoft.com/office/drawing/2014/main" id="{1E115BB3-00D6-4323-9CFE-325A7A7ADED6}"/>
                </a:ext>
              </a:extLst>
            </p:cNvPr>
            <p:cNvCxnSpPr/>
            <p:nvPr/>
          </p:nvCxnSpPr>
          <p:spPr>
            <a:xfrm flipV="1">
              <a:off x="722956" y="840121"/>
              <a:ext cx="239542" cy="32406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 w="sm" len="sm"/>
            </a:ln>
            <a:effectLst/>
          </p:spPr>
        </p:cxnSp>
        <p:cxnSp>
          <p:nvCxnSpPr>
            <p:cNvPr id="336" name="直接箭头连接符 24">
              <a:extLst>
                <a:ext uri="{FF2B5EF4-FFF2-40B4-BE49-F238E27FC236}">
                  <a16:creationId xmlns:a16="http://schemas.microsoft.com/office/drawing/2014/main" id="{552DA26F-03BA-49E1-9129-09E186F7244D}"/>
                </a:ext>
              </a:extLst>
            </p:cNvPr>
            <p:cNvCxnSpPr>
              <a:cxnSpLocks/>
            </p:cNvCxnSpPr>
            <p:nvPr/>
          </p:nvCxnSpPr>
          <p:spPr>
            <a:xfrm>
              <a:off x="6051987" y="1004356"/>
              <a:ext cx="158100" cy="435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 w="sm" len="sm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7" name="TextBox 533">
                  <a:extLst>
                    <a:ext uri="{FF2B5EF4-FFF2-40B4-BE49-F238E27FC236}">
                      <a16:creationId xmlns:a16="http://schemas.microsoft.com/office/drawing/2014/main" id="{43EC83D7-F39E-4264-A28F-E892B8C6FD1A}"/>
                    </a:ext>
                  </a:extLst>
                </p:cNvPr>
                <p:cNvSpPr txBox="1"/>
                <p:nvPr/>
              </p:nvSpPr>
              <p:spPr>
                <a:xfrm>
                  <a:off x="6209783" y="901321"/>
                  <a:ext cx="389255" cy="20180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sub>
                          <m:sup>
                            <m:d>
                              <m:dPr>
                                <m:ctrlP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  <m:r>
                          <a:rPr kumimoji="0" lang="en-US" sz="1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(1)</m:t>
                        </m:r>
                      </m:oMath>
                    </m:oMathPara>
                  </a14:m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7" name="TextBox 533">
                  <a:extLst>
                    <a:ext uri="{FF2B5EF4-FFF2-40B4-BE49-F238E27FC236}">
                      <a16:creationId xmlns:a16="http://schemas.microsoft.com/office/drawing/2014/main" id="{43EC83D7-F39E-4264-A28F-E892B8C6FD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9783" y="901321"/>
                  <a:ext cx="389255" cy="201808"/>
                </a:xfrm>
                <a:prstGeom prst="rect">
                  <a:avLst/>
                </a:prstGeom>
                <a:blipFill>
                  <a:blip r:embed="rId5"/>
                  <a:stretch>
                    <a:fillRect l="-6667" r="-2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8" name="组合 26">
              <a:extLst>
                <a:ext uri="{FF2B5EF4-FFF2-40B4-BE49-F238E27FC236}">
                  <a16:creationId xmlns:a16="http://schemas.microsoft.com/office/drawing/2014/main" id="{5D036309-5017-423E-B95C-1DB2E87BDDDC}"/>
                </a:ext>
              </a:extLst>
            </p:cNvPr>
            <p:cNvGrpSpPr/>
            <p:nvPr/>
          </p:nvGrpSpPr>
          <p:grpSpPr>
            <a:xfrm>
              <a:off x="552536" y="1479677"/>
              <a:ext cx="170420" cy="134238"/>
              <a:chOff x="550177" y="1479675"/>
              <a:chExt cx="184115" cy="152402"/>
            </a:xfrm>
          </p:grpSpPr>
          <p:sp>
            <p:nvSpPr>
              <p:cNvPr id="429" name="椭圆 27">
                <a:extLst>
                  <a:ext uri="{FF2B5EF4-FFF2-40B4-BE49-F238E27FC236}">
                    <a16:creationId xmlns:a16="http://schemas.microsoft.com/office/drawing/2014/main" id="{71B27B6A-50F2-45FB-B55C-116BEF5BA3D7}"/>
                  </a:ext>
                </a:extLst>
              </p:cNvPr>
              <p:cNvSpPr/>
              <p:nvPr/>
            </p:nvSpPr>
            <p:spPr>
              <a:xfrm>
                <a:off x="553389" y="1479677"/>
                <a:ext cx="180903" cy="152400"/>
              </a:xfrm>
              <a:prstGeom prst="ellips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430" name="直接连接符 28">
                <a:extLst>
                  <a:ext uri="{FF2B5EF4-FFF2-40B4-BE49-F238E27FC236}">
                    <a16:creationId xmlns:a16="http://schemas.microsoft.com/office/drawing/2014/main" id="{B732D4E7-B8E6-477E-A1C5-AAA29B6BF0BB}"/>
                  </a:ext>
                </a:extLst>
              </p:cNvPr>
              <p:cNvCxnSpPr/>
              <p:nvPr/>
            </p:nvCxnSpPr>
            <p:spPr>
              <a:xfrm>
                <a:off x="550177" y="1479675"/>
                <a:ext cx="0" cy="15240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339" name="TextBox 537">
              <a:extLst>
                <a:ext uri="{FF2B5EF4-FFF2-40B4-BE49-F238E27FC236}">
                  <a16:creationId xmlns:a16="http://schemas.microsoft.com/office/drawing/2014/main" id="{E7CB715C-664C-4D49-894B-C367177DBA2E}"/>
                </a:ext>
              </a:extLst>
            </p:cNvPr>
            <p:cNvSpPr txBox="1"/>
            <p:nvPr/>
          </p:nvSpPr>
          <p:spPr>
            <a:xfrm>
              <a:off x="603265" y="1289635"/>
              <a:ext cx="153906" cy="128295"/>
            </a:xfrm>
            <a:prstGeom prst="rect">
              <a:avLst/>
            </a:prstGeom>
            <a:noFill/>
          </p:spPr>
          <p:txBody>
            <a:bodyPr vert="eaVert" wrap="none" lIns="0" tIns="0" rIns="0" bIns="0" rtlCol="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…</a:t>
              </a: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40" name="TextBox 539">
              <a:extLst>
                <a:ext uri="{FF2B5EF4-FFF2-40B4-BE49-F238E27FC236}">
                  <a16:creationId xmlns:a16="http://schemas.microsoft.com/office/drawing/2014/main" id="{41ECAE62-3E62-4CDC-B34E-2F1D84E343B7}"/>
                </a:ext>
              </a:extLst>
            </p:cNvPr>
            <p:cNvSpPr txBox="1"/>
            <p:nvPr/>
          </p:nvSpPr>
          <p:spPr>
            <a:xfrm>
              <a:off x="588961" y="1689938"/>
              <a:ext cx="153906" cy="128295"/>
            </a:xfrm>
            <a:prstGeom prst="rect">
              <a:avLst/>
            </a:prstGeom>
            <a:noFill/>
          </p:spPr>
          <p:txBody>
            <a:bodyPr vert="eaVert" wrap="none" lIns="0" tIns="0" rIns="0" bIns="0" rtlCol="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…</a:t>
              </a: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41" name="直接箭头连接符 74">
              <a:extLst>
                <a:ext uri="{FF2B5EF4-FFF2-40B4-BE49-F238E27FC236}">
                  <a16:creationId xmlns:a16="http://schemas.microsoft.com/office/drawing/2014/main" id="{B6BC631B-3C72-4F04-AA7A-4BA61E2F45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2956" y="840121"/>
              <a:ext cx="239542" cy="1110871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 w="sm" len="sm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2" name="TextBox 541">
                  <a:extLst>
                    <a:ext uri="{FF2B5EF4-FFF2-40B4-BE49-F238E27FC236}">
                      <a16:creationId xmlns:a16="http://schemas.microsoft.com/office/drawing/2014/main" id="{C99C43A7-C673-4222-9D71-DC7537C0A2DE}"/>
                    </a:ext>
                  </a:extLst>
                </p:cNvPr>
                <p:cNvSpPr txBox="1"/>
                <p:nvPr/>
              </p:nvSpPr>
              <p:spPr>
                <a:xfrm>
                  <a:off x="962451" y="770820"/>
                  <a:ext cx="572979" cy="15395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,…</m:t>
                            </m:r>
                            <m:r>
                              <a:rPr kumimoji="0" lang="en-US" sz="1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2" name="TextBox 541">
                  <a:extLst>
                    <a:ext uri="{FF2B5EF4-FFF2-40B4-BE49-F238E27FC236}">
                      <a16:creationId xmlns:a16="http://schemas.microsoft.com/office/drawing/2014/main" id="{C99C43A7-C673-4222-9D71-DC7537C0A2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451" y="770820"/>
                  <a:ext cx="572979" cy="1539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3" name="TextBox 542">
                  <a:extLst>
                    <a:ext uri="{FF2B5EF4-FFF2-40B4-BE49-F238E27FC236}">
                      <a16:creationId xmlns:a16="http://schemas.microsoft.com/office/drawing/2014/main" id="{B346856A-B5C9-4DC5-A194-9AE60E5A4083}"/>
                    </a:ext>
                  </a:extLst>
                </p:cNvPr>
                <p:cNvSpPr txBox="1"/>
                <p:nvPr/>
              </p:nvSpPr>
              <p:spPr>
                <a:xfrm>
                  <a:off x="962451" y="2108041"/>
                  <a:ext cx="488908" cy="3079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"/>
                            <m:ctrlP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sub>
                            </m:sSub>
                            <m: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</m:e>
                        </m:d>
                      </m:oMath>
                    </m:oMathPara>
                  </a14:m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Times New Roman" panose="02020603050405020304" pitchFamily="18" charset="0"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…,</m:t>
                            </m:r>
                            <m:sSub>
                              <m:sSubPr>
                                <m:ctrlP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3" name="TextBox 542">
                  <a:extLst>
                    <a:ext uri="{FF2B5EF4-FFF2-40B4-BE49-F238E27FC236}">
                      <a16:creationId xmlns:a16="http://schemas.microsoft.com/office/drawing/2014/main" id="{B346856A-B5C9-4DC5-A194-9AE60E5A40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451" y="2108041"/>
                  <a:ext cx="488908" cy="307908"/>
                </a:xfrm>
                <a:prstGeom prst="rect">
                  <a:avLst/>
                </a:prstGeom>
                <a:blipFill>
                  <a:blip r:embed="rId7"/>
                  <a:stretch>
                    <a:fillRect l="-22340" t="-55263" r="-48936" b="-53947"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4" name="TextBox 543">
              <a:extLst>
                <a:ext uri="{FF2B5EF4-FFF2-40B4-BE49-F238E27FC236}">
                  <a16:creationId xmlns:a16="http://schemas.microsoft.com/office/drawing/2014/main" id="{00A39F09-FD75-43F3-8B39-F4B2E97F20D9}"/>
                </a:ext>
              </a:extLst>
            </p:cNvPr>
            <p:cNvSpPr txBox="1"/>
            <p:nvPr/>
          </p:nvSpPr>
          <p:spPr>
            <a:xfrm rot="5400000">
              <a:off x="1215347" y="1137968"/>
              <a:ext cx="153954" cy="128255"/>
            </a:xfrm>
            <a:prstGeom prst="rect">
              <a:avLst/>
            </a:prstGeom>
            <a:noFill/>
          </p:spPr>
          <p:txBody>
            <a:bodyPr vert="eaVert" wrap="none" lIns="0" tIns="0" rIns="0" bIns="0" rtlCol="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…</a:t>
              </a: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45" name="直接箭头连接符 81">
              <a:extLst>
                <a:ext uri="{FF2B5EF4-FFF2-40B4-BE49-F238E27FC236}">
                  <a16:creationId xmlns:a16="http://schemas.microsoft.com/office/drawing/2014/main" id="{B22BC71A-6AA8-4966-8B20-BAEFBB1DB364}"/>
                </a:ext>
              </a:extLst>
            </p:cNvPr>
            <p:cNvCxnSpPr>
              <a:cxnSpLocks/>
            </p:cNvCxnSpPr>
            <p:nvPr/>
          </p:nvCxnSpPr>
          <p:spPr>
            <a:xfrm>
              <a:off x="1475011" y="840121"/>
              <a:ext cx="169718" cy="181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 w="sm" len="sm"/>
            </a:ln>
            <a:effectLst/>
          </p:spPr>
        </p:cxnSp>
        <p:cxnSp>
          <p:nvCxnSpPr>
            <p:cNvPr id="346" name="直接箭头连接符 84">
              <a:extLst>
                <a:ext uri="{FF2B5EF4-FFF2-40B4-BE49-F238E27FC236}">
                  <a16:creationId xmlns:a16="http://schemas.microsoft.com/office/drawing/2014/main" id="{6EA3B0BA-B0E4-4B22-8466-B6F3A44775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9028" y="2243104"/>
              <a:ext cx="245701" cy="3575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 w="sm" len="sm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7" name="TextBox 548">
                  <a:extLst>
                    <a:ext uri="{FF2B5EF4-FFF2-40B4-BE49-F238E27FC236}">
                      <a16:creationId xmlns:a16="http://schemas.microsoft.com/office/drawing/2014/main" id="{7680185A-6065-4128-9925-6F39AFF1A93C}"/>
                    </a:ext>
                  </a:extLst>
                </p:cNvPr>
                <p:cNvSpPr txBox="1"/>
                <p:nvPr/>
              </p:nvSpPr>
              <p:spPr>
                <a:xfrm>
                  <a:off x="4727204" y="928349"/>
                  <a:ext cx="411122" cy="17339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𝐵𝐹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kumimoji="0" lang="en-US" sz="1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(1)</m:t>
                        </m:r>
                      </m:oMath>
                    </m:oMathPara>
                  </a14:m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7" name="TextBox 548">
                  <a:extLst>
                    <a:ext uri="{FF2B5EF4-FFF2-40B4-BE49-F238E27FC236}">
                      <a16:creationId xmlns:a16="http://schemas.microsoft.com/office/drawing/2014/main" id="{7680185A-6065-4128-9925-6F39AFF1A9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7204" y="928349"/>
                  <a:ext cx="411122" cy="173391"/>
                </a:xfrm>
                <a:prstGeom prst="rect">
                  <a:avLst/>
                </a:prstGeom>
                <a:blipFill>
                  <a:blip r:embed="rId8"/>
                  <a:stretch>
                    <a:fillRect t="-11905" r="-22785"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8" name="TextBox 549">
                  <a:extLst>
                    <a:ext uri="{FF2B5EF4-FFF2-40B4-BE49-F238E27FC236}">
                      <a16:creationId xmlns:a16="http://schemas.microsoft.com/office/drawing/2014/main" id="{EE66DC03-C299-4F3A-A12B-370ABF2FB9A6}"/>
                    </a:ext>
                  </a:extLst>
                </p:cNvPr>
                <p:cNvSpPr txBox="1"/>
                <p:nvPr/>
              </p:nvSpPr>
              <p:spPr>
                <a:xfrm>
                  <a:off x="4335622" y="591284"/>
                  <a:ext cx="113827" cy="15395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oMath>
                    </m:oMathPara>
                  </a14:m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8" name="TextBox 549">
                  <a:extLst>
                    <a:ext uri="{FF2B5EF4-FFF2-40B4-BE49-F238E27FC236}">
                      <a16:creationId xmlns:a16="http://schemas.microsoft.com/office/drawing/2014/main" id="{EE66DC03-C299-4F3A-A12B-370ABF2FB9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5622" y="591284"/>
                  <a:ext cx="113827" cy="153954"/>
                </a:xfrm>
                <a:prstGeom prst="rect">
                  <a:avLst/>
                </a:prstGeom>
                <a:blipFill>
                  <a:blip r:embed="rId9"/>
                  <a:stretch>
                    <a:fillRect l="-13636" r="-13636"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9" name="直接箭头连接符 148">
              <a:extLst>
                <a:ext uri="{FF2B5EF4-FFF2-40B4-BE49-F238E27FC236}">
                  <a16:creationId xmlns:a16="http://schemas.microsoft.com/office/drawing/2014/main" id="{DE34D05B-28C3-4E9A-A721-5600E014F9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34627" y="1006413"/>
              <a:ext cx="92808" cy="2195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 w="sm" len="sm"/>
            </a:ln>
            <a:effectLst/>
          </p:spPr>
        </p:cxnSp>
        <p:cxnSp>
          <p:nvCxnSpPr>
            <p:cNvPr id="350" name="直接箭头连接符 190">
              <a:extLst>
                <a:ext uri="{FF2B5EF4-FFF2-40B4-BE49-F238E27FC236}">
                  <a16:creationId xmlns:a16="http://schemas.microsoft.com/office/drawing/2014/main" id="{57E55E87-66B2-42AA-A6FB-3B04DC36B3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83544" y="729822"/>
              <a:ext cx="1983" cy="140116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 w="sm" len="sm"/>
            </a:ln>
            <a:effectLst/>
          </p:spPr>
        </p:cxnSp>
        <p:cxnSp>
          <p:nvCxnSpPr>
            <p:cNvPr id="351" name="直接箭头连接符 124">
              <a:extLst>
                <a:ext uri="{FF2B5EF4-FFF2-40B4-BE49-F238E27FC236}">
                  <a16:creationId xmlns:a16="http://schemas.microsoft.com/office/drawing/2014/main" id="{1AC14B3C-01FB-4B7D-AC2E-EE6D35764A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93754" y="1004356"/>
              <a:ext cx="119283" cy="2057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 w="sm" len="sm"/>
            </a:ln>
            <a:effectLst/>
          </p:spPr>
        </p:cxnSp>
        <p:sp>
          <p:nvSpPr>
            <p:cNvPr id="352" name="TextBox 553">
              <a:extLst>
                <a:ext uri="{FF2B5EF4-FFF2-40B4-BE49-F238E27FC236}">
                  <a16:creationId xmlns:a16="http://schemas.microsoft.com/office/drawing/2014/main" id="{6681D167-8D22-47A3-816D-7ADEF7C404CB}"/>
                </a:ext>
              </a:extLst>
            </p:cNvPr>
            <p:cNvSpPr txBox="1"/>
            <p:nvPr/>
          </p:nvSpPr>
          <p:spPr>
            <a:xfrm>
              <a:off x="1677981" y="454522"/>
              <a:ext cx="955499" cy="1539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Shared parameters</a:t>
              </a: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53" name="直接箭头连接符 22">
              <a:extLst>
                <a:ext uri="{FF2B5EF4-FFF2-40B4-BE49-F238E27FC236}">
                  <a16:creationId xmlns:a16="http://schemas.microsoft.com/office/drawing/2014/main" id="{835DD972-5E5B-4E8F-8F36-E7622B3C9A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2956" y="840121"/>
              <a:ext cx="239542" cy="706672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none" w="sm" len="sm"/>
            </a:ln>
            <a:effectLst/>
          </p:spPr>
        </p:cxnSp>
        <p:cxnSp>
          <p:nvCxnSpPr>
            <p:cNvPr id="354" name="直接箭头连接符 22">
              <a:extLst>
                <a:ext uri="{FF2B5EF4-FFF2-40B4-BE49-F238E27FC236}">
                  <a16:creationId xmlns:a16="http://schemas.microsoft.com/office/drawing/2014/main" id="{417907E0-F9DD-438D-A5B6-1B1461DE2CAB}"/>
                </a:ext>
              </a:extLst>
            </p:cNvPr>
            <p:cNvCxnSpPr>
              <a:cxnSpLocks/>
            </p:cNvCxnSpPr>
            <p:nvPr/>
          </p:nvCxnSpPr>
          <p:spPr>
            <a:xfrm>
              <a:off x="722956" y="1546793"/>
              <a:ext cx="239542" cy="699886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 w="sm" len="sm"/>
            </a:ln>
            <a:effectLst/>
          </p:spPr>
        </p:cxnSp>
        <p:cxnSp>
          <p:nvCxnSpPr>
            <p:cNvPr id="355" name="直接箭头连接符 22">
              <a:extLst>
                <a:ext uri="{FF2B5EF4-FFF2-40B4-BE49-F238E27FC236}">
                  <a16:creationId xmlns:a16="http://schemas.microsoft.com/office/drawing/2014/main" id="{03466E03-5699-4945-A497-CF1387938509}"/>
                </a:ext>
              </a:extLst>
            </p:cNvPr>
            <p:cNvCxnSpPr>
              <a:cxnSpLocks/>
            </p:cNvCxnSpPr>
            <p:nvPr/>
          </p:nvCxnSpPr>
          <p:spPr>
            <a:xfrm>
              <a:off x="722956" y="1950992"/>
              <a:ext cx="239542" cy="295687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 w="sm" len="sm"/>
            </a:ln>
            <a:effectLst/>
          </p:spPr>
        </p:cxnSp>
        <p:cxnSp>
          <p:nvCxnSpPr>
            <p:cNvPr id="356" name="直接箭头连接符 22">
              <a:extLst>
                <a:ext uri="{FF2B5EF4-FFF2-40B4-BE49-F238E27FC236}">
                  <a16:creationId xmlns:a16="http://schemas.microsoft.com/office/drawing/2014/main" id="{4157DE36-A115-4208-B889-B8C2D4E09204}"/>
                </a:ext>
              </a:extLst>
            </p:cNvPr>
            <p:cNvCxnSpPr>
              <a:cxnSpLocks/>
            </p:cNvCxnSpPr>
            <p:nvPr/>
          </p:nvCxnSpPr>
          <p:spPr>
            <a:xfrm>
              <a:off x="722956" y="1164181"/>
              <a:ext cx="239542" cy="1082498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 w="sm" len="sm"/>
            </a:ln>
            <a:effectLst/>
          </p:spPr>
        </p:cxnSp>
        <p:sp>
          <p:nvSpPr>
            <p:cNvPr id="357" name="圆角矩形 12">
              <a:extLst>
                <a:ext uri="{FF2B5EF4-FFF2-40B4-BE49-F238E27FC236}">
                  <a16:creationId xmlns:a16="http://schemas.microsoft.com/office/drawing/2014/main" id="{7A85D95A-66CB-4DFA-B2AE-7E104A54185A}"/>
                </a:ext>
              </a:extLst>
            </p:cNvPr>
            <p:cNvSpPr/>
            <p:nvPr/>
          </p:nvSpPr>
          <p:spPr>
            <a:xfrm>
              <a:off x="1640390" y="1340745"/>
              <a:ext cx="880144" cy="394598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Multi-Channel</a:t>
              </a: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Separation</a:t>
              </a: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Network (MISO</a:t>
              </a:r>
              <a:r>
                <a:rPr kumimoji="0" lang="en-US" sz="10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1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)</a:t>
              </a: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8" name="TextBox 561">
                  <a:extLst>
                    <a:ext uri="{FF2B5EF4-FFF2-40B4-BE49-F238E27FC236}">
                      <a16:creationId xmlns:a16="http://schemas.microsoft.com/office/drawing/2014/main" id="{DBF8F34A-AA61-4C87-B933-7A22B16B25D0}"/>
                    </a:ext>
                  </a:extLst>
                </p:cNvPr>
                <p:cNvSpPr txBox="1"/>
                <p:nvPr/>
              </p:nvSpPr>
              <p:spPr>
                <a:xfrm>
                  <a:off x="2625963" y="1236588"/>
                  <a:ext cx="453509" cy="2018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sub>
                          <m:sup>
                            <m:d>
                              <m:dPr>
                                <m:ctrlP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kumimoji="0" lang="en-US" sz="1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(1)</m:t>
                        </m:r>
                      </m:oMath>
                    </m:oMathPara>
                  </a14:m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8" name="TextBox 561">
                  <a:extLst>
                    <a:ext uri="{FF2B5EF4-FFF2-40B4-BE49-F238E27FC236}">
                      <a16:creationId xmlns:a16="http://schemas.microsoft.com/office/drawing/2014/main" id="{DBF8F34A-AA61-4C87-B933-7A22B16B25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5963" y="1236588"/>
                  <a:ext cx="453509" cy="201808"/>
                </a:xfrm>
                <a:prstGeom prst="rect">
                  <a:avLst/>
                </a:prstGeom>
                <a:blipFill>
                  <a:blip r:embed="rId10"/>
                  <a:stretch>
                    <a:fillRect r="-2299"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9" name="直接箭头连接符 17">
              <a:extLst>
                <a:ext uri="{FF2B5EF4-FFF2-40B4-BE49-F238E27FC236}">
                  <a16:creationId xmlns:a16="http://schemas.microsoft.com/office/drawing/2014/main" id="{EF4B96F1-7FC0-406D-B6E8-AE95866E3F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0534" y="1327496"/>
              <a:ext cx="105557" cy="210548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 w="sm" len="sm"/>
            </a:ln>
            <a:effectLst/>
          </p:spPr>
        </p:cxnSp>
        <p:sp>
          <p:nvSpPr>
            <p:cNvPr id="360" name="TextBox 563">
              <a:extLst>
                <a:ext uri="{FF2B5EF4-FFF2-40B4-BE49-F238E27FC236}">
                  <a16:creationId xmlns:a16="http://schemas.microsoft.com/office/drawing/2014/main" id="{2E39AF98-4CD1-42CC-9D76-5A77545CD46C}"/>
                </a:ext>
              </a:extLst>
            </p:cNvPr>
            <p:cNvSpPr txBox="1"/>
            <p:nvPr/>
          </p:nvSpPr>
          <p:spPr>
            <a:xfrm rot="5400000">
              <a:off x="1215347" y="1865765"/>
              <a:ext cx="153954" cy="128255"/>
            </a:xfrm>
            <a:prstGeom prst="rect">
              <a:avLst/>
            </a:prstGeom>
            <a:noFill/>
          </p:spPr>
          <p:txBody>
            <a:bodyPr vert="eaVert" wrap="none" lIns="0" tIns="0" rIns="0" bIns="0" rtlCol="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…</a:t>
              </a: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1" name="TextBox 564">
                  <a:extLst>
                    <a:ext uri="{FF2B5EF4-FFF2-40B4-BE49-F238E27FC236}">
                      <a16:creationId xmlns:a16="http://schemas.microsoft.com/office/drawing/2014/main" id="{69FCB532-C959-4530-B553-56ABFC262A09}"/>
                    </a:ext>
                  </a:extLst>
                </p:cNvPr>
                <p:cNvSpPr txBox="1"/>
                <p:nvPr/>
              </p:nvSpPr>
              <p:spPr>
                <a:xfrm>
                  <a:off x="962451" y="1380119"/>
                  <a:ext cx="644545" cy="35210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"/>
                            <m:ctrlP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sub>
                            </m:sSub>
                            <m: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,…</m:t>
                            </m:r>
                            <m:r>
                              <a:rPr kumimoji="0" lang="en-US" sz="1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sub>
                            </m:sSub>
                            <m: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</m:e>
                        </m:d>
                      </m:oMath>
                    </m:oMathPara>
                  </a14:m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Times New Roman" panose="02020603050405020304" pitchFamily="18" charset="0"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61" name="TextBox 564">
                  <a:extLst>
                    <a:ext uri="{FF2B5EF4-FFF2-40B4-BE49-F238E27FC236}">
                      <a16:creationId xmlns:a16="http://schemas.microsoft.com/office/drawing/2014/main" id="{69FCB532-C959-4530-B553-56ABFC262A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451" y="1380119"/>
                  <a:ext cx="644545" cy="352106"/>
                </a:xfrm>
                <a:prstGeom prst="rect">
                  <a:avLst/>
                </a:prstGeom>
                <a:blipFill>
                  <a:blip r:embed="rId11"/>
                  <a:stretch>
                    <a:fillRect l="-27419" t="-73256" r="-45968" b="-73256"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2" name="直接箭头连接符 81">
              <a:extLst>
                <a:ext uri="{FF2B5EF4-FFF2-40B4-BE49-F238E27FC236}">
                  <a16:creationId xmlns:a16="http://schemas.microsoft.com/office/drawing/2014/main" id="{179B5377-8B61-4E9B-B6AA-DBD90D67F1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38297" y="1538044"/>
              <a:ext cx="102093" cy="574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 w="sm" len="sm"/>
            </a:ln>
            <a:effectLst/>
          </p:spPr>
        </p:cxnSp>
        <p:cxnSp>
          <p:nvCxnSpPr>
            <p:cNvPr id="363" name="直接箭头连接符 22">
              <a:extLst>
                <a:ext uri="{FF2B5EF4-FFF2-40B4-BE49-F238E27FC236}">
                  <a16:creationId xmlns:a16="http://schemas.microsoft.com/office/drawing/2014/main" id="{C219E701-F6A3-4C25-BAFD-29F14675B379}"/>
                </a:ext>
              </a:extLst>
            </p:cNvPr>
            <p:cNvCxnSpPr>
              <a:cxnSpLocks/>
            </p:cNvCxnSpPr>
            <p:nvPr/>
          </p:nvCxnSpPr>
          <p:spPr>
            <a:xfrm>
              <a:off x="722956" y="1164181"/>
              <a:ext cx="239542" cy="374437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 w="sm" len="sm"/>
            </a:ln>
            <a:effectLst/>
          </p:spPr>
        </p:cxnSp>
        <p:cxnSp>
          <p:nvCxnSpPr>
            <p:cNvPr id="364" name="直接箭头连接符 22">
              <a:extLst>
                <a:ext uri="{FF2B5EF4-FFF2-40B4-BE49-F238E27FC236}">
                  <a16:creationId xmlns:a16="http://schemas.microsoft.com/office/drawing/2014/main" id="{454DA37D-8BF1-4FB7-9BB6-484C0B724B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2956" y="1538618"/>
              <a:ext cx="239542" cy="8175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 w="sm" len="sm"/>
            </a:ln>
            <a:effectLst/>
          </p:spPr>
        </p:cxnSp>
        <p:cxnSp>
          <p:nvCxnSpPr>
            <p:cNvPr id="365" name="直接箭头连接符 22">
              <a:extLst>
                <a:ext uri="{FF2B5EF4-FFF2-40B4-BE49-F238E27FC236}">
                  <a16:creationId xmlns:a16="http://schemas.microsoft.com/office/drawing/2014/main" id="{FBFE1E79-29E4-4801-B2E3-747B7C3688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2956" y="1538618"/>
              <a:ext cx="239542" cy="412374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 w="sm" len="sm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6" name="TextBox 575">
                  <a:extLst>
                    <a:ext uri="{FF2B5EF4-FFF2-40B4-BE49-F238E27FC236}">
                      <a16:creationId xmlns:a16="http://schemas.microsoft.com/office/drawing/2014/main" id="{1E79083B-BABD-497A-8C29-219F1D6A1E2A}"/>
                    </a:ext>
                  </a:extLst>
                </p:cNvPr>
                <p:cNvSpPr txBox="1"/>
                <p:nvPr/>
              </p:nvSpPr>
              <p:spPr>
                <a:xfrm>
                  <a:off x="5110493" y="508531"/>
                  <a:ext cx="1033779" cy="17608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sub>
                            </m:sSub>
                            <m: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,…</m:t>
                            </m:r>
                            <m:r>
                              <a:rPr kumimoji="0" lang="en-US" sz="1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sub>
                            </m:sSub>
                            <m: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66" name="TextBox 575">
                  <a:extLst>
                    <a:ext uri="{FF2B5EF4-FFF2-40B4-BE49-F238E27FC236}">
                      <a16:creationId xmlns:a16="http://schemas.microsoft.com/office/drawing/2014/main" id="{1E79083B-BABD-497A-8C29-219F1D6A1E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0493" y="508531"/>
                  <a:ext cx="1033779" cy="17608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7" name="直接箭头连接符 81">
              <a:extLst>
                <a:ext uri="{FF2B5EF4-FFF2-40B4-BE49-F238E27FC236}">
                  <a16:creationId xmlns:a16="http://schemas.microsoft.com/office/drawing/2014/main" id="{67BA1FFC-1518-4872-866A-51DE3B69296F}"/>
                </a:ext>
              </a:extLst>
            </p:cNvPr>
            <p:cNvCxnSpPr>
              <a:cxnSpLocks/>
            </p:cNvCxnSpPr>
            <p:nvPr/>
          </p:nvCxnSpPr>
          <p:spPr>
            <a:xfrm>
              <a:off x="5627679" y="667005"/>
              <a:ext cx="4833" cy="115118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 w="sm" len="sm"/>
            </a:ln>
            <a:effectLst/>
          </p:spPr>
        </p:cxnSp>
        <p:sp>
          <p:nvSpPr>
            <p:cNvPr id="368" name="TextBox 577">
              <a:extLst>
                <a:ext uri="{FF2B5EF4-FFF2-40B4-BE49-F238E27FC236}">
                  <a16:creationId xmlns:a16="http://schemas.microsoft.com/office/drawing/2014/main" id="{4BFB47FE-1B63-4CBE-8E73-91A765A0AC63}"/>
                </a:ext>
              </a:extLst>
            </p:cNvPr>
            <p:cNvSpPr txBox="1"/>
            <p:nvPr/>
          </p:nvSpPr>
          <p:spPr>
            <a:xfrm>
              <a:off x="-80814" y="944312"/>
              <a:ext cx="721442" cy="15395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Reverb Room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369" name="Picture 368">
              <a:extLst>
                <a:ext uri="{FF2B5EF4-FFF2-40B4-BE49-F238E27FC236}">
                  <a16:creationId xmlns:a16="http://schemas.microsoft.com/office/drawing/2014/main" id="{8CA180CE-4C4F-4D62-88F3-848E401CD3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095" y="1163706"/>
              <a:ext cx="490345" cy="214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0" name="TextBox 579">
              <a:extLst>
                <a:ext uri="{FF2B5EF4-FFF2-40B4-BE49-F238E27FC236}">
                  <a16:creationId xmlns:a16="http://schemas.microsoft.com/office/drawing/2014/main" id="{F2CE150A-BD7D-407B-84BB-BE2D32509338}"/>
                </a:ext>
              </a:extLst>
            </p:cNvPr>
            <p:cNvSpPr txBox="1"/>
            <p:nvPr/>
          </p:nvSpPr>
          <p:spPr>
            <a:xfrm>
              <a:off x="-74419" y="1355525"/>
              <a:ext cx="593793" cy="15395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Speaker 1</a:t>
              </a: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71" name="TextBox 580">
              <a:extLst>
                <a:ext uri="{FF2B5EF4-FFF2-40B4-BE49-F238E27FC236}">
                  <a16:creationId xmlns:a16="http://schemas.microsoft.com/office/drawing/2014/main" id="{2770B1EA-687F-4B82-A7E4-F26CDCFC271F}"/>
                </a:ext>
              </a:extLst>
            </p:cNvPr>
            <p:cNvSpPr txBox="1"/>
            <p:nvPr/>
          </p:nvSpPr>
          <p:spPr>
            <a:xfrm>
              <a:off x="84549" y="2083381"/>
              <a:ext cx="299796" cy="15395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Noise</a:t>
              </a: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372" name="Picture 371">
              <a:extLst>
                <a:ext uri="{FF2B5EF4-FFF2-40B4-BE49-F238E27FC236}">
                  <a16:creationId xmlns:a16="http://schemas.microsoft.com/office/drawing/2014/main" id="{B0AAC676-B97E-4430-AB7E-6EE99EF4A2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8" y="1933119"/>
              <a:ext cx="383985" cy="167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3" name="TextBox 582">
                  <a:extLst>
                    <a:ext uri="{FF2B5EF4-FFF2-40B4-BE49-F238E27FC236}">
                      <a16:creationId xmlns:a16="http://schemas.microsoft.com/office/drawing/2014/main" id="{D90326B4-7743-4A66-AF48-28D90C6B0A82}"/>
                    </a:ext>
                  </a:extLst>
                </p:cNvPr>
                <p:cNvSpPr txBox="1"/>
                <p:nvPr/>
              </p:nvSpPr>
              <p:spPr>
                <a:xfrm>
                  <a:off x="2620424" y="2377853"/>
                  <a:ext cx="453509" cy="19045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sub>
                          <m:sup>
                            <m:d>
                              <m:dPr>
                                <m:ctrlP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kumimoji="0" lang="en-US" sz="1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(2)</m:t>
                        </m:r>
                      </m:oMath>
                    </m:oMathPara>
                  </a14:m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3" name="TextBox 582">
                  <a:extLst>
                    <a:ext uri="{FF2B5EF4-FFF2-40B4-BE49-F238E27FC236}">
                      <a16:creationId xmlns:a16="http://schemas.microsoft.com/office/drawing/2014/main" id="{D90326B4-7743-4A66-AF48-28D90C6B0A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0424" y="2377853"/>
                  <a:ext cx="453509" cy="190454"/>
                </a:xfrm>
                <a:prstGeom prst="rect">
                  <a:avLst/>
                </a:prstGeom>
                <a:blipFill>
                  <a:blip r:embed="rId14"/>
                  <a:stretch>
                    <a:fillRect r="-2273"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4" name="TextBox 583">
                  <a:extLst>
                    <a:ext uri="{FF2B5EF4-FFF2-40B4-BE49-F238E27FC236}">
                      <a16:creationId xmlns:a16="http://schemas.microsoft.com/office/drawing/2014/main" id="{0F1E839A-FDBA-404A-95DA-6392EC3BB6FD}"/>
                    </a:ext>
                  </a:extLst>
                </p:cNvPr>
                <p:cNvSpPr txBox="1"/>
                <p:nvPr/>
              </p:nvSpPr>
              <p:spPr>
                <a:xfrm>
                  <a:off x="2648924" y="911692"/>
                  <a:ext cx="453509" cy="19019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d>
                              <m:dPr>
                                <m:ctrlP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kumimoji="0" lang="en-US" sz="1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(2)</m:t>
                        </m:r>
                      </m:oMath>
                    </m:oMathPara>
                  </a14:m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4" name="TextBox 583">
                  <a:extLst>
                    <a:ext uri="{FF2B5EF4-FFF2-40B4-BE49-F238E27FC236}">
                      <a16:creationId xmlns:a16="http://schemas.microsoft.com/office/drawing/2014/main" id="{0F1E839A-FDBA-404A-95DA-6392EC3BB6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8924" y="911692"/>
                  <a:ext cx="453509" cy="190198"/>
                </a:xfrm>
                <a:prstGeom prst="rect">
                  <a:avLst/>
                </a:prstGeom>
                <a:blipFill>
                  <a:blip r:embed="rId15"/>
                  <a:stretch>
                    <a:fillRect t="-2174" r="-2299"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5" name="TextBox 584">
                  <a:extLst>
                    <a:ext uri="{FF2B5EF4-FFF2-40B4-BE49-F238E27FC236}">
                      <a16:creationId xmlns:a16="http://schemas.microsoft.com/office/drawing/2014/main" id="{ED0FC4F7-A45C-487E-A0F8-B752B4C48878}"/>
                    </a:ext>
                  </a:extLst>
                </p:cNvPr>
                <p:cNvSpPr txBox="1"/>
                <p:nvPr/>
              </p:nvSpPr>
              <p:spPr>
                <a:xfrm>
                  <a:off x="2622434" y="1632486"/>
                  <a:ext cx="453509" cy="2018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sub>
                          <m:sup>
                            <m:d>
                              <m:dPr>
                                <m:ctrlP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kumimoji="0" lang="en-US" sz="1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(2)</m:t>
                        </m:r>
                      </m:oMath>
                    </m:oMathPara>
                  </a14:m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5" name="TextBox 584">
                  <a:extLst>
                    <a:ext uri="{FF2B5EF4-FFF2-40B4-BE49-F238E27FC236}">
                      <a16:creationId xmlns:a16="http://schemas.microsoft.com/office/drawing/2014/main" id="{ED0FC4F7-A45C-487E-A0F8-B752B4C488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2434" y="1632486"/>
                  <a:ext cx="453509" cy="201808"/>
                </a:xfrm>
                <a:prstGeom prst="rect">
                  <a:avLst/>
                </a:prstGeom>
                <a:blipFill>
                  <a:blip r:embed="rId16"/>
                  <a:stretch>
                    <a:fillRect r="-2299"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6" name="直接箭头连接符 17">
              <a:extLst>
                <a:ext uri="{FF2B5EF4-FFF2-40B4-BE49-F238E27FC236}">
                  <a16:creationId xmlns:a16="http://schemas.microsoft.com/office/drawing/2014/main" id="{CA93E40C-6575-403C-8CAE-D88BA41EE7B2}"/>
                </a:ext>
              </a:extLst>
            </p:cNvPr>
            <p:cNvCxnSpPr>
              <a:cxnSpLocks/>
            </p:cNvCxnSpPr>
            <p:nvPr/>
          </p:nvCxnSpPr>
          <p:spPr>
            <a:xfrm>
              <a:off x="2529835" y="840302"/>
              <a:ext cx="119219" cy="157051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 w="sm" len="sm"/>
            </a:ln>
            <a:effectLst/>
          </p:spPr>
        </p:cxnSp>
        <p:cxnSp>
          <p:nvCxnSpPr>
            <p:cNvPr id="377" name="直接箭头连接符 17">
              <a:extLst>
                <a:ext uri="{FF2B5EF4-FFF2-40B4-BE49-F238E27FC236}">
                  <a16:creationId xmlns:a16="http://schemas.microsoft.com/office/drawing/2014/main" id="{1110B655-677D-4995-ACDE-F93D4A95DEBF}"/>
                </a:ext>
              </a:extLst>
            </p:cNvPr>
            <p:cNvCxnSpPr>
              <a:cxnSpLocks/>
            </p:cNvCxnSpPr>
            <p:nvPr/>
          </p:nvCxnSpPr>
          <p:spPr>
            <a:xfrm>
              <a:off x="2520534" y="1538044"/>
              <a:ext cx="102028" cy="185376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 w="sm" len="sm"/>
            </a:ln>
            <a:effectLst/>
          </p:spPr>
        </p:cxnSp>
        <p:cxnSp>
          <p:nvCxnSpPr>
            <p:cNvPr id="378" name="直接箭头连接符 17">
              <a:extLst>
                <a:ext uri="{FF2B5EF4-FFF2-40B4-BE49-F238E27FC236}">
                  <a16:creationId xmlns:a16="http://schemas.microsoft.com/office/drawing/2014/main" id="{729A7A4D-0158-400E-8C82-EC0498779D14}"/>
                </a:ext>
              </a:extLst>
            </p:cNvPr>
            <p:cNvCxnSpPr>
              <a:cxnSpLocks/>
            </p:cNvCxnSpPr>
            <p:nvPr/>
          </p:nvCxnSpPr>
          <p:spPr>
            <a:xfrm>
              <a:off x="2524873" y="2243104"/>
              <a:ext cx="95679" cy="220602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 w="sm" len="sm"/>
            </a:ln>
            <a:effectLst/>
          </p:spPr>
        </p:cxnSp>
        <p:sp>
          <p:nvSpPr>
            <p:cNvPr id="379" name="圆角矩形 36">
              <a:extLst>
                <a:ext uri="{FF2B5EF4-FFF2-40B4-BE49-F238E27FC236}">
                  <a16:creationId xmlns:a16="http://schemas.microsoft.com/office/drawing/2014/main" id="{8F63827A-4126-4345-954E-D8288A657758}"/>
                </a:ext>
              </a:extLst>
            </p:cNvPr>
            <p:cNvSpPr/>
            <p:nvPr/>
          </p:nvSpPr>
          <p:spPr>
            <a:xfrm>
              <a:off x="4132461" y="1938040"/>
              <a:ext cx="502166" cy="277340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TI-MVDR</a:t>
              </a: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0" name="TextBox 589">
                  <a:extLst>
                    <a:ext uri="{FF2B5EF4-FFF2-40B4-BE49-F238E27FC236}">
                      <a16:creationId xmlns:a16="http://schemas.microsoft.com/office/drawing/2014/main" id="{243F6F1E-6052-4B85-B215-76ABA273D2CE}"/>
                    </a:ext>
                  </a:extLst>
                </p:cNvPr>
                <p:cNvSpPr txBox="1"/>
                <p:nvPr/>
              </p:nvSpPr>
              <p:spPr>
                <a:xfrm>
                  <a:off x="4734215" y="1997009"/>
                  <a:ext cx="411122" cy="17339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𝐵𝐹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kumimoji="0" lang="en-US" sz="1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(2)</m:t>
                        </m:r>
                      </m:oMath>
                    </m:oMathPara>
                  </a14:m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0" name="TextBox 589">
                  <a:extLst>
                    <a:ext uri="{FF2B5EF4-FFF2-40B4-BE49-F238E27FC236}">
                      <a16:creationId xmlns:a16="http://schemas.microsoft.com/office/drawing/2014/main" id="{243F6F1E-6052-4B85-B215-76ABA273D2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4215" y="1997009"/>
                  <a:ext cx="411122" cy="173391"/>
                </a:xfrm>
                <a:prstGeom prst="rect">
                  <a:avLst/>
                </a:prstGeom>
                <a:blipFill>
                  <a:blip r:embed="rId17"/>
                  <a:stretch>
                    <a:fillRect t="-9524" r="-24051"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1" name="TextBox 590">
                  <a:extLst>
                    <a:ext uri="{FF2B5EF4-FFF2-40B4-BE49-F238E27FC236}">
                      <a16:creationId xmlns:a16="http://schemas.microsoft.com/office/drawing/2014/main" id="{012957AF-EAED-4139-BB6C-8E03D796BE30}"/>
                    </a:ext>
                  </a:extLst>
                </p:cNvPr>
                <p:cNvSpPr txBox="1"/>
                <p:nvPr/>
              </p:nvSpPr>
              <p:spPr>
                <a:xfrm>
                  <a:off x="4341525" y="2374129"/>
                  <a:ext cx="113827" cy="15395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oMath>
                    </m:oMathPara>
                  </a14:m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1" name="TextBox 590">
                  <a:extLst>
                    <a:ext uri="{FF2B5EF4-FFF2-40B4-BE49-F238E27FC236}">
                      <a16:creationId xmlns:a16="http://schemas.microsoft.com/office/drawing/2014/main" id="{012957AF-EAED-4139-BB6C-8E03D796BE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1525" y="2374129"/>
                  <a:ext cx="113827" cy="153954"/>
                </a:xfrm>
                <a:prstGeom prst="rect">
                  <a:avLst/>
                </a:prstGeom>
                <a:blipFill>
                  <a:blip r:embed="rId18"/>
                  <a:stretch>
                    <a:fillRect l="-13636" r="-13636"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2" name="直接箭头连接符 148">
              <a:extLst>
                <a:ext uri="{FF2B5EF4-FFF2-40B4-BE49-F238E27FC236}">
                  <a16:creationId xmlns:a16="http://schemas.microsoft.com/office/drawing/2014/main" id="{3A90D975-5287-4404-94FD-84FC73BA5C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34627" y="2075143"/>
              <a:ext cx="99820" cy="1567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 w="sm" len="sm"/>
            </a:ln>
            <a:effectLst/>
          </p:spPr>
        </p:cxnSp>
        <p:cxnSp>
          <p:nvCxnSpPr>
            <p:cNvPr id="383" name="直接箭头连接符 190">
              <a:extLst>
                <a:ext uri="{FF2B5EF4-FFF2-40B4-BE49-F238E27FC236}">
                  <a16:creationId xmlns:a16="http://schemas.microsoft.com/office/drawing/2014/main" id="{3F86A036-35BC-4971-89D5-5B098F69E9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83544" y="2215380"/>
              <a:ext cx="7886" cy="158905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 w="sm" len="sm"/>
            </a:ln>
            <a:effectLst/>
          </p:spPr>
        </p:cxnSp>
        <p:sp>
          <p:nvSpPr>
            <p:cNvPr id="384" name="圆角矩形 36">
              <a:extLst>
                <a:ext uri="{FF2B5EF4-FFF2-40B4-BE49-F238E27FC236}">
                  <a16:creationId xmlns:a16="http://schemas.microsoft.com/office/drawing/2014/main" id="{79CE1CAC-9460-4C8C-BC4C-0D058C9DA3CF}"/>
                </a:ext>
              </a:extLst>
            </p:cNvPr>
            <p:cNvSpPr/>
            <p:nvPr/>
          </p:nvSpPr>
          <p:spPr>
            <a:xfrm>
              <a:off x="3197756" y="619971"/>
              <a:ext cx="235803" cy="1923875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vert="vert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Source Alignment across Microphones</a:t>
              </a: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cxnSp>
          <p:nvCxnSpPr>
            <p:cNvPr id="385" name="直接箭头连接符 17">
              <a:extLst>
                <a:ext uri="{FF2B5EF4-FFF2-40B4-BE49-F238E27FC236}">
                  <a16:creationId xmlns:a16="http://schemas.microsoft.com/office/drawing/2014/main" id="{AE96E2F0-DD96-4A44-915B-9FAD43A80505}"/>
                </a:ext>
              </a:extLst>
            </p:cNvPr>
            <p:cNvCxnSpPr>
              <a:cxnSpLocks/>
            </p:cNvCxnSpPr>
            <p:nvPr/>
          </p:nvCxnSpPr>
          <p:spPr>
            <a:xfrm>
              <a:off x="3058592" y="696523"/>
              <a:ext cx="146815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 w="sm" len="sm"/>
            </a:ln>
            <a:effectLst/>
          </p:spPr>
        </p:cxnSp>
        <p:cxnSp>
          <p:nvCxnSpPr>
            <p:cNvPr id="386" name="直接箭头连接符 17">
              <a:extLst>
                <a:ext uri="{FF2B5EF4-FFF2-40B4-BE49-F238E27FC236}">
                  <a16:creationId xmlns:a16="http://schemas.microsoft.com/office/drawing/2014/main" id="{09E14450-EFA9-4BFB-94AB-69A4767B0811}"/>
                </a:ext>
              </a:extLst>
            </p:cNvPr>
            <p:cNvCxnSpPr>
              <a:cxnSpLocks/>
            </p:cNvCxnSpPr>
            <p:nvPr/>
          </p:nvCxnSpPr>
          <p:spPr>
            <a:xfrm>
              <a:off x="3055063" y="997353"/>
              <a:ext cx="150344" cy="1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 w="sm" len="sm"/>
            </a:ln>
            <a:effectLst/>
          </p:spPr>
        </p:cxnSp>
        <p:cxnSp>
          <p:nvCxnSpPr>
            <p:cNvPr id="387" name="直接箭头连接符 17">
              <a:extLst>
                <a:ext uri="{FF2B5EF4-FFF2-40B4-BE49-F238E27FC236}">
                  <a16:creationId xmlns:a16="http://schemas.microsoft.com/office/drawing/2014/main" id="{48E45BB3-E0B4-4318-9AEE-FC2780FC5CB8}"/>
                </a:ext>
              </a:extLst>
            </p:cNvPr>
            <p:cNvCxnSpPr>
              <a:cxnSpLocks/>
            </p:cNvCxnSpPr>
            <p:nvPr/>
          </p:nvCxnSpPr>
          <p:spPr>
            <a:xfrm>
              <a:off x="3032100" y="1327496"/>
              <a:ext cx="173307" cy="1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 w="sm" len="sm"/>
            </a:ln>
            <a:effectLst/>
          </p:spPr>
        </p:cxnSp>
        <p:cxnSp>
          <p:nvCxnSpPr>
            <p:cNvPr id="388" name="直接箭头连接符 17">
              <a:extLst>
                <a:ext uri="{FF2B5EF4-FFF2-40B4-BE49-F238E27FC236}">
                  <a16:creationId xmlns:a16="http://schemas.microsoft.com/office/drawing/2014/main" id="{68147DB5-5BA6-4595-AA1E-CFBFAD478803}"/>
                </a:ext>
              </a:extLst>
            </p:cNvPr>
            <p:cNvCxnSpPr>
              <a:cxnSpLocks/>
            </p:cNvCxnSpPr>
            <p:nvPr/>
          </p:nvCxnSpPr>
          <p:spPr>
            <a:xfrm>
              <a:off x="3028571" y="1723420"/>
              <a:ext cx="176836" cy="1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 w="sm" len="sm"/>
            </a:ln>
            <a:effectLst/>
          </p:spPr>
        </p:cxnSp>
        <p:cxnSp>
          <p:nvCxnSpPr>
            <p:cNvPr id="389" name="直接箭头连接符 17">
              <a:extLst>
                <a:ext uri="{FF2B5EF4-FFF2-40B4-BE49-F238E27FC236}">
                  <a16:creationId xmlns:a16="http://schemas.microsoft.com/office/drawing/2014/main" id="{2C48EE57-D452-4E20-B966-695F5AB99F1F}"/>
                </a:ext>
              </a:extLst>
            </p:cNvPr>
            <p:cNvCxnSpPr>
              <a:cxnSpLocks/>
            </p:cNvCxnSpPr>
            <p:nvPr/>
          </p:nvCxnSpPr>
          <p:spPr>
            <a:xfrm>
              <a:off x="3017319" y="2065238"/>
              <a:ext cx="188088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 w="sm" len="sm"/>
            </a:ln>
            <a:effectLst/>
          </p:spPr>
        </p:cxnSp>
        <p:cxnSp>
          <p:nvCxnSpPr>
            <p:cNvPr id="390" name="直接箭头连接符 17">
              <a:extLst>
                <a:ext uri="{FF2B5EF4-FFF2-40B4-BE49-F238E27FC236}">
                  <a16:creationId xmlns:a16="http://schemas.microsoft.com/office/drawing/2014/main" id="{F8408E72-D89D-445A-85BB-C3C11228AA18}"/>
                </a:ext>
              </a:extLst>
            </p:cNvPr>
            <p:cNvCxnSpPr>
              <a:cxnSpLocks/>
            </p:cNvCxnSpPr>
            <p:nvPr/>
          </p:nvCxnSpPr>
          <p:spPr>
            <a:xfrm>
              <a:off x="3026561" y="2463706"/>
              <a:ext cx="178846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 w="sm" len="sm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1" name="TextBox 603">
                  <a:extLst>
                    <a:ext uri="{FF2B5EF4-FFF2-40B4-BE49-F238E27FC236}">
                      <a16:creationId xmlns:a16="http://schemas.microsoft.com/office/drawing/2014/main" id="{589B7A87-E08E-4522-B7E8-FA6A7327B82B}"/>
                    </a:ext>
                  </a:extLst>
                </p:cNvPr>
                <p:cNvSpPr txBox="1"/>
                <p:nvPr/>
              </p:nvSpPr>
              <p:spPr>
                <a:xfrm>
                  <a:off x="3591435" y="1980094"/>
                  <a:ext cx="419073" cy="20386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sub>
                          <m:sup>
                            <m: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(1)</m:t>
                            </m:r>
                          </m:sup>
                        </m:sSubSup>
                        <m:r>
                          <a:rPr kumimoji="0" lang="en-US" sz="1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(2)</m:t>
                        </m:r>
                      </m:oMath>
                    </m:oMathPara>
                  </a14:m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1" name="TextBox 603">
                  <a:extLst>
                    <a:ext uri="{FF2B5EF4-FFF2-40B4-BE49-F238E27FC236}">
                      <a16:creationId xmlns:a16="http://schemas.microsoft.com/office/drawing/2014/main" id="{589B7A87-E08E-4522-B7E8-FA6A7327B8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1435" y="1980094"/>
                  <a:ext cx="419073" cy="203861"/>
                </a:xfrm>
                <a:prstGeom prst="rect">
                  <a:avLst/>
                </a:prstGeom>
                <a:blipFill>
                  <a:blip r:embed="rId19"/>
                  <a:stretch>
                    <a:fillRect t="-2000" r="-2469"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2" name="TextBox 604">
                  <a:extLst>
                    <a:ext uri="{FF2B5EF4-FFF2-40B4-BE49-F238E27FC236}">
                      <a16:creationId xmlns:a16="http://schemas.microsoft.com/office/drawing/2014/main" id="{9286B33B-41C0-473E-A6C4-52D7D8DAA9E8}"/>
                    </a:ext>
                  </a:extLst>
                </p:cNvPr>
                <p:cNvSpPr txBox="1"/>
                <p:nvPr/>
              </p:nvSpPr>
              <p:spPr>
                <a:xfrm>
                  <a:off x="3591435" y="616342"/>
                  <a:ext cx="419843" cy="19019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d>
                              <m:dPr>
                                <m:ctrlP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  <m:r>
                          <a:rPr kumimoji="0" lang="en-US" sz="1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(1)</m:t>
                        </m:r>
                      </m:oMath>
                    </m:oMathPara>
                  </a14:m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2" name="TextBox 604">
                  <a:extLst>
                    <a:ext uri="{FF2B5EF4-FFF2-40B4-BE49-F238E27FC236}">
                      <a16:creationId xmlns:a16="http://schemas.microsoft.com/office/drawing/2014/main" id="{9286B33B-41C0-473E-A6C4-52D7D8DAA9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1435" y="616342"/>
                  <a:ext cx="419843" cy="190198"/>
                </a:xfrm>
                <a:prstGeom prst="rect">
                  <a:avLst/>
                </a:prstGeom>
                <a:blipFill>
                  <a:blip r:embed="rId20"/>
                  <a:stretch>
                    <a:fillRect t="-2174" r="-2469"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3" name="TextBox 605">
              <a:extLst>
                <a:ext uri="{FF2B5EF4-FFF2-40B4-BE49-F238E27FC236}">
                  <a16:creationId xmlns:a16="http://schemas.microsoft.com/office/drawing/2014/main" id="{01E1B691-91AE-48B6-BFDF-D9B1AA75077F}"/>
                </a:ext>
              </a:extLst>
            </p:cNvPr>
            <p:cNvSpPr txBox="1"/>
            <p:nvPr/>
          </p:nvSpPr>
          <p:spPr>
            <a:xfrm rot="16200000">
              <a:off x="3670048" y="1804648"/>
              <a:ext cx="153954" cy="128255"/>
            </a:xfrm>
            <a:prstGeom prst="rect">
              <a:avLst/>
            </a:prstGeom>
            <a:noFill/>
          </p:spPr>
          <p:txBody>
            <a:bodyPr vert="eaVert" wrap="none" lIns="0" tIns="0" rIns="0" bIns="0" rtlCol="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…</a:t>
              </a: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94" name="TextBox 606">
              <a:extLst>
                <a:ext uri="{FF2B5EF4-FFF2-40B4-BE49-F238E27FC236}">
                  <a16:creationId xmlns:a16="http://schemas.microsoft.com/office/drawing/2014/main" id="{8E1F30AC-2E4F-437C-B35B-40A4F66558DC}"/>
                </a:ext>
              </a:extLst>
            </p:cNvPr>
            <p:cNvSpPr txBox="1"/>
            <p:nvPr/>
          </p:nvSpPr>
          <p:spPr>
            <a:xfrm rot="16200000">
              <a:off x="3670048" y="1089094"/>
              <a:ext cx="153954" cy="128255"/>
            </a:xfrm>
            <a:prstGeom prst="rect">
              <a:avLst/>
            </a:prstGeom>
            <a:noFill/>
          </p:spPr>
          <p:txBody>
            <a:bodyPr vert="eaVert" wrap="none" lIns="0" tIns="0" rIns="0" bIns="0" rtlCol="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…</a:t>
              </a: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5" name="TextBox 607">
                  <a:extLst>
                    <a:ext uri="{FF2B5EF4-FFF2-40B4-BE49-F238E27FC236}">
                      <a16:creationId xmlns:a16="http://schemas.microsoft.com/office/drawing/2014/main" id="{33CCCAF3-BBD0-427C-BC66-7D0C6E2B5BD0}"/>
                    </a:ext>
                  </a:extLst>
                </p:cNvPr>
                <p:cNvSpPr txBox="1"/>
                <p:nvPr/>
              </p:nvSpPr>
              <p:spPr>
                <a:xfrm>
                  <a:off x="3591435" y="1242048"/>
                  <a:ext cx="419843" cy="19045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sub>
                          <m:sup>
                            <m:d>
                              <m:dPr>
                                <m:ctrlP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  <m:r>
                          <a:rPr kumimoji="0" lang="en-US" sz="1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(1)</m:t>
                        </m:r>
                      </m:oMath>
                    </m:oMathPara>
                  </a14:m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5" name="TextBox 607">
                  <a:extLst>
                    <a:ext uri="{FF2B5EF4-FFF2-40B4-BE49-F238E27FC236}">
                      <a16:creationId xmlns:a16="http://schemas.microsoft.com/office/drawing/2014/main" id="{33CCCAF3-BBD0-427C-BC66-7D0C6E2B5B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1435" y="1242048"/>
                  <a:ext cx="419843" cy="190454"/>
                </a:xfrm>
                <a:prstGeom prst="rect">
                  <a:avLst/>
                </a:prstGeom>
                <a:blipFill>
                  <a:blip r:embed="rId21"/>
                  <a:stretch>
                    <a:fillRect t="-2174" r="-2469"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6" name="TextBox 608">
                  <a:extLst>
                    <a:ext uri="{FF2B5EF4-FFF2-40B4-BE49-F238E27FC236}">
                      <a16:creationId xmlns:a16="http://schemas.microsoft.com/office/drawing/2014/main" id="{66D2C6A9-2B35-4D80-86C6-DBFAB270A8BA}"/>
                    </a:ext>
                  </a:extLst>
                </p:cNvPr>
                <p:cNvSpPr txBox="1"/>
                <p:nvPr/>
              </p:nvSpPr>
              <p:spPr>
                <a:xfrm>
                  <a:off x="3591435" y="2383313"/>
                  <a:ext cx="419843" cy="19045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sub>
                          <m:sup>
                            <m:d>
                              <m:dPr>
                                <m:ctrlP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  <m:r>
                          <a:rPr kumimoji="0" lang="en-US" sz="1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(2)</m:t>
                        </m:r>
                      </m:oMath>
                    </m:oMathPara>
                  </a14:m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6" name="TextBox 608">
                  <a:extLst>
                    <a:ext uri="{FF2B5EF4-FFF2-40B4-BE49-F238E27FC236}">
                      <a16:creationId xmlns:a16="http://schemas.microsoft.com/office/drawing/2014/main" id="{66D2C6A9-2B35-4D80-86C6-DBFAB270A8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1435" y="2383313"/>
                  <a:ext cx="419843" cy="190454"/>
                </a:xfrm>
                <a:prstGeom prst="rect">
                  <a:avLst/>
                </a:prstGeom>
                <a:blipFill>
                  <a:blip r:embed="rId22"/>
                  <a:stretch>
                    <a:fillRect t="-2174" r="-2469"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7" name="TextBox 609">
                  <a:extLst>
                    <a:ext uri="{FF2B5EF4-FFF2-40B4-BE49-F238E27FC236}">
                      <a16:creationId xmlns:a16="http://schemas.microsoft.com/office/drawing/2014/main" id="{29CE2DE0-748A-41BE-9D11-443C103F5595}"/>
                    </a:ext>
                  </a:extLst>
                </p:cNvPr>
                <p:cNvSpPr txBox="1"/>
                <p:nvPr/>
              </p:nvSpPr>
              <p:spPr>
                <a:xfrm>
                  <a:off x="3591435" y="917152"/>
                  <a:ext cx="419843" cy="2018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sub>
                          <m:sup>
                            <m:d>
                              <m:dPr>
                                <m:ctrlP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  <m:r>
                          <a:rPr kumimoji="0" lang="en-US" sz="1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(1)</m:t>
                        </m:r>
                      </m:oMath>
                    </m:oMathPara>
                  </a14:m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7" name="TextBox 609">
                  <a:extLst>
                    <a:ext uri="{FF2B5EF4-FFF2-40B4-BE49-F238E27FC236}">
                      <a16:creationId xmlns:a16="http://schemas.microsoft.com/office/drawing/2014/main" id="{29CE2DE0-748A-41BE-9D11-443C103F55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1435" y="917152"/>
                  <a:ext cx="419843" cy="201808"/>
                </a:xfrm>
                <a:prstGeom prst="rect">
                  <a:avLst/>
                </a:prstGeom>
                <a:blipFill>
                  <a:blip r:embed="rId23"/>
                  <a:stretch>
                    <a:fillRect r="-2469"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8" name="TextBox 610">
                  <a:extLst>
                    <a:ext uri="{FF2B5EF4-FFF2-40B4-BE49-F238E27FC236}">
                      <a16:creationId xmlns:a16="http://schemas.microsoft.com/office/drawing/2014/main" id="{DF06432E-AC70-4D1D-880C-75092D15896D}"/>
                    </a:ext>
                  </a:extLst>
                </p:cNvPr>
                <p:cNvSpPr txBox="1"/>
                <p:nvPr/>
              </p:nvSpPr>
              <p:spPr>
                <a:xfrm>
                  <a:off x="3591435" y="1637946"/>
                  <a:ext cx="419843" cy="19019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d>
                              <m:dPr>
                                <m:ctrlP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  <m:r>
                          <a:rPr kumimoji="0" lang="en-US" sz="1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(2)</m:t>
                        </m:r>
                      </m:oMath>
                    </m:oMathPara>
                  </a14:m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8" name="TextBox 610">
                  <a:extLst>
                    <a:ext uri="{FF2B5EF4-FFF2-40B4-BE49-F238E27FC236}">
                      <a16:creationId xmlns:a16="http://schemas.microsoft.com/office/drawing/2014/main" id="{DF06432E-AC70-4D1D-880C-75092D1589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1435" y="1637946"/>
                  <a:ext cx="419843" cy="190198"/>
                </a:xfrm>
                <a:prstGeom prst="rect">
                  <a:avLst/>
                </a:prstGeom>
                <a:blipFill>
                  <a:blip r:embed="rId24"/>
                  <a:stretch>
                    <a:fillRect r="-2469"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9" name="直接箭头连接符 17">
              <a:extLst>
                <a:ext uri="{FF2B5EF4-FFF2-40B4-BE49-F238E27FC236}">
                  <a16:creationId xmlns:a16="http://schemas.microsoft.com/office/drawing/2014/main" id="{4BB52DBB-CE90-4D15-9397-9E483F8A9B8B}"/>
                </a:ext>
              </a:extLst>
            </p:cNvPr>
            <p:cNvCxnSpPr>
              <a:cxnSpLocks/>
            </p:cNvCxnSpPr>
            <p:nvPr/>
          </p:nvCxnSpPr>
          <p:spPr>
            <a:xfrm>
              <a:off x="3418428" y="701983"/>
              <a:ext cx="173183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 w="sm" len="sm"/>
            </a:ln>
            <a:effectLst/>
          </p:spPr>
        </p:cxnSp>
        <p:cxnSp>
          <p:nvCxnSpPr>
            <p:cNvPr id="400" name="直接箭头连接符 17">
              <a:extLst>
                <a:ext uri="{FF2B5EF4-FFF2-40B4-BE49-F238E27FC236}">
                  <a16:creationId xmlns:a16="http://schemas.microsoft.com/office/drawing/2014/main" id="{CC3BD701-8D96-4291-80B8-BE677FBC965D}"/>
                </a:ext>
              </a:extLst>
            </p:cNvPr>
            <p:cNvCxnSpPr>
              <a:cxnSpLocks/>
            </p:cNvCxnSpPr>
            <p:nvPr/>
          </p:nvCxnSpPr>
          <p:spPr>
            <a:xfrm>
              <a:off x="3418871" y="1008039"/>
              <a:ext cx="17274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 w="sm" len="sm"/>
            </a:ln>
            <a:effectLst/>
          </p:spPr>
        </p:cxnSp>
        <p:cxnSp>
          <p:nvCxnSpPr>
            <p:cNvPr id="401" name="直接箭头连接符 17">
              <a:extLst>
                <a:ext uri="{FF2B5EF4-FFF2-40B4-BE49-F238E27FC236}">
                  <a16:creationId xmlns:a16="http://schemas.microsoft.com/office/drawing/2014/main" id="{098A6DBF-692E-4808-825F-5BC323386BDA}"/>
                </a:ext>
              </a:extLst>
            </p:cNvPr>
            <p:cNvCxnSpPr>
              <a:cxnSpLocks/>
            </p:cNvCxnSpPr>
            <p:nvPr/>
          </p:nvCxnSpPr>
          <p:spPr>
            <a:xfrm>
              <a:off x="3440599" y="1327826"/>
              <a:ext cx="151012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 w="sm" len="sm"/>
            </a:ln>
            <a:effectLst/>
          </p:spPr>
        </p:cxnSp>
        <p:cxnSp>
          <p:nvCxnSpPr>
            <p:cNvPr id="402" name="直接箭头连接符 17">
              <a:extLst>
                <a:ext uri="{FF2B5EF4-FFF2-40B4-BE49-F238E27FC236}">
                  <a16:creationId xmlns:a16="http://schemas.microsoft.com/office/drawing/2014/main" id="{34298E62-1CAE-426C-9C98-AD68492206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0599" y="1723654"/>
              <a:ext cx="151012" cy="5226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 w="sm" len="sm"/>
            </a:ln>
            <a:effectLst/>
          </p:spPr>
        </p:cxnSp>
        <p:cxnSp>
          <p:nvCxnSpPr>
            <p:cNvPr id="403" name="直接箭头连接符 17">
              <a:extLst>
                <a:ext uri="{FF2B5EF4-FFF2-40B4-BE49-F238E27FC236}">
                  <a16:creationId xmlns:a16="http://schemas.microsoft.com/office/drawing/2014/main" id="{B27C211B-F68F-4028-B390-F363E548CA84}"/>
                </a:ext>
              </a:extLst>
            </p:cNvPr>
            <p:cNvCxnSpPr>
              <a:cxnSpLocks/>
            </p:cNvCxnSpPr>
            <p:nvPr/>
          </p:nvCxnSpPr>
          <p:spPr>
            <a:xfrm>
              <a:off x="3440599" y="2071948"/>
              <a:ext cx="151012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 w="sm" len="sm"/>
            </a:ln>
            <a:effectLst/>
          </p:spPr>
        </p:cxnSp>
        <p:cxnSp>
          <p:nvCxnSpPr>
            <p:cNvPr id="404" name="直接箭头连接符 17">
              <a:extLst>
                <a:ext uri="{FF2B5EF4-FFF2-40B4-BE49-F238E27FC236}">
                  <a16:creationId xmlns:a16="http://schemas.microsoft.com/office/drawing/2014/main" id="{1B9631A3-2746-4853-AF01-40DE32CC0F86}"/>
                </a:ext>
              </a:extLst>
            </p:cNvPr>
            <p:cNvCxnSpPr>
              <a:cxnSpLocks/>
            </p:cNvCxnSpPr>
            <p:nvPr/>
          </p:nvCxnSpPr>
          <p:spPr>
            <a:xfrm>
              <a:off x="3434007" y="2469166"/>
              <a:ext cx="157604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 w="sm" len="sm"/>
            </a:ln>
            <a:effectLst/>
          </p:spPr>
        </p:cxnSp>
        <p:cxnSp>
          <p:nvCxnSpPr>
            <p:cNvPr id="405" name="直接箭头连接符 17">
              <a:extLst>
                <a:ext uri="{FF2B5EF4-FFF2-40B4-BE49-F238E27FC236}">
                  <a16:creationId xmlns:a16="http://schemas.microsoft.com/office/drawing/2014/main" id="{47767355-3FAF-4BD6-889B-17430AD8BA28}"/>
                </a:ext>
              </a:extLst>
            </p:cNvPr>
            <p:cNvCxnSpPr>
              <a:cxnSpLocks/>
            </p:cNvCxnSpPr>
            <p:nvPr/>
          </p:nvCxnSpPr>
          <p:spPr>
            <a:xfrm>
              <a:off x="3967162" y="701983"/>
              <a:ext cx="165299" cy="306625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 w="sm" len="sm"/>
            </a:ln>
            <a:effectLst/>
          </p:spPr>
        </p:cxnSp>
        <p:cxnSp>
          <p:nvCxnSpPr>
            <p:cNvPr id="406" name="直接箭头连接符 17">
              <a:extLst>
                <a:ext uri="{FF2B5EF4-FFF2-40B4-BE49-F238E27FC236}">
                  <a16:creationId xmlns:a16="http://schemas.microsoft.com/office/drawing/2014/main" id="{24A38125-35B0-4DB3-828E-6B164B30C8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7162" y="1008608"/>
              <a:ext cx="165299" cy="319218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 w="sm" len="sm"/>
            </a:ln>
            <a:effectLst/>
          </p:spPr>
        </p:cxnSp>
        <p:cxnSp>
          <p:nvCxnSpPr>
            <p:cNvPr id="407" name="直接箭头连接符 17">
              <a:extLst>
                <a:ext uri="{FF2B5EF4-FFF2-40B4-BE49-F238E27FC236}">
                  <a16:creationId xmlns:a16="http://schemas.microsoft.com/office/drawing/2014/main" id="{ADC82301-408D-4B71-B28D-A78B6686A11A}"/>
                </a:ext>
              </a:extLst>
            </p:cNvPr>
            <p:cNvCxnSpPr>
              <a:cxnSpLocks/>
            </p:cNvCxnSpPr>
            <p:nvPr/>
          </p:nvCxnSpPr>
          <p:spPr>
            <a:xfrm>
              <a:off x="3967163" y="1008039"/>
              <a:ext cx="165298" cy="569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 w="sm" len="sm"/>
            </a:ln>
            <a:effectLst/>
          </p:spPr>
        </p:cxnSp>
        <p:cxnSp>
          <p:nvCxnSpPr>
            <p:cNvPr id="408" name="直接箭头连接符 17">
              <a:extLst>
                <a:ext uri="{FF2B5EF4-FFF2-40B4-BE49-F238E27FC236}">
                  <a16:creationId xmlns:a16="http://schemas.microsoft.com/office/drawing/2014/main" id="{2EB7ABBF-811A-409E-8E43-CA1E5DAC60DB}"/>
                </a:ext>
              </a:extLst>
            </p:cNvPr>
            <p:cNvCxnSpPr>
              <a:cxnSpLocks/>
            </p:cNvCxnSpPr>
            <p:nvPr/>
          </p:nvCxnSpPr>
          <p:spPr>
            <a:xfrm>
              <a:off x="3967804" y="2071948"/>
              <a:ext cx="164657" cy="4762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 w="sm" len="sm"/>
            </a:ln>
            <a:effectLst/>
          </p:spPr>
        </p:cxnSp>
        <p:cxnSp>
          <p:nvCxnSpPr>
            <p:cNvPr id="409" name="直接箭头连接符 17">
              <a:extLst>
                <a:ext uri="{FF2B5EF4-FFF2-40B4-BE49-F238E27FC236}">
                  <a16:creationId xmlns:a16="http://schemas.microsoft.com/office/drawing/2014/main" id="{8D5704F2-64E4-4EDE-A904-80F0FE881A6D}"/>
                </a:ext>
              </a:extLst>
            </p:cNvPr>
            <p:cNvCxnSpPr>
              <a:cxnSpLocks/>
            </p:cNvCxnSpPr>
            <p:nvPr/>
          </p:nvCxnSpPr>
          <p:spPr>
            <a:xfrm>
              <a:off x="3967162" y="1723654"/>
              <a:ext cx="165299" cy="353056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 w="sm" len="sm"/>
            </a:ln>
            <a:effectLst/>
          </p:spPr>
        </p:cxnSp>
        <p:cxnSp>
          <p:nvCxnSpPr>
            <p:cNvPr id="410" name="直接箭头连接符 17">
              <a:extLst>
                <a:ext uri="{FF2B5EF4-FFF2-40B4-BE49-F238E27FC236}">
                  <a16:creationId xmlns:a16="http://schemas.microsoft.com/office/drawing/2014/main" id="{DABBB1DD-9FFA-4C25-8CAC-4353DF1DC6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7162" y="2076710"/>
              <a:ext cx="165299" cy="392456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 w="sm" len="sm"/>
            </a:ln>
            <a:effectLst/>
          </p:spPr>
        </p:cxnSp>
        <p:sp>
          <p:nvSpPr>
            <p:cNvPr id="411" name="TextBox 623">
              <a:extLst>
                <a:ext uri="{FF2B5EF4-FFF2-40B4-BE49-F238E27FC236}">
                  <a16:creationId xmlns:a16="http://schemas.microsoft.com/office/drawing/2014/main" id="{4DD51980-D243-41DB-850E-BECE20F6EC21}"/>
                </a:ext>
              </a:extLst>
            </p:cNvPr>
            <p:cNvSpPr txBox="1"/>
            <p:nvPr/>
          </p:nvSpPr>
          <p:spPr>
            <a:xfrm rot="16200000">
              <a:off x="3670048" y="757162"/>
              <a:ext cx="153954" cy="128255"/>
            </a:xfrm>
            <a:prstGeom prst="rect">
              <a:avLst/>
            </a:prstGeom>
            <a:noFill/>
          </p:spPr>
          <p:txBody>
            <a:bodyPr vert="eaVert" wrap="none" lIns="0" tIns="0" rIns="0" bIns="0" rtlCol="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…</a:t>
              </a: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412" name="Picture 411">
              <a:extLst>
                <a:ext uri="{FF2B5EF4-FFF2-40B4-BE49-F238E27FC236}">
                  <a16:creationId xmlns:a16="http://schemas.microsoft.com/office/drawing/2014/main" id="{674636A2-450D-46A3-AC8E-87127C632E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404" y="1543749"/>
              <a:ext cx="490345" cy="214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3" name="TextBox 218">
              <a:extLst>
                <a:ext uri="{FF2B5EF4-FFF2-40B4-BE49-F238E27FC236}">
                  <a16:creationId xmlns:a16="http://schemas.microsoft.com/office/drawing/2014/main" id="{157661D9-8D95-4489-BC10-5764DCF770EF}"/>
                </a:ext>
              </a:extLst>
            </p:cNvPr>
            <p:cNvSpPr txBox="1"/>
            <p:nvPr/>
          </p:nvSpPr>
          <p:spPr>
            <a:xfrm>
              <a:off x="-76729" y="1735317"/>
              <a:ext cx="593793" cy="15395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Speaker 2</a:t>
              </a: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4" name="TextBox 220">
              <a:extLst>
                <a:ext uri="{FF2B5EF4-FFF2-40B4-BE49-F238E27FC236}">
                  <a16:creationId xmlns:a16="http://schemas.microsoft.com/office/drawing/2014/main" id="{84E80D77-CA09-429D-8ED0-10EB863860C4}"/>
                </a:ext>
              </a:extLst>
            </p:cNvPr>
            <p:cNvSpPr txBox="1"/>
            <p:nvPr/>
          </p:nvSpPr>
          <p:spPr>
            <a:xfrm rot="16200000">
              <a:off x="3670048" y="2187797"/>
              <a:ext cx="153954" cy="128255"/>
            </a:xfrm>
            <a:prstGeom prst="rect">
              <a:avLst/>
            </a:prstGeom>
            <a:noFill/>
          </p:spPr>
          <p:txBody>
            <a:bodyPr vert="eaVert" wrap="none" lIns="0" tIns="0" rIns="0" bIns="0" rtlCol="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…</a:t>
              </a: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5" name="TextBox 253">
              <a:extLst>
                <a:ext uri="{FF2B5EF4-FFF2-40B4-BE49-F238E27FC236}">
                  <a16:creationId xmlns:a16="http://schemas.microsoft.com/office/drawing/2014/main" id="{E3139E45-C670-49A7-AD1D-5B54E322B596}"/>
                </a:ext>
              </a:extLst>
            </p:cNvPr>
            <p:cNvSpPr txBox="1"/>
            <p:nvPr/>
          </p:nvSpPr>
          <p:spPr>
            <a:xfrm rot="5400000">
              <a:off x="2008450" y="1141296"/>
              <a:ext cx="153954" cy="128255"/>
            </a:xfrm>
            <a:prstGeom prst="rect">
              <a:avLst/>
            </a:prstGeom>
            <a:noFill/>
          </p:spPr>
          <p:txBody>
            <a:bodyPr vert="eaVert" wrap="none" lIns="0" tIns="0" rIns="0" bIns="0" rtlCol="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…</a:t>
              </a: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6" name="TextBox 254">
              <a:extLst>
                <a:ext uri="{FF2B5EF4-FFF2-40B4-BE49-F238E27FC236}">
                  <a16:creationId xmlns:a16="http://schemas.microsoft.com/office/drawing/2014/main" id="{525E1E6A-91F0-4836-98D6-12CE0FB510AD}"/>
                </a:ext>
              </a:extLst>
            </p:cNvPr>
            <p:cNvSpPr txBox="1"/>
            <p:nvPr/>
          </p:nvSpPr>
          <p:spPr>
            <a:xfrm rot="5400000">
              <a:off x="2008450" y="1869093"/>
              <a:ext cx="153954" cy="128255"/>
            </a:xfrm>
            <a:prstGeom prst="rect">
              <a:avLst/>
            </a:prstGeom>
            <a:noFill/>
          </p:spPr>
          <p:txBody>
            <a:bodyPr vert="eaVert" wrap="none" lIns="0" tIns="0" rIns="0" bIns="0" rtlCol="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…</a:t>
              </a: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7" name="TextBox 255">
              <a:extLst>
                <a:ext uri="{FF2B5EF4-FFF2-40B4-BE49-F238E27FC236}">
                  <a16:creationId xmlns:a16="http://schemas.microsoft.com/office/drawing/2014/main" id="{42B78D09-DE6E-4F74-A86C-7E1068098C30}"/>
                </a:ext>
              </a:extLst>
            </p:cNvPr>
            <p:cNvSpPr txBox="1"/>
            <p:nvPr/>
          </p:nvSpPr>
          <p:spPr>
            <a:xfrm rot="5400000">
              <a:off x="2721768" y="1137969"/>
              <a:ext cx="153954" cy="128255"/>
            </a:xfrm>
            <a:prstGeom prst="rect">
              <a:avLst/>
            </a:prstGeom>
            <a:noFill/>
          </p:spPr>
          <p:txBody>
            <a:bodyPr vert="eaVert" wrap="none" lIns="0" tIns="0" rIns="0" bIns="0" rtlCol="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…</a:t>
              </a: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8" name="TextBox 256">
              <a:extLst>
                <a:ext uri="{FF2B5EF4-FFF2-40B4-BE49-F238E27FC236}">
                  <a16:creationId xmlns:a16="http://schemas.microsoft.com/office/drawing/2014/main" id="{6FAFD089-B64D-4FA1-A52C-EDE1DB212F6F}"/>
                </a:ext>
              </a:extLst>
            </p:cNvPr>
            <p:cNvSpPr txBox="1"/>
            <p:nvPr/>
          </p:nvSpPr>
          <p:spPr>
            <a:xfrm rot="5400000">
              <a:off x="2721768" y="1865766"/>
              <a:ext cx="153954" cy="128255"/>
            </a:xfrm>
            <a:prstGeom prst="rect">
              <a:avLst/>
            </a:prstGeom>
            <a:noFill/>
          </p:spPr>
          <p:txBody>
            <a:bodyPr vert="eaVert" wrap="none" lIns="0" tIns="0" rIns="0" bIns="0" rtlCol="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…</a:t>
              </a: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9" name="圆角矩形 36">
              <a:extLst>
                <a:ext uri="{FF2B5EF4-FFF2-40B4-BE49-F238E27FC236}">
                  <a16:creationId xmlns:a16="http://schemas.microsoft.com/office/drawing/2014/main" id="{45325FA1-3CD6-4EEE-8BBE-DD001D0B4219}"/>
                </a:ext>
              </a:extLst>
            </p:cNvPr>
            <p:cNvSpPr/>
            <p:nvPr/>
          </p:nvSpPr>
          <p:spPr>
            <a:xfrm>
              <a:off x="4132461" y="869938"/>
              <a:ext cx="502166" cy="277340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TI-MVDR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420" name="圆角矩形 14">
              <a:extLst>
                <a:ext uri="{FF2B5EF4-FFF2-40B4-BE49-F238E27FC236}">
                  <a16:creationId xmlns:a16="http://schemas.microsoft.com/office/drawing/2014/main" id="{9F3175D9-6FDC-4E46-ABF3-206DB2C8FF29}"/>
                </a:ext>
              </a:extLst>
            </p:cNvPr>
            <p:cNvSpPr/>
            <p:nvPr/>
          </p:nvSpPr>
          <p:spPr>
            <a:xfrm>
              <a:off x="5206851" y="1854527"/>
              <a:ext cx="844559" cy="440351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Multi-Channel Enhancement Network (MISO</a:t>
              </a:r>
              <a:r>
                <a:rPr kumimoji="0" lang="en-US" sz="10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2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)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cxnSp>
          <p:nvCxnSpPr>
            <p:cNvPr id="421" name="直接箭头连接符 24">
              <a:extLst>
                <a:ext uri="{FF2B5EF4-FFF2-40B4-BE49-F238E27FC236}">
                  <a16:creationId xmlns:a16="http://schemas.microsoft.com/office/drawing/2014/main" id="{1DC7CA2F-6B2B-4559-9285-91F884555A24}"/>
                </a:ext>
              </a:extLst>
            </p:cNvPr>
            <p:cNvCxnSpPr>
              <a:cxnSpLocks/>
            </p:cNvCxnSpPr>
            <p:nvPr/>
          </p:nvCxnSpPr>
          <p:spPr>
            <a:xfrm>
              <a:off x="6051410" y="2074703"/>
              <a:ext cx="157382" cy="5183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 w="sm" len="sm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2" name="TextBox 311">
                  <a:extLst>
                    <a:ext uri="{FF2B5EF4-FFF2-40B4-BE49-F238E27FC236}">
                      <a16:creationId xmlns:a16="http://schemas.microsoft.com/office/drawing/2014/main" id="{59E3CDA3-E9C2-4CE6-AF9F-C014CCB43D1A}"/>
                    </a:ext>
                  </a:extLst>
                </p:cNvPr>
                <p:cNvSpPr txBox="1"/>
                <p:nvPr/>
              </p:nvSpPr>
              <p:spPr>
                <a:xfrm>
                  <a:off x="6208488" y="1976346"/>
                  <a:ext cx="389255" cy="20180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sub>
                          <m:sup>
                            <m:d>
                              <m:dPr>
                                <m:ctrlP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  <m:r>
                          <a:rPr kumimoji="0" lang="en-US" sz="1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(2)</m:t>
                        </m:r>
                      </m:oMath>
                    </m:oMathPara>
                  </a14:m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2" name="TextBox 311">
                  <a:extLst>
                    <a:ext uri="{FF2B5EF4-FFF2-40B4-BE49-F238E27FC236}">
                      <a16:creationId xmlns:a16="http://schemas.microsoft.com/office/drawing/2014/main" id="{59E3CDA3-E9C2-4CE6-AF9F-C014CCB43D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8488" y="1976346"/>
                  <a:ext cx="389255" cy="201808"/>
                </a:xfrm>
                <a:prstGeom prst="rect">
                  <a:avLst/>
                </a:prstGeom>
                <a:blipFill>
                  <a:blip r:embed="rId25"/>
                  <a:stretch>
                    <a:fillRect l="-5333" r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3" name="直接箭头连接符 124">
              <a:extLst>
                <a:ext uri="{FF2B5EF4-FFF2-40B4-BE49-F238E27FC236}">
                  <a16:creationId xmlns:a16="http://schemas.microsoft.com/office/drawing/2014/main" id="{196C15F8-07AE-419A-AA55-4541666D79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00766" y="2074703"/>
              <a:ext cx="106085" cy="44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 w="sm" len="sm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4" name="TextBox 313">
                  <a:extLst>
                    <a:ext uri="{FF2B5EF4-FFF2-40B4-BE49-F238E27FC236}">
                      <a16:creationId xmlns:a16="http://schemas.microsoft.com/office/drawing/2014/main" id="{E8A39C82-0EBE-4618-9EC3-2E5289678381}"/>
                    </a:ext>
                  </a:extLst>
                </p:cNvPr>
                <p:cNvSpPr txBox="1"/>
                <p:nvPr/>
              </p:nvSpPr>
              <p:spPr>
                <a:xfrm>
                  <a:off x="5092654" y="2395190"/>
                  <a:ext cx="1081404" cy="17608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sub>
                            </m:sSub>
                            <m: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,…</m:t>
                            </m:r>
                            <m:r>
                              <a:rPr kumimoji="0" lang="en-US" sz="1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sub>
                            </m:sSub>
                            <m: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0" lang="en-US" sz="1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4" name="TextBox 313">
                  <a:extLst>
                    <a:ext uri="{FF2B5EF4-FFF2-40B4-BE49-F238E27FC236}">
                      <a16:creationId xmlns:a16="http://schemas.microsoft.com/office/drawing/2014/main" id="{E8A39C82-0EBE-4618-9EC3-2E52896783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2654" y="2395190"/>
                  <a:ext cx="1081404" cy="176085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5" name="直接箭头连接符 81">
              <a:extLst>
                <a:ext uri="{FF2B5EF4-FFF2-40B4-BE49-F238E27FC236}">
                  <a16:creationId xmlns:a16="http://schemas.microsoft.com/office/drawing/2014/main" id="{51BA2245-F74D-4DD2-8560-75979B4541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29131" y="2294878"/>
              <a:ext cx="4230" cy="100469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 w="sm" len="sm"/>
            </a:ln>
            <a:effectLst/>
          </p:spPr>
        </p:cxnSp>
        <p:sp>
          <p:nvSpPr>
            <p:cNvPr id="426" name="TextBox 338">
              <a:extLst>
                <a:ext uri="{FF2B5EF4-FFF2-40B4-BE49-F238E27FC236}">
                  <a16:creationId xmlns:a16="http://schemas.microsoft.com/office/drawing/2014/main" id="{7D4B84AC-26EC-4253-B8A5-6D1FB61D3C4A}"/>
                </a:ext>
              </a:extLst>
            </p:cNvPr>
            <p:cNvSpPr txBox="1"/>
            <p:nvPr/>
          </p:nvSpPr>
          <p:spPr>
            <a:xfrm>
              <a:off x="5213136" y="1503421"/>
              <a:ext cx="955499" cy="1539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Shared parameters</a:t>
              </a: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427" name="Curved Connector 3157">
              <a:extLst>
                <a:ext uri="{FF2B5EF4-FFF2-40B4-BE49-F238E27FC236}">
                  <a16:creationId xmlns:a16="http://schemas.microsoft.com/office/drawing/2014/main" id="{F8C17F4D-CF22-4E58-9AC4-7FAD164EF828}"/>
                </a:ext>
              </a:extLst>
            </p:cNvPr>
            <p:cNvCxnSpPr/>
            <p:nvPr/>
          </p:nvCxnSpPr>
          <p:spPr>
            <a:xfrm flipV="1">
              <a:off x="3967804" y="1854527"/>
              <a:ext cx="1661327" cy="217421"/>
            </a:xfrm>
            <a:prstGeom prst="curvedConnector4">
              <a:avLst>
                <a:gd name="adj1" fmla="val 8322"/>
                <a:gd name="adj2" fmla="val 167196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 w="sm" len="sm"/>
            </a:ln>
            <a:effectLst/>
          </p:spPr>
        </p:cxnSp>
        <p:cxnSp>
          <p:nvCxnSpPr>
            <p:cNvPr id="428" name="Curved Connector 3158">
              <a:extLst>
                <a:ext uri="{FF2B5EF4-FFF2-40B4-BE49-F238E27FC236}">
                  <a16:creationId xmlns:a16="http://schemas.microsoft.com/office/drawing/2014/main" id="{3801F426-9482-4F7E-9639-C89EE1FFEBE8}"/>
                </a:ext>
              </a:extLst>
            </p:cNvPr>
            <p:cNvCxnSpPr>
              <a:cxnSpLocks/>
            </p:cNvCxnSpPr>
            <p:nvPr/>
          </p:nvCxnSpPr>
          <p:spPr>
            <a:xfrm>
              <a:off x="3967163" y="1008039"/>
              <a:ext cx="1665349" cy="218549"/>
            </a:xfrm>
            <a:prstGeom prst="curvedConnector4">
              <a:avLst>
                <a:gd name="adj1" fmla="val 10571"/>
                <a:gd name="adj2" fmla="val 204599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464275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Libri-CSS evaluation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01675" y="1142997"/>
            <a:ext cx="7740650" cy="431150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ym typeface="Arial" charset="0"/>
              </a:rPr>
              <a:t>Libri-CSS for continuous speech separation (CSS) contains recorded conversational data by playing </a:t>
            </a:r>
            <a:r>
              <a:rPr lang="en-US" sz="2400" dirty="0" err="1">
                <a:sym typeface="Arial" charset="0"/>
              </a:rPr>
              <a:t>LibriSpeech</a:t>
            </a:r>
            <a:r>
              <a:rPr lang="en-US" sz="2400" dirty="0">
                <a:sym typeface="Arial" charset="0"/>
              </a:rPr>
              <a:t> utterances through loudspeakers in a reverberant room (Chen et al.’20) </a:t>
            </a:r>
          </a:p>
          <a:p>
            <a:pPr>
              <a:defRPr/>
            </a:pPr>
            <a:r>
              <a:rPr lang="en-US" sz="2400" dirty="0">
                <a:sym typeface="Arial" charset="0"/>
              </a:rPr>
              <a:t>Baseline models</a:t>
            </a:r>
          </a:p>
          <a:p>
            <a:pPr lvl="1">
              <a:defRPr/>
            </a:pPr>
            <a:r>
              <a:rPr lang="en-US" sz="2000" dirty="0"/>
              <a:t>A mask-based beamforming method provided with the dataset using the default ASR backend (Chen et al.’20) </a:t>
            </a:r>
          </a:p>
          <a:p>
            <a:pPr lvl="1">
              <a:defRPr/>
            </a:pPr>
            <a:r>
              <a:rPr lang="en-US" sz="2000" dirty="0"/>
              <a:t>An updated version of the above method with a more powerful end-to-end ASR backend (Chen et al.’20a)</a:t>
            </a:r>
            <a:endParaRPr lang="en-US" sz="2400" dirty="0">
              <a:sym typeface="Arial" charset="0"/>
            </a:endParaRPr>
          </a:p>
          <a:p>
            <a:pPr>
              <a:defRPr/>
            </a:pPr>
            <a:endParaRPr lang="en-US" sz="2400" dirty="0">
              <a:sym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23D2A-725C-48F4-82A2-F6451333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440562-E663-431D-999E-4489A0D41C1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348936" y="4546462"/>
            <a:ext cx="2680945" cy="181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61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Libri-CSS utterance-wise results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93750" y="4738365"/>
            <a:ext cx="7740650" cy="1510035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2200" b="0" dirty="0"/>
              <a:t>Our WER results are better than the strong baselines, particularly with the default ASR backend</a:t>
            </a:r>
          </a:p>
          <a:p>
            <a:pPr lvl="1">
              <a:defRPr/>
            </a:pPr>
            <a:r>
              <a:rPr lang="en-US" sz="1800" dirty="0"/>
              <a:t>0S and 0L indicate no overlap with short and long inter-utterance silence</a:t>
            </a:r>
          </a:p>
          <a:p>
            <a:pPr>
              <a:defRPr/>
            </a:pPr>
            <a:r>
              <a:rPr lang="en-US" sz="2200" b="0" dirty="0"/>
              <a:t>Adding magnitude features to RI parts leads to ASR improvements</a:t>
            </a:r>
          </a:p>
          <a:p>
            <a:pPr lvl="1">
              <a:defRPr/>
            </a:pPr>
            <a:endParaRPr lang="en-US" sz="1800" dirty="0"/>
          </a:p>
          <a:p>
            <a:pPr marL="0" indent="0">
              <a:buNone/>
              <a:defRPr/>
            </a:pPr>
            <a:endParaRPr lang="en-US" sz="2200" b="0" kern="1200" dirty="0">
              <a:solidFill>
                <a:prstClr val="black"/>
              </a:solidFill>
            </a:endParaRPr>
          </a:p>
          <a:p>
            <a:pPr marL="457200" lvl="1" indent="0">
              <a:buNone/>
              <a:defRPr/>
            </a:pPr>
            <a:endParaRPr lang="en-US" sz="2000" dirty="0"/>
          </a:p>
          <a:p>
            <a:pPr>
              <a:defRPr/>
            </a:pPr>
            <a:endParaRPr lang="en-US" sz="2000" dirty="0">
              <a:sym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23D2A-725C-48F4-82A2-F6451333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0F46DC-F928-4301-A826-2DF09F4B5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" y="1422778"/>
            <a:ext cx="9076373" cy="296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95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DNN based approach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200150"/>
            <a:ext cx="8001000" cy="3722688"/>
          </a:xfrm>
        </p:spPr>
        <p:txBody>
          <a:bodyPr/>
          <a:lstStyle/>
          <a:p>
            <a:r>
              <a:rPr lang="en-US" altLang="zh-CN" sz="2400" dirty="0">
                <a:ea typeface="宋体" pitchFamily="2" charset="-122"/>
              </a:rPr>
              <a:t>Jiang et al. (2014) first proposed DNN classification of binaural features for reverberant speech </a:t>
            </a:r>
            <a:r>
              <a:rPr lang="en-US" altLang="zh-CN" dirty="0">
                <a:ea typeface="宋体" pitchFamily="2" charset="-122"/>
              </a:rPr>
              <a:t>enhancement</a:t>
            </a:r>
            <a:endParaRPr lang="en-US" altLang="zh-CN" sz="2400" dirty="0">
              <a:ea typeface="宋体" pitchFamily="2" charset="-122"/>
            </a:endParaRPr>
          </a:p>
          <a:p>
            <a:pPr lvl="1"/>
            <a:r>
              <a:rPr lang="en-US" altLang="zh-CN" sz="2000" dirty="0">
                <a:ea typeface="宋体" pitchFamily="2" charset="-122"/>
              </a:rPr>
              <a:t>Interaural time difference (ITD) and interaural level difference (ILD)</a:t>
            </a:r>
          </a:p>
          <a:p>
            <a:r>
              <a:rPr lang="en-US" altLang="zh-CN" sz="2400" dirty="0">
                <a:ea typeface="宋体" pitchFamily="2" charset="-122"/>
              </a:rPr>
              <a:t>Using binaural features to train a DNN classifier to estimate the IBM (ideal binary mask)</a:t>
            </a:r>
          </a:p>
          <a:p>
            <a:pPr lvl="1"/>
            <a:r>
              <a:rPr lang="en-US" altLang="zh-CN" dirty="0">
                <a:ea typeface="宋体" pitchFamily="2" charset="-122"/>
              </a:rPr>
              <a:t>Monaural features are also used</a:t>
            </a:r>
            <a:endParaRPr lang="en-US" altLang="zh-CN" sz="2000" dirty="0">
              <a:ea typeface="宋体" pitchFamily="2" charset="-122"/>
            </a:endParaRPr>
          </a:p>
          <a:p>
            <a:r>
              <a:rPr lang="en-US" altLang="zh-CN" dirty="0">
                <a:ea typeface="宋体" pitchFamily="2" charset="-122"/>
              </a:rPr>
              <a:t>With reasonable sampling of spatial configuration, the </a:t>
            </a:r>
            <a:r>
              <a:rPr lang="en-US" altLang="zh-CN" sz="2400" dirty="0">
                <a:ea typeface="宋体" pitchFamily="2" charset="-122"/>
              </a:rPr>
              <a:t>classifier generalizes well to untrained configurations and reverberation conditions</a:t>
            </a:r>
          </a:p>
        </p:txBody>
      </p:sp>
      <p:pic>
        <p:nvPicPr>
          <p:cNvPr id="98309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71" y="4922838"/>
            <a:ext cx="7462729" cy="114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DF3412-7B95-4CD1-87AF-482B33673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Continuous-input results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93750" y="4738365"/>
            <a:ext cx="7740650" cy="1336614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200" b="0" dirty="0"/>
              <a:t>Similar profile of results to the utterance-wise case, but worse overall as expected</a:t>
            </a:r>
          </a:p>
          <a:p>
            <a:pPr>
              <a:defRPr/>
            </a:pPr>
            <a:r>
              <a:rPr lang="en-US" sz="2200" b="0" dirty="0"/>
              <a:t>Adding a trained speaker counting (SC) module yields clearly better ASR results</a:t>
            </a:r>
          </a:p>
          <a:p>
            <a:pPr marL="0" indent="0">
              <a:buNone/>
              <a:defRPr/>
            </a:pPr>
            <a:endParaRPr lang="en-US" sz="2200" b="0" kern="1200" dirty="0">
              <a:solidFill>
                <a:prstClr val="black"/>
              </a:solidFill>
            </a:endParaRPr>
          </a:p>
          <a:p>
            <a:pPr marL="457200" lvl="1" indent="0">
              <a:buNone/>
              <a:defRPr/>
            </a:pPr>
            <a:endParaRPr lang="en-US" sz="2000" dirty="0"/>
          </a:p>
          <a:p>
            <a:pPr>
              <a:defRPr/>
            </a:pPr>
            <a:endParaRPr lang="en-US" sz="2000" dirty="0">
              <a:sym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23D2A-725C-48F4-82A2-F6451333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B24692-F4EB-4AE1-AC61-1C13D5818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68" y="1334524"/>
            <a:ext cx="8999332" cy="312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52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Outline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01675" y="1143000"/>
            <a:ext cx="7740650" cy="3924300"/>
          </a:xfrm>
        </p:spPr>
        <p:txBody>
          <a:bodyPr/>
          <a:lstStyle/>
          <a:p>
            <a:pPr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4"/>
                </a:solidFill>
              </a:rPr>
              <a:t>Background</a:t>
            </a:r>
          </a:p>
          <a:p>
            <a:pPr lvl="1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4"/>
                </a:solidFill>
              </a:rPr>
              <a:t>DNN based binaural speech separation</a:t>
            </a:r>
          </a:p>
          <a:p>
            <a:pPr lvl="1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4"/>
                </a:solidFill>
              </a:rPr>
              <a:t>Masking based beamforming</a:t>
            </a:r>
          </a:p>
          <a:p>
            <a:pPr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4"/>
                </a:solidFill>
              </a:rPr>
              <a:t>Complex spectral mapping approach to speech dereverberation and speaker separation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/>
              <a:t>Neural </a:t>
            </a:r>
            <a:r>
              <a:rPr lang="en-US" altLang="en-US" sz="2400" dirty="0" err="1"/>
              <a:t>spectrospatial</a:t>
            </a:r>
            <a:r>
              <a:rPr lang="en-US" altLang="en-US" sz="2400" dirty="0"/>
              <a:t> filter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23D2A-725C-48F4-82A2-F6451333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0239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Motivation and introduction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01675" y="1142999"/>
            <a:ext cx="7740650" cy="497402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sym typeface="Arial" charset="0"/>
              </a:rPr>
              <a:t>For a fixed array with stable spatial information, do we really need a beamformer?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sym typeface="Arial" charset="0"/>
              </a:rPr>
              <a:t>In other words, can multi-channel complex spectral mapping fully utilize both spectral and spatial cues?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sym typeface="Arial" charset="0"/>
              </a:rPr>
              <a:t>The answer, we believe, is yes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sym typeface="Arial" charset="0"/>
              </a:rPr>
              <a:t>All discriminative features are contained in the multi-channel complex spectrograms of a mixed signal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sym typeface="Arial" charset="0"/>
              </a:rPr>
              <a:t>The complex representation in MC-CSM (multi-channel CSM) naturally encodes inter-channel phase relations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sym typeface="Arial" charset="0"/>
              </a:rPr>
              <a:t>Single-channel processing is, by definition, a special case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sym typeface="Arial" charset="0"/>
              </a:rPr>
              <a:t>Let deep learning figure out the most discriminative spectral and spatial features for performing a particular task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sym typeface="Arial" charset="0"/>
              </a:rPr>
              <a:t>We call this processing </a:t>
            </a:r>
            <a:r>
              <a:rPr lang="en-US" altLang="en-US" sz="2000" b="1" dirty="0">
                <a:sym typeface="Arial" charset="0"/>
              </a:rPr>
              <a:t>neural </a:t>
            </a:r>
            <a:r>
              <a:rPr lang="en-US" altLang="en-US" sz="2000" b="1" dirty="0" err="1">
                <a:sym typeface="Arial" charset="0"/>
              </a:rPr>
              <a:t>spectrospatial</a:t>
            </a:r>
            <a:r>
              <a:rPr lang="en-US" altLang="en-US" sz="2000" b="1" dirty="0">
                <a:sym typeface="Arial" charset="0"/>
              </a:rPr>
              <a:t> filtering</a:t>
            </a:r>
            <a:r>
              <a:rPr lang="en-US" altLang="en-US" sz="2000" dirty="0">
                <a:sym typeface="Arial" charset="0"/>
              </a:rPr>
              <a:t> (Tan et al.’22)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23D2A-725C-48F4-82A2-F6451333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9085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Neural </a:t>
            </a:r>
            <a:r>
              <a:rPr lang="en-US" altLang="en-US" dirty="0" err="1"/>
              <a:t>spectrospatial</a:t>
            </a:r>
            <a:r>
              <a:rPr lang="en-US" altLang="en-US" dirty="0"/>
              <a:t> filter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01675" y="1142998"/>
            <a:ext cx="4952891" cy="4585139"/>
          </a:xfrm>
        </p:spPr>
        <p:txBody>
          <a:bodyPr>
            <a:noAutofit/>
          </a:bodyPr>
          <a:lstStyle/>
          <a:p>
            <a:r>
              <a:rPr lang="en-US" altLang="en-US" sz="2400" dirty="0">
                <a:sym typeface="Arial" charset="0"/>
              </a:rPr>
              <a:t>The </a:t>
            </a:r>
            <a:r>
              <a:rPr lang="en-US" altLang="en-US" sz="2400" dirty="0" err="1">
                <a:sym typeface="Arial" charset="0"/>
              </a:rPr>
              <a:t>spectrospatial</a:t>
            </a:r>
            <a:r>
              <a:rPr lang="en-US" altLang="en-US" sz="2400" dirty="0">
                <a:sym typeface="Arial" charset="0"/>
              </a:rPr>
              <a:t> filter operates on the single-channel spectral inputs of individual microphones, as well as inter-channel spatial cues implicitly available through the complex representation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sym typeface="Arial" charset="0"/>
              </a:rPr>
              <a:t>This all-neural approach is conceptually simple and computationally efficient, compared to mask-based beamforming followed by single-channel postfiltering 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400" dirty="0">
              <a:sym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23D2A-725C-48F4-82A2-F6451333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9FBF69-6E33-4A5B-8061-71153F69C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287" y="1142998"/>
            <a:ext cx="2714325" cy="360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98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How does the </a:t>
            </a:r>
            <a:r>
              <a:rPr lang="en-US" altLang="en-US" dirty="0" err="1"/>
              <a:t>spectrospatial</a:t>
            </a:r>
            <a:r>
              <a:rPr lang="en-US" altLang="en-US" dirty="0"/>
              <a:t> filter perform?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01675" y="1142999"/>
            <a:ext cx="7740650" cy="497402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sym typeface="Arial" charset="0"/>
              </a:rPr>
              <a:t>We have systematically evaluated the </a:t>
            </a:r>
            <a:r>
              <a:rPr lang="en-US" altLang="en-US" sz="2400" dirty="0" err="1">
                <a:sym typeface="Arial" charset="0"/>
              </a:rPr>
              <a:t>spectrospatial</a:t>
            </a:r>
            <a:r>
              <a:rPr lang="en-US" altLang="en-US" sz="2400" dirty="0">
                <a:sym typeface="Arial" charset="0"/>
              </a:rPr>
              <a:t> filter and compared with related approaches using three array geometries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sym typeface="Arial" charset="0"/>
              </a:rPr>
              <a:t>2-channel linear array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2000" dirty="0">
              <a:sym typeface="Arial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2000" dirty="0">
              <a:sym typeface="Arial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2000" dirty="0">
              <a:sym typeface="Arial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sym typeface="Arial" charset="0"/>
              </a:rPr>
              <a:t>8-channel linear array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2000" dirty="0">
              <a:sym typeface="Arial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2000" dirty="0">
              <a:sym typeface="Arial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2000" dirty="0">
              <a:sym typeface="Arial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sym typeface="Arial" charset="0"/>
              </a:rPr>
              <a:t>7-channel circular array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2000" dirty="0">
              <a:sym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23D2A-725C-48F4-82A2-F6451333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AC6E9-B14E-4B67-85AA-34299D471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438" y="2823090"/>
            <a:ext cx="1598507" cy="6312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8CBF95-0FB4-4E44-9AA8-EA12FEAEC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438" y="4269022"/>
            <a:ext cx="4825183" cy="6430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FB02AF-E29B-44B5-A74C-1474C4DEB2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4029" y="5083105"/>
            <a:ext cx="1444082" cy="128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821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Comparison baselines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01675" y="1142999"/>
            <a:ext cx="7740650" cy="4974022"/>
          </a:xfrm>
        </p:spPr>
        <p:txBody>
          <a:bodyPr>
            <a:noAutofit/>
          </a:bodyPr>
          <a:lstStyle/>
          <a:p>
            <a:r>
              <a:rPr lang="en-US" altLang="en-US" sz="2400" dirty="0">
                <a:sym typeface="Arial" charset="0"/>
              </a:rPr>
              <a:t>Oracle delay-and-sum (DS), time-invariant TI-MVDR and time-varying MVDR (TV-MVDR)</a:t>
            </a:r>
          </a:p>
          <a:p>
            <a:pPr lvl="1"/>
            <a:r>
              <a:rPr lang="en-US" altLang="en-US" sz="2000" dirty="0">
                <a:sym typeface="Arial" charset="0"/>
              </a:rPr>
              <a:t>Target direction is provided to DS, or premixed target and interference are used in covariance matrix calculations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sym typeface="Arial" charset="0"/>
              </a:rPr>
              <a:t>Mask-based (MB) TI-MVDR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sym typeface="Arial" charset="0"/>
              </a:rPr>
              <a:t>DNN is trained to estimate the IRM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400" dirty="0">
                <a:cs typeface="Times New Roman" panose="02020603050405020304" pitchFamily="18" charset="0"/>
              </a:rPr>
              <a:t>CSM-based TI-MVDR (CSM TI-MVDR) and CSM TV-MVDR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2000" dirty="0">
                <a:cs typeface="Times New Roman" panose="02020603050405020304" pitchFamily="18" charset="0"/>
              </a:rPr>
              <a:t>DNN-estimated target and interference are used in covariance matrix calculations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400" dirty="0">
                <a:cs typeface="Times New Roman" panose="02020603050405020304" pitchFamily="18" charset="0"/>
              </a:rPr>
              <a:t>Postfilter (PF) can be added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2000" dirty="0">
                <a:cs typeface="Times New Roman" panose="02020603050405020304" pitchFamily="18" charset="0"/>
              </a:rPr>
              <a:t>DNN is trained to estimate the IRM or complex spectrogram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2000" dirty="0">
              <a:sym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23D2A-725C-48F4-82A2-F6451333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2228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DNN architecture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23D2A-725C-48F4-82A2-F6451333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BB129E-579B-4CF6-8A41-89F3FA1D5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127" y="1216543"/>
            <a:ext cx="4358273" cy="4805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970B8F-9921-4FD5-90C0-9021EAE97609}"/>
              </a:ext>
            </a:extLst>
          </p:cNvPr>
          <p:cNvSpPr txBox="1"/>
          <p:nvPr/>
        </p:nvSpPr>
        <p:spPr>
          <a:xfrm>
            <a:off x="2189771" y="4306068"/>
            <a:ext cx="227055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Diagram of DC-CRN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01676" y="1142999"/>
            <a:ext cx="3649608" cy="2937125"/>
          </a:xfrm>
        </p:spPr>
        <p:txBody>
          <a:bodyPr>
            <a:noAutofit/>
          </a:bodyPr>
          <a:lstStyle/>
          <a:p>
            <a:r>
              <a:rPr lang="en-US" altLang="en-US" sz="2400" dirty="0">
                <a:sym typeface="Arial" charset="0"/>
              </a:rPr>
              <a:t>A RNN with bidirectional LSTM (BLSTM)</a:t>
            </a:r>
          </a:p>
          <a:p>
            <a:r>
              <a:rPr lang="en-US" altLang="en-US" sz="2400" dirty="0">
                <a:sym typeface="Arial" charset="0"/>
              </a:rPr>
              <a:t>Densely-connected convolutional recurrent network  (DC-CRN, Tan et al.’21)</a:t>
            </a:r>
          </a:p>
          <a:p>
            <a:endParaRPr lang="en-US" altLang="en-US" sz="2400" dirty="0">
              <a:sym typeface="Arial" charset="0"/>
            </a:endParaRPr>
          </a:p>
          <a:p>
            <a:endParaRPr lang="en-US" altLang="zh-CN" sz="2000" dirty="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CN" sz="2000" dirty="0"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2000" dirty="0">
              <a:sym typeface="Arial" charset="0"/>
            </a:endParaRPr>
          </a:p>
        </p:txBody>
      </p:sp>
      <p:sp>
        <p:nvSpPr>
          <p:cNvPr id="3" name="Rectangle 30">
            <a:extLst>
              <a:ext uri="{FF2B5EF4-FFF2-40B4-BE49-F238E27FC236}">
                <a16:creationId xmlns:a16="http://schemas.microsoft.com/office/drawing/2014/main" id="{F8D7428F-130F-4867-B50D-C70896415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" name="Rectangle 87">
            <a:extLst>
              <a:ext uri="{FF2B5EF4-FFF2-40B4-BE49-F238E27FC236}">
                <a16:creationId xmlns:a16="http://schemas.microsoft.com/office/drawing/2014/main" id="{0DE0BE17-6286-48F2-AACD-68BF9361F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612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Speech dereverberation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23D2A-725C-48F4-82A2-F6451333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  <p:sp>
        <p:nvSpPr>
          <p:cNvPr id="12" name="文本框 19">
            <a:extLst>
              <a:ext uri="{FF2B5EF4-FFF2-40B4-BE49-F238E27FC236}">
                <a16:creationId xmlns:a16="http://schemas.microsoft.com/office/drawing/2014/main" id="{ED546388-B07B-4EAD-919D-CE6206E9B506}"/>
              </a:ext>
            </a:extLst>
          </p:cNvPr>
          <p:cNvSpPr txBox="1"/>
          <p:nvPr/>
        </p:nvSpPr>
        <p:spPr>
          <a:xfrm>
            <a:off x="599562" y="1331107"/>
            <a:ext cx="7944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cs typeface="Times New Roman" panose="02020603050405020304" pitchFamily="18" charset="0"/>
              </a:rPr>
              <a:t>Comparisons of approaches on speech dereverberation (T60: 0.0 – 1.0 s) </a:t>
            </a:r>
            <a:endParaRPr lang="zh-CN" altLang="en-US" sz="2000" dirty="0"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84E90C6-CE82-4A5F-9E47-D9B1AD624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00" y="1774400"/>
            <a:ext cx="8680244" cy="436920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8E1FC1E5-1D99-40DB-A9B2-C09467B066D9}"/>
              </a:ext>
            </a:extLst>
          </p:cNvPr>
          <p:cNvGrpSpPr/>
          <p:nvPr/>
        </p:nvGrpSpPr>
        <p:grpSpPr>
          <a:xfrm>
            <a:off x="3454319" y="2333298"/>
            <a:ext cx="1122730" cy="3649718"/>
            <a:chOff x="3454319" y="2453402"/>
            <a:chExt cx="1122730" cy="352961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2C2A43C-2202-4AB2-9176-F4A4131D463E}"/>
                </a:ext>
              </a:extLst>
            </p:cNvPr>
            <p:cNvGrpSpPr/>
            <p:nvPr/>
          </p:nvGrpSpPr>
          <p:grpSpPr>
            <a:xfrm>
              <a:off x="3454319" y="2453402"/>
              <a:ext cx="78579" cy="3529613"/>
              <a:chOff x="3643505" y="2337787"/>
              <a:chExt cx="78579" cy="3529613"/>
            </a:xfrm>
          </p:grpSpPr>
          <p:sp>
            <p:nvSpPr>
              <p:cNvPr id="8" name="Right Bracket 7">
                <a:extLst>
                  <a:ext uri="{FF2B5EF4-FFF2-40B4-BE49-F238E27FC236}">
                    <a16:creationId xmlns:a16="http://schemas.microsoft.com/office/drawing/2014/main" id="{F2840A25-34EF-4924-B5B2-0A1C39BC7AE5}"/>
                  </a:ext>
                </a:extLst>
              </p:cNvPr>
              <p:cNvSpPr/>
              <p:nvPr/>
            </p:nvSpPr>
            <p:spPr>
              <a:xfrm>
                <a:off x="3643505" y="2337787"/>
                <a:ext cx="78579" cy="2063280"/>
              </a:xfrm>
              <a:prstGeom prst="rightBracket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Right Bracket 9">
                <a:extLst>
                  <a:ext uri="{FF2B5EF4-FFF2-40B4-BE49-F238E27FC236}">
                    <a16:creationId xmlns:a16="http://schemas.microsoft.com/office/drawing/2014/main" id="{6518B2CF-4870-4DD7-86BA-EC4D99C142DC}"/>
                  </a:ext>
                </a:extLst>
              </p:cNvPr>
              <p:cNvSpPr/>
              <p:nvPr/>
            </p:nvSpPr>
            <p:spPr>
              <a:xfrm>
                <a:off x="3643505" y="4443777"/>
                <a:ext cx="78579" cy="1423623"/>
              </a:xfrm>
              <a:prstGeom prst="rightBracket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4EA5897-8F66-43B4-9397-52D4A117EC4D}"/>
                </a:ext>
              </a:extLst>
            </p:cNvPr>
            <p:cNvGrpSpPr/>
            <p:nvPr/>
          </p:nvGrpSpPr>
          <p:grpSpPr>
            <a:xfrm>
              <a:off x="4492380" y="2453402"/>
              <a:ext cx="84669" cy="3529613"/>
              <a:chOff x="4658124" y="2386938"/>
              <a:chExt cx="84669" cy="3529613"/>
            </a:xfrm>
          </p:grpSpPr>
          <p:sp>
            <p:nvSpPr>
              <p:cNvPr id="9" name="Right Bracket 8">
                <a:extLst>
                  <a:ext uri="{FF2B5EF4-FFF2-40B4-BE49-F238E27FC236}">
                    <a16:creationId xmlns:a16="http://schemas.microsoft.com/office/drawing/2014/main" id="{2AEAC1C7-E84F-4E5C-9598-57856BD8B1E5}"/>
                  </a:ext>
                </a:extLst>
              </p:cNvPr>
              <p:cNvSpPr/>
              <p:nvPr/>
            </p:nvSpPr>
            <p:spPr>
              <a:xfrm>
                <a:off x="4658124" y="2386938"/>
                <a:ext cx="78623" cy="2063280"/>
              </a:xfrm>
              <a:prstGeom prst="rightBracket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Right Bracket 10">
                <a:extLst>
                  <a:ext uri="{FF2B5EF4-FFF2-40B4-BE49-F238E27FC236}">
                    <a16:creationId xmlns:a16="http://schemas.microsoft.com/office/drawing/2014/main" id="{D4E60A7F-CB1E-4335-A4FB-866FA4D16FF2}"/>
                  </a:ext>
                </a:extLst>
              </p:cNvPr>
              <p:cNvSpPr/>
              <p:nvPr/>
            </p:nvSpPr>
            <p:spPr>
              <a:xfrm>
                <a:off x="4664214" y="4492928"/>
                <a:ext cx="78579" cy="1423623"/>
              </a:xfrm>
              <a:prstGeom prst="rightBracket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718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Sensitivity to fixed array geometry</a:t>
            </a:r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200150"/>
            <a:ext cx="8001000" cy="2047547"/>
          </a:xfrm>
        </p:spPr>
        <p:txBody>
          <a:bodyPr>
            <a:normAutofit/>
          </a:bodyPr>
          <a:lstStyle/>
          <a:p>
            <a:r>
              <a:rPr lang="en-US" dirty="0"/>
              <a:t>A 2-channel array is trained for speech </a:t>
            </a:r>
            <a:r>
              <a:rPr lang="en-US" dirty="0" err="1"/>
              <a:t>dereverbaratoin</a:t>
            </a:r>
            <a:r>
              <a:rPr lang="en-US" dirty="0"/>
              <a:t> with the </a:t>
            </a:r>
            <a:r>
              <a:rPr lang="en-US" dirty="0" err="1"/>
              <a:t>intermicrophone</a:t>
            </a:r>
            <a:r>
              <a:rPr lang="en-US" dirty="0"/>
              <a:t> distance of 10 cm,  and tested at the matched and mismatched distances</a:t>
            </a:r>
          </a:p>
          <a:p>
            <a:r>
              <a:rPr lang="en-US" dirty="0"/>
              <a:t>Performance degrades as distance mismatch increases, as expected. But the trained model does not break down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B260A1-46CF-4140-B554-218F52601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66BB5E-DEAA-4AB7-9E88-8B00F3630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62" y="3337619"/>
            <a:ext cx="7902138" cy="253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677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Speech enhancement with quasi-diffuse noise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23D2A-725C-48F4-82A2-F6451333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  <p:sp>
        <p:nvSpPr>
          <p:cNvPr id="12" name="文本框 19">
            <a:extLst>
              <a:ext uri="{FF2B5EF4-FFF2-40B4-BE49-F238E27FC236}">
                <a16:creationId xmlns:a16="http://schemas.microsoft.com/office/drawing/2014/main" id="{ED546388-B07B-4EAD-919D-CE6206E9B506}"/>
              </a:ext>
            </a:extLst>
          </p:cNvPr>
          <p:cNvSpPr txBox="1"/>
          <p:nvPr/>
        </p:nvSpPr>
        <p:spPr>
          <a:xfrm>
            <a:off x="599562" y="1331107"/>
            <a:ext cx="7944875" cy="338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cs typeface="Times New Roman" panose="02020603050405020304" pitchFamily="18" charset="0"/>
              </a:rPr>
              <a:t>Comparisons of approaches on reverberant speech enhancement at -5 dB </a:t>
            </a:r>
            <a:endParaRPr lang="zh-CN" altLang="en-US" sz="2000" dirty="0"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8082B1-943F-4748-9AFE-BC3F73423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81" y="1705955"/>
            <a:ext cx="8914838" cy="331067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66A871A-940A-4643-BC48-B01D18B2A0B7}"/>
              </a:ext>
            </a:extLst>
          </p:cNvPr>
          <p:cNvGrpSpPr/>
          <p:nvPr/>
        </p:nvGrpSpPr>
        <p:grpSpPr>
          <a:xfrm>
            <a:off x="4980122" y="2112267"/>
            <a:ext cx="1420241" cy="2770126"/>
            <a:chOff x="5047234" y="2196112"/>
            <a:chExt cx="1420241" cy="2633466"/>
          </a:xfrm>
        </p:grpSpPr>
        <p:sp>
          <p:nvSpPr>
            <p:cNvPr id="14" name="Right Bracket 13">
              <a:extLst>
                <a:ext uri="{FF2B5EF4-FFF2-40B4-BE49-F238E27FC236}">
                  <a16:creationId xmlns:a16="http://schemas.microsoft.com/office/drawing/2014/main" id="{EF29A4F1-5C9B-4666-9C69-57A27BA8FD6A}"/>
                </a:ext>
              </a:extLst>
            </p:cNvPr>
            <p:cNvSpPr/>
            <p:nvPr/>
          </p:nvSpPr>
          <p:spPr>
            <a:xfrm>
              <a:off x="5047234" y="2196112"/>
              <a:ext cx="45719" cy="1527889"/>
            </a:xfrm>
            <a:prstGeom prst="rightBracket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Right Bracket 14">
              <a:extLst>
                <a:ext uri="{FF2B5EF4-FFF2-40B4-BE49-F238E27FC236}">
                  <a16:creationId xmlns:a16="http://schemas.microsoft.com/office/drawing/2014/main" id="{23A20DD7-8C2C-420A-88AC-A9467A8FC774}"/>
                </a:ext>
              </a:extLst>
            </p:cNvPr>
            <p:cNvSpPr/>
            <p:nvPr/>
          </p:nvSpPr>
          <p:spPr>
            <a:xfrm>
              <a:off x="5682124" y="2198098"/>
              <a:ext cx="45719" cy="1527889"/>
            </a:xfrm>
            <a:prstGeom prst="rightBracket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" name="Right Bracket 16">
              <a:extLst>
                <a:ext uri="{FF2B5EF4-FFF2-40B4-BE49-F238E27FC236}">
                  <a16:creationId xmlns:a16="http://schemas.microsoft.com/office/drawing/2014/main" id="{413BA85F-470D-4949-A34E-DB5CFA3C2C1A}"/>
                </a:ext>
              </a:extLst>
            </p:cNvPr>
            <p:cNvSpPr/>
            <p:nvPr/>
          </p:nvSpPr>
          <p:spPr>
            <a:xfrm>
              <a:off x="5051466" y="3741881"/>
              <a:ext cx="45719" cy="1084717"/>
            </a:xfrm>
            <a:prstGeom prst="rightBracket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" name="Right Bracket 17">
              <a:extLst>
                <a:ext uri="{FF2B5EF4-FFF2-40B4-BE49-F238E27FC236}">
                  <a16:creationId xmlns:a16="http://schemas.microsoft.com/office/drawing/2014/main" id="{EEC90497-1F5E-4A7D-9293-AA60B95F817B}"/>
                </a:ext>
              </a:extLst>
            </p:cNvPr>
            <p:cNvSpPr/>
            <p:nvPr/>
          </p:nvSpPr>
          <p:spPr>
            <a:xfrm>
              <a:off x="5682124" y="3744861"/>
              <a:ext cx="45719" cy="1084717"/>
            </a:xfrm>
            <a:prstGeom prst="rightBracket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4B59953-E835-4D25-995E-674F1A2A7A49}"/>
                </a:ext>
              </a:extLst>
            </p:cNvPr>
            <p:cNvGrpSpPr/>
            <p:nvPr/>
          </p:nvGrpSpPr>
          <p:grpSpPr>
            <a:xfrm>
              <a:off x="6421756" y="2196112"/>
              <a:ext cx="45719" cy="2630486"/>
              <a:chOff x="6507481" y="2193132"/>
              <a:chExt cx="45719" cy="2630486"/>
            </a:xfrm>
          </p:grpSpPr>
          <p:sp>
            <p:nvSpPr>
              <p:cNvPr id="16" name="Right Bracket 15">
                <a:extLst>
                  <a:ext uri="{FF2B5EF4-FFF2-40B4-BE49-F238E27FC236}">
                    <a16:creationId xmlns:a16="http://schemas.microsoft.com/office/drawing/2014/main" id="{F77D9005-341A-4D00-B787-B5B3FDA137C8}"/>
                  </a:ext>
                </a:extLst>
              </p:cNvPr>
              <p:cNvSpPr/>
              <p:nvPr/>
            </p:nvSpPr>
            <p:spPr>
              <a:xfrm>
                <a:off x="6507481" y="2193132"/>
                <a:ext cx="45719" cy="1527889"/>
              </a:xfrm>
              <a:prstGeom prst="rightBracket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Right Bracket 18">
                <a:extLst>
                  <a:ext uri="{FF2B5EF4-FFF2-40B4-BE49-F238E27FC236}">
                    <a16:creationId xmlns:a16="http://schemas.microsoft.com/office/drawing/2014/main" id="{26898EC3-DAA6-4B4D-A414-087879468778}"/>
                  </a:ext>
                </a:extLst>
              </p:cNvPr>
              <p:cNvSpPr/>
              <p:nvPr/>
            </p:nvSpPr>
            <p:spPr>
              <a:xfrm>
                <a:off x="6507481" y="3738901"/>
                <a:ext cx="45719" cy="1084717"/>
              </a:xfrm>
              <a:prstGeom prst="rightBracket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977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Combining spatial and spectral analyses</a:t>
            </a:r>
          </a:p>
        </p:txBody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200150"/>
            <a:ext cx="8001000" cy="4598988"/>
          </a:xfrm>
        </p:spPr>
        <p:txBody>
          <a:bodyPr/>
          <a:lstStyle/>
          <a:p>
            <a:r>
              <a:rPr lang="en-US" altLang="zh-CN" dirty="0">
                <a:ea typeface="宋体" pitchFamily="2" charset="-122"/>
              </a:rPr>
              <a:t>More recently, Zhang &amp; Wang (2017) used a more sophisticated set of spatial and spectral features</a:t>
            </a:r>
          </a:p>
          <a:p>
            <a:pPr lvl="1"/>
            <a:r>
              <a:rPr lang="en-US" altLang="zh-CN" dirty="0">
                <a:ea typeface="宋体" pitchFamily="2" charset="-122"/>
              </a:rPr>
              <a:t>Separation is based on IRM (ideal ratio mask) estimation</a:t>
            </a:r>
          </a:p>
          <a:p>
            <a:pPr lvl="1"/>
            <a:r>
              <a:rPr lang="en-US" altLang="zh-CN" dirty="0">
                <a:ea typeface="宋体" pitchFamily="2" charset="-122"/>
              </a:rPr>
              <a:t>Spectral features are extracted after fixed beamforming</a:t>
            </a:r>
          </a:p>
          <a:p>
            <a:pPr lvl="1"/>
            <a:r>
              <a:rPr lang="en-US" altLang="zh-CN" dirty="0">
                <a:ea typeface="宋体" pitchFamily="2" charset="-122"/>
              </a:rPr>
              <a:t>Substantially outperform conventional beamformers</a:t>
            </a:r>
          </a:p>
          <a:p>
            <a:endParaRPr lang="en-US" altLang="zh-CN" sz="2400" dirty="0">
              <a:ea typeface="宋体" pitchFamily="2" charset="-122"/>
            </a:endParaRPr>
          </a:p>
          <a:p>
            <a:pPr lvl="1"/>
            <a:endParaRPr lang="en-US" altLang="zh-CN" sz="2000" dirty="0">
              <a:ea typeface="宋体" pitchFamily="2" charset="-122"/>
            </a:endParaRPr>
          </a:p>
          <a:p>
            <a:pPr lvl="1"/>
            <a:endParaRPr lang="en-US" altLang="zh-CN" sz="2000" dirty="0">
              <a:ea typeface="宋体" pitchFamily="2" charset="-122"/>
            </a:endParaRPr>
          </a:p>
          <a:p>
            <a:pPr lvl="1"/>
            <a:endParaRPr lang="en-US" altLang="zh-CN" sz="2000" dirty="0">
              <a:ea typeface="宋体" pitchFamily="2" charset="-122"/>
            </a:endParaRPr>
          </a:p>
          <a:p>
            <a:pPr lvl="1"/>
            <a:endParaRPr lang="en-US" altLang="zh-CN" sz="2000" dirty="0">
              <a:ea typeface="宋体" pitchFamily="2" charset="-122"/>
            </a:endParaRPr>
          </a:p>
          <a:p>
            <a:pPr lvl="1"/>
            <a:endParaRPr lang="en-US" altLang="zh-CN" sz="2000" dirty="0">
              <a:ea typeface="宋体" pitchFamily="2" charset="-122"/>
            </a:endParaRPr>
          </a:p>
          <a:p>
            <a:pPr lvl="1"/>
            <a:endParaRPr lang="en-US" altLang="zh-CN" sz="2000" dirty="0">
              <a:ea typeface="宋体" pitchFamily="2" charset="-122"/>
            </a:endParaRPr>
          </a:p>
          <a:p>
            <a:pPr lvl="1">
              <a:buFontTx/>
              <a:buNone/>
            </a:pPr>
            <a:endParaRPr lang="en-US" altLang="zh-CN" sz="2000" dirty="0">
              <a:ea typeface="宋体" pitchFamily="2" charset="-122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E33CDB-2362-45E7-9C11-0BAB3AE12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77525A5-9AAB-4882-A385-ED7AE3A2FE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942037"/>
              </p:ext>
            </p:extLst>
          </p:nvPr>
        </p:nvGraphicFramePr>
        <p:xfrm>
          <a:off x="533400" y="3376602"/>
          <a:ext cx="8144304" cy="2300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1" r:id="rId3" imgW="6584655" imgH="1872181" progId="Visio.Drawing.11">
                  <p:embed/>
                </p:oleObj>
              </mc:Choice>
              <mc:Fallback>
                <p:oleObj r:id="rId3" imgW="6584655" imgH="1872181" progId="Visio.Drawing.11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376602"/>
                        <a:ext cx="8144304" cy="23007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72769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Speech enhancement with quasi-diffuse noise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23D2A-725C-48F4-82A2-F6451333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  <p:sp>
        <p:nvSpPr>
          <p:cNvPr id="12" name="文本框 19">
            <a:extLst>
              <a:ext uri="{FF2B5EF4-FFF2-40B4-BE49-F238E27FC236}">
                <a16:creationId xmlns:a16="http://schemas.microsoft.com/office/drawing/2014/main" id="{ED546388-B07B-4EAD-919D-CE6206E9B506}"/>
              </a:ext>
            </a:extLst>
          </p:cNvPr>
          <p:cNvSpPr txBox="1"/>
          <p:nvPr/>
        </p:nvSpPr>
        <p:spPr>
          <a:xfrm>
            <a:off x="599562" y="1331107"/>
            <a:ext cx="7944875" cy="338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cs typeface="Times New Roman" panose="02020603050405020304" pitchFamily="18" charset="0"/>
              </a:rPr>
              <a:t>Comparisons of single- and multi-channel enhancement at different SNRs </a:t>
            </a:r>
            <a:endParaRPr lang="zh-CN" altLang="en-US" sz="2000" dirty="0"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D44D27-6B68-48CA-8E90-F1DD4712E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41" y="1746616"/>
            <a:ext cx="8808940" cy="2793300"/>
          </a:xfrm>
          <a:prstGeom prst="rect">
            <a:avLst/>
          </a:prstGeom>
        </p:spPr>
      </p:pic>
      <p:sp>
        <p:nvSpPr>
          <p:cNvPr id="6" name="文本框 19">
            <a:extLst>
              <a:ext uri="{FF2B5EF4-FFF2-40B4-BE49-F238E27FC236}">
                <a16:creationId xmlns:a16="http://schemas.microsoft.com/office/drawing/2014/main" id="{858C6F6F-E861-4F9A-8CFD-B618166C477B}"/>
              </a:ext>
            </a:extLst>
          </p:cNvPr>
          <p:cNvSpPr txBox="1"/>
          <p:nvPr/>
        </p:nvSpPr>
        <p:spPr>
          <a:xfrm>
            <a:off x="649770" y="4987893"/>
            <a:ext cx="776826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>
                <a:cs typeface="Times New Roman" panose="02020603050405020304" pitchFamily="18" charset="0"/>
              </a:rPr>
              <a:t>Single-channel processing produces expected monaural enhancement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>
                <a:cs typeface="Times New Roman" panose="02020603050405020304" pitchFamily="18" charset="0"/>
              </a:rPr>
              <a:t>For the same array layout (e.g. linear arrays), more channels consistently boast performance</a:t>
            </a:r>
            <a:endParaRPr lang="zh-CN" altLang="en-US" sz="1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1312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Interim summary of results</a:t>
            </a:r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200150"/>
            <a:ext cx="8001000" cy="4668806"/>
          </a:xfrm>
        </p:spPr>
        <p:txBody>
          <a:bodyPr>
            <a:normAutofit/>
          </a:bodyPr>
          <a:lstStyle/>
          <a:p>
            <a:r>
              <a:rPr lang="en-US" dirty="0"/>
              <a:t>Postfiltering substantially elevates beamforming results based on T-F masking and CSM</a:t>
            </a:r>
          </a:p>
          <a:p>
            <a:r>
              <a:rPr lang="en-US" dirty="0"/>
              <a:t>DC-CRN clearly </a:t>
            </a:r>
            <a:r>
              <a:rPr lang="en-US"/>
              <a:t>outperforms BLSTM</a:t>
            </a:r>
            <a:endParaRPr lang="en-US" dirty="0"/>
          </a:p>
          <a:p>
            <a:r>
              <a:rPr lang="en-US" dirty="0"/>
              <a:t>Traditional beamforming, even with oracle spatial information, is not competitive</a:t>
            </a:r>
          </a:p>
          <a:p>
            <a:r>
              <a:rPr lang="en-US" dirty="0" err="1"/>
              <a:t>Spectrospatial</a:t>
            </a:r>
            <a:r>
              <a:rPr lang="en-US" dirty="0"/>
              <a:t> filtering using MC-CSM produces competitive results compared to DNN based beamforming with postfiltering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B260A1-46CF-4140-B554-218F52601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41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2532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Two-talker speaker separation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23D2A-725C-48F4-82A2-F6451333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E1B84E-CED8-40BD-B5ED-9F43D0FE9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46" y="1360652"/>
            <a:ext cx="8758106" cy="238524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0DABD41-8FBB-40EF-BEDA-33B0867C367A}"/>
              </a:ext>
            </a:extLst>
          </p:cNvPr>
          <p:cNvGrpSpPr/>
          <p:nvPr/>
        </p:nvGrpSpPr>
        <p:grpSpPr>
          <a:xfrm>
            <a:off x="2361679" y="1877550"/>
            <a:ext cx="1628002" cy="1458181"/>
            <a:chOff x="2360307" y="3435306"/>
            <a:chExt cx="1628002" cy="1842280"/>
          </a:xfrm>
        </p:grpSpPr>
        <p:sp>
          <p:nvSpPr>
            <p:cNvPr id="22" name="Right Bracket 21">
              <a:extLst>
                <a:ext uri="{FF2B5EF4-FFF2-40B4-BE49-F238E27FC236}">
                  <a16:creationId xmlns:a16="http://schemas.microsoft.com/office/drawing/2014/main" id="{01DF78DF-7D09-449A-9CED-45526F4D3B4B}"/>
                </a:ext>
              </a:extLst>
            </p:cNvPr>
            <p:cNvSpPr/>
            <p:nvPr/>
          </p:nvSpPr>
          <p:spPr>
            <a:xfrm>
              <a:off x="2360307" y="3435306"/>
              <a:ext cx="45711" cy="1842280"/>
            </a:xfrm>
            <a:prstGeom prst="rightBracket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3" name="Right Bracket 22">
              <a:extLst>
                <a:ext uri="{FF2B5EF4-FFF2-40B4-BE49-F238E27FC236}">
                  <a16:creationId xmlns:a16="http://schemas.microsoft.com/office/drawing/2014/main" id="{79894899-FDCD-4F43-80C9-8F26F0F0F1B6}"/>
                </a:ext>
              </a:extLst>
            </p:cNvPr>
            <p:cNvSpPr/>
            <p:nvPr/>
          </p:nvSpPr>
          <p:spPr>
            <a:xfrm>
              <a:off x="2836466" y="3435306"/>
              <a:ext cx="45711" cy="1842280"/>
            </a:xfrm>
            <a:prstGeom prst="rightBracket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" name="Right Bracket 23">
              <a:extLst>
                <a:ext uri="{FF2B5EF4-FFF2-40B4-BE49-F238E27FC236}">
                  <a16:creationId xmlns:a16="http://schemas.microsoft.com/office/drawing/2014/main" id="{F53F45E5-3C17-40D4-8F6D-C2A2B835995A}"/>
                </a:ext>
              </a:extLst>
            </p:cNvPr>
            <p:cNvSpPr/>
            <p:nvPr/>
          </p:nvSpPr>
          <p:spPr>
            <a:xfrm>
              <a:off x="3411830" y="3435306"/>
              <a:ext cx="45711" cy="1842280"/>
            </a:xfrm>
            <a:prstGeom prst="rightBracket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5" name="Right Bracket 24">
              <a:extLst>
                <a:ext uri="{FF2B5EF4-FFF2-40B4-BE49-F238E27FC236}">
                  <a16:creationId xmlns:a16="http://schemas.microsoft.com/office/drawing/2014/main" id="{7D6D4715-3F0D-4237-A0FD-4F75D97FCB78}"/>
                </a:ext>
              </a:extLst>
            </p:cNvPr>
            <p:cNvSpPr/>
            <p:nvPr/>
          </p:nvSpPr>
          <p:spPr>
            <a:xfrm>
              <a:off x="3942598" y="3435306"/>
              <a:ext cx="45711" cy="1842280"/>
            </a:xfrm>
            <a:prstGeom prst="rightBracket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C3D0364-88AE-4AB2-82F3-963E15EF5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339" y="3914983"/>
            <a:ext cx="2747861" cy="1709919"/>
          </a:xfrm>
          <a:prstGeom prst="rect">
            <a:avLst/>
          </a:prstGeom>
        </p:spPr>
      </p:pic>
      <p:sp>
        <p:nvSpPr>
          <p:cNvPr id="13" name="文本框 19">
            <a:extLst>
              <a:ext uri="{FF2B5EF4-FFF2-40B4-BE49-F238E27FC236}">
                <a16:creationId xmlns:a16="http://schemas.microsoft.com/office/drawing/2014/main" id="{B8E01DC1-4876-4956-9B6D-68A535CDB972}"/>
              </a:ext>
            </a:extLst>
          </p:cNvPr>
          <p:cNvSpPr txBox="1"/>
          <p:nvPr/>
        </p:nvSpPr>
        <p:spPr>
          <a:xfrm>
            <a:off x="335216" y="4012419"/>
            <a:ext cx="4236783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>
                <a:cs typeface="Times New Roman" panose="02020603050405020304" pitchFamily="18" charset="0"/>
              </a:rPr>
              <a:t>LBT (location-based training) assigns the speaker with smaller azimuth to the first DNN output layer and the other speaker to the second output layer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>
                <a:cs typeface="Times New Roman" panose="02020603050405020304" pitchFamily="18" charset="0"/>
              </a:rPr>
              <a:t>LBT resolves permutation ambiguity through naturally available spatial cues, and performs similarly to </a:t>
            </a:r>
            <a:r>
              <a:rPr lang="en-US" altLang="zh-CN" sz="1800" dirty="0" err="1">
                <a:cs typeface="Times New Roman" panose="02020603050405020304" pitchFamily="18" charset="0"/>
              </a:rPr>
              <a:t>uPIT</a:t>
            </a:r>
            <a:r>
              <a:rPr lang="en-US" altLang="zh-CN" sz="1800" dirty="0">
                <a:cs typeface="Times New Roman" panose="02020603050405020304" pitchFamily="18" charset="0"/>
              </a:rPr>
              <a:t> </a:t>
            </a:r>
            <a:endParaRPr lang="zh-CN" altLang="en-US" sz="1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60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Speech enhancement demo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01675" y="1142999"/>
            <a:ext cx="7740650" cy="4814456"/>
          </a:xfrm>
        </p:spPr>
        <p:txBody>
          <a:bodyPr>
            <a:noAutofit/>
          </a:bodyPr>
          <a:lstStyle/>
          <a:p>
            <a:r>
              <a:rPr lang="en-US" sz="2400" dirty="0">
                <a:cs typeface="Times New Roman" panose="02020603050405020304" pitchFamily="18" charset="0"/>
                <a:sym typeface="Arial" charset="0"/>
              </a:rPr>
              <a:t>8-channel</a:t>
            </a:r>
            <a:r>
              <a:rPr lang="en-US" sz="2400" dirty="0">
                <a:cs typeface="Times New Roman" panose="02020603050405020304" pitchFamily="18" charset="0"/>
              </a:rPr>
              <a:t> speech enhancement with quasi-diffuse noise at -5 dB</a:t>
            </a:r>
            <a:endParaRPr lang="en-US" altLang="en-US" sz="2400" dirty="0">
              <a:sym typeface="Arial" charset="0"/>
            </a:endParaRPr>
          </a:p>
          <a:p>
            <a:pPr lvl="1"/>
            <a:r>
              <a:rPr lang="en-US" altLang="en-US" sz="2000" dirty="0">
                <a:sym typeface="Arial" charset="0"/>
              </a:rPr>
              <a:t>Unprocessed:</a:t>
            </a:r>
          </a:p>
          <a:p>
            <a:pPr lvl="1"/>
            <a:endParaRPr lang="en-US" altLang="en-US" sz="2000" dirty="0">
              <a:sym typeface="Arial" charset="0"/>
            </a:endParaRPr>
          </a:p>
          <a:p>
            <a:pPr lvl="1"/>
            <a:r>
              <a:rPr lang="en-US" altLang="en-US" sz="2000" dirty="0">
                <a:sym typeface="Arial" charset="0"/>
              </a:rPr>
              <a:t>MB TI-MVDR (DC-CRN):</a:t>
            </a:r>
          </a:p>
          <a:p>
            <a:pPr lvl="1"/>
            <a:endParaRPr lang="en-US" altLang="en-US" sz="2000" dirty="0">
              <a:sym typeface="Arial" charset="0"/>
            </a:endParaRPr>
          </a:p>
          <a:p>
            <a:pPr lvl="1"/>
            <a:r>
              <a:rPr lang="en-US" altLang="en-US" sz="2000" dirty="0">
                <a:sym typeface="Arial" charset="0"/>
              </a:rPr>
              <a:t>MB TI-MVDR + PF (DC-CRN): </a:t>
            </a:r>
          </a:p>
          <a:p>
            <a:pPr lvl="1"/>
            <a:endParaRPr lang="en-US" altLang="en-US" sz="2000" dirty="0">
              <a:sym typeface="Arial" charset="0"/>
            </a:endParaRPr>
          </a:p>
          <a:p>
            <a:pPr lvl="1"/>
            <a:r>
              <a:rPr lang="en-US" altLang="en-US" sz="2000" dirty="0">
                <a:sym typeface="Arial" charset="0"/>
              </a:rPr>
              <a:t>CSM TI-MVDR + PF (DC-CRN):</a:t>
            </a:r>
          </a:p>
          <a:p>
            <a:pPr lvl="1"/>
            <a:endParaRPr lang="en-US" altLang="en-US" sz="2000" dirty="0">
              <a:sym typeface="Arial" charset="0"/>
            </a:endParaRPr>
          </a:p>
          <a:p>
            <a:pPr lvl="1"/>
            <a:r>
              <a:rPr lang="en-US" altLang="en-US" sz="2000" dirty="0">
                <a:sym typeface="Arial" charset="0"/>
              </a:rPr>
              <a:t>MC-CSM (DC-CRN): </a:t>
            </a:r>
          </a:p>
          <a:p>
            <a:pPr lvl="1"/>
            <a:endParaRPr lang="en-US" altLang="en-US" sz="2000" dirty="0">
              <a:sym typeface="Arial" charset="0"/>
            </a:endParaRPr>
          </a:p>
          <a:p>
            <a:pPr lvl="1"/>
            <a:r>
              <a:rPr lang="en-US" altLang="en-US" sz="2000" dirty="0">
                <a:sym typeface="Arial" charset="0"/>
              </a:rPr>
              <a:t>Clean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23D2A-725C-48F4-82A2-F6451333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  <p:pic>
        <p:nvPicPr>
          <p:cNvPr id="5" name="192_mix">
            <a:hlinkClick r:id="" action="ppaction://media"/>
            <a:extLst>
              <a:ext uri="{FF2B5EF4-FFF2-40B4-BE49-F238E27FC236}">
                <a16:creationId xmlns:a16="http://schemas.microsoft.com/office/drawing/2014/main" id="{03BC2EE1-134A-4879-9CD3-95A7B4CCC4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174603" y="1902531"/>
            <a:ext cx="406329" cy="406329"/>
          </a:xfrm>
          <a:prstGeom prst="rect">
            <a:avLst/>
          </a:prstGeom>
        </p:spPr>
      </p:pic>
      <p:pic>
        <p:nvPicPr>
          <p:cNvPr id="6" name="192_sph_DCCRN_TI-MVDR_PF">
            <a:hlinkClick r:id="" action="ppaction://media"/>
            <a:extLst>
              <a:ext uri="{FF2B5EF4-FFF2-40B4-BE49-F238E27FC236}">
                <a16:creationId xmlns:a16="http://schemas.microsoft.com/office/drawing/2014/main" id="{AC9E553C-8379-4AAD-BC64-C37210C5FE5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174600" y="3449125"/>
            <a:ext cx="406329" cy="406329"/>
          </a:xfrm>
          <a:prstGeom prst="rect">
            <a:avLst/>
          </a:prstGeom>
        </p:spPr>
      </p:pic>
      <p:pic>
        <p:nvPicPr>
          <p:cNvPr id="7" name="192_sph_DCCRN">
            <a:hlinkClick r:id="" action="ppaction://media"/>
            <a:extLst>
              <a:ext uri="{FF2B5EF4-FFF2-40B4-BE49-F238E27FC236}">
                <a16:creationId xmlns:a16="http://schemas.microsoft.com/office/drawing/2014/main" id="{3B49090C-0B6D-40EC-BC11-D07BBE152B8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174602" y="4887447"/>
            <a:ext cx="406329" cy="406329"/>
          </a:xfrm>
          <a:prstGeom prst="rect">
            <a:avLst/>
          </a:prstGeom>
        </p:spPr>
      </p:pic>
      <p:pic>
        <p:nvPicPr>
          <p:cNvPr id="8" name="192_sph">
            <a:hlinkClick r:id="" action="ppaction://media"/>
            <a:extLst>
              <a:ext uri="{FF2B5EF4-FFF2-40B4-BE49-F238E27FC236}">
                <a16:creationId xmlns:a16="http://schemas.microsoft.com/office/drawing/2014/main" id="{4FDFF362-1E77-4B7C-8ACF-D9CC44B732F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181285" y="5551126"/>
            <a:ext cx="406329" cy="406329"/>
          </a:xfrm>
          <a:prstGeom prst="rect">
            <a:avLst/>
          </a:prstGeom>
        </p:spPr>
      </p:pic>
      <p:pic>
        <p:nvPicPr>
          <p:cNvPr id="9" name="192_sph_DCCRN_TI-MVDR">
            <a:hlinkClick r:id="" action="ppaction://media"/>
            <a:extLst>
              <a:ext uri="{FF2B5EF4-FFF2-40B4-BE49-F238E27FC236}">
                <a16:creationId xmlns:a16="http://schemas.microsoft.com/office/drawing/2014/main" id="{7A56FAC8-6F46-4201-A4BF-9C4A5AA59D1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174599" y="2695582"/>
            <a:ext cx="406329" cy="406329"/>
          </a:xfrm>
          <a:prstGeom prst="rect">
            <a:avLst/>
          </a:prstGeom>
        </p:spPr>
      </p:pic>
      <p:pic>
        <p:nvPicPr>
          <p:cNvPr id="10" name="192_sph_DCCRN_CSM-TI-MVDR_PF">
            <a:hlinkClick r:id="" action="ppaction://media"/>
            <a:extLst>
              <a:ext uri="{FF2B5EF4-FFF2-40B4-BE49-F238E27FC236}">
                <a16:creationId xmlns:a16="http://schemas.microsoft.com/office/drawing/2014/main" id="{DB43A6C1-B4B7-424E-8BDE-0D1AEC14416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174599" y="4157127"/>
            <a:ext cx="406329" cy="40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5367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Summary</a:t>
            </a:r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200150"/>
            <a:ext cx="8001000" cy="4668806"/>
          </a:xfrm>
        </p:spPr>
        <p:txBody>
          <a:bodyPr>
            <a:normAutofit/>
          </a:bodyPr>
          <a:lstStyle/>
          <a:p>
            <a:r>
              <a:rPr lang="en-US" dirty="0"/>
              <a:t>A neural </a:t>
            </a:r>
            <a:r>
              <a:rPr lang="en-US" dirty="0" err="1"/>
              <a:t>spectrospatial</a:t>
            </a:r>
            <a:r>
              <a:rPr lang="en-US" dirty="0"/>
              <a:t> filter is proposed for multi-channel speech dereverberation, speech enhancement, and speaker separation</a:t>
            </a:r>
          </a:p>
          <a:p>
            <a:r>
              <a:rPr lang="en-US" dirty="0"/>
              <a:t>Multi-channel complex spectral mapping is a conceptually simple, computationally efficient, and effective approach</a:t>
            </a:r>
          </a:p>
          <a:p>
            <a:pPr lvl="1"/>
            <a:r>
              <a:rPr lang="en-US" dirty="0"/>
              <a:t>MC-CSM reduces to monaural CSM when only single-microphone recordings are available, hence treating multi-channel and single-channel processing exactly in the same way</a:t>
            </a:r>
            <a:endParaRPr lang="en-US" altLang="en-US" dirty="0">
              <a:sym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ym typeface="Arial" charset="0"/>
              </a:rPr>
              <a:t>Neural </a:t>
            </a:r>
            <a:r>
              <a:rPr lang="en-US" altLang="en-US" dirty="0" err="1">
                <a:sym typeface="Arial" charset="0"/>
              </a:rPr>
              <a:t>spectrospatial</a:t>
            </a:r>
            <a:r>
              <a:rPr lang="en-US" altLang="en-US" dirty="0">
                <a:sym typeface="Arial" charset="0"/>
              </a:rPr>
              <a:t> filtering lets deep learning discover most discriminative spectral and spatial features for performing speech separation tasks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B260A1-46CF-4140-B554-218F52601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44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5817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Masking based beamforming</a:t>
            </a:r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200150"/>
            <a:ext cx="8001000" cy="4233087"/>
          </a:xfrm>
        </p:spPr>
        <p:txBody>
          <a:bodyPr/>
          <a:lstStyle/>
          <a:p>
            <a:r>
              <a:rPr lang="en-US" altLang="zh-CN" dirty="0">
                <a:ea typeface="宋体" pitchFamily="2" charset="-122"/>
              </a:rPr>
              <a:t>Beamforming as a spatial filter needs to know the target direction for steering purposes</a:t>
            </a:r>
          </a:p>
          <a:p>
            <a:r>
              <a:rPr lang="en-US" altLang="zh-CN" dirty="0">
                <a:ea typeface="宋体" pitchFamily="2" charset="-122"/>
              </a:rPr>
              <a:t>S</a:t>
            </a:r>
            <a:r>
              <a:rPr lang="en-US" altLang="zh-CN" sz="2400" dirty="0">
                <a:ea typeface="宋体" pitchFamily="2" charset="-122"/>
              </a:rPr>
              <a:t>teering vector typically relies on direction-of-arrival estimation of the target source, or source localization</a:t>
            </a:r>
          </a:p>
          <a:p>
            <a:r>
              <a:rPr lang="en-US" altLang="zh-CN" dirty="0">
                <a:ea typeface="宋体" pitchFamily="2" charset="-122"/>
              </a:rPr>
              <a:t>However, sound localization in reverberant, multi-source environments itself is difficult</a:t>
            </a:r>
          </a:p>
          <a:p>
            <a:pPr lvl="1"/>
            <a:r>
              <a:rPr lang="en-US" altLang="zh-CN" dirty="0">
                <a:ea typeface="宋体" pitchFamily="2" charset="-122"/>
              </a:rPr>
              <a:t>For human audition, localization seems to depend instead on separation (Darwin’08)</a:t>
            </a:r>
            <a:endParaRPr lang="en-US" altLang="zh-CN" sz="2000" dirty="0">
              <a:ea typeface="宋体" pitchFamily="2" charset="-122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3F7BC3-D131-45D6-B7D3-60B25C479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2845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Masking based beamforming (cont.)</a:t>
            </a:r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200150"/>
            <a:ext cx="8001000" cy="4886018"/>
          </a:xfrm>
        </p:spPr>
        <p:txBody>
          <a:bodyPr/>
          <a:lstStyle/>
          <a:p>
            <a:r>
              <a:rPr lang="en-US" altLang="zh-CN" dirty="0">
                <a:ea typeface="宋体" pitchFamily="2" charset="-122"/>
              </a:rPr>
              <a:t>A more recent idea uses monaural time-frequency (T-F) masking to guide beamforming (</a:t>
            </a:r>
            <a:r>
              <a:rPr lang="en-US" altLang="zh-CN" dirty="0" err="1">
                <a:ea typeface="宋体" pitchFamily="2" charset="-122"/>
              </a:rPr>
              <a:t>Heymann</a:t>
            </a:r>
            <a:r>
              <a:rPr lang="en-US" altLang="zh-CN" dirty="0">
                <a:ea typeface="宋体" pitchFamily="2" charset="-122"/>
              </a:rPr>
              <a:t> et al.’16; Higuchi et al.’16)</a:t>
            </a:r>
            <a:endParaRPr lang="en-US" altLang="zh-CN" sz="2400" dirty="0">
              <a:ea typeface="宋体" pitchFamily="2" charset="-122"/>
            </a:endParaRPr>
          </a:p>
          <a:p>
            <a:pPr lvl="1"/>
            <a:r>
              <a:rPr lang="en-US" altLang="zh-CN" dirty="0">
                <a:ea typeface="宋体" pitchFamily="2" charset="-122"/>
              </a:rPr>
              <a:t>Supervised masking helps to specify the target source</a:t>
            </a:r>
          </a:p>
          <a:p>
            <a:pPr lvl="1"/>
            <a:r>
              <a:rPr lang="en-US" altLang="zh-CN" sz="2000" dirty="0">
                <a:ea typeface="宋体" pitchFamily="2" charset="-122"/>
              </a:rPr>
              <a:t>Masking helps also by suppressing interfering sound sources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3F7BC3-D131-45D6-B7D3-60B25C479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088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MVDR beamformer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33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23875" y="1200150"/>
                <a:ext cx="8001000" cy="4886018"/>
              </a:xfrm>
            </p:spPr>
            <p:txBody>
              <a:bodyPr/>
              <a:lstStyle/>
              <a:p>
                <a:r>
                  <a:rPr lang="en-US" altLang="zh-CN" dirty="0">
                    <a:ea typeface="宋体" pitchFamily="2" charset="-122"/>
                  </a:rPr>
                  <a:t>To explain the idea, examine the MVDR beamformer</a:t>
                </a:r>
              </a:p>
              <a:p>
                <a:pPr lvl="1"/>
                <a:r>
                  <a:rPr lang="en-US" altLang="zh-CN" dirty="0">
                    <a:ea typeface="宋体" pitchFamily="2" charset="-122"/>
                  </a:rPr>
                  <a:t>MVDR (minimum variance distortionless response) aims to minimize the noise energy from nontarget directions while maintaining the energy from the target direction</a:t>
                </a:r>
              </a:p>
              <a:p>
                <a:r>
                  <a:rPr lang="en-US" dirty="0"/>
                  <a:t>Array signals can be written as</a:t>
                </a:r>
                <a:endParaRPr lang="en-US" altLang="zh-CN" dirty="0">
                  <a:ea typeface="宋体" pitchFamily="2" charset="-122"/>
                </a:endParaRPr>
              </a:p>
              <a:p>
                <a:pPr marL="457200" lvl="1" indent="0">
                  <a:buNone/>
                </a:pPr>
                <a:endParaRPr lang="en-US" b="1" i="1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𝐲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𝐜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𝐧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:endParaRPr lang="en-US" altLang="zh-CN" sz="2000" dirty="0">
                  <a:ea typeface="宋体" pitchFamily="2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𝐲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𝐧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denote the spatial vectors of the noisy speech signal and noise at frame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and frequency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: speech or target source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𝐜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: received speech signal by the array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𝐜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: steering vector of the array</a:t>
                </a:r>
                <a:endParaRPr lang="en-US" altLang="zh-CN" sz="2000" dirty="0"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9933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23875" y="1200150"/>
                <a:ext cx="8001000" cy="4886018"/>
              </a:xfrm>
              <a:blipFill>
                <a:blip r:embed="rId2"/>
                <a:stretch>
                  <a:fillRect l="-1448" t="-1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BE919C-3160-4774-9269-7E46FC18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5220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MVDR beamformer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33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23875" y="1200150"/>
                <a:ext cx="8001000" cy="4886018"/>
              </a:xfrm>
            </p:spPr>
            <p:txBody>
              <a:bodyPr/>
              <a:lstStyle/>
              <a:p>
                <a:r>
                  <a:rPr lang="en-US" dirty="0"/>
                  <a:t>We can solve for an optimal weight vector</a:t>
                </a:r>
                <a:endParaRPr lang="en-US" altLang="zh-CN" dirty="0">
                  <a:ea typeface="宋体" pitchFamily="2" charset="-122"/>
                </a:endParaRPr>
              </a:p>
              <a:p>
                <a:pPr marL="457200" lvl="1" indent="0">
                  <a:buNone/>
                </a:pPr>
                <a:endParaRPr lang="en-US" b="1" i="1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opt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</m:d>
                        </m:e>
                      </m:func>
                      <m:r>
                        <a:rPr lang="en-US" sz="240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subject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:endParaRPr lang="en-US" altLang="zh-CN" sz="2000" dirty="0">
                  <a:ea typeface="宋体" pitchFamily="2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denotes the conjugate transpose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the spatial covariance matrix of the noise</a:t>
                </a:r>
              </a:p>
              <a:p>
                <a:r>
                  <a:rPr lang="en-US" dirty="0"/>
                  <a:t>As the minimization of the output power is equivalent to the minimization of the noise power:</a:t>
                </a:r>
              </a:p>
              <a:p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opt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𝐜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𝐜</m:t>
                          </m:r>
                        </m:den>
                      </m:f>
                    </m:oMath>
                  </m:oMathPara>
                </a14:m>
                <a:endParaRPr lang="en-US" altLang="zh-CN" sz="2400" dirty="0">
                  <a:ea typeface="宋体" pitchFamily="2" charset="-122"/>
                </a:endParaRPr>
              </a:p>
              <a:p>
                <a:pPr lvl="1"/>
                <a:endParaRPr lang="en-US" altLang="zh-CN" sz="2000" dirty="0"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9933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23875" y="1200150"/>
                <a:ext cx="8001000" cy="4886018"/>
              </a:xfrm>
              <a:blipFill>
                <a:blip r:embed="rId2"/>
                <a:stretch>
                  <a:fillRect l="-1448" t="-1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5EB9CB-8A98-4068-B675-C2280070F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8187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MVDR beamformer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33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23875" y="1200150"/>
                <a:ext cx="8001000" cy="4886018"/>
              </a:xfrm>
            </p:spPr>
            <p:txBody>
              <a:bodyPr/>
              <a:lstStyle/>
              <a:p>
                <a:r>
                  <a:rPr lang="en-US" dirty="0"/>
                  <a:t>The enhanced speech signal (MVDR output) is</a:t>
                </a:r>
              </a:p>
              <a:p>
                <a:endParaRPr lang="en-US" b="1" i="1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opt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b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:endParaRPr lang="en-US" altLang="zh-CN" sz="2000" dirty="0">
                  <a:ea typeface="宋体" pitchFamily="2" charset="-122"/>
                </a:endParaRPr>
              </a:p>
              <a:p>
                <a:pPr lvl="1"/>
                <a:r>
                  <a:rPr lang="en-US" dirty="0"/>
                  <a:t>Hence, the accurate estimation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key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r>
                  <a:rPr lang="en-US" dirty="0"/>
                  <a:t> corresponds to the principal eigenvector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, the spatial covariance matrix of speech</a:t>
                </a:r>
              </a:p>
              <a:p>
                <a:r>
                  <a:rPr lang="en-US" dirty="0"/>
                  <a:t>With speech and noise uncorrelated, we have</a:t>
                </a:r>
              </a:p>
              <a:p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zh-CN" sz="2400" dirty="0">
                  <a:ea typeface="宋体" pitchFamily="2" charset="-122"/>
                </a:endParaRPr>
              </a:p>
              <a:p>
                <a:pPr lvl="1"/>
                <a:endParaRPr lang="en-US" altLang="zh-CN" dirty="0">
                  <a:ea typeface="宋体" pitchFamily="2" charset="-122"/>
                </a:endParaRPr>
              </a:p>
              <a:p>
                <a:pPr lvl="1"/>
                <a:r>
                  <a:rPr lang="en-US" altLang="zh-CN" dirty="0">
                    <a:ea typeface="宋体" pitchFamily="2" charset="-122"/>
                  </a:rPr>
                  <a:t>A noise estimate is crucial for beamforming performance, just like in traditional speech enhancement</a:t>
                </a:r>
              </a:p>
              <a:p>
                <a:pPr lvl="1"/>
                <a:endParaRPr lang="en-US" altLang="zh-CN" sz="2000" dirty="0"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9933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23875" y="1200150"/>
                <a:ext cx="8001000" cy="4886018"/>
              </a:xfrm>
              <a:blipFill>
                <a:blip r:embed="rId2"/>
                <a:stretch>
                  <a:fillRect l="-1448" t="-1873" r="-686" b="-5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EF9440-F1B8-4970-8DE1-8AFCC5853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516248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808080"/>
      </a:dk2>
      <a:lt2>
        <a:srgbClr val="FFFF00"/>
      </a:lt2>
      <a:accent1>
        <a:srgbClr val="00CC99"/>
      </a:accent1>
      <a:accent2>
        <a:srgbClr val="3333CC"/>
      </a:accent2>
      <a:accent3>
        <a:srgbClr val="C0C0C0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120000"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120000"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23953</TotalTime>
  <Words>2558</Words>
  <Application>Microsoft Office PowerPoint</Application>
  <PresentationFormat>On-screen Show (4:3)</PresentationFormat>
  <Paragraphs>487</Paragraphs>
  <Slides>44</Slides>
  <Notes>30</Notes>
  <HiddenSlides>0</HiddenSlides>
  <MMClips>11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Cambria Math</vt:lpstr>
      <vt:lpstr>Times New Roman</vt:lpstr>
      <vt:lpstr>Wingdings</vt:lpstr>
      <vt:lpstr>Default Design</vt:lpstr>
      <vt:lpstr>Microsoft Visio 2003-2010 Drawing</vt:lpstr>
      <vt:lpstr>Neural Spectrospatial Filter</vt:lpstr>
      <vt:lpstr>Outline</vt:lpstr>
      <vt:lpstr>DNN based approach</vt:lpstr>
      <vt:lpstr>Combining spatial and spectral analyses</vt:lpstr>
      <vt:lpstr>Masking based beamforming</vt:lpstr>
      <vt:lpstr>Masking based beamforming (cont.)</vt:lpstr>
      <vt:lpstr>MVDR beamformer</vt:lpstr>
      <vt:lpstr>MVDR beamformer (cont.)</vt:lpstr>
      <vt:lpstr>MVDR beamformer (cont.)</vt:lpstr>
      <vt:lpstr>Masking based beamforming</vt:lpstr>
      <vt:lpstr>Masking based beamforming (cont.)</vt:lpstr>
      <vt:lpstr>Outline</vt:lpstr>
      <vt:lpstr>Complex spectral mapping</vt:lpstr>
      <vt:lpstr>Multi-channel reverberant recordings</vt:lpstr>
      <vt:lpstr>Signal model for reverberant-noisy speech</vt:lpstr>
      <vt:lpstr>Complex spectral mapping approach</vt:lpstr>
      <vt:lpstr>Two-channel real and imaginary spectrograms</vt:lpstr>
      <vt:lpstr>Model diagram</vt:lpstr>
      <vt:lpstr>Single-channel complex spectral mapping</vt:lpstr>
      <vt:lpstr>MVDR beamforming</vt:lpstr>
      <vt:lpstr>Multi-channel dereverberation</vt:lpstr>
      <vt:lpstr>REVERB challenge evaluation</vt:lpstr>
      <vt:lpstr>Dereverberation results on REVERB test data</vt:lpstr>
      <vt:lpstr>ASR results on REVERB real test data</vt:lpstr>
      <vt:lpstr>Sound demo</vt:lpstr>
      <vt:lpstr>Multi-channel speaker separation</vt:lpstr>
      <vt:lpstr>MISO-based architecture</vt:lpstr>
      <vt:lpstr>Libri-CSS evaluation</vt:lpstr>
      <vt:lpstr>Libri-CSS utterance-wise results</vt:lpstr>
      <vt:lpstr>Continuous-input results</vt:lpstr>
      <vt:lpstr>Outline</vt:lpstr>
      <vt:lpstr>Motivation and introduction</vt:lpstr>
      <vt:lpstr>Neural spectrospatial filter</vt:lpstr>
      <vt:lpstr>How does the spectrospatial filter perform?</vt:lpstr>
      <vt:lpstr>Comparison baselines</vt:lpstr>
      <vt:lpstr>DNN architecture</vt:lpstr>
      <vt:lpstr>Speech dereverberation</vt:lpstr>
      <vt:lpstr>Sensitivity to fixed array geometry</vt:lpstr>
      <vt:lpstr>Speech enhancement with quasi-diffuse noise</vt:lpstr>
      <vt:lpstr>Speech enhancement with quasi-diffuse noise</vt:lpstr>
      <vt:lpstr>Interim summary of results</vt:lpstr>
      <vt:lpstr>Two-talker speaker separation</vt:lpstr>
      <vt:lpstr>Speech enhancement demo</vt:lpstr>
      <vt:lpstr>Summary</vt:lpstr>
    </vt:vector>
  </TitlesOfParts>
  <Company>Ohio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Shzu</dc:creator>
  <cp:lastModifiedBy>Wang, Deliang</cp:lastModifiedBy>
  <cp:revision>2229</cp:revision>
  <cp:lastPrinted>2018-08-07T06:32:26Z</cp:lastPrinted>
  <dcterms:created xsi:type="dcterms:W3CDTF">2000-02-23T21:56:57Z</dcterms:created>
  <dcterms:modified xsi:type="dcterms:W3CDTF">2022-03-31T16:07:51Z</dcterms:modified>
</cp:coreProperties>
</file>