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5B73A-9D62-4986-80DF-FAA015BA25B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F84C6-7593-4D4C-85ED-763A6443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8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F84C6-7593-4D4C-85ED-763A644335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7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The Artificial Life of 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Przemyslaw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Prusinkiewicz</a:t>
            </a:r>
            <a:r>
              <a:rPr lang="en-US" dirty="0">
                <a:solidFill>
                  <a:schemeClr val="tx1"/>
                </a:solidFill>
              </a:rPr>
              <a:t>, Mark </a:t>
            </a:r>
            <a:r>
              <a:rPr lang="en-US" dirty="0" err="1">
                <a:solidFill>
                  <a:schemeClr val="tx1"/>
                </a:solidFill>
              </a:rPr>
              <a:t>Hammel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Radom´ır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</a:t>
            </a:r>
            <a:r>
              <a:rPr lang="en-US" dirty="0" err="1">
                <a:solidFill>
                  <a:schemeClr val="tx1"/>
                </a:solidFill>
              </a:rPr>
              <a:t>ˇech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chemeClr val="tx1"/>
                </a:solidFill>
              </a:rPr>
              <a:t>University of Calgary</a:t>
            </a:r>
          </a:p>
          <a:p>
            <a:r>
              <a:rPr lang="en-US" dirty="0">
                <a:solidFill>
                  <a:schemeClr val="tx1"/>
                </a:solidFill>
              </a:rPr>
              <a:t>Calgary, Alberta, Canada T2N 1N4</a:t>
            </a:r>
          </a:p>
          <a:p>
            <a:r>
              <a:rPr lang="en-US" dirty="0">
                <a:solidFill>
                  <a:schemeClr val="tx1"/>
                </a:solidFill>
              </a:rPr>
              <a:t>e-mail: pwpjhammeljmech@cpsc.ucalgary.ca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Jim </a:t>
            </a:r>
            <a:r>
              <a:rPr lang="en-US" dirty="0" err="1">
                <a:solidFill>
                  <a:schemeClr val="tx1"/>
                </a:solidFill>
              </a:rPr>
              <a:t>Hanan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CSIRO - Cooperative Research Centre</a:t>
            </a:r>
          </a:p>
          <a:p>
            <a:r>
              <a:rPr lang="en-US" dirty="0">
                <a:solidFill>
                  <a:schemeClr val="tx1"/>
                </a:solidFill>
              </a:rPr>
              <a:t>for Tropical Pest Management</a:t>
            </a:r>
          </a:p>
          <a:p>
            <a:r>
              <a:rPr lang="en-US" dirty="0">
                <a:solidFill>
                  <a:schemeClr val="tx1"/>
                </a:solidFill>
              </a:rPr>
              <a:t>Brisbane, Australia</a:t>
            </a:r>
          </a:p>
          <a:p>
            <a:r>
              <a:rPr lang="en-US" dirty="0">
                <a:solidFill>
                  <a:schemeClr val="tx1"/>
                </a:solidFill>
              </a:rPr>
              <a:t>e-mail: jim@ctpm.uq.oz.au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>
                <a:solidFill>
                  <a:schemeClr val="tx1"/>
                </a:solidFill>
              </a:rPr>
              <a:t>Artificial life for graphics, animation, and virtual reality,</a:t>
            </a:r>
          </a:p>
          <a:p>
            <a:r>
              <a:rPr lang="en-US" dirty="0">
                <a:solidFill>
                  <a:schemeClr val="tx1"/>
                </a:solidFill>
              </a:rPr>
              <a:t>volume 7 of SIGGRAPH ’95 Course Notes, pages 1-1–1-38. ACM</a:t>
            </a:r>
          </a:p>
          <a:p>
            <a:r>
              <a:rPr lang="en-US" dirty="0">
                <a:solidFill>
                  <a:schemeClr val="tx1"/>
                </a:solidFill>
              </a:rPr>
              <a:t>Press, 1995.</a:t>
            </a:r>
          </a:p>
        </p:txBody>
      </p:sp>
    </p:spTree>
    <p:extLst>
      <p:ext uri="{BB962C8B-B14F-4D97-AF65-F5344CB8AC3E}">
        <p14:creationId xmlns:p14="http://schemas.microsoft.com/office/powerpoint/2010/main" val="29740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547813"/>
            <a:ext cx="72580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2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L-Systems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Extend L-system by assigning numerical attributes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A(t):t &gt; 5 -&gt; B(t + 1)CD(t^0.5, t – 2)</a:t>
            </a:r>
          </a:p>
          <a:p>
            <a:r>
              <a:rPr lang="en-US" dirty="0" smtClean="0"/>
              <a:t>Called deterministic </a:t>
            </a:r>
            <a:r>
              <a:rPr lang="en-US" dirty="0" err="1" smtClean="0"/>
              <a:t>iff</a:t>
            </a:r>
            <a:r>
              <a:rPr lang="en-US" dirty="0" smtClean="0"/>
              <a:t> for each module A, production set includes exactly one production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90775"/>
            <a:ext cx="61912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Parametric L-Systems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05113"/>
            <a:ext cx="36766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2895600"/>
            <a:ext cx="229552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4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L-systems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r>
              <a:rPr lang="en-US" dirty="0" smtClean="0"/>
              <a:t>If x &lt;= 3, p1 = 2 / (2 + 3), p2 = 3 / (2 + 3)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98" y="1752600"/>
            <a:ext cx="2886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98" y="2133600"/>
            <a:ext cx="19716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98" y="2952750"/>
            <a:ext cx="39909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8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L-Systems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</a:t>
            </a:r>
            <a:r>
              <a:rPr lang="en-US" dirty="0" smtClean="0"/>
              <a:t>L-system</a:t>
            </a:r>
          </a:p>
          <a:p>
            <a:pPr lvl="1"/>
            <a:r>
              <a:rPr lang="en-US" dirty="0" smtClean="0"/>
              <a:t>Context free</a:t>
            </a:r>
          </a:p>
          <a:p>
            <a:r>
              <a:rPr lang="en-US" dirty="0" smtClean="0"/>
              <a:t>1L-system</a:t>
            </a:r>
          </a:p>
          <a:p>
            <a:pPr lvl="1"/>
            <a:r>
              <a:rPr lang="en-US" dirty="0" smtClean="0"/>
              <a:t>Context on one side (left or right context)</a:t>
            </a:r>
          </a:p>
          <a:p>
            <a:r>
              <a:rPr lang="en-US" dirty="0" smtClean="0"/>
              <a:t>2L-system</a:t>
            </a:r>
          </a:p>
          <a:p>
            <a:pPr lvl="1"/>
            <a:r>
              <a:rPr lang="en-US" dirty="0" smtClean="0"/>
              <a:t>Both left and right context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5334000"/>
            <a:ext cx="5162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8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Turtle interpretation of L-Systems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a cursor over plane or in 3D</a:t>
            </a:r>
          </a:p>
          <a:p>
            <a:r>
              <a:rPr lang="en-US" dirty="0" smtClean="0"/>
              <a:t>Specify its movements by commands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124200"/>
            <a:ext cx="40005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0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4876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990" y="3353666"/>
            <a:ext cx="49434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4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P1 describes creating of two new branches</a:t>
            </a:r>
          </a:p>
          <a:p>
            <a:r>
              <a:rPr lang="en-US" dirty="0" smtClean="0"/>
              <a:t>P2 describes creating of a branch and a bud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447800"/>
            <a:ext cx="6134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2286000"/>
            <a:ext cx="63436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743075"/>
            <a:ext cx="48482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3162300"/>
            <a:ext cx="26860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6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Aristid</a:t>
            </a:r>
            <a:r>
              <a:rPr lang="en-US" dirty="0"/>
              <a:t> </a:t>
            </a:r>
            <a:r>
              <a:rPr lang="en-US" dirty="0" err="1" smtClean="0"/>
              <a:t>Lindenmayer</a:t>
            </a:r>
            <a:r>
              <a:rPr lang="en-US" dirty="0" smtClean="0"/>
              <a:t>, 1968</a:t>
            </a:r>
          </a:p>
          <a:p>
            <a:r>
              <a:rPr lang="en-US" dirty="0" smtClean="0"/>
              <a:t>Formalism to simulate development of multi-cellular organisms</a:t>
            </a:r>
          </a:p>
          <a:p>
            <a:r>
              <a:rPr lang="en-US" dirty="0" smtClean="0"/>
              <a:t>Has been extensively used to simulate development of plants</a:t>
            </a:r>
          </a:p>
          <a:p>
            <a:r>
              <a:rPr lang="en-US" dirty="0" smtClean="0"/>
              <a:t>Data base amplification</a:t>
            </a:r>
          </a:p>
          <a:p>
            <a:pPr lvl="1"/>
            <a:r>
              <a:rPr lang="en-US" dirty="0" smtClean="0"/>
              <a:t>Generate complex structures from small data sets</a:t>
            </a:r>
          </a:p>
          <a:p>
            <a:r>
              <a:rPr lang="en-US" dirty="0" smtClean="0"/>
              <a:t>Emergence</a:t>
            </a:r>
          </a:p>
          <a:p>
            <a:pPr lvl="1"/>
            <a:r>
              <a:rPr lang="en-US" dirty="0"/>
              <a:t>a process in which a collection </a:t>
            </a:r>
            <a:r>
              <a:rPr lang="en-US" dirty="0" smtClean="0"/>
              <a:t>of interacting </a:t>
            </a:r>
            <a:r>
              <a:rPr lang="en-US" dirty="0"/>
              <a:t>units acquires qualitatively new properties that cannot be reduced to a simple </a:t>
            </a:r>
            <a:r>
              <a:rPr lang="en-US" dirty="0" smtClean="0"/>
              <a:t>superposition of </a:t>
            </a:r>
            <a:r>
              <a:rPr lang="en-US" dirty="0"/>
              <a:t>individual contributions</a:t>
            </a:r>
            <a:endParaRPr lang="en-US" dirty="0" smtClean="0"/>
          </a:p>
          <a:p>
            <a:r>
              <a:rPr lang="en-US" dirty="0" smtClean="0"/>
              <a:t>Module</a:t>
            </a:r>
          </a:p>
          <a:p>
            <a:pPr lvl="1"/>
            <a:r>
              <a:rPr lang="en-US" dirty="0"/>
              <a:t>any discrete </a:t>
            </a:r>
            <a:r>
              <a:rPr lang="en-US" dirty="0" smtClean="0"/>
              <a:t>constructional unit </a:t>
            </a:r>
            <a:r>
              <a:rPr lang="en-US" dirty="0"/>
              <a:t>that is repeated as the plant </a:t>
            </a:r>
            <a:r>
              <a:rPr lang="en-US" dirty="0" smtClean="0"/>
              <a:t>develops</a:t>
            </a:r>
          </a:p>
          <a:p>
            <a:pPr lvl="1"/>
            <a:r>
              <a:rPr lang="en-US" dirty="0"/>
              <a:t>an apex, a flower, or a </a:t>
            </a:r>
            <a:r>
              <a:rPr lang="en-US" dirty="0" smtClean="0"/>
              <a:t>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(from wiki)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variables</a:t>
            </a:r>
            <a:r>
              <a:rPr lang="en-US" dirty="0"/>
              <a:t> : X </a:t>
            </a:r>
            <a:r>
              <a:rPr lang="en-US" dirty="0" smtClean="0"/>
              <a:t>F (draw forward)</a:t>
            </a:r>
          </a:p>
          <a:p>
            <a:r>
              <a:rPr lang="en-US" b="1" dirty="0" smtClean="0"/>
              <a:t>constants</a:t>
            </a:r>
            <a:r>
              <a:rPr lang="en-US" dirty="0"/>
              <a:t> : + − </a:t>
            </a:r>
            <a:r>
              <a:rPr lang="en-US" dirty="0" smtClean="0"/>
              <a:t>(turn right/left) </a:t>
            </a:r>
            <a:r>
              <a:rPr lang="en-US" b="1" dirty="0"/>
              <a:t>angle</a:t>
            </a:r>
            <a:r>
              <a:rPr lang="en-US" dirty="0"/>
              <a:t>  : 25</a:t>
            </a:r>
            <a:r>
              <a:rPr lang="en-US" dirty="0" smtClean="0"/>
              <a:t>°</a:t>
            </a:r>
          </a:p>
          <a:p>
            <a:r>
              <a:rPr lang="en-US" b="1" dirty="0" smtClean="0"/>
              <a:t>start</a:t>
            </a:r>
            <a:r>
              <a:rPr lang="en-US" dirty="0" smtClean="0"/>
              <a:t> </a:t>
            </a:r>
            <a:r>
              <a:rPr lang="en-US" dirty="0"/>
              <a:t> : X </a:t>
            </a:r>
            <a:endParaRPr lang="en-US" dirty="0" smtClean="0"/>
          </a:p>
          <a:p>
            <a:r>
              <a:rPr lang="en-US" b="1" dirty="0" smtClean="0"/>
              <a:t>rules</a:t>
            </a:r>
            <a:r>
              <a:rPr lang="en-US" dirty="0" smtClean="0"/>
              <a:t> </a:t>
            </a:r>
            <a:r>
              <a:rPr lang="en-US" dirty="0"/>
              <a:t> : </a:t>
            </a:r>
            <a:endParaRPr lang="en-US" dirty="0" smtClean="0"/>
          </a:p>
          <a:p>
            <a:r>
              <a:rPr lang="en-US" dirty="0" smtClean="0"/>
              <a:t>X </a:t>
            </a:r>
            <a:r>
              <a:rPr lang="en-US" dirty="0"/>
              <a:t>→ F-[[X]+X]+F[+FX]-</a:t>
            </a:r>
            <a:r>
              <a:rPr lang="en-US" dirty="0" smtClean="0"/>
              <a:t>X </a:t>
            </a:r>
          </a:p>
          <a:p>
            <a:r>
              <a:rPr lang="en-US" dirty="0" smtClean="0"/>
              <a:t>F </a:t>
            </a:r>
            <a:r>
              <a:rPr lang="en-US" dirty="0"/>
              <a:t>→ </a:t>
            </a:r>
            <a:r>
              <a:rPr lang="en-US" dirty="0" smtClean="0"/>
              <a:t>FF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1676400"/>
            <a:ext cx="43148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development as 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at modular level is captured by parallel rewriting system</a:t>
            </a:r>
          </a:p>
          <a:p>
            <a:r>
              <a:rPr lang="en-US" dirty="0" smtClean="0"/>
              <a:t>Parent -&gt; child</a:t>
            </a:r>
          </a:p>
          <a:p>
            <a:r>
              <a:rPr lang="en-US" dirty="0" smtClean="0"/>
              <a:t>Modules belong to alphabet of module types</a:t>
            </a:r>
          </a:p>
          <a:p>
            <a:r>
              <a:rPr lang="en-US" dirty="0" smtClean="0"/>
              <a:t>Rewriting rules are called productions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5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647825"/>
            <a:ext cx="718185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7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457325"/>
            <a:ext cx="4305300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5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May be applied sequentially</a:t>
            </a:r>
          </a:p>
          <a:p>
            <a:r>
              <a:rPr lang="en-US" dirty="0" smtClean="0"/>
              <a:t>Or parallel</a:t>
            </a:r>
          </a:p>
          <a:p>
            <a:pPr lvl="1"/>
            <a:r>
              <a:rPr lang="en-US" dirty="0" smtClean="0"/>
              <a:t>Rewrite modules simultaneously at each derivation step</a:t>
            </a:r>
          </a:p>
          <a:p>
            <a:r>
              <a:rPr lang="en-US" dirty="0" smtClean="0"/>
              <a:t>Parallel is more appropriate for biological development, as such development takes place simultaneously in each part of an organism</a:t>
            </a:r>
          </a:p>
          <a:p>
            <a:r>
              <a:rPr lang="en-US" dirty="0" smtClean="0"/>
              <a:t>Start with an axiom</a:t>
            </a:r>
          </a:p>
          <a:p>
            <a:r>
              <a:rPr lang="en-US" dirty="0" smtClean="0"/>
              <a:t>Derivation steps form a developmental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43075"/>
            <a:ext cx="73437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Koch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Koch construction</a:t>
            </a:r>
          </a:p>
          <a:p>
            <a:r>
              <a:rPr lang="en-US" dirty="0" smtClean="0"/>
              <a:t>Initiator</a:t>
            </a:r>
          </a:p>
          <a:p>
            <a:r>
              <a:rPr lang="en-US" dirty="0" smtClean="0"/>
              <a:t>Generator</a:t>
            </a:r>
          </a:p>
          <a:p>
            <a:pPr lvl="1"/>
            <a:r>
              <a:rPr lang="en-US" dirty="0" smtClean="0"/>
              <a:t>Oriented broken line of N equal sides of length r</a:t>
            </a:r>
          </a:p>
          <a:p>
            <a:r>
              <a:rPr lang="en-US" dirty="0" smtClean="0"/>
              <a:t>Replace each straight line with a copy of a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386</Words>
  <Application>Microsoft Office PowerPoint</Application>
  <PresentationFormat>On-screen Show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Artificial Life of Plants</vt:lpstr>
      <vt:lpstr>L-systems</vt:lpstr>
      <vt:lpstr>Example (from wiki)</vt:lpstr>
      <vt:lpstr>Plant development as rewriting</vt:lpstr>
      <vt:lpstr>Rewriting</vt:lpstr>
      <vt:lpstr>Example</vt:lpstr>
      <vt:lpstr>Productions</vt:lpstr>
      <vt:lpstr>Example</vt:lpstr>
      <vt:lpstr>Koch Construction</vt:lpstr>
      <vt:lpstr>Example</vt:lpstr>
      <vt:lpstr>Parametric L-Systems</vt:lpstr>
      <vt:lpstr>Parametric L-Systems</vt:lpstr>
      <vt:lpstr>Stochastic L-systems</vt:lpstr>
      <vt:lpstr>Parametric L-Systems</vt:lpstr>
      <vt:lpstr>Turtle interpretation of L-Systems</vt:lpstr>
      <vt:lpstr>Examples</vt:lpstr>
      <vt:lpstr>Examples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Artificial Life of Plants</dc:title>
  <dc:creator>oleg</dc:creator>
  <cp:lastModifiedBy>oleg</cp:lastModifiedBy>
  <cp:revision>96</cp:revision>
  <dcterms:created xsi:type="dcterms:W3CDTF">2006-08-16T00:00:00Z</dcterms:created>
  <dcterms:modified xsi:type="dcterms:W3CDTF">2011-10-05T19:04:52Z</dcterms:modified>
</cp:coreProperties>
</file>