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3" r:id="rId1"/>
  </p:sldMasterIdLst>
  <p:notesMasterIdLst>
    <p:notesMasterId r:id="rId41"/>
  </p:notesMasterIdLst>
  <p:handoutMasterIdLst>
    <p:handoutMasterId r:id="rId42"/>
  </p:handoutMasterIdLst>
  <p:sldIdLst>
    <p:sldId id="337" r:id="rId2"/>
    <p:sldId id="338" r:id="rId3"/>
    <p:sldId id="339" r:id="rId4"/>
    <p:sldId id="340" r:id="rId5"/>
    <p:sldId id="341" r:id="rId6"/>
    <p:sldId id="413" r:id="rId7"/>
    <p:sldId id="342" r:id="rId8"/>
    <p:sldId id="343" r:id="rId9"/>
    <p:sldId id="344" r:id="rId10"/>
    <p:sldId id="345" r:id="rId11"/>
    <p:sldId id="460" r:id="rId12"/>
    <p:sldId id="346" r:id="rId13"/>
    <p:sldId id="347" r:id="rId14"/>
    <p:sldId id="435" r:id="rId15"/>
    <p:sldId id="436" r:id="rId16"/>
    <p:sldId id="449" r:id="rId17"/>
    <p:sldId id="451" r:id="rId18"/>
    <p:sldId id="452" r:id="rId19"/>
    <p:sldId id="453" r:id="rId20"/>
    <p:sldId id="454" r:id="rId21"/>
    <p:sldId id="455" r:id="rId22"/>
    <p:sldId id="348" r:id="rId23"/>
    <p:sldId id="349" r:id="rId24"/>
    <p:sldId id="350" r:id="rId25"/>
    <p:sldId id="351" r:id="rId26"/>
    <p:sldId id="352" r:id="rId27"/>
    <p:sldId id="353" r:id="rId28"/>
    <p:sldId id="354" r:id="rId29"/>
    <p:sldId id="456" r:id="rId30"/>
    <p:sldId id="442" r:id="rId31"/>
    <p:sldId id="461" r:id="rId32"/>
    <p:sldId id="355" r:id="rId33"/>
    <p:sldId id="356" r:id="rId34"/>
    <p:sldId id="357" r:id="rId35"/>
    <p:sldId id="358" r:id="rId36"/>
    <p:sldId id="359" r:id="rId37"/>
    <p:sldId id="360" r:id="rId38"/>
    <p:sldId id="361" r:id="rId39"/>
    <p:sldId id="362" r:id="rId40"/>
  </p:sldIdLst>
  <p:sldSz cx="9144000" cy="6858000" type="screen4x3"/>
  <p:notesSz cx="7010400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FF00"/>
    <a:srgbClr val="996600"/>
    <a:srgbClr val="FF9900"/>
    <a:srgbClr val="663300"/>
    <a:srgbClr val="894400"/>
    <a:srgbClr val="A45100"/>
    <a:srgbClr val="B75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350" autoAdjust="0"/>
  </p:normalViewPr>
  <p:slideViewPr>
    <p:cSldViewPr snapToGrid="0">
      <p:cViewPr varScale="1">
        <p:scale>
          <a:sx n="78" d="100"/>
          <a:sy n="78" d="100"/>
        </p:scale>
        <p:origin x="-157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jpe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45" cy="461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4" tIns="46412" rIns="92824" bIns="46412" numCol="1" anchor="t" anchorCtr="0" compatLnSpc="1">
            <a:prstTxWarp prst="textNoShape">
              <a:avLst/>
            </a:prstTxWarp>
          </a:bodyPr>
          <a:lstStyle>
            <a:lvl1pPr defTabSz="928407">
              <a:defRPr sz="1200"/>
            </a:lvl1pPr>
          </a:lstStyle>
          <a:p>
            <a:endParaRPr lang="en-US"/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257" y="0"/>
            <a:ext cx="3038144" cy="461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4" tIns="46412" rIns="92824" bIns="46412" numCol="1" anchor="t" anchorCtr="0" compatLnSpc="1">
            <a:prstTxWarp prst="textNoShape">
              <a:avLst/>
            </a:prstTxWarp>
          </a:bodyPr>
          <a:lstStyle>
            <a:lvl1pPr algn="r" defTabSz="928407">
              <a:defRPr sz="1200"/>
            </a:lvl1pPr>
          </a:lstStyle>
          <a:p>
            <a:endParaRPr lang="en-US"/>
          </a:p>
        </p:txBody>
      </p:sp>
      <p:sp>
        <p:nvSpPr>
          <p:cNvPr id="2375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4883"/>
            <a:ext cx="3038145" cy="461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4" tIns="46412" rIns="92824" bIns="46412" numCol="1" anchor="b" anchorCtr="0" compatLnSpc="1">
            <a:prstTxWarp prst="textNoShape">
              <a:avLst/>
            </a:prstTxWarp>
          </a:bodyPr>
          <a:lstStyle>
            <a:lvl1pPr defTabSz="928407">
              <a:defRPr sz="1200"/>
            </a:lvl1pPr>
          </a:lstStyle>
          <a:p>
            <a:endParaRPr lang="en-US"/>
          </a:p>
        </p:txBody>
      </p:sp>
      <p:sp>
        <p:nvSpPr>
          <p:cNvPr id="2375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257" y="8774883"/>
            <a:ext cx="3038144" cy="461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4" tIns="46412" rIns="92824" bIns="46412" numCol="1" anchor="b" anchorCtr="0" compatLnSpc="1">
            <a:prstTxWarp prst="textNoShape">
              <a:avLst/>
            </a:prstTxWarp>
          </a:bodyPr>
          <a:lstStyle>
            <a:lvl1pPr algn="r" defTabSz="928407">
              <a:defRPr sz="1200"/>
            </a:lvl1pPr>
          </a:lstStyle>
          <a:p>
            <a:fld id="{7B14BE10-7A89-49CE-959C-D66B3EB339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2561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68995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6975" y="693738"/>
            <a:ext cx="4616450" cy="34623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6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112" y="4387442"/>
            <a:ext cx="5142177" cy="415531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824" tIns="46412" rIns="92824" bIns="46412"/>
          <a:lstStyle/>
          <a:p>
            <a:r>
              <a:rPr lang="en-US"/>
              <a:t>Actually you want to take this level and interpolate between the integer values between it so 3.5 you do 3 and 4 and interoplate between those interpolated values</a:t>
            </a:r>
          </a:p>
          <a:p>
            <a:endParaRPr lang="en-US"/>
          </a:p>
          <a:p>
            <a:r>
              <a:rPr lang="en-US"/>
              <a:t>2x memory usage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6975" y="693738"/>
            <a:ext cx="4616450" cy="34623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112" y="4387442"/>
            <a:ext cx="5142177" cy="415531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824" tIns="46412" rIns="92824" bIns="46412"/>
          <a:lstStyle/>
          <a:p>
            <a:r>
              <a:rPr lang="en-US"/>
              <a:t>Solution is to either have the artists correct the textures or don’t blend the edges (hard to do)</a:t>
            </a:r>
          </a:p>
          <a:p>
            <a:r>
              <a:rPr lang="en-US"/>
              <a:t>Also rasterizing special cases work but that is not an option in hardware stuff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B712D-DFB8-44A9-8DE6-F0F987DB2B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856E-0DC5-4678-9A24-227C6295FC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1931D-F72A-4BFE-B90B-6498E2CD3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20574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910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846C77C-4A8F-4E85-AD07-6A8CFD0750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93A80-83C9-442C-BE50-9359E74960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43401-EF02-4B8C-99F2-EDF11AF187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CFB17-2876-4B6C-A251-51FD29CC68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46EC-C3B5-4195-836A-1918107C0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A772-CF8A-46EB-860C-A67C4F2126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BB82F-42F4-40E8-A280-5B7137BA19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33A09-2D53-4E48-A1CB-BE7A552BF7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7BA69-6E66-4CB7-BEB9-96B34EE73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6E025-6FAB-43CC-B974-ECCB4D86CF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4.jpeg"/><Relationship Id="rId4" Type="http://schemas.openxmlformats.org/officeDocument/2006/relationships/image" Target="../media/image5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upload.wikimedia.org/wikipedia/en/c/c0/Anisotropic_compare.png" TargetMode="Externa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</a:t>
            </a:r>
            <a:r>
              <a:rPr lang="en-US" dirty="0"/>
              <a:t>781</a:t>
            </a:r>
          </a:p>
        </p:txBody>
      </p:sp>
      <p:sp>
        <p:nvSpPr>
          <p:cNvPr id="3368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Anti-aliasing for Texture Mapping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Review: Polygon Area</a:t>
            </a:r>
          </a:p>
        </p:txBody>
      </p:sp>
      <p:sp>
        <p:nvSpPr>
          <p:cNvPr id="3450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/>
              <a:t>Recall how to calculate the area of a 2D polygon (in this case, the quadrilateral of the mapped pixel corners).</a:t>
            </a:r>
          </a:p>
        </p:txBody>
      </p:sp>
      <p:grpSp>
        <p:nvGrpSpPr>
          <p:cNvPr id="345092" name="Group 4"/>
          <p:cNvGrpSpPr>
            <a:grpSpLocks/>
          </p:cNvGrpSpPr>
          <p:nvPr/>
        </p:nvGrpSpPr>
        <p:grpSpPr bwMode="auto">
          <a:xfrm>
            <a:off x="2328863" y="3200400"/>
            <a:ext cx="3108325" cy="928688"/>
            <a:chOff x="1210" y="2757"/>
            <a:chExt cx="1958" cy="585"/>
          </a:xfrm>
        </p:grpSpPr>
        <p:sp>
          <p:nvSpPr>
            <p:cNvPr id="345093" name="Rectangle 5"/>
            <p:cNvSpPr>
              <a:spLocks noChangeArrowheads="1"/>
            </p:cNvSpPr>
            <p:nvPr/>
          </p:nvSpPr>
          <p:spPr bwMode="auto">
            <a:xfrm>
              <a:off x="1210" y="2757"/>
              <a:ext cx="1958" cy="585"/>
            </a:xfrm>
            <a:prstGeom prst="rect">
              <a:avLst/>
            </a:prstGeom>
            <a:solidFill>
              <a:schemeClr val="tx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>
                  <a:solidFill>
                    <a:schemeClr val="bg1"/>
                  </a:solidFill>
                </a:rPr>
                <a:t>A =</a:t>
              </a:r>
              <a:r>
                <a:rPr lang="en-US"/>
                <a:t> </a:t>
              </a:r>
            </a:p>
          </p:txBody>
        </p:sp>
        <p:graphicFrame>
          <p:nvGraphicFramePr>
            <p:cNvPr id="660480" name="Object 1024"/>
            <p:cNvGraphicFramePr>
              <a:graphicFrameLocks noChangeAspect="1"/>
            </p:cNvGraphicFramePr>
            <p:nvPr/>
          </p:nvGraphicFramePr>
          <p:xfrm>
            <a:off x="1664" y="2757"/>
            <a:ext cx="1412" cy="5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60481" name="Equation" r:id="rId3" imgW="1193760" imgH="431640" progId="Equation.3">
                    <p:embed/>
                  </p:oleObj>
                </mc:Choice>
                <mc:Fallback>
                  <p:oleObj name="Equation" r:id="rId3" imgW="1193760" imgH="431640" progId="Equation.3">
                    <p:embed/>
                    <p:pic>
                      <p:nvPicPr>
                        <p:cNvPr id="0" name="Picture 10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64" y="2757"/>
                          <a:ext cx="1412" cy="511"/>
                        </a:xfrm>
                        <a:prstGeom prst="rect">
                          <a:avLst/>
                        </a:prstGeom>
                        <a:solidFill>
                          <a:schemeClr val="tx2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45095" name="Group 7"/>
          <p:cNvGrpSpPr>
            <a:grpSpLocks/>
          </p:cNvGrpSpPr>
          <p:nvPr/>
        </p:nvGrpSpPr>
        <p:grpSpPr bwMode="auto">
          <a:xfrm>
            <a:off x="4827588" y="4649788"/>
            <a:ext cx="3705225" cy="2078037"/>
            <a:chOff x="3330" y="2394"/>
            <a:chExt cx="2334" cy="1309"/>
          </a:xfrm>
        </p:grpSpPr>
        <p:sp>
          <p:nvSpPr>
            <p:cNvPr id="345096" name="Freeform 8"/>
            <p:cNvSpPr>
              <a:spLocks/>
            </p:cNvSpPr>
            <p:nvPr/>
          </p:nvSpPr>
          <p:spPr bwMode="auto">
            <a:xfrm>
              <a:off x="3732" y="2485"/>
              <a:ext cx="1920" cy="1074"/>
            </a:xfrm>
            <a:custGeom>
              <a:avLst/>
              <a:gdLst/>
              <a:ahLst/>
              <a:cxnLst>
                <a:cxn ang="0">
                  <a:pos x="0" y="1074"/>
                </a:cxn>
                <a:cxn ang="0">
                  <a:pos x="1380" y="894"/>
                </a:cxn>
                <a:cxn ang="0">
                  <a:pos x="1920" y="0"/>
                </a:cxn>
                <a:cxn ang="0">
                  <a:pos x="0" y="1074"/>
                </a:cxn>
              </a:cxnLst>
              <a:rect l="0" t="0" r="r" b="b"/>
              <a:pathLst>
                <a:path w="1920" h="1074">
                  <a:moveTo>
                    <a:pt x="0" y="1074"/>
                  </a:moveTo>
                  <a:lnTo>
                    <a:pt x="1380" y="894"/>
                  </a:lnTo>
                  <a:lnTo>
                    <a:pt x="1920" y="0"/>
                  </a:lnTo>
                  <a:lnTo>
                    <a:pt x="0" y="1074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5097" name="Line 9"/>
            <p:cNvSpPr>
              <a:spLocks noChangeShapeType="1"/>
            </p:cNvSpPr>
            <p:nvPr/>
          </p:nvSpPr>
          <p:spPr bwMode="auto">
            <a:xfrm flipV="1">
              <a:off x="5118" y="2454"/>
              <a:ext cx="546" cy="93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5098" name="Line 10"/>
            <p:cNvSpPr>
              <a:spLocks noChangeShapeType="1"/>
            </p:cNvSpPr>
            <p:nvPr/>
          </p:nvSpPr>
          <p:spPr bwMode="auto">
            <a:xfrm flipH="1">
              <a:off x="4626" y="2394"/>
              <a:ext cx="966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5099" name="Freeform 11"/>
            <p:cNvSpPr>
              <a:spLocks/>
            </p:cNvSpPr>
            <p:nvPr/>
          </p:nvSpPr>
          <p:spPr bwMode="auto">
            <a:xfrm>
              <a:off x="3660" y="2418"/>
              <a:ext cx="1908" cy="1068"/>
            </a:xfrm>
            <a:custGeom>
              <a:avLst/>
              <a:gdLst/>
              <a:ahLst/>
              <a:cxnLst>
                <a:cxn ang="0">
                  <a:pos x="0" y="1068"/>
                </a:cxn>
                <a:cxn ang="0">
                  <a:pos x="1908" y="0"/>
                </a:cxn>
                <a:cxn ang="0">
                  <a:pos x="1014" y="354"/>
                </a:cxn>
                <a:cxn ang="0">
                  <a:pos x="0" y="1068"/>
                </a:cxn>
              </a:cxnLst>
              <a:rect l="0" t="0" r="r" b="b"/>
              <a:pathLst>
                <a:path w="1908" h="1068">
                  <a:moveTo>
                    <a:pt x="0" y="1068"/>
                  </a:moveTo>
                  <a:lnTo>
                    <a:pt x="1908" y="0"/>
                  </a:lnTo>
                  <a:lnTo>
                    <a:pt x="1014" y="354"/>
                  </a:lnTo>
                  <a:lnTo>
                    <a:pt x="0" y="1068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5100" name="Freeform 12"/>
            <p:cNvSpPr>
              <a:spLocks/>
            </p:cNvSpPr>
            <p:nvPr/>
          </p:nvSpPr>
          <p:spPr bwMode="auto">
            <a:xfrm>
              <a:off x="3714" y="3397"/>
              <a:ext cx="1368" cy="306"/>
            </a:xfrm>
            <a:custGeom>
              <a:avLst/>
              <a:gdLst/>
              <a:ahLst/>
              <a:cxnLst>
                <a:cxn ang="0">
                  <a:pos x="0" y="306"/>
                </a:cxn>
                <a:cxn ang="0">
                  <a:pos x="1080" y="0"/>
                </a:cxn>
                <a:cxn ang="0">
                  <a:pos x="1368" y="120"/>
                </a:cxn>
                <a:cxn ang="0">
                  <a:pos x="78" y="288"/>
                </a:cxn>
                <a:cxn ang="0">
                  <a:pos x="0" y="306"/>
                </a:cxn>
              </a:cxnLst>
              <a:rect l="0" t="0" r="r" b="b"/>
              <a:pathLst>
                <a:path w="1368" h="306">
                  <a:moveTo>
                    <a:pt x="0" y="306"/>
                  </a:moveTo>
                  <a:lnTo>
                    <a:pt x="1080" y="0"/>
                  </a:lnTo>
                  <a:lnTo>
                    <a:pt x="1368" y="120"/>
                  </a:lnTo>
                  <a:lnTo>
                    <a:pt x="78" y="288"/>
                  </a:lnTo>
                  <a:lnTo>
                    <a:pt x="0" y="306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5101" name="Freeform 13"/>
            <p:cNvSpPr>
              <a:spLocks/>
            </p:cNvSpPr>
            <p:nvPr/>
          </p:nvSpPr>
          <p:spPr bwMode="auto">
            <a:xfrm>
              <a:off x="3330" y="2617"/>
              <a:ext cx="1080" cy="726"/>
            </a:xfrm>
            <a:custGeom>
              <a:avLst/>
              <a:gdLst/>
              <a:ahLst/>
              <a:cxnLst>
                <a:cxn ang="0">
                  <a:pos x="0" y="726"/>
                </a:cxn>
                <a:cxn ang="0">
                  <a:pos x="1044" y="0"/>
                </a:cxn>
                <a:cxn ang="0">
                  <a:pos x="1080" y="408"/>
                </a:cxn>
                <a:cxn ang="0">
                  <a:pos x="0" y="726"/>
                </a:cxn>
              </a:cxnLst>
              <a:rect l="0" t="0" r="r" b="b"/>
              <a:pathLst>
                <a:path w="1080" h="726">
                  <a:moveTo>
                    <a:pt x="0" y="726"/>
                  </a:moveTo>
                  <a:lnTo>
                    <a:pt x="1044" y="0"/>
                  </a:lnTo>
                  <a:lnTo>
                    <a:pt x="1080" y="408"/>
                  </a:lnTo>
                  <a:lnTo>
                    <a:pt x="0" y="726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5102" name="AutoShape 14"/>
            <p:cNvSpPr>
              <a:spLocks noChangeArrowheads="1"/>
            </p:cNvSpPr>
            <p:nvPr/>
          </p:nvSpPr>
          <p:spPr bwMode="auto">
            <a:xfrm rot="-2020616">
              <a:off x="4656" y="3445"/>
              <a:ext cx="138" cy="198"/>
            </a:xfrm>
            <a:prstGeom prst="curvedLeftArrow">
              <a:avLst>
                <a:gd name="adj1" fmla="val 28696"/>
                <a:gd name="adj2" fmla="val 57391"/>
                <a:gd name="adj3" fmla="val 3333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103" name="AutoShape 15"/>
            <p:cNvSpPr>
              <a:spLocks noChangeArrowheads="1"/>
            </p:cNvSpPr>
            <p:nvPr/>
          </p:nvSpPr>
          <p:spPr bwMode="auto">
            <a:xfrm rot="-2228594">
              <a:off x="4158" y="2791"/>
              <a:ext cx="138" cy="198"/>
            </a:xfrm>
            <a:prstGeom prst="curvedLeftArrow">
              <a:avLst>
                <a:gd name="adj1" fmla="val 28696"/>
                <a:gd name="adj2" fmla="val 57391"/>
                <a:gd name="adj3" fmla="val 3333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104" name="AutoShape 16"/>
            <p:cNvSpPr>
              <a:spLocks noChangeArrowheads="1"/>
            </p:cNvSpPr>
            <p:nvPr/>
          </p:nvSpPr>
          <p:spPr bwMode="auto">
            <a:xfrm rot="-11978719">
              <a:off x="4974" y="3001"/>
              <a:ext cx="144" cy="222"/>
            </a:xfrm>
            <a:prstGeom prst="curvedRightArrow">
              <a:avLst>
                <a:gd name="adj1" fmla="val 30833"/>
                <a:gd name="adj2" fmla="val 61667"/>
                <a:gd name="adj3" fmla="val 3333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105" name="Line 17"/>
            <p:cNvSpPr>
              <a:spLocks noChangeShapeType="1"/>
            </p:cNvSpPr>
            <p:nvPr/>
          </p:nvSpPr>
          <p:spPr bwMode="auto">
            <a:xfrm>
              <a:off x="4368" y="2629"/>
              <a:ext cx="42" cy="44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5106" name="Line 18"/>
            <p:cNvSpPr>
              <a:spLocks noChangeShapeType="1"/>
            </p:cNvSpPr>
            <p:nvPr/>
          </p:nvSpPr>
          <p:spPr bwMode="auto">
            <a:xfrm>
              <a:off x="4800" y="3390"/>
              <a:ext cx="324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5107" name="AutoShape 19"/>
            <p:cNvSpPr>
              <a:spLocks noChangeArrowheads="1"/>
            </p:cNvSpPr>
            <p:nvPr/>
          </p:nvSpPr>
          <p:spPr bwMode="auto">
            <a:xfrm rot="-14613764">
              <a:off x="4950" y="2539"/>
              <a:ext cx="144" cy="222"/>
            </a:xfrm>
            <a:prstGeom prst="curvedRightArrow">
              <a:avLst>
                <a:gd name="adj1" fmla="val 30833"/>
                <a:gd name="adj2" fmla="val 61667"/>
                <a:gd name="adj3" fmla="val 3333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45108" name="Group 20"/>
          <p:cNvGrpSpPr>
            <a:grpSpLocks/>
          </p:cNvGrpSpPr>
          <p:nvPr/>
        </p:nvGrpSpPr>
        <p:grpSpPr bwMode="auto">
          <a:xfrm>
            <a:off x="4403725" y="3003550"/>
            <a:ext cx="3057525" cy="1714500"/>
            <a:chOff x="3006" y="2748"/>
            <a:chExt cx="1926" cy="1080"/>
          </a:xfrm>
        </p:grpSpPr>
        <p:sp>
          <p:nvSpPr>
            <p:cNvPr id="345109" name="Freeform 21"/>
            <p:cNvSpPr>
              <a:spLocks/>
            </p:cNvSpPr>
            <p:nvPr/>
          </p:nvSpPr>
          <p:spPr bwMode="auto">
            <a:xfrm>
              <a:off x="4044" y="2748"/>
              <a:ext cx="888" cy="894"/>
            </a:xfrm>
            <a:custGeom>
              <a:avLst/>
              <a:gdLst/>
              <a:ahLst/>
              <a:cxnLst>
                <a:cxn ang="0">
                  <a:pos x="48" y="768"/>
                </a:cxn>
                <a:cxn ang="0">
                  <a:pos x="48" y="726"/>
                </a:cxn>
                <a:cxn ang="0">
                  <a:pos x="0" y="360"/>
                </a:cxn>
                <a:cxn ang="0">
                  <a:pos x="888" y="0"/>
                </a:cxn>
                <a:cxn ang="0">
                  <a:pos x="342" y="894"/>
                </a:cxn>
                <a:cxn ang="0">
                  <a:pos x="48" y="768"/>
                </a:cxn>
              </a:cxnLst>
              <a:rect l="0" t="0" r="r" b="b"/>
              <a:pathLst>
                <a:path w="888" h="894">
                  <a:moveTo>
                    <a:pt x="48" y="768"/>
                  </a:moveTo>
                  <a:cubicBezTo>
                    <a:pt x="48" y="754"/>
                    <a:pt x="48" y="740"/>
                    <a:pt x="48" y="726"/>
                  </a:cubicBezTo>
                  <a:lnTo>
                    <a:pt x="0" y="360"/>
                  </a:lnTo>
                  <a:lnTo>
                    <a:pt x="888" y="0"/>
                  </a:lnTo>
                  <a:lnTo>
                    <a:pt x="342" y="894"/>
                  </a:lnTo>
                  <a:lnTo>
                    <a:pt x="48" y="76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5110" name="Line 22"/>
            <p:cNvSpPr>
              <a:spLocks noChangeShapeType="1"/>
            </p:cNvSpPr>
            <p:nvPr/>
          </p:nvSpPr>
          <p:spPr bwMode="auto">
            <a:xfrm flipV="1">
              <a:off x="3012" y="3108"/>
              <a:ext cx="1032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5111" name="Line 23"/>
            <p:cNvSpPr>
              <a:spLocks noChangeShapeType="1"/>
            </p:cNvSpPr>
            <p:nvPr/>
          </p:nvSpPr>
          <p:spPr bwMode="auto">
            <a:xfrm flipV="1">
              <a:off x="3006" y="3510"/>
              <a:ext cx="1092" cy="3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5112" name="Line 24"/>
            <p:cNvSpPr>
              <a:spLocks noChangeShapeType="1"/>
            </p:cNvSpPr>
            <p:nvPr/>
          </p:nvSpPr>
          <p:spPr bwMode="auto">
            <a:xfrm flipV="1">
              <a:off x="3012" y="3642"/>
              <a:ext cx="1374" cy="1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5113" name="Line 25"/>
            <p:cNvSpPr>
              <a:spLocks noChangeShapeType="1"/>
            </p:cNvSpPr>
            <p:nvPr/>
          </p:nvSpPr>
          <p:spPr bwMode="auto">
            <a:xfrm flipV="1">
              <a:off x="3012" y="2754"/>
              <a:ext cx="1914" cy="10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45114" name="Group 26"/>
          <p:cNvGrpSpPr>
            <a:grpSpLocks/>
          </p:cNvGrpSpPr>
          <p:nvPr/>
        </p:nvGrpSpPr>
        <p:grpSpPr bwMode="auto">
          <a:xfrm>
            <a:off x="1803400" y="4772025"/>
            <a:ext cx="3695700" cy="2085975"/>
            <a:chOff x="3203" y="2230"/>
            <a:chExt cx="2328" cy="1314"/>
          </a:xfrm>
        </p:grpSpPr>
        <p:sp>
          <p:nvSpPr>
            <p:cNvPr id="345115" name="Freeform 27"/>
            <p:cNvSpPr>
              <a:spLocks/>
            </p:cNvSpPr>
            <p:nvPr/>
          </p:nvSpPr>
          <p:spPr bwMode="auto">
            <a:xfrm>
              <a:off x="3605" y="2326"/>
              <a:ext cx="1920" cy="1074"/>
            </a:xfrm>
            <a:custGeom>
              <a:avLst/>
              <a:gdLst/>
              <a:ahLst/>
              <a:cxnLst>
                <a:cxn ang="0">
                  <a:pos x="0" y="1074"/>
                </a:cxn>
                <a:cxn ang="0">
                  <a:pos x="1380" y="894"/>
                </a:cxn>
                <a:cxn ang="0">
                  <a:pos x="1920" y="0"/>
                </a:cxn>
                <a:cxn ang="0">
                  <a:pos x="0" y="1074"/>
                </a:cxn>
              </a:cxnLst>
              <a:rect l="0" t="0" r="r" b="b"/>
              <a:pathLst>
                <a:path w="1920" h="1074">
                  <a:moveTo>
                    <a:pt x="0" y="1074"/>
                  </a:moveTo>
                  <a:lnTo>
                    <a:pt x="1380" y="894"/>
                  </a:lnTo>
                  <a:lnTo>
                    <a:pt x="1920" y="0"/>
                  </a:lnTo>
                  <a:lnTo>
                    <a:pt x="0" y="1074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5116" name="Freeform 28"/>
            <p:cNvSpPr>
              <a:spLocks/>
            </p:cNvSpPr>
            <p:nvPr/>
          </p:nvSpPr>
          <p:spPr bwMode="auto">
            <a:xfrm>
              <a:off x="3623" y="2230"/>
              <a:ext cx="1908" cy="1068"/>
            </a:xfrm>
            <a:custGeom>
              <a:avLst/>
              <a:gdLst/>
              <a:ahLst/>
              <a:cxnLst>
                <a:cxn ang="0">
                  <a:pos x="0" y="1068"/>
                </a:cxn>
                <a:cxn ang="0">
                  <a:pos x="1908" y="0"/>
                </a:cxn>
                <a:cxn ang="0">
                  <a:pos x="1014" y="354"/>
                </a:cxn>
                <a:cxn ang="0">
                  <a:pos x="0" y="1068"/>
                </a:cxn>
              </a:cxnLst>
              <a:rect l="0" t="0" r="r" b="b"/>
              <a:pathLst>
                <a:path w="1908" h="1068">
                  <a:moveTo>
                    <a:pt x="0" y="1068"/>
                  </a:moveTo>
                  <a:lnTo>
                    <a:pt x="1908" y="0"/>
                  </a:lnTo>
                  <a:lnTo>
                    <a:pt x="1014" y="354"/>
                  </a:lnTo>
                  <a:lnTo>
                    <a:pt x="0" y="1068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5117" name="Freeform 29"/>
            <p:cNvSpPr>
              <a:spLocks/>
            </p:cNvSpPr>
            <p:nvPr/>
          </p:nvSpPr>
          <p:spPr bwMode="auto">
            <a:xfrm>
              <a:off x="3587" y="3238"/>
              <a:ext cx="1368" cy="306"/>
            </a:xfrm>
            <a:custGeom>
              <a:avLst/>
              <a:gdLst/>
              <a:ahLst/>
              <a:cxnLst>
                <a:cxn ang="0">
                  <a:pos x="0" y="306"/>
                </a:cxn>
                <a:cxn ang="0">
                  <a:pos x="1080" y="0"/>
                </a:cxn>
                <a:cxn ang="0">
                  <a:pos x="1368" y="120"/>
                </a:cxn>
                <a:cxn ang="0">
                  <a:pos x="78" y="288"/>
                </a:cxn>
                <a:cxn ang="0">
                  <a:pos x="0" y="306"/>
                </a:cxn>
              </a:cxnLst>
              <a:rect l="0" t="0" r="r" b="b"/>
              <a:pathLst>
                <a:path w="1368" h="306">
                  <a:moveTo>
                    <a:pt x="0" y="306"/>
                  </a:moveTo>
                  <a:lnTo>
                    <a:pt x="1080" y="0"/>
                  </a:lnTo>
                  <a:lnTo>
                    <a:pt x="1368" y="120"/>
                  </a:lnTo>
                  <a:lnTo>
                    <a:pt x="78" y="288"/>
                  </a:lnTo>
                  <a:lnTo>
                    <a:pt x="0" y="306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5118" name="Freeform 30"/>
            <p:cNvSpPr>
              <a:spLocks/>
            </p:cNvSpPr>
            <p:nvPr/>
          </p:nvSpPr>
          <p:spPr bwMode="auto">
            <a:xfrm>
              <a:off x="3203" y="2458"/>
              <a:ext cx="1080" cy="726"/>
            </a:xfrm>
            <a:custGeom>
              <a:avLst/>
              <a:gdLst/>
              <a:ahLst/>
              <a:cxnLst>
                <a:cxn ang="0">
                  <a:pos x="0" y="726"/>
                </a:cxn>
                <a:cxn ang="0">
                  <a:pos x="1044" y="0"/>
                </a:cxn>
                <a:cxn ang="0">
                  <a:pos x="1080" y="408"/>
                </a:cxn>
                <a:cxn ang="0">
                  <a:pos x="0" y="726"/>
                </a:cxn>
              </a:cxnLst>
              <a:rect l="0" t="0" r="r" b="b"/>
              <a:pathLst>
                <a:path w="1080" h="726">
                  <a:moveTo>
                    <a:pt x="0" y="726"/>
                  </a:moveTo>
                  <a:lnTo>
                    <a:pt x="1044" y="0"/>
                  </a:lnTo>
                  <a:lnTo>
                    <a:pt x="1080" y="408"/>
                  </a:lnTo>
                  <a:lnTo>
                    <a:pt x="0" y="726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45119" name="Group 31"/>
          <p:cNvGrpSpPr>
            <a:grpSpLocks/>
          </p:cNvGrpSpPr>
          <p:nvPr/>
        </p:nvGrpSpPr>
        <p:grpSpPr bwMode="auto">
          <a:xfrm>
            <a:off x="390525" y="4003675"/>
            <a:ext cx="3076575" cy="1743075"/>
            <a:chOff x="3702" y="3042"/>
            <a:chExt cx="1938" cy="1098"/>
          </a:xfrm>
        </p:grpSpPr>
        <p:sp>
          <p:nvSpPr>
            <p:cNvPr id="345120" name="Freeform 32"/>
            <p:cNvSpPr>
              <a:spLocks/>
            </p:cNvSpPr>
            <p:nvPr/>
          </p:nvSpPr>
          <p:spPr bwMode="auto">
            <a:xfrm>
              <a:off x="3720" y="3042"/>
              <a:ext cx="1920" cy="1074"/>
            </a:xfrm>
            <a:custGeom>
              <a:avLst/>
              <a:gdLst/>
              <a:ahLst/>
              <a:cxnLst>
                <a:cxn ang="0">
                  <a:pos x="0" y="1074"/>
                </a:cxn>
                <a:cxn ang="0">
                  <a:pos x="1380" y="894"/>
                </a:cxn>
                <a:cxn ang="0">
                  <a:pos x="1920" y="0"/>
                </a:cxn>
                <a:cxn ang="0">
                  <a:pos x="0" y="1074"/>
                </a:cxn>
              </a:cxnLst>
              <a:rect l="0" t="0" r="r" b="b"/>
              <a:pathLst>
                <a:path w="1920" h="1074">
                  <a:moveTo>
                    <a:pt x="0" y="1074"/>
                  </a:moveTo>
                  <a:lnTo>
                    <a:pt x="1380" y="894"/>
                  </a:lnTo>
                  <a:lnTo>
                    <a:pt x="1920" y="0"/>
                  </a:lnTo>
                  <a:lnTo>
                    <a:pt x="0" y="1074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5121" name="Freeform 33"/>
            <p:cNvSpPr>
              <a:spLocks/>
            </p:cNvSpPr>
            <p:nvPr/>
          </p:nvSpPr>
          <p:spPr bwMode="auto">
            <a:xfrm>
              <a:off x="3708" y="3072"/>
              <a:ext cx="1908" cy="1068"/>
            </a:xfrm>
            <a:custGeom>
              <a:avLst/>
              <a:gdLst/>
              <a:ahLst/>
              <a:cxnLst>
                <a:cxn ang="0">
                  <a:pos x="0" y="1068"/>
                </a:cxn>
                <a:cxn ang="0">
                  <a:pos x="1908" y="0"/>
                </a:cxn>
                <a:cxn ang="0">
                  <a:pos x="1014" y="354"/>
                </a:cxn>
                <a:cxn ang="0">
                  <a:pos x="0" y="1068"/>
                </a:cxn>
              </a:cxnLst>
              <a:rect l="0" t="0" r="r" b="b"/>
              <a:pathLst>
                <a:path w="1908" h="1068">
                  <a:moveTo>
                    <a:pt x="0" y="1068"/>
                  </a:moveTo>
                  <a:lnTo>
                    <a:pt x="1908" y="0"/>
                  </a:lnTo>
                  <a:lnTo>
                    <a:pt x="1014" y="354"/>
                  </a:lnTo>
                  <a:lnTo>
                    <a:pt x="0" y="1068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5122" name="Freeform 34"/>
            <p:cNvSpPr>
              <a:spLocks/>
            </p:cNvSpPr>
            <p:nvPr/>
          </p:nvSpPr>
          <p:spPr bwMode="auto">
            <a:xfrm>
              <a:off x="3732" y="3810"/>
              <a:ext cx="1368" cy="306"/>
            </a:xfrm>
            <a:custGeom>
              <a:avLst/>
              <a:gdLst/>
              <a:ahLst/>
              <a:cxnLst>
                <a:cxn ang="0">
                  <a:pos x="0" y="306"/>
                </a:cxn>
                <a:cxn ang="0">
                  <a:pos x="1080" y="0"/>
                </a:cxn>
                <a:cxn ang="0">
                  <a:pos x="1368" y="120"/>
                </a:cxn>
                <a:cxn ang="0">
                  <a:pos x="78" y="288"/>
                </a:cxn>
                <a:cxn ang="0">
                  <a:pos x="0" y="306"/>
                </a:cxn>
              </a:cxnLst>
              <a:rect l="0" t="0" r="r" b="b"/>
              <a:pathLst>
                <a:path w="1368" h="306">
                  <a:moveTo>
                    <a:pt x="0" y="306"/>
                  </a:moveTo>
                  <a:lnTo>
                    <a:pt x="1080" y="0"/>
                  </a:lnTo>
                  <a:lnTo>
                    <a:pt x="1368" y="120"/>
                  </a:lnTo>
                  <a:lnTo>
                    <a:pt x="78" y="288"/>
                  </a:lnTo>
                  <a:lnTo>
                    <a:pt x="0" y="306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5123" name="Freeform 35"/>
            <p:cNvSpPr>
              <a:spLocks/>
            </p:cNvSpPr>
            <p:nvPr/>
          </p:nvSpPr>
          <p:spPr bwMode="auto">
            <a:xfrm>
              <a:off x="3702" y="3408"/>
              <a:ext cx="1080" cy="726"/>
            </a:xfrm>
            <a:custGeom>
              <a:avLst/>
              <a:gdLst/>
              <a:ahLst/>
              <a:cxnLst>
                <a:cxn ang="0">
                  <a:pos x="0" y="726"/>
                </a:cxn>
                <a:cxn ang="0">
                  <a:pos x="1044" y="0"/>
                </a:cxn>
                <a:cxn ang="0">
                  <a:pos x="1080" y="408"/>
                </a:cxn>
                <a:cxn ang="0">
                  <a:pos x="0" y="726"/>
                </a:cxn>
              </a:cxnLst>
              <a:rect l="0" t="0" r="r" b="b"/>
              <a:pathLst>
                <a:path w="1080" h="726">
                  <a:moveTo>
                    <a:pt x="0" y="726"/>
                  </a:moveTo>
                  <a:lnTo>
                    <a:pt x="1044" y="0"/>
                  </a:lnTo>
                  <a:lnTo>
                    <a:pt x="1080" y="408"/>
                  </a:lnTo>
                  <a:lnTo>
                    <a:pt x="0" y="726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Mip-maps</a:t>
            </a:r>
          </a:p>
        </p:txBody>
      </p:sp>
      <p:sp>
        <p:nvSpPr>
          <p:cNvPr id="560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William’s algorithm</a:t>
            </a:r>
          </a:p>
          <a:p>
            <a:pPr lvl="1"/>
            <a:r>
              <a:rPr lang="en-US"/>
              <a:t>Take the difference between neighboring </a:t>
            </a:r>
            <a:r>
              <a:rPr lang="en-US" i="1"/>
              <a:t>u</a:t>
            </a:r>
            <a:r>
              <a:rPr lang="en-US"/>
              <a:t> and </a:t>
            </a:r>
            <a:r>
              <a:rPr lang="en-US" i="1"/>
              <a:t>v</a:t>
            </a:r>
            <a:r>
              <a:rPr lang="en-US"/>
              <a:t> coordinates to approximate derivatives across a screen step in </a:t>
            </a:r>
            <a:r>
              <a:rPr lang="en-US" i="1"/>
              <a:t>x</a:t>
            </a:r>
            <a:r>
              <a:rPr lang="en-US"/>
              <a:t> or </a:t>
            </a:r>
            <a:r>
              <a:rPr lang="en-US" i="1"/>
              <a:t>y</a:t>
            </a:r>
          </a:p>
          <a:p>
            <a:pPr lvl="1"/>
            <a:r>
              <a:rPr lang="en-US"/>
              <a:t>Derive a mipmap level from them by taking the maximum distortion</a:t>
            </a:r>
          </a:p>
          <a:p>
            <a:pPr lvl="2"/>
            <a:r>
              <a:rPr lang="en-US"/>
              <a:t>Over-blurring</a:t>
            </a:r>
          </a:p>
          <a:p>
            <a:endParaRPr lang="en-US"/>
          </a:p>
        </p:txBody>
      </p:sp>
      <p:graphicFrame>
        <p:nvGraphicFramePr>
          <p:cNvPr id="560132" name="Object 4"/>
          <p:cNvGraphicFramePr>
            <a:graphicFrameLocks noChangeAspect="1"/>
          </p:cNvGraphicFramePr>
          <p:nvPr/>
        </p:nvGraphicFramePr>
        <p:xfrm>
          <a:off x="1161288" y="5242560"/>
          <a:ext cx="35814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0134" name="Equation" r:id="rId3" imgW="1752480" imgH="304560" progId="Equation.3">
                  <p:embed/>
                </p:oleObj>
              </mc:Choice>
              <mc:Fallback>
                <p:oleObj name="Equation" r:id="rId3" imgW="1752480" imgH="304560" progId="Equation.3">
                  <p:embed/>
                  <p:pic>
                    <p:nvPicPr>
                      <p:cNvPr id="0" name="Picture 4" descr="Parchmen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1288" y="5242560"/>
                        <a:ext cx="3581400" cy="622300"/>
                      </a:xfrm>
                      <a:prstGeom prst="rect">
                        <a:avLst/>
                      </a:prstGeom>
                      <a:blipFill dpi="0" rotWithShape="0">
                        <a:blip r:embed="rId5"/>
                        <a:srcRect/>
                        <a:tile tx="0" ty="0" sx="100000" sy="100000" flip="none" algn="tl"/>
                      </a:blip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0133" name="Object 5"/>
          <p:cNvGraphicFramePr>
            <a:graphicFrameLocks noChangeAspect="1"/>
          </p:cNvGraphicFramePr>
          <p:nvPr/>
        </p:nvGraphicFramePr>
        <p:xfrm>
          <a:off x="5550662" y="5251704"/>
          <a:ext cx="1974850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0135" name="Equation" r:id="rId6" imgW="723600" imgH="215640" progId="Equation.3">
                  <p:embed/>
                </p:oleObj>
              </mc:Choice>
              <mc:Fallback>
                <p:oleObj name="Equation" r:id="rId6" imgW="723600" imgH="215640" progId="Equation.3">
                  <p:embed/>
                  <p:pic>
                    <p:nvPicPr>
                      <p:cNvPr id="0" name="Picture 5" descr="Parchmen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0662" y="5251704"/>
                        <a:ext cx="1974850" cy="598488"/>
                      </a:xfrm>
                      <a:prstGeom prst="rect">
                        <a:avLst/>
                      </a:prstGeom>
                      <a:blipFill dpi="0" rotWithShape="0">
                        <a:blip r:embed="rId5"/>
                        <a:srcRect/>
                        <a:tile tx="0" ty="0" sx="100000" sy="100000" flip="none" algn="tl"/>
                      </a:blip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Mip-maps</a:t>
            </a:r>
          </a:p>
        </p:txBody>
      </p:sp>
      <p:sp>
        <p:nvSpPr>
          <p:cNvPr id="3461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en-US" sz="2800"/>
              <a:t>The texel location can be determined to be either:</a:t>
            </a:r>
          </a:p>
          <a:p>
            <a:pPr marL="990600" lvl="1" indent="-533400">
              <a:buFontTx/>
              <a:buAutoNum type="arabicPeriod"/>
            </a:pPr>
            <a:r>
              <a:rPr lang="en-US" sz="2400"/>
              <a:t> The </a:t>
            </a:r>
            <a:r>
              <a:rPr lang="en-US" sz="2400" i="1"/>
              <a:t>uv</a:t>
            </a:r>
            <a:r>
              <a:rPr lang="en-US" sz="2400"/>
              <a:t>-mapping of the pixel center.</a:t>
            </a:r>
          </a:p>
          <a:p>
            <a:pPr marL="990600" lvl="1" indent="-533400">
              <a:buFontTx/>
              <a:buAutoNum type="arabicPeriod"/>
            </a:pPr>
            <a:r>
              <a:rPr lang="en-US" sz="2400"/>
              <a:t>The average </a:t>
            </a:r>
            <a:r>
              <a:rPr lang="en-US" sz="2400" i="1"/>
              <a:t>u</a:t>
            </a:r>
            <a:r>
              <a:rPr lang="en-US" sz="2400"/>
              <a:t> and </a:t>
            </a:r>
            <a:r>
              <a:rPr lang="en-US" sz="2400" i="1"/>
              <a:t>v</a:t>
            </a:r>
            <a:r>
              <a:rPr lang="en-US" sz="2400"/>
              <a:t> values from the projected pixel corners (the centroid).</a:t>
            </a:r>
          </a:p>
          <a:p>
            <a:pPr marL="990600" lvl="1" indent="-533400">
              <a:buFontTx/>
              <a:buAutoNum type="arabicPeriod"/>
            </a:pPr>
            <a:r>
              <a:rPr lang="en-US" sz="2400"/>
              <a:t>The diagonal crossing of the projected </a:t>
            </a:r>
            <a:br>
              <a:rPr lang="en-US" sz="2400"/>
            </a:br>
            <a:r>
              <a:rPr lang="en-US" sz="2400"/>
              <a:t>quadrilateral.</a:t>
            </a:r>
          </a:p>
          <a:p>
            <a:pPr marL="609600" indent="-609600"/>
            <a:r>
              <a:rPr lang="en-US" sz="2800"/>
              <a:t>However, there are only so many </a:t>
            </a:r>
            <a:br>
              <a:rPr lang="en-US" sz="2800"/>
            </a:br>
            <a:r>
              <a:rPr lang="en-US" sz="2800"/>
              <a:t>mip-map centers.</a:t>
            </a:r>
          </a:p>
        </p:txBody>
      </p:sp>
      <p:grpSp>
        <p:nvGrpSpPr>
          <p:cNvPr id="346125" name="Group 13"/>
          <p:cNvGrpSpPr>
            <a:grpSpLocks/>
          </p:cNvGrpSpPr>
          <p:nvPr/>
        </p:nvGrpSpPr>
        <p:grpSpPr bwMode="auto">
          <a:xfrm>
            <a:off x="6621463" y="4233863"/>
            <a:ext cx="1212850" cy="1362075"/>
            <a:chOff x="2134" y="3209"/>
            <a:chExt cx="764" cy="858"/>
          </a:xfrm>
        </p:grpSpPr>
        <p:sp>
          <p:nvSpPr>
            <p:cNvPr id="346116" name="Freeform 4"/>
            <p:cNvSpPr>
              <a:spLocks/>
            </p:cNvSpPr>
            <p:nvPr/>
          </p:nvSpPr>
          <p:spPr bwMode="auto">
            <a:xfrm>
              <a:off x="2134" y="3209"/>
              <a:ext cx="764" cy="858"/>
            </a:xfrm>
            <a:custGeom>
              <a:avLst/>
              <a:gdLst/>
              <a:ahLst/>
              <a:cxnLst>
                <a:cxn ang="0">
                  <a:pos x="94" y="112"/>
                </a:cxn>
                <a:cxn ang="0">
                  <a:pos x="0" y="294"/>
                </a:cxn>
                <a:cxn ang="0">
                  <a:pos x="370" y="858"/>
                </a:cxn>
                <a:cxn ang="0">
                  <a:pos x="764" y="0"/>
                </a:cxn>
                <a:cxn ang="0">
                  <a:pos x="94" y="112"/>
                </a:cxn>
              </a:cxnLst>
              <a:rect l="0" t="0" r="r" b="b"/>
              <a:pathLst>
                <a:path w="764" h="858">
                  <a:moveTo>
                    <a:pt x="94" y="112"/>
                  </a:moveTo>
                  <a:lnTo>
                    <a:pt x="0" y="294"/>
                  </a:lnTo>
                  <a:lnTo>
                    <a:pt x="370" y="858"/>
                  </a:lnTo>
                  <a:lnTo>
                    <a:pt x="764" y="0"/>
                  </a:lnTo>
                  <a:lnTo>
                    <a:pt x="94" y="112"/>
                  </a:lnTo>
                  <a:close/>
                </a:path>
              </a:pathLst>
            </a:custGeom>
            <a:solidFill>
              <a:schemeClr val="accent1"/>
            </a:solidFill>
            <a:ln w="127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6117" name="Oval 5"/>
            <p:cNvSpPr>
              <a:spLocks noChangeArrowheads="1"/>
            </p:cNvSpPr>
            <p:nvPr/>
          </p:nvSpPr>
          <p:spPr bwMode="auto">
            <a:xfrm>
              <a:off x="2333" y="3532"/>
              <a:ext cx="94" cy="88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118" name="Oval 6"/>
            <p:cNvSpPr>
              <a:spLocks noChangeArrowheads="1"/>
            </p:cNvSpPr>
            <p:nvPr/>
          </p:nvSpPr>
          <p:spPr bwMode="auto">
            <a:xfrm>
              <a:off x="2394" y="3375"/>
              <a:ext cx="94" cy="88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119" name="Oval 7"/>
            <p:cNvSpPr>
              <a:spLocks noChangeArrowheads="1"/>
            </p:cNvSpPr>
            <p:nvPr/>
          </p:nvSpPr>
          <p:spPr bwMode="auto">
            <a:xfrm>
              <a:off x="2241" y="3409"/>
              <a:ext cx="94" cy="88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120" name="Line 8"/>
            <p:cNvSpPr>
              <a:spLocks noChangeShapeType="1"/>
            </p:cNvSpPr>
            <p:nvPr/>
          </p:nvSpPr>
          <p:spPr bwMode="auto">
            <a:xfrm>
              <a:off x="2233" y="3315"/>
              <a:ext cx="271" cy="7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6121" name="Line 9"/>
            <p:cNvSpPr>
              <a:spLocks noChangeShapeType="1"/>
            </p:cNvSpPr>
            <p:nvPr/>
          </p:nvSpPr>
          <p:spPr bwMode="auto">
            <a:xfrm flipV="1">
              <a:off x="2139" y="3215"/>
              <a:ext cx="759" cy="29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6122" name="Text Box 10"/>
            <p:cNvSpPr txBox="1">
              <a:spLocks noChangeArrowheads="1"/>
            </p:cNvSpPr>
            <p:nvPr/>
          </p:nvSpPr>
          <p:spPr bwMode="auto">
            <a:xfrm>
              <a:off x="2458" y="3346"/>
              <a:ext cx="152" cy="14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900"/>
                <a:t>1</a:t>
              </a:r>
            </a:p>
          </p:txBody>
        </p:sp>
        <p:sp>
          <p:nvSpPr>
            <p:cNvPr id="346123" name="Text Box 11"/>
            <p:cNvSpPr txBox="1">
              <a:spLocks noChangeArrowheads="1"/>
            </p:cNvSpPr>
            <p:nvPr/>
          </p:nvSpPr>
          <p:spPr bwMode="auto">
            <a:xfrm>
              <a:off x="2372" y="3584"/>
              <a:ext cx="152" cy="14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900"/>
                <a:t>2</a:t>
              </a:r>
            </a:p>
          </p:txBody>
        </p:sp>
        <p:sp>
          <p:nvSpPr>
            <p:cNvPr id="346124" name="Text Box 12"/>
            <p:cNvSpPr txBox="1">
              <a:spLocks noChangeArrowheads="1"/>
            </p:cNvSpPr>
            <p:nvPr/>
          </p:nvSpPr>
          <p:spPr bwMode="auto">
            <a:xfrm>
              <a:off x="2160" y="3330"/>
              <a:ext cx="152" cy="14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900"/>
                <a:t>3</a:t>
              </a: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Mip-maps</a:t>
            </a:r>
          </a:p>
        </p:txBody>
      </p:sp>
      <p:sp>
        <p:nvSpPr>
          <p:cNvPr id="3471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Pros</a:t>
            </a:r>
          </a:p>
          <a:p>
            <a:pPr lvl="1">
              <a:lnSpc>
                <a:spcPct val="90000"/>
              </a:lnSpc>
            </a:pPr>
            <a:r>
              <a:rPr lang="en-US"/>
              <a:t>Easy to calculate:</a:t>
            </a:r>
          </a:p>
          <a:p>
            <a:pPr lvl="2">
              <a:lnSpc>
                <a:spcPct val="90000"/>
              </a:lnSpc>
            </a:pPr>
            <a:r>
              <a:rPr lang="en-US"/>
              <a:t>Calculate pixels area in texture space</a:t>
            </a:r>
          </a:p>
          <a:p>
            <a:pPr lvl="2">
              <a:lnSpc>
                <a:spcPct val="90000"/>
              </a:lnSpc>
            </a:pPr>
            <a:r>
              <a:rPr lang="en-US"/>
              <a:t>Determine mip-map level</a:t>
            </a:r>
          </a:p>
          <a:p>
            <a:pPr lvl="2">
              <a:lnSpc>
                <a:spcPct val="90000"/>
              </a:lnSpc>
            </a:pPr>
            <a:r>
              <a:rPr lang="en-US"/>
              <a:t>Sample or interpolate to get color</a:t>
            </a:r>
          </a:p>
          <a:p>
            <a:pPr>
              <a:lnSpc>
                <a:spcPct val="90000"/>
              </a:lnSpc>
            </a:pPr>
            <a:r>
              <a:rPr lang="en-US"/>
              <a:t>Cons</a:t>
            </a:r>
          </a:p>
          <a:p>
            <a:pPr lvl="1">
              <a:lnSpc>
                <a:spcPct val="90000"/>
              </a:lnSpc>
            </a:pPr>
            <a:r>
              <a:rPr lang="en-US"/>
              <a:t>Area not very close – restricted to square shapes (64x64 is far away from 128x128). </a:t>
            </a:r>
          </a:p>
          <a:p>
            <a:pPr lvl="1">
              <a:lnSpc>
                <a:spcPct val="90000"/>
              </a:lnSpc>
            </a:pPr>
            <a:r>
              <a:rPr lang="en-US"/>
              <a:t>Location of area is not very tight - shifted.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Note on Alpha</a:t>
            </a:r>
          </a:p>
        </p:txBody>
      </p:sp>
      <p:sp>
        <p:nvSpPr>
          <p:cNvPr id="444419" name="Rectangle 102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/>
              <a:t>Alpha can be averaged just like rgb for texels</a:t>
            </a:r>
          </a:p>
          <a:p>
            <a:r>
              <a:rPr lang="en-US" sz="2800"/>
              <a:t>Watch out for borders though if you interpolate</a:t>
            </a:r>
          </a:p>
        </p:txBody>
      </p:sp>
      <p:pic>
        <p:nvPicPr>
          <p:cNvPr id="444422" name="Picture 1030" descr="bilboard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5334000" y="2438400"/>
            <a:ext cx="2438400" cy="1219200"/>
          </a:xfrm>
          <a:noFill/>
          <a:ln/>
        </p:spPr>
      </p:pic>
      <p:pic>
        <p:nvPicPr>
          <p:cNvPr id="444424" name="Picture 1032" descr="bilboard21_alpha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tretch>
            <a:fillRect/>
          </a:stretch>
        </p:blipFill>
        <p:spPr>
          <a:xfrm>
            <a:off x="5334000" y="4572000"/>
            <a:ext cx="2438400" cy="1219200"/>
          </a:xfrm>
          <a:noFill/>
          <a:ln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Specifying Mip-map levels</a:t>
            </a:r>
          </a:p>
        </p:txBody>
      </p:sp>
      <p:sp>
        <p:nvSpPr>
          <p:cNvPr id="4464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OpenGL allows you to specify each level individually (see </a:t>
            </a:r>
            <a:r>
              <a:rPr lang="en-US" sz="2800" i="1"/>
              <a:t>glTexImage2D</a:t>
            </a:r>
            <a:r>
              <a:rPr lang="en-US" sz="2800"/>
              <a:t> function).</a:t>
            </a:r>
          </a:p>
          <a:p>
            <a:pPr>
              <a:lnSpc>
                <a:spcPct val="80000"/>
              </a:lnSpc>
            </a:pPr>
            <a:r>
              <a:rPr lang="en-US" sz="2800"/>
              <a:t>The GLU routine </a:t>
            </a:r>
            <a:r>
              <a:rPr lang="en-US" sz="2800" i="1"/>
              <a:t>gluBuild2Dmipmaps()</a:t>
            </a:r>
            <a:r>
              <a:rPr lang="en-US" sz="2800"/>
              <a:t> routine offers an easy interface to averaging the original image down into its mip-map levels.</a:t>
            </a:r>
          </a:p>
          <a:p>
            <a:pPr>
              <a:lnSpc>
                <a:spcPct val="80000"/>
              </a:lnSpc>
            </a:pPr>
            <a:r>
              <a:rPr lang="en-US" sz="2800"/>
              <a:t>You can (and probably should) recalculate the texture for each level.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i="1"/>
              <a:t>Warning: By default, the filtering assumes mip-mapping. If you do not specify all of the mip-map levels, your image will probably be black.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Higher-levels of the Mip-map</a:t>
            </a:r>
          </a:p>
        </p:txBody>
      </p:sp>
      <p:sp>
        <p:nvSpPr>
          <p:cNvPr id="4741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en-US"/>
              <a:t>Two considerations should be made in the construction of the higher-levels of the mip-map.</a:t>
            </a:r>
          </a:p>
          <a:p>
            <a:pPr marL="1371600" lvl="2" indent="-457200">
              <a:buFontTx/>
              <a:buAutoNum type="arabicPeriod"/>
            </a:pPr>
            <a:r>
              <a:rPr lang="en-US"/>
              <a:t>Filtering – simple averaging using a box filter, apply a better low-pass filter.</a:t>
            </a:r>
          </a:p>
          <a:p>
            <a:pPr marL="1371600" lvl="2" indent="-457200">
              <a:buFontTx/>
              <a:buAutoNum type="arabicPeriod"/>
            </a:pPr>
            <a:r>
              <a:rPr lang="en-US"/>
              <a:t>Gamma correction – by taking into account the perceived brightness, you can maintain a more consistent effect as the object moves further away.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Anisotropic Filtering</a:t>
            </a:r>
          </a:p>
        </p:txBody>
      </p:sp>
      <p:sp>
        <p:nvSpPr>
          <p:cNvPr id="4782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 pixel may rarely project onto texture space affinely. </a:t>
            </a:r>
          </a:p>
          <a:p>
            <a:r>
              <a:rPr lang="en-US"/>
              <a:t>There may be large distortions in one direction.</a:t>
            </a:r>
          </a:p>
        </p:txBody>
      </p:sp>
      <p:sp>
        <p:nvSpPr>
          <p:cNvPr id="478212" name="Rectangle 4" descr="Large grid"/>
          <p:cNvSpPr>
            <a:spLocks noChangeArrowheads="1"/>
          </p:cNvSpPr>
          <p:nvPr/>
        </p:nvSpPr>
        <p:spPr bwMode="auto">
          <a:xfrm>
            <a:off x="3075432" y="3514344"/>
            <a:ext cx="5410200" cy="2590800"/>
          </a:xfrm>
          <a:prstGeom prst="rect">
            <a:avLst/>
          </a:prstGeom>
          <a:pattFill prst="lgGrid">
            <a:fgClr>
              <a:schemeClr val="accent1"/>
            </a:fgClr>
            <a:bgClr>
              <a:srgbClr val="764717"/>
            </a:bgClr>
          </a:patt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78214" name="AutoShape 6"/>
          <p:cNvSpPr>
            <a:spLocks noChangeArrowheads="1"/>
          </p:cNvSpPr>
          <p:nvPr/>
        </p:nvSpPr>
        <p:spPr bwMode="auto">
          <a:xfrm>
            <a:off x="3532632" y="4962144"/>
            <a:ext cx="838200" cy="762000"/>
          </a:xfrm>
          <a:prstGeom prst="diamond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900"/>
              <a:t>isotropic</a:t>
            </a:r>
          </a:p>
        </p:txBody>
      </p:sp>
      <p:sp>
        <p:nvSpPr>
          <p:cNvPr id="478215" name="AutoShape 7"/>
          <p:cNvSpPr>
            <a:spLocks noChangeArrowheads="1"/>
          </p:cNvSpPr>
          <p:nvPr/>
        </p:nvSpPr>
        <p:spPr bwMode="auto">
          <a:xfrm>
            <a:off x="5971032" y="5152644"/>
            <a:ext cx="1752600" cy="3810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8216" name="AutoShape 8"/>
          <p:cNvSpPr>
            <a:spLocks noChangeArrowheads="1"/>
          </p:cNvSpPr>
          <p:nvPr/>
        </p:nvSpPr>
        <p:spPr bwMode="auto">
          <a:xfrm rot="1451487">
            <a:off x="5590032" y="3971544"/>
            <a:ext cx="381000" cy="1371600"/>
          </a:xfrm>
          <a:prstGeom prst="parallelogram">
            <a:avLst>
              <a:gd name="adj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8217" name="Rectangle 9"/>
          <p:cNvSpPr>
            <a:spLocks noChangeArrowheads="1"/>
          </p:cNvSpPr>
          <p:nvPr/>
        </p:nvSpPr>
        <p:spPr bwMode="auto">
          <a:xfrm>
            <a:off x="3380232" y="3895344"/>
            <a:ext cx="1905000" cy="342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8218" name="Rectangle 10"/>
          <p:cNvSpPr>
            <a:spLocks noChangeArrowheads="1"/>
          </p:cNvSpPr>
          <p:nvPr/>
        </p:nvSpPr>
        <p:spPr bwMode="auto">
          <a:xfrm>
            <a:off x="7952232" y="3628644"/>
            <a:ext cx="304800" cy="16383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Anisotropic Filtering</a:t>
            </a:r>
          </a:p>
        </p:txBody>
      </p:sp>
      <p:sp>
        <p:nvSpPr>
          <p:cNvPr id="4792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Multiple mip-maps or </a:t>
            </a:r>
            <a:r>
              <a:rPr lang="en-US" i="1"/>
              <a:t>Ripmaps</a:t>
            </a:r>
          </a:p>
          <a:p>
            <a:r>
              <a:rPr lang="en-US"/>
              <a:t>Summed Area Tables (SAT)</a:t>
            </a:r>
          </a:p>
          <a:p>
            <a:r>
              <a:rPr lang="en-US"/>
              <a:t>Multi-sampling for anisotropic texture filtering.</a:t>
            </a:r>
          </a:p>
          <a:p>
            <a:r>
              <a:rPr lang="en-US"/>
              <a:t>EWA filter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Ripmaps</a:t>
            </a:r>
          </a:p>
        </p:txBody>
      </p:sp>
      <p:pic>
        <p:nvPicPr>
          <p:cNvPr id="480262" name="Picture 6" descr="AN0112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5175" y="1676400"/>
            <a:ext cx="2520950" cy="3068638"/>
          </a:xfrm>
          <a:prstGeom prst="rect">
            <a:avLst/>
          </a:prstGeom>
          <a:noFill/>
        </p:spPr>
      </p:pic>
      <p:pic>
        <p:nvPicPr>
          <p:cNvPr id="480265" name="Picture 9" descr="AN0112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5175" y="4311650"/>
            <a:ext cx="2520950" cy="1555750"/>
          </a:xfrm>
          <a:prstGeom prst="rect">
            <a:avLst/>
          </a:prstGeom>
          <a:noFill/>
        </p:spPr>
      </p:pic>
      <p:pic>
        <p:nvPicPr>
          <p:cNvPr id="480268" name="Picture 12" descr="AN0112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5975" y="1676400"/>
            <a:ext cx="1263650" cy="3068638"/>
          </a:xfrm>
          <a:prstGeom prst="rect">
            <a:avLst/>
          </a:prstGeom>
          <a:noFill/>
        </p:spPr>
      </p:pic>
      <p:pic>
        <p:nvPicPr>
          <p:cNvPr id="480271" name="Picture 15" descr="AN0112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91063" y="1676400"/>
            <a:ext cx="606425" cy="3068638"/>
          </a:xfrm>
          <a:prstGeom prst="rect">
            <a:avLst/>
          </a:prstGeom>
          <a:noFill/>
        </p:spPr>
      </p:pic>
      <p:pic>
        <p:nvPicPr>
          <p:cNvPr id="480274" name="Picture 18" descr="AN0112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7338" y="1676400"/>
            <a:ext cx="314325" cy="3068638"/>
          </a:xfrm>
          <a:prstGeom prst="rect">
            <a:avLst/>
          </a:prstGeom>
          <a:noFill/>
        </p:spPr>
      </p:pic>
      <p:pic>
        <p:nvPicPr>
          <p:cNvPr id="480275" name="Picture 19" descr="AN0112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73738" y="1676400"/>
            <a:ext cx="119062" cy="3068638"/>
          </a:xfrm>
          <a:prstGeom prst="rect">
            <a:avLst/>
          </a:prstGeom>
          <a:noFill/>
        </p:spPr>
      </p:pic>
      <p:pic>
        <p:nvPicPr>
          <p:cNvPr id="480276" name="Picture 20" descr="AN0112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5975" y="4311650"/>
            <a:ext cx="1263650" cy="1555750"/>
          </a:xfrm>
          <a:prstGeom prst="rect">
            <a:avLst/>
          </a:prstGeom>
          <a:noFill/>
        </p:spPr>
      </p:pic>
      <p:pic>
        <p:nvPicPr>
          <p:cNvPr id="480277" name="Picture 21" descr="AN0112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91063" y="4311650"/>
            <a:ext cx="606425" cy="1555750"/>
          </a:xfrm>
          <a:prstGeom prst="rect">
            <a:avLst/>
          </a:prstGeom>
          <a:noFill/>
        </p:spPr>
      </p:pic>
      <p:pic>
        <p:nvPicPr>
          <p:cNvPr id="480278" name="Picture 22" descr="AN0112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7338" y="4311650"/>
            <a:ext cx="303212" cy="1555750"/>
          </a:xfrm>
          <a:prstGeom prst="rect">
            <a:avLst/>
          </a:prstGeom>
          <a:noFill/>
        </p:spPr>
      </p:pic>
      <p:pic>
        <p:nvPicPr>
          <p:cNvPr id="480279" name="Picture 23" descr="AN0112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41988" y="4311650"/>
            <a:ext cx="150812" cy="1555750"/>
          </a:xfrm>
          <a:prstGeom prst="rect">
            <a:avLst/>
          </a:prstGeom>
          <a:noFill/>
        </p:spPr>
      </p:pic>
      <p:pic>
        <p:nvPicPr>
          <p:cNvPr id="480280" name="Picture 24" descr="AN0112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5025" y="5715000"/>
            <a:ext cx="2520950" cy="777875"/>
          </a:xfrm>
          <a:prstGeom prst="rect">
            <a:avLst/>
          </a:prstGeom>
          <a:noFill/>
        </p:spPr>
      </p:pic>
      <p:pic>
        <p:nvPicPr>
          <p:cNvPr id="480281" name="Picture 25" descr="AN0112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5825" y="5715000"/>
            <a:ext cx="1263650" cy="777875"/>
          </a:xfrm>
          <a:prstGeom prst="rect">
            <a:avLst/>
          </a:prstGeom>
          <a:noFill/>
        </p:spPr>
      </p:pic>
      <p:pic>
        <p:nvPicPr>
          <p:cNvPr id="480282" name="Picture 26" descr="AN0112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60913" y="5715000"/>
            <a:ext cx="606425" cy="777875"/>
          </a:xfrm>
          <a:prstGeom prst="rect">
            <a:avLst/>
          </a:prstGeom>
          <a:noFill/>
        </p:spPr>
      </p:pic>
      <p:pic>
        <p:nvPicPr>
          <p:cNvPr id="480283" name="Picture 27" descr="AN0112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7188" y="5715000"/>
            <a:ext cx="303212" cy="777875"/>
          </a:xfrm>
          <a:prstGeom prst="rect">
            <a:avLst/>
          </a:prstGeom>
          <a:noFill/>
        </p:spPr>
      </p:pic>
      <p:pic>
        <p:nvPicPr>
          <p:cNvPr id="480284" name="Picture 28" descr="AN0112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11838" y="5715000"/>
            <a:ext cx="150812" cy="777875"/>
          </a:xfrm>
          <a:prstGeom prst="rect">
            <a:avLst/>
          </a:prstGeom>
          <a:noFill/>
        </p:spPr>
      </p:pic>
      <p:pic>
        <p:nvPicPr>
          <p:cNvPr id="480285" name="Picture 29" descr="AN0112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4875" y="6446838"/>
            <a:ext cx="2520950" cy="396875"/>
          </a:xfrm>
          <a:prstGeom prst="rect">
            <a:avLst/>
          </a:prstGeom>
          <a:noFill/>
        </p:spPr>
      </p:pic>
      <p:pic>
        <p:nvPicPr>
          <p:cNvPr id="480286" name="Picture 30" descr="AN0112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5675" y="6446838"/>
            <a:ext cx="1263650" cy="396875"/>
          </a:xfrm>
          <a:prstGeom prst="rect">
            <a:avLst/>
          </a:prstGeom>
          <a:noFill/>
        </p:spPr>
      </p:pic>
      <p:pic>
        <p:nvPicPr>
          <p:cNvPr id="480287" name="Picture 31" descr="AN0112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30763" y="6446838"/>
            <a:ext cx="606425" cy="396875"/>
          </a:xfrm>
          <a:prstGeom prst="rect">
            <a:avLst/>
          </a:prstGeom>
          <a:noFill/>
        </p:spPr>
      </p:pic>
      <p:pic>
        <p:nvPicPr>
          <p:cNvPr id="480288" name="Picture 32" descr="AN0112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7038" y="6446838"/>
            <a:ext cx="303212" cy="396875"/>
          </a:xfrm>
          <a:prstGeom prst="rect">
            <a:avLst/>
          </a:prstGeom>
          <a:noFill/>
        </p:spPr>
      </p:pic>
      <p:pic>
        <p:nvPicPr>
          <p:cNvPr id="480289" name="Picture 33" descr="AN0112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81688" y="6446838"/>
            <a:ext cx="150812" cy="396875"/>
          </a:xfrm>
          <a:prstGeom prst="rect">
            <a:avLst/>
          </a:prstGeom>
          <a:noFill/>
        </p:spPr>
      </p:pic>
      <p:sp>
        <p:nvSpPr>
          <p:cNvPr id="480290" name="Text Box 34"/>
          <p:cNvSpPr txBox="1">
            <a:spLocks noChangeArrowheads="1"/>
          </p:cNvSpPr>
          <p:nvPr/>
        </p:nvSpPr>
        <p:spPr bwMode="auto">
          <a:xfrm>
            <a:off x="5962650" y="2054225"/>
            <a:ext cx="3028950" cy="3140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457200" indent="-457200">
              <a:buFontTx/>
              <a:buChar char="•"/>
            </a:pPr>
            <a:r>
              <a:rPr lang="en-US" sz="2000"/>
              <a:t>Scale by half by x across a row.</a:t>
            </a:r>
          </a:p>
          <a:p>
            <a:pPr marL="457200" indent="-457200">
              <a:buFontTx/>
              <a:buChar char="•"/>
            </a:pPr>
            <a:r>
              <a:rPr lang="en-US" sz="2000"/>
              <a:t>Scale by half in y going down a column.</a:t>
            </a:r>
          </a:p>
          <a:p>
            <a:pPr marL="457200" indent="-457200">
              <a:buFontTx/>
              <a:buChar char="•"/>
            </a:pPr>
            <a:r>
              <a:rPr lang="en-US" sz="2000"/>
              <a:t>The diagonal has the equivalent mip-map.</a:t>
            </a:r>
          </a:p>
          <a:p>
            <a:pPr marL="457200" indent="-457200">
              <a:buFontTx/>
              <a:buChar char="•"/>
            </a:pPr>
            <a:endParaRPr lang="en-US" sz="2000"/>
          </a:p>
          <a:p>
            <a:pPr marL="457200" indent="-457200">
              <a:buFontTx/>
              <a:buChar char="•"/>
            </a:pPr>
            <a:endParaRPr lang="en-US" sz="2000"/>
          </a:p>
          <a:p>
            <a:pPr marL="457200" indent="-457200">
              <a:buFontTx/>
              <a:buChar char="•"/>
            </a:pPr>
            <a:r>
              <a:rPr lang="en-US" sz="2000"/>
              <a:t>Four times the amount of storage is required.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Quality considerations</a:t>
            </a:r>
          </a:p>
        </p:txBody>
      </p:sp>
      <p:sp>
        <p:nvSpPr>
          <p:cNvPr id="3379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So far we just mapped one point</a:t>
            </a:r>
          </a:p>
          <a:p>
            <a:pPr lvl="1"/>
            <a:r>
              <a:rPr lang="en-US"/>
              <a:t>results in bad aliasing (resampling problems)</a:t>
            </a:r>
          </a:p>
          <a:p>
            <a:r>
              <a:rPr lang="en-US"/>
              <a:t>We really need to integrate over polygon</a:t>
            </a:r>
          </a:p>
          <a:p>
            <a:r>
              <a:rPr lang="en-US"/>
              <a:t>Super-sampling is not a very good solution</a:t>
            </a:r>
          </a:p>
          <a:p>
            <a:pPr lvl="1"/>
            <a:r>
              <a:rPr lang="en-US"/>
              <a:t>Dependent on area of integration.</a:t>
            </a:r>
          </a:p>
          <a:p>
            <a:pPr lvl="1"/>
            <a:r>
              <a:rPr lang="en-US"/>
              <a:t>Can be quit large for texture maps.</a:t>
            </a:r>
          </a:p>
          <a:p>
            <a:r>
              <a:rPr lang="en-US"/>
              <a:t>Most popular (easiest) - mipmaps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Ripmaps</a:t>
            </a:r>
          </a:p>
        </p:txBody>
      </p:sp>
      <p:sp>
        <p:nvSpPr>
          <p:cNvPr id="4874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To use a ripmap, we use the pixel’s extents to determine the appropriate compression ratios.</a:t>
            </a:r>
          </a:p>
          <a:p>
            <a:r>
              <a:rPr lang="en-US"/>
              <a:t>This gives us the four neighboring maps from which to sample and interpolate from.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474" name="Rectangle 26"/>
          <p:cNvSpPr>
            <a:spLocks noChangeArrowheads="1"/>
          </p:cNvSpPr>
          <p:nvPr/>
        </p:nvSpPr>
        <p:spPr bwMode="auto">
          <a:xfrm>
            <a:off x="904875" y="5715000"/>
            <a:ext cx="3854450" cy="1143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84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Ripmaps</a:t>
            </a:r>
          </a:p>
        </p:txBody>
      </p:sp>
      <p:pic>
        <p:nvPicPr>
          <p:cNvPr id="488453" name="Picture 5" descr="AN0112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5175" y="1676400"/>
            <a:ext cx="2520950" cy="3068638"/>
          </a:xfrm>
          <a:prstGeom prst="rect">
            <a:avLst/>
          </a:prstGeom>
          <a:noFill/>
        </p:spPr>
      </p:pic>
      <p:pic>
        <p:nvPicPr>
          <p:cNvPr id="488454" name="Picture 6" descr="AN0112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5175" y="4311650"/>
            <a:ext cx="2520950" cy="1555750"/>
          </a:xfrm>
          <a:prstGeom prst="rect">
            <a:avLst/>
          </a:prstGeom>
          <a:noFill/>
        </p:spPr>
      </p:pic>
      <p:pic>
        <p:nvPicPr>
          <p:cNvPr id="488455" name="Picture 7" descr="AN0112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5975" y="1676400"/>
            <a:ext cx="1263650" cy="3068638"/>
          </a:xfrm>
          <a:prstGeom prst="rect">
            <a:avLst/>
          </a:prstGeom>
          <a:noFill/>
        </p:spPr>
      </p:pic>
      <p:pic>
        <p:nvPicPr>
          <p:cNvPr id="488456" name="Picture 8" descr="AN0112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91063" y="1676400"/>
            <a:ext cx="606425" cy="3068638"/>
          </a:xfrm>
          <a:prstGeom prst="rect">
            <a:avLst/>
          </a:prstGeom>
          <a:noFill/>
        </p:spPr>
      </p:pic>
      <p:pic>
        <p:nvPicPr>
          <p:cNvPr id="488457" name="Picture 9" descr="AN0112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7338" y="1676400"/>
            <a:ext cx="314325" cy="3068638"/>
          </a:xfrm>
          <a:prstGeom prst="rect">
            <a:avLst/>
          </a:prstGeom>
          <a:noFill/>
        </p:spPr>
      </p:pic>
      <p:pic>
        <p:nvPicPr>
          <p:cNvPr id="488458" name="Picture 10" descr="AN0112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73738" y="1676400"/>
            <a:ext cx="119062" cy="3068638"/>
          </a:xfrm>
          <a:prstGeom prst="rect">
            <a:avLst/>
          </a:prstGeom>
          <a:noFill/>
        </p:spPr>
      </p:pic>
      <p:pic>
        <p:nvPicPr>
          <p:cNvPr id="488459" name="Picture 11" descr="AN0112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5975" y="4311650"/>
            <a:ext cx="1263650" cy="1555750"/>
          </a:xfrm>
          <a:prstGeom prst="rect">
            <a:avLst/>
          </a:prstGeom>
          <a:noFill/>
        </p:spPr>
      </p:pic>
      <p:pic>
        <p:nvPicPr>
          <p:cNvPr id="488460" name="Picture 12" descr="AN0112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91063" y="4311650"/>
            <a:ext cx="606425" cy="1555750"/>
          </a:xfrm>
          <a:prstGeom prst="rect">
            <a:avLst/>
          </a:prstGeom>
          <a:noFill/>
        </p:spPr>
      </p:pic>
      <p:pic>
        <p:nvPicPr>
          <p:cNvPr id="488461" name="Picture 13" descr="AN0112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7338" y="4311650"/>
            <a:ext cx="303212" cy="1555750"/>
          </a:xfrm>
          <a:prstGeom prst="rect">
            <a:avLst/>
          </a:prstGeom>
          <a:noFill/>
        </p:spPr>
      </p:pic>
      <p:pic>
        <p:nvPicPr>
          <p:cNvPr id="488462" name="Picture 14" descr="AN0112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41988" y="4311650"/>
            <a:ext cx="150812" cy="1555750"/>
          </a:xfrm>
          <a:prstGeom prst="rect">
            <a:avLst/>
          </a:prstGeom>
          <a:noFill/>
        </p:spPr>
      </p:pic>
      <p:pic>
        <p:nvPicPr>
          <p:cNvPr id="488463" name="Picture 15" descr="AN0112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5025" y="5715000"/>
            <a:ext cx="2520950" cy="777875"/>
          </a:xfrm>
          <a:prstGeom prst="rect">
            <a:avLst/>
          </a:prstGeom>
          <a:noFill/>
        </p:spPr>
      </p:pic>
      <p:pic>
        <p:nvPicPr>
          <p:cNvPr id="488464" name="Picture 16" descr="AN0112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5825" y="5715000"/>
            <a:ext cx="1263650" cy="777875"/>
          </a:xfrm>
          <a:prstGeom prst="rect">
            <a:avLst/>
          </a:prstGeom>
          <a:noFill/>
        </p:spPr>
      </p:pic>
      <p:pic>
        <p:nvPicPr>
          <p:cNvPr id="488465" name="Picture 17" descr="AN0112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60913" y="5715000"/>
            <a:ext cx="606425" cy="777875"/>
          </a:xfrm>
          <a:prstGeom prst="rect">
            <a:avLst/>
          </a:prstGeom>
          <a:noFill/>
        </p:spPr>
      </p:pic>
      <p:pic>
        <p:nvPicPr>
          <p:cNvPr id="488466" name="Picture 18" descr="AN0112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7188" y="5715000"/>
            <a:ext cx="303212" cy="777875"/>
          </a:xfrm>
          <a:prstGeom prst="rect">
            <a:avLst/>
          </a:prstGeom>
          <a:noFill/>
        </p:spPr>
      </p:pic>
      <p:pic>
        <p:nvPicPr>
          <p:cNvPr id="488467" name="Picture 19" descr="AN0112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11838" y="5715000"/>
            <a:ext cx="150812" cy="777875"/>
          </a:xfrm>
          <a:prstGeom prst="rect">
            <a:avLst/>
          </a:prstGeom>
          <a:noFill/>
        </p:spPr>
      </p:pic>
      <p:pic>
        <p:nvPicPr>
          <p:cNvPr id="488468" name="Picture 20" descr="AN0112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4875" y="6446838"/>
            <a:ext cx="2520950" cy="396875"/>
          </a:xfrm>
          <a:prstGeom prst="rect">
            <a:avLst/>
          </a:prstGeom>
          <a:noFill/>
        </p:spPr>
      </p:pic>
      <p:pic>
        <p:nvPicPr>
          <p:cNvPr id="488469" name="Picture 21" descr="AN0112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5675" y="6446838"/>
            <a:ext cx="1263650" cy="396875"/>
          </a:xfrm>
          <a:prstGeom prst="rect">
            <a:avLst/>
          </a:prstGeom>
          <a:noFill/>
        </p:spPr>
      </p:pic>
      <p:pic>
        <p:nvPicPr>
          <p:cNvPr id="488470" name="Picture 22" descr="AN0112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30763" y="6446838"/>
            <a:ext cx="606425" cy="396875"/>
          </a:xfrm>
          <a:prstGeom prst="rect">
            <a:avLst/>
          </a:prstGeom>
          <a:noFill/>
        </p:spPr>
      </p:pic>
      <p:pic>
        <p:nvPicPr>
          <p:cNvPr id="488471" name="Picture 23" descr="AN0112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7038" y="6446838"/>
            <a:ext cx="303212" cy="396875"/>
          </a:xfrm>
          <a:prstGeom prst="rect">
            <a:avLst/>
          </a:prstGeom>
          <a:noFill/>
        </p:spPr>
      </p:pic>
      <p:pic>
        <p:nvPicPr>
          <p:cNvPr id="488472" name="Picture 24" descr="AN0112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81688" y="6446838"/>
            <a:ext cx="150812" cy="396875"/>
          </a:xfrm>
          <a:prstGeom prst="rect">
            <a:avLst/>
          </a:prstGeom>
          <a:noFill/>
        </p:spPr>
      </p:pic>
      <p:sp>
        <p:nvSpPr>
          <p:cNvPr id="488473" name="Rectangle 25"/>
          <p:cNvSpPr>
            <a:spLocks noChangeArrowheads="1"/>
          </p:cNvSpPr>
          <p:nvPr/>
        </p:nvSpPr>
        <p:spPr bwMode="auto">
          <a:xfrm>
            <a:off x="2133600" y="2895600"/>
            <a:ext cx="609600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8475" name="Oval 27"/>
          <p:cNvSpPr>
            <a:spLocks noChangeArrowheads="1"/>
          </p:cNvSpPr>
          <p:nvPr/>
        </p:nvSpPr>
        <p:spPr bwMode="auto">
          <a:xfrm>
            <a:off x="2438400" y="6019800"/>
            <a:ext cx="152400" cy="762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8476" name="Oval 28"/>
          <p:cNvSpPr>
            <a:spLocks noChangeArrowheads="1"/>
          </p:cNvSpPr>
          <p:nvPr/>
        </p:nvSpPr>
        <p:spPr bwMode="auto">
          <a:xfrm>
            <a:off x="2428875" y="6580188"/>
            <a:ext cx="152400" cy="762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8477" name="Oval 29"/>
          <p:cNvSpPr>
            <a:spLocks noChangeArrowheads="1"/>
          </p:cNvSpPr>
          <p:nvPr/>
        </p:nvSpPr>
        <p:spPr bwMode="auto">
          <a:xfrm>
            <a:off x="4194175" y="6000750"/>
            <a:ext cx="152400" cy="762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8478" name="Oval 30"/>
          <p:cNvSpPr>
            <a:spLocks noChangeArrowheads="1"/>
          </p:cNvSpPr>
          <p:nvPr/>
        </p:nvSpPr>
        <p:spPr bwMode="auto">
          <a:xfrm>
            <a:off x="4184650" y="6561138"/>
            <a:ext cx="152400" cy="762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8479" name="Line 31"/>
          <p:cNvSpPr>
            <a:spLocks noChangeShapeType="1"/>
          </p:cNvSpPr>
          <p:nvPr/>
        </p:nvSpPr>
        <p:spPr bwMode="auto">
          <a:xfrm flipV="1">
            <a:off x="2527300" y="4335463"/>
            <a:ext cx="4357688" cy="17097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8480" name="Line 32"/>
          <p:cNvSpPr>
            <a:spLocks noChangeShapeType="1"/>
          </p:cNvSpPr>
          <p:nvPr/>
        </p:nvSpPr>
        <p:spPr bwMode="auto">
          <a:xfrm flipV="1">
            <a:off x="2527300" y="4346575"/>
            <a:ext cx="4368800" cy="22796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8481" name="Line 33"/>
          <p:cNvSpPr>
            <a:spLocks noChangeShapeType="1"/>
          </p:cNvSpPr>
          <p:nvPr/>
        </p:nvSpPr>
        <p:spPr bwMode="auto">
          <a:xfrm flipV="1">
            <a:off x="4270375" y="4346575"/>
            <a:ext cx="2592388" cy="16891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8482" name="Line 34"/>
          <p:cNvSpPr>
            <a:spLocks noChangeShapeType="1"/>
          </p:cNvSpPr>
          <p:nvPr/>
        </p:nvSpPr>
        <p:spPr bwMode="auto">
          <a:xfrm flipV="1">
            <a:off x="4249738" y="4356100"/>
            <a:ext cx="2624137" cy="22272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8483" name="Text Box 35"/>
          <p:cNvSpPr txBox="1">
            <a:spLocks noChangeArrowheads="1"/>
          </p:cNvSpPr>
          <p:nvPr/>
        </p:nvSpPr>
        <p:spPr bwMode="auto">
          <a:xfrm>
            <a:off x="6256719" y="2628329"/>
            <a:ext cx="2725737" cy="1616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Compression in </a:t>
            </a:r>
            <a:r>
              <a:rPr lang="en-US" sz="2000" i="1"/>
              <a:t>u</a:t>
            </a:r>
            <a:r>
              <a:rPr lang="en-US" sz="2000"/>
              <a:t> is 1.7</a:t>
            </a:r>
          </a:p>
          <a:p>
            <a:r>
              <a:rPr lang="en-US" sz="2000"/>
              <a:t>Compression in </a:t>
            </a:r>
            <a:r>
              <a:rPr lang="en-US" sz="2000" i="1"/>
              <a:t>v</a:t>
            </a:r>
            <a:r>
              <a:rPr lang="en-US" sz="2000"/>
              <a:t> is 6.8</a:t>
            </a:r>
          </a:p>
          <a:p>
            <a:endParaRPr lang="en-US" sz="2000"/>
          </a:p>
          <a:p>
            <a:r>
              <a:rPr lang="en-US" sz="2000"/>
              <a:t>Determine weights from </a:t>
            </a:r>
            <a:br>
              <a:rPr lang="en-US" sz="2000"/>
            </a:br>
            <a:r>
              <a:rPr lang="en-US" sz="2000"/>
              <a:t>each sample</a:t>
            </a:r>
          </a:p>
        </p:txBody>
      </p:sp>
      <p:sp>
        <p:nvSpPr>
          <p:cNvPr id="488484" name="Text Box 36"/>
          <p:cNvSpPr txBox="1">
            <a:spLocks noChangeArrowheads="1"/>
          </p:cNvSpPr>
          <p:nvPr/>
        </p:nvSpPr>
        <p:spPr bwMode="auto">
          <a:xfrm>
            <a:off x="209550" y="2844800"/>
            <a:ext cx="581025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 i="1"/>
              <a:t>pixel</a:t>
            </a:r>
          </a:p>
        </p:txBody>
      </p:sp>
      <p:sp>
        <p:nvSpPr>
          <p:cNvPr id="488485" name="Line 37"/>
          <p:cNvSpPr>
            <a:spLocks noChangeShapeType="1"/>
          </p:cNvSpPr>
          <p:nvPr/>
        </p:nvSpPr>
        <p:spPr bwMode="auto">
          <a:xfrm flipV="1">
            <a:off x="752475" y="2979738"/>
            <a:ext cx="1528763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Summed Area Table (SAT)</a:t>
            </a:r>
          </a:p>
        </p:txBody>
      </p:sp>
      <p:sp>
        <p:nvSpPr>
          <p:cNvPr id="3481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Use an axis aligned rectangle, rather than a square</a:t>
            </a:r>
          </a:p>
          <a:p>
            <a:r>
              <a:rPr lang="en-US"/>
              <a:t>Pre-compute the sum of all texels to the left and below for each texel location</a:t>
            </a:r>
          </a:p>
          <a:p>
            <a:pPr lvl="1"/>
            <a:r>
              <a:rPr lang="en-US"/>
              <a:t>For texel (u,v), replace it with:</a:t>
            </a:r>
            <a:br>
              <a:rPr lang="en-US"/>
            </a:br>
            <a:r>
              <a:rPr lang="en-US"/>
              <a:t>     sum (texels(</a:t>
            </a:r>
            <a:r>
              <a:rPr lang="en-US" i="1"/>
              <a:t>i=0…u,j=0…v</a:t>
            </a:r>
            <a:r>
              <a:rPr lang="en-US"/>
              <a:t>))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Summed Area Table (SAT)</a:t>
            </a:r>
          </a:p>
        </p:txBody>
      </p:sp>
      <p:sp>
        <p:nvSpPr>
          <p:cNvPr id="3491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Determining the rectangle:</a:t>
            </a:r>
          </a:p>
          <a:p>
            <a:pPr lvl="1"/>
            <a:r>
              <a:rPr lang="en-US"/>
              <a:t>Find bounding box and calculate its aspect ratio</a:t>
            </a:r>
          </a:p>
        </p:txBody>
      </p:sp>
      <p:grpSp>
        <p:nvGrpSpPr>
          <p:cNvPr id="349188" name="Group 4"/>
          <p:cNvGrpSpPr>
            <a:grpSpLocks/>
          </p:cNvGrpSpPr>
          <p:nvPr/>
        </p:nvGrpSpPr>
        <p:grpSpPr bwMode="auto">
          <a:xfrm>
            <a:off x="1431925" y="3048000"/>
            <a:ext cx="6569075" cy="2789238"/>
            <a:chOff x="902" y="1920"/>
            <a:chExt cx="4138" cy="1757"/>
          </a:xfrm>
        </p:grpSpPr>
        <p:sp>
          <p:nvSpPr>
            <p:cNvPr id="349189" name="Rectangle 5" descr="Fish fossil"/>
            <p:cNvSpPr>
              <a:spLocks noChangeArrowheads="1"/>
            </p:cNvSpPr>
            <p:nvPr/>
          </p:nvSpPr>
          <p:spPr bwMode="auto">
            <a:xfrm>
              <a:off x="3552" y="1920"/>
              <a:ext cx="1488" cy="1488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12700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49190" name="Line 6"/>
            <p:cNvSpPr>
              <a:spLocks noChangeShapeType="1"/>
            </p:cNvSpPr>
            <p:nvPr/>
          </p:nvSpPr>
          <p:spPr bwMode="auto">
            <a:xfrm flipV="1">
              <a:off x="1200" y="2112"/>
              <a:ext cx="0" cy="12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49191" name="Line 7"/>
            <p:cNvSpPr>
              <a:spLocks noChangeShapeType="1"/>
            </p:cNvSpPr>
            <p:nvPr/>
          </p:nvSpPr>
          <p:spPr bwMode="auto">
            <a:xfrm>
              <a:off x="1200" y="3408"/>
              <a:ext cx="14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49192" name="Line 8"/>
            <p:cNvSpPr>
              <a:spLocks noChangeShapeType="1"/>
            </p:cNvSpPr>
            <p:nvPr/>
          </p:nvSpPr>
          <p:spPr bwMode="auto">
            <a:xfrm flipV="1">
              <a:off x="3552" y="2112"/>
              <a:ext cx="0" cy="12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49193" name="Line 9"/>
            <p:cNvSpPr>
              <a:spLocks noChangeShapeType="1"/>
            </p:cNvSpPr>
            <p:nvPr/>
          </p:nvSpPr>
          <p:spPr bwMode="auto">
            <a:xfrm>
              <a:off x="3552" y="3408"/>
              <a:ext cx="14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49194" name="Rectangle 10"/>
            <p:cNvSpPr>
              <a:spLocks noChangeArrowheads="1"/>
            </p:cNvSpPr>
            <p:nvPr/>
          </p:nvSpPr>
          <p:spPr bwMode="auto">
            <a:xfrm>
              <a:off x="1920" y="2832"/>
              <a:ext cx="192" cy="14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9195" name="Freeform 11"/>
            <p:cNvSpPr>
              <a:spLocks/>
            </p:cNvSpPr>
            <p:nvPr/>
          </p:nvSpPr>
          <p:spPr bwMode="auto">
            <a:xfrm>
              <a:off x="1968" y="2400"/>
              <a:ext cx="528" cy="432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240" y="192"/>
                </a:cxn>
                <a:cxn ang="0">
                  <a:pos x="432" y="0"/>
                </a:cxn>
                <a:cxn ang="0">
                  <a:pos x="528" y="192"/>
                </a:cxn>
              </a:cxnLst>
              <a:rect l="0" t="0" r="r" b="b"/>
              <a:pathLst>
                <a:path w="528" h="432">
                  <a:moveTo>
                    <a:pt x="0" y="432"/>
                  </a:moveTo>
                  <a:cubicBezTo>
                    <a:pt x="84" y="348"/>
                    <a:pt x="168" y="264"/>
                    <a:pt x="240" y="192"/>
                  </a:cubicBezTo>
                  <a:cubicBezTo>
                    <a:pt x="312" y="120"/>
                    <a:pt x="384" y="0"/>
                    <a:pt x="432" y="0"/>
                  </a:cubicBezTo>
                  <a:cubicBezTo>
                    <a:pt x="480" y="0"/>
                    <a:pt x="512" y="160"/>
                    <a:pt x="528" y="192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49196" name="Text Box 12"/>
            <p:cNvSpPr txBox="1">
              <a:spLocks noChangeArrowheads="1"/>
            </p:cNvSpPr>
            <p:nvPr/>
          </p:nvSpPr>
          <p:spPr bwMode="auto">
            <a:xfrm>
              <a:off x="2400" y="2544"/>
              <a:ext cx="544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Comic Sans MS" pitchFamily="66" charset="0"/>
                </a:rPr>
                <a:t>pixel</a:t>
              </a:r>
            </a:p>
          </p:txBody>
        </p:sp>
        <p:sp>
          <p:nvSpPr>
            <p:cNvPr id="349197" name="Freeform 13"/>
            <p:cNvSpPr>
              <a:spLocks/>
            </p:cNvSpPr>
            <p:nvPr/>
          </p:nvSpPr>
          <p:spPr bwMode="auto">
            <a:xfrm>
              <a:off x="4128" y="2016"/>
              <a:ext cx="624" cy="912"/>
            </a:xfrm>
            <a:custGeom>
              <a:avLst/>
              <a:gdLst/>
              <a:ahLst/>
              <a:cxnLst>
                <a:cxn ang="0">
                  <a:pos x="144" y="912"/>
                </a:cxn>
                <a:cxn ang="0">
                  <a:pos x="0" y="624"/>
                </a:cxn>
                <a:cxn ang="0">
                  <a:pos x="336" y="0"/>
                </a:cxn>
                <a:cxn ang="0">
                  <a:pos x="624" y="720"/>
                </a:cxn>
                <a:cxn ang="0">
                  <a:pos x="144" y="912"/>
                </a:cxn>
              </a:cxnLst>
              <a:rect l="0" t="0" r="r" b="b"/>
              <a:pathLst>
                <a:path w="624" h="912">
                  <a:moveTo>
                    <a:pt x="144" y="912"/>
                  </a:moveTo>
                  <a:lnTo>
                    <a:pt x="0" y="624"/>
                  </a:lnTo>
                  <a:lnTo>
                    <a:pt x="336" y="0"/>
                  </a:lnTo>
                  <a:lnTo>
                    <a:pt x="624" y="720"/>
                  </a:lnTo>
                  <a:lnTo>
                    <a:pt x="144" y="912"/>
                  </a:lnTo>
                  <a:close/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49198" name="Text Box 14"/>
            <p:cNvSpPr txBox="1">
              <a:spLocks noChangeArrowheads="1"/>
            </p:cNvSpPr>
            <p:nvPr/>
          </p:nvSpPr>
          <p:spPr bwMode="auto">
            <a:xfrm>
              <a:off x="4550" y="3389"/>
              <a:ext cx="216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Comic Sans MS" pitchFamily="66" charset="0"/>
                </a:rPr>
                <a:t>u</a:t>
              </a:r>
            </a:p>
          </p:txBody>
        </p:sp>
        <p:sp>
          <p:nvSpPr>
            <p:cNvPr id="349199" name="Text Box 15"/>
            <p:cNvSpPr txBox="1">
              <a:spLocks noChangeArrowheads="1"/>
            </p:cNvSpPr>
            <p:nvPr/>
          </p:nvSpPr>
          <p:spPr bwMode="auto">
            <a:xfrm>
              <a:off x="3254" y="2141"/>
              <a:ext cx="209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Comic Sans MS" pitchFamily="66" charset="0"/>
                </a:rPr>
                <a:t>v</a:t>
              </a:r>
            </a:p>
          </p:txBody>
        </p:sp>
        <p:sp>
          <p:nvSpPr>
            <p:cNvPr id="349200" name="Text Box 16"/>
            <p:cNvSpPr txBox="1">
              <a:spLocks noChangeArrowheads="1"/>
            </p:cNvSpPr>
            <p:nvPr/>
          </p:nvSpPr>
          <p:spPr bwMode="auto">
            <a:xfrm>
              <a:off x="2198" y="3389"/>
              <a:ext cx="291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Comic Sans MS" pitchFamily="66" charset="0"/>
                </a:rPr>
                <a:t>x</a:t>
              </a:r>
              <a:r>
                <a:rPr lang="en-US" baseline="-25000">
                  <a:latin typeface="Comic Sans MS" pitchFamily="66" charset="0"/>
                </a:rPr>
                <a:t>s</a:t>
              </a:r>
            </a:p>
          </p:txBody>
        </p:sp>
        <p:sp>
          <p:nvSpPr>
            <p:cNvPr id="349201" name="Text Box 17"/>
            <p:cNvSpPr txBox="1">
              <a:spLocks noChangeArrowheads="1"/>
            </p:cNvSpPr>
            <p:nvPr/>
          </p:nvSpPr>
          <p:spPr bwMode="auto">
            <a:xfrm>
              <a:off x="902" y="2237"/>
              <a:ext cx="278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Comic Sans MS" pitchFamily="66" charset="0"/>
                </a:rPr>
                <a:t>y</a:t>
              </a:r>
              <a:r>
                <a:rPr lang="en-US" baseline="-25000">
                  <a:latin typeface="Comic Sans MS" pitchFamily="66" charset="0"/>
                </a:rPr>
                <a:t>s</a:t>
              </a:r>
            </a:p>
          </p:txBody>
        </p:sp>
        <p:sp>
          <p:nvSpPr>
            <p:cNvPr id="349202" name="Freeform 18"/>
            <p:cNvSpPr>
              <a:spLocks/>
            </p:cNvSpPr>
            <p:nvPr/>
          </p:nvSpPr>
          <p:spPr bwMode="auto">
            <a:xfrm>
              <a:off x="2112" y="2680"/>
              <a:ext cx="2608" cy="432"/>
            </a:xfrm>
            <a:custGeom>
              <a:avLst/>
              <a:gdLst/>
              <a:ahLst/>
              <a:cxnLst>
                <a:cxn ang="0">
                  <a:pos x="0" y="296"/>
                </a:cxn>
                <a:cxn ang="0">
                  <a:pos x="1056" y="392"/>
                </a:cxn>
                <a:cxn ang="0">
                  <a:pos x="2352" y="56"/>
                </a:cxn>
                <a:cxn ang="0">
                  <a:pos x="2592" y="56"/>
                </a:cxn>
              </a:cxnLst>
              <a:rect l="0" t="0" r="r" b="b"/>
              <a:pathLst>
                <a:path w="2608" h="432">
                  <a:moveTo>
                    <a:pt x="0" y="296"/>
                  </a:moveTo>
                  <a:cubicBezTo>
                    <a:pt x="332" y="364"/>
                    <a:pt x="664" y="432"/>
                    <a:pt x="1056" y="392"/>
                  </a:cubicBezTo>
                  <a:cubicBezTo>
                    <a:pt x="1448" y="352"/>
                    <a:pt x="2096" y="112"/>
                    <a:pt x="2352" y="56"/>
                  </a:cubicBezTo>
                  <a:cubicBezTo>
                    <a:pt x="2608" y="0"/>
                    <a:pt x="2600" y="28"/>
                    <a:pt x="2592" y="56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sp>
        <p:nvSpPr>
          <p:cNvPr id="349203" name="Rectangle 19"/>
          <p:cNvSpPr>
            <a:spLocks noChangeArrowheads="1"/>
          </p:cNvSpPr>
          <p:nvPr/>
        </p:nvSpPr>
        <p:spPr bwMode="auto">
          <a:xfrm>
            <a:off x="6477000" y="3200400"/>
            <a:ext cx="1066800" cy="14478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Summed Area Table (SAT)</a:t>
            </a:r>
          </a:p>
        </p:txBody>
      </p:sp>
      <p:sp>
        <p:nvSpPr>
          <p:cNvPr id="3502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/>
              <a:t>Determine the rectangle with the same aspect ratio as the bounding box and the same area as the pixel mapping.</a:t>
            </a:r>
          </a:p>
        </p:txBody>
      </p:sp>
      <p:grpSp>
        <p:nvGrpSpPr>
          <p:cNvPr id="350212" name="Group 4"/>
          <p:cNvGrpSpPr>
            <a:grpSpLocks/>
          </p:cNvGrpSpPr>
          <p:nvPr/>
        </p:nvGrpSpPr>
        <p:grpSpPr bwMode="auto">
          <a:xfrm>
            <a:off x="1431925" y="3048000"/>
            <a:ext cx="6569075" cy="2789238"/>
            <a:chOff x="902" y="1920"/>
            <a:chExt cx="4138" cy="1757"/>
          </a:xfrm>
        </p:grpSpPr>
        <p:sp>
          <p:nvSpPr>
            <p:cNvPr id="350213" name="Rectangle 5" descr="Fish fossil"/>
            <p:cNvSpPr>
              <a:spLocks noChangeArrowheads="1"/>
            </p:cNvSpPr>
            <p:nvPr/>
          </p:nvSpPr>
          <p:spPr bwMode="auto">
            <a:xfrm>
              <a:off x="3552" y="1920"/>
              <a:ext cx="1488" cy="1488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12700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50214" name="Line 6"/>
            <p:cNvSpPr>
              <a:spLocks noChangeShapeType="1"/>
            </p:cNvSpPr>
            <p:nvPr/>
          </p:nvSpPr>
          <p:spPr bwMode="auto">
            <a:xfrm flipV="1">
              <a:off x="1200" y="2112"/>
              <a:ext cx="0" cy="12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50215" name="Line 7"/>
            <p:cNvSpPr>
              <a:spLocks noChangeShapeType="1"/>
            </p:cNvSpPr>
            <p:nvPr/>
          </p:nvSpPr>
          <p:spPr bwMode="auto">
            <a:xfrm>
              <a:off x="1200" y="3408"/>
              <a:ext cx="14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50216" name="Line 8"/>
            <p:cNvSpPr>
              <a:spLocks noChangeShapeType="1"/>
            </p:cNvSpPr>
            <p:nvPr/>
          </p:nvSpPr>
          <p:spPr bwMode="auto">
            <a:xfrm flipV="1">
              <a:off x="3552" y="2112"/>
              <a:ext cx="0" cy="12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50217" name="Line 9"/>
            <p:cNvSpPr>
              <a:spLocks noChangeShapeType="1"/>
            </p:cNvSpPr>
            <p:nvPr/>
          </p:nvSpPr>
          <p:spPr bwMode="auto">
            <a:xfrm>
              <a:off x="3552" y="3408"/>
              <a:ext cx="14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50218" name="Rectangle 10"/>
            <p:cNvSpPr>
              <a:spLocks noChangeArrowheads="1"/>
            </p:cNvSpPr>
            <p:nvPr/>
          </p:nvSpPr>
          <p:spPr bwMode="auto">
            <a:xfrm>
              <a:off x="1920" y="2832"/>
              <a:ext cx="192" cy="14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0219" name="Freeform 11"/>
            <p:cNvSpPr>
              <a:spLocks/>
            </p:cNvSpPr>
            <p:nvPr/>
          </p:nvSpPr>
          <p:spPr bwMode="auto">
            <a:xfrm>
              <a:off x="1968" y="2400"/>
              <a:ext cx="528" cy="432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240" y="192"/>
                </a:cxn>
                <a:cxn ang="0">
                  <a:pos x="432" y="0"/>
                </a:cxn>
                <a:cxn ang="0">
                  <a:pos x="528" y="192"/>
                </a:cxn>
              </a:cxnLst>
              <a:rect l="0" t="0" r="r" b="b"/>
              <a:pathLst>
                <a:path w="528" h="432">
                  <a:moveTo>
                    <a:pt x="0" y="432"/>
                  </a:moveTo>
                  <a:cubicBezTo>
                    <a:pt x="84" y="348"/>
                    <a:pt x="168" y="264"/>
                    <a:pt x="240" y="192"/>
                  </a:cubicBezTo>
                  <a:cubicBezTo>
                    <a:pt x="312" y="120"/>
                    <a:pt x="384" y="0"/>
                    <a:pt x="432" y="0"/>
                  </a:cubicBezTo>
                  <a:cubicBezTo>
                    <a:pt x="480" y="0"/>
                    <a:pt x="512" y="160"/>
                    <a:pt x="528" y="192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50220" name="Text Box 12"/>
            <p:cNvSpPr txBox="1">
              <a:spLocks noChangeArrowheads="1"/>
            </p:cNvSpPr>
            <p:nvPr/>
          </p:nvSpPr>
          <p:spPr bwMode="auto">
            <a:xfrm>
              <a:off x="2400" y="2544"/>
              <a:ext cx="544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Comic Sans MS" pitchFamily="66" charset="0"/>
                </a:rPr>
                <a:t>pixel</a:t>
              </a:r>
            </a:p>
          </p:txBody>
        </p:sp>
        <p:sp>
          <p:nvSpPr>
            <p:cNvPr id="350221" name="Freeform 13"/>
            <p:cNvSpPr>
              <a:spLocks/>
            </p:cNvSpPr>
            <p:nvPr/>
          </p:nvSpPr>
          <p:spPr bwMode="auto">
            <a:xfrm>
              <a:off x="4128" y="2016"/>
              <a:ext cx="624" cy="912"/>
            </a:xfrm>
            <a:custGeom>
              <a:avLst/>
              <a:gdLst/>
              <a:ahLst/>
              <a:cxnLst>
                <a:cxn ang="0">
                  <a:pos x="144" y="912"/>
                </a:cxn>
                <a:cxn ang="0">
                  <a:pos x="0" y="624"/>
                </a:cxn>
                <a:cxn ang="0">
                  <a:pos x="336" y="0"/>
                </a:cxn>
                <a:cxn ang="0">
                  <a:pos x="624" y="720"/>
                </a:cxn>
                <a:cxn ang="0">
                  <a:pos x="144" y="912"/>
                </a:cxn>
              </a:cxnLst>
              <a:rect l="0" t="0" r="r" b="b"/>
              <a:pathLst>
                <a:path w="624" h="912">
                  <a:moveTo>
                    <a:pt x="144" y="912"/>
                  </a:moveTo>
                  <a:lnTo>
                    <a:pt x="0" y="624"/>
                  </a:lnTo>
                  <a:lnTo>
                    <a:pt x="336" y="0"/>
                  </a:lnTo>
                  <a:lnTo>
                    <a:pt x="624" y="720"/>
                  </a:lnTo>
                  <a:lnTo>
                    <a:pt x="144" y="912"/>
                  </a:lnTo>
                  <a:close/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50222" name="Text Box 14"/>
            <p:cNvSpPr txBox="1">
              <a:spLocks noChangeArrowheads="1"/>
            </p:cNvSpPr>
            <p:nvPr/>
          </p:nvSpPr>
          <p:spPr bwMode="auto">
            <a:xfrm>
              <a:off x="4550" y="3389"/>
              <a:ext cx="216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Comic Sans MS" pitchFamily="66" charset="0"/>
                </a:rPr>
                <a:t>u</a:t>
              </a:r>
            </a:p>
          </p:txBody>
        </p:sp>
        <p:sp>
          <p:nvSpPr>
            <p:cNvPr id="350223" name="Text Box 15"/>
            <p:cNvSpPr txBox="1">
              <a:spLocks noChangeArrowheads="1"/>
            </p:cNvSpPr>
            <p:nvPr/>
          </p:nvSpPr>
          <p:spPr bwMode="auto">
            <a:xfrm>
              <a:off x="3254" y="2141"/>
              <a:ext cx="209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Comic Sans MS" pitchFamily="66" charset="0"/>
                </a:rPr>
                <a:t>v</a:t>
              </a:r>
            </a:p>
          </p:txBody>
        </p:sp>
        <p:sp>
          <p:nvSpPr>
            <p:cNvPr id="350224" name="Text Box 16"/>
            <p:cNvSpPr txBox="1">
              <a:spLocks noChangeArrowheads="1"/>
            </p:cNvSpPr>
            <p:nvPr/>
          </p:nvSpPr>
          <p:spPr bwMode="auto">
            <a:xfrm>
              <a:off x="2198" y="3389"/>
              <a:ext cx="291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Comic Sans MS" pitchFamily="66" charset="0"/>
                </a:rPr>
                <a:t>x</a:t>
              </a:r>
              <a:r>
                <a:rPr lang="en-US" baseline="-25000">
                  <a:latin typeface="Comic Sans MS" pitchFamily="66" charset="0"/>
                </a:rPr>
                <a:t>s</a:t>
              </a:r>
            </a:p>
          </p:txBody>
        </p:sp>
        <p:sp>
          <p:nvSpPr>
            <p:cNvPr id="350225" name="Text Box 17"/>
            <p:cNvSpPr txBox="1">
              <a:spLocks noChangeArrowheads="1"/>
            </p:cNvSpPr>
            <p:nvPr/>
          </p:nvSpPr>
          <p:spPr bwMode="auto">
            <a:xfrm>
              <a:off x="902" y="2237"/>
              <a:ext cx="278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Comic Sans MS" pitchFamily="66" charset="0"/>
                </a:rPr>
                <a:t>y</a:t>
              </a:r>
              <a:r>
                <a:rPr lang="en-US" baseline="-25000">
                  <a:latin typeface="Comic Sans MS" pitchFamily="66" charset="0"/>
                </a:rPr>
                <a:t>s</a:t>
              </a:r>
            </a:p>
          </p:txBody>
        </p:sp>
        <p:sp>
          <p:nvSpPr>
            <p:cNvPr id="350226" name="Freeform 18"/>
            <p:cNvSpPr>
              <a:spLocks/>
            </p:cNvSpPr>
            <p:nvPr/>
          </p:nvSpPr>
          <p:spPr bwMode="auto">
            <a:xfrm>
              <a:off x="2112" y="2680"/>
              <a:ext cx="2608" cy="432"/>
            </a:xfrm>
            <a:custGeom>
              <a:avLst/>
              <a:gdLst/>
              <a:ahLst/>
              <a:cxnLst>
                <a:cxn ang="0">
                  <a:pos x="0" y="296"/>
                </a:cxn>
                <a:cxn ang="0">
                  <a:pos x="1056" y="392"/>
                </a:cxn>
                <a:cxn ang="0">
                  <a:pos x="2352" y="56"/>
                </a:cxn>
                <a:cxn ang="0">
                  <a:pos x="2592" y="56"/>
                </a:cxn>
              </a:cxnLst>
              <a:rect l="0" t="0" r="r" b="b"/>
              <a:pathLst>
                <a:path w="2608" h="432">
                  <a:moveTo>
                    <a:pt x="0" y="296"/>
                  </a:moveTo>
                  <a:cubicBezTo>
                    <a:pt x="332" y="364"/>
                    <a:pt x="664" y="432"/>
                    <a:pt x="1056" y="392"/>
                  </a:cubicBezTo>
                  <a:cubicBezTo>
                    <a:pt x="1448" y="352"/>
                    <a:pt x="2096" y="112"/>
                    <a:pt x="2352" y="56"/>
                  </a:cubicBezTo>
                  <a:cubicBezTo>
                    <a:pt x="2608" y="0"/>
                    <a:pt x="2600" y="28"/>
                    <a:pt x="2592" y="56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sp>
        <p:nvSpPr>
          <p:cNvPr id="350227" name="Rectangle 19"/>
          <p:cNvSpPr>
            <a:spLocks noChangeArrowheads="1"/>
          </p:cNvSpPr>
          <p:nvPr/>
        </p:nvSpPr>
        <p:spPr bwMode="auto">
          <a:xfrm>
            <a:off x="6705600" y="3429000"/>
            <a:ext cx="685800" cy="1219200"/>
          </a:xfrm>
          <a:prstGeom prst="rect">
            <a:avLst/>
          </a:prstGeom>
          <a:noFill/>
          <a:ln w="5715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Summed Area Table (SAT)</a:t>
            </a:r>
          </a:p>
        </p:txBody>
      </p:sp>
      <p:sp>
        <p:nvSpPr>
          <p:cNvPr id="3512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Center this rectangle around the bounding box center.</a:t>
            </a:r>
          </a:p>
          <a:p>
            <a:r>
              <a:rPr lang="en-US"/>
              <a:t>Formula:</a:t>
            </a:r>
          </a:p>
          <a:p>
            <a:pPr lvl="2"/>
            <a:r>
              <a:rPr lang="en-US"/>
              <a:t>Area = aspect_ratio*x*x</a:t>
            </a:r>
          </a:p>
          <a:p>
            <a:pPr lvl="2"/>
            <a:r>
              <a:rPr lang="en-US"/>
              <a:t>Solve for x – the width of the rectangle</a:t>
            </a:r>
          </a:p>
          <a:p>
            <a:r>
              <a:rPr lang="en-US"/>
              <a:t>Other derivations are also possible using the aspects of the diagonals, …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Summed Area Table (SAT)</a:t>
            </a:r>
          </a:p>
        </p:txBody>
      </p:sp>
      <p:sp>
        <p:nvSpPr>
          <p:cNvPr id="352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Calculating the color</a:t>
            </a:r>
          </a:p>
          <a:p>
            <a:pPr lvl="1"/>
            <a:r>
              <a:rPr lang="en-US"/>
              <a:t>We want the average of the texel colors within this rectangle</a:t>
            </a:r>
          </a:p>
          <a:p>
            <a:pPr lvl="1"/>
            <a:endParaRPr lang="en-US"/>
          </a:p>
        </p:txBody>
      </p:sp>
      <p:grpSp>
        <p:nvGrpSpPr>
          <p:cNvPr id="352260" name="Group 4"/>
          <p:cNvGrpSpPr>
            <a:grpSpLocks/>
          </p:cNvGrpSpPr>
          <p:nvPr/>
        </p:nvGrpSpPr>
        <p:grpSpPr bwMode="auto">
          <a:xfrm>
            <a:off x="2209800" y="3505200"/>
            <a:ext cx="2835275" cy="2789238"/>
            <a:chOff x="3254" y="1920"/>
            <a:chExt cx="1786" cy="1757"/>
          </a:xfrm>
        </p:grpSpPr>
        <p:sp>
          <p:nvSpPr>
            <p:cNvPr id="352261" name="Rectangle 5" descr="Fish fossil"/>
            <p:cNvSpPr>
              <a:spLocks noChangeArrowheads="1"/>
            </p:cNvSpPr>
            <p:nvPr/>
          </p:nvSpPr>
          <p:spPr bwMode="auto">
            <a:xfrm>
              <a:off x="3552" y="1920"/>
              <a:ext cx="1488" cy="1488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12700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52262" name="Line 6"/>
            <p:cNvSpPr>
              <a:spLocks noChangeShapeType="1"/>
            </p:cNvSpPr>
            <p:nvPr/>
          </p:nvSpPr>
          <p:spPr bwMode="auto">
            <a:xfrm flipV="1">
              <a:off x="3552" y="2112"/>
              <a:ext cx="0" cy="12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52263" name="Line 7"/>
            <p:cNvSpPr>
              <a:spLocks noChangeShapeType="1"/>
            </p:cNvSpPr>
            <p:nvPr/>
          </p:nvSpPr>
          <p:spPr bwMode="auto">
            <a:xfrm>
              <a:off x="3552" y="3408"/>
              <a:ext cx="14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52264" name="Freeform 8"/>
            <p:cNvSpPr>
              <a:spLocks/>
            </p:cNvSpPr>
            <p:nvPr/>
          </p:nvSpPr>
          <p:spPr bwMode="auto">
            <a:xfrm>
              <a:off x="4128" y="2016"/>
              <a:ext cx="624" cy="912"/>
            </a:xfrm>
            <a:custGeom>
              <a:avLst/>
              <a:gdLst/>
              <a:ahLst/>
              <a:cxnLst>
                <a:cxn ang="0">
                  <a:pos x="144" y="912"/>
                </a:cxn>
                <a:cxn ang="0">
                  <a:pos x="0" y="624"/>
                </a:cxn>
                <a:cxn ang="0">
                  <a:pos x="336" y="0"/>
                </a:cxn>
                <a:cxn ang="0">
                  <a:pos x="624" y="720"/>
                </a:cxn>
                <a:cxn ang="0">
                  <a:pos x="144" y="912"/>
                </a:cxn>
              </a:cxnLst>
              <a:rect l="0" t="0" r="r" b="b"/>
              <a:pathLst>
                <a:path w="624" h="912">
                  <a:moveTo>
                    <a:pt x="144" y="912"/>
                  </a:moveTo>
                  <a:lnTo>
                    <a:pt x="0" y="624"/>
                  </a:lnTo>
                  <a:lnTo>
                    <a:pt x="336" y="0"/>
                  </a:lnTo>
                  <a:lnTo>
                    <a:pt x="624" y="720"/>
                  </a:lnTo>
                  <a:lnTo>
                    <a:pt x="144" y="912"/>
                  </a:lnTo>
                  <a:close/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52265" name="Text Box 9"/>
            <p:cNvSpPr txBox="1">
              <a:spLocks noChangeArrowheads="1"/>
            </p:cNvSpPr>
            <p:nvPr/>
          </p:nvSpPr>
          <p:spPr bwMode="auto">
            <a:xfrm>
              <a:off x="4550" y="3389"/>
              <a:ext cx="216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Comic Sans MS" pitchFamily="66" charset="0"/>
                </a:rPr>
                <a:t>u</a:t>
              </a:r>
            </a:p>
          </p:txBody>
        </p:sp>
        <p:sp>
          <p:nvSpPr>
            <p:cNvPr id="352266" name="Text Box 10"/>
            <p:cNvSpPr txBox="1">
              <a:spLocks noChangeArrowheads="1"/>
            </p:cNvSpPr>
            <p:nvPr/>
          </p:nvSpPr>
          <p:spPr bwMode="auto">
            <a:xfrm>
              <a:off x="3254" y="2141"/>
              <a:ext cx="209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Comic Sans MS" pitchFamily="66" charset="0"/>
                </a:rPr>
                <a:t>v</a:t>
              </a:r>
            </a:p>
          </p:txBody>
        </p:sp>
      </p:grpSp>
      <p:sp>
        <p:nvSpPr>
          <p:cNvPr id="352267" name="Rectangle 11"/>
          <p:cNvSpPr>
            <a:spLocks noChangeArrowheads="1"/>
          </p:cNvSpPr>
          <p:nvPr/>
        </p:nvSpPr>
        <p:spPr bwMode="auto">
          <a:xfrm>
            <a:off x="2667000" y="3810000"/>
            <a:ext cx="1752600" cy="2057400"/>
          </a:xfrm>
          <a:prstGeom prst="rect">
            <a:avLst/>
          </a:prstGeom>
          <a:solidFill>
            <a:srgbClr val="A45100"/>
          </a:solidFill>
          <a:ln w="127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2268" name="Rectangle 12"/>
          <p:cNvSpPr>
            <a:spLocks noChangeArrowheads="1"/>
          </p:cNvSpPr>
          <p:nvPr/>
        </p:nvSpPr>
        <p:spPr bwMode="auto">
          <a:xfrm>
            <a:off x="2667000" y="3810000"/>
            <a:ext cx="1066800" cy="20574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52269" name="Rectangle 13"/>
          <p:cNvSpPr>
            <a:spLocks noChangeArrowheads="1"/>
          </p:cNvSpPr>
          <p:nvPr/>
        </p:nvSpPr>
        <p:spPr bwMode="auto">
          <a:xfrm>
            <a:off x="2667000" y="5029200"/>
            <a:ext cx="1752600" cy="8382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52270" name="Rectangle 14"/>
          <p:cNvSpPr>
            <a:spLocks noChangeArrowheads="1"/>
          </p:cNvSpPr>
          <p:nvPr/>
        </p:nvSpPr>
        <p:spPr bwMode="auto">
          <a:xfrm>
            <a:off x="2667000" y="5029200"/>
            <a:ext cx="1066800" cy="838200"/>
          </a:xfrm>
          <a:prstGeom prst="rect">
            <a:avLst/>
          </a:prstGeom>
          <a:solidFill>
            <a:srgbClr val="A45100"/>
          </a:solidFill>
          <a:ln w="2857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52271" name="Text Box 15"/>
          <p:cNvSpPr txBox="1">
            <a:spLocks noChangeArrowheads="1"/>
          </p:cNvSpPr>
          <p:nvPr/>
        </p:nvSpPr>
        <p:spPr bwMode="auto">
          <a:xfrm>
            <a:off x="3657600" y="4191000"/>
            <a:ext cx="3302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+</a:t>
            </a:r>
          </a:p>
        </p:txBody>
      </p:sp>
      <p:sp>
        <p:nvSpPr>
          <p:cNvPr id="352272" name="Text Box 16"/>
          <p:cNvSpPr txBox="1">
            <a:spLocks noChangeArrowheads="1"/>
          </p:cNvSpPr>
          <p:nvPr/>
        </p:nvSpPr>
        <p:spPr bwMode="auto">
          <a:xfrm>
            <a:off x="3048000" y="5181600"/>
            <a:ext cx="3302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+</a:t>
            </a:r>
          </a:p>
        </p:txBody>
      </p:sp>
      <p:sp>
        <p:nvSpPr>
          <p:cNvPr id="352273" name="Text Box 17"/>
          <p:cNvSpPr txBox="1">
            <a:spLocks noChangeArrowheads="1"/>
          </p:cNvSpPr>
          <p:nvPr/>
        </p:nvSpPr>
        <p:spPr bwMode="auto">
          <a:xfrm>
            <a:off x="3657600" y="5181600"/>
            <a:ext cx="3111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-</a:t>
            </a:r>
          </a:p>
        </p:txBody>
      </p:sp>
      <p:sp>
        <p:nvSpPr>
          <p:cNvPr id="352274" name="Text Box 18"/>
          <p:cNvSpPr txBox="1">
            <a:spLocks noChangeArrowheads="1"/>
          </p:cNvSpPr>
          <p:nvPr/>
        </p:nvSpPr>
        <p:spPr bwMode="auto">
          <a:xfrm>
            <a:off x="3124200" y="4191000"/>
            <a:ext cx="3111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-</a:t>
            </a:r>
          </a:p>
        </p:txBody>
      </p:sp>
      <p:sp>
        <p:nvSpPr>
          <p:cNvPr id="352275" name="Text Box 19"/>
          <p:cNvSpPr txBox="1">
            <a:spLocks noChangeArrowheads="1"/>
          </p:cNvSpPr>
          <p:nvPr/>
        </p:nvSpPr>
        <p:spPr bwMode="auto">
          <a:xfrm>
            <a:off x="4343400" y="3657600"/>
            <a:ext cx="8413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1">
                <a:latin typeface="Comic Sans MS" pitchFamily="66" charset="0"/>
              </a:rPr>
              <a:t>(u3,v3)</a:t>
            </a:r>
          </a:p>
        </p:txBody>
      </p:sp>
      <p:sp>
        <p:nvSpPr>
          <p:cNvPr id="352276" name="Text Box 20"/>
          <p:cNvSpPr txBox="1">
            <a:spLocks noChangeArrowheads="1"/>
          </p:cNvSpPr>
          <p:nvPr/>
        </p:nvSpPr>
        <p:spPr bwMode="auto">
          <a:xfrm>
            <a:off x="4343400" y="4876800"/>
            <a:ext cx="8413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1">
                <a:latin typeface="Comic Sans MS" pitchFamily="66" charset="0"/>
              </a:rPr>
              <a:t>(u2,v2)</a:t>
            </a:r>
          </a:p>
        </p:txBody>
      </p:sp>
      <p:sp>
        <p:nvSpPr>
          <p:cNvPr id="352277" name="Text Box 21"/>
          <p:cNvSpPr txBox="1">
            <a:spLocks noChangeArrowheads="1"/>
          </p:cNvSpPr>
          <p:nvPr/>
        </p:nvSpPr>
        <p:spPr bwMode="auto">
          <a:xfrm>
            <a:off x="3200400" y="4953000"/>
            <a:ext cx="7778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1">
                <a:latin typeface="Comic Sans MS" pitchFamily="66" charset="0"/>
              </a:rPr>
              <a:t>(u1,v1)</a:t>
            </a:r>
          </a:p>
        </p:txBody>
      </p:sp>
      <p:sp>
        <p:nvSpPr>
          <p:cNvPr id="352278" name="Text Box 22"/>
          <p:cNvSpPr txBox="1">
            <a:spLocks noChangeArrowheads="1"/>
          </p:cNvSpPr>
          <p:nvPr/>
        </p:nvSpPr>
        <p:spPr bwMode="auto">
          <a:xfrm>
            <a:off x="3276600" y="3429000"/>
            <a:ext cx="8413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1">
                <a:latin typeface="Comic Sans MS" pitchFamily="66" charset="0"/>
              </a:rPr>
              <a:t>(u4,v4)</a:t>
            </a:r>
          </a:p>
        </p:txBody>
      </p:sp>
      <p:sp>
        <p:nvSpPr>
          <p:cNvPr id="352279" name="Rectangle 23"/>
          <p:cNvSpPr>
            <a:spLocks noChangeArrowheads="1"/>
          </p:cNvSpPr>
          <p:nvPr/>
        </p:nvSpPr>
        <p:spPr bwMode="auto">
          <a:xfrm>
            <a:off x="6553200" y="3124200"/>
            <a:ext cx="1752600" cy="2057400"/>
          </a:xfrm>
          <a:prstGeom prst="rect">
            <a:avLst/>
          </a:prstGeom>
          <a:solidFill>
            <a:srgbClr val="A45100"/>
          </a:solidFill>
          <a:ln w="127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2280" name="Rectangle 24"/>
          <p:cNvSpPr>
            <a:spLocks noChangeArrowheads="1"/>
          </p:cNvSpPr>
          <p:nvPr/>
        </p:nvSpPr>
        <p:spPr bwMode="auto">
          <a:xfrm>
            <a:off x="5334000" y="3124200"/>
            <a:ext cx="1066800" cy="20574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52281" name="Rectangle 25"/>
          <p:cNvSpPr>
            <a:spLocks noChangeArrowheads="1"/>
          </p:cNvSpPr>
          <p:nvPr/>
        </p:nvSpPr>
        <p:spPr bwMode="auto">
          <a:xfrm>
            <a:off x="6554788" y="5334000"/>
            <a:ext cx="1752600" cy="8382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52282" name="Rectangle 26"/>
          <p:cNvSpPr>
            <a:spLocks noChangeArrowheads="1"/>
          </p:cNvSpPr>
          <p:nvPr/>
        </p:nvSpPr>
        <p:spPr bwMode="auto">
          <a:xfrm>
            <a:off x="5335588" y="5334000"/>
            <a:ext cx="1066800" cy="838200"/>
          </a:xfrm>
          <a:prstGeom prst="rect">
            <a:avLst/>
          </a:prstGeom>
          <a:solidFill>
            <a:srgbClr val="A45100"/>
          </a:solidFill>
          <a:ln w="2857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52283" name="Text Box 27"/>
          <p:cNvSpPr txBox="1">
            <a:spLocks noChangeArrowheads="1"/>
          </p:cNvSpPr>
          <p:nvPr/>
        </p:nvSpPr>
        <p:spPr bwMode="auto">
          <a:xfrm>
            <a:off x="5867400" y="5486400"/>
            <a:ext cx="3302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+</a:t>
            </a:r>
          </a:p>
        </p:txBody>
      </p:sp>
      <p:sp>
        <p:nvSpPr>
          <p:cNvPr id="352284" name="Text Box 28"/>
          <p:cNvSpPr txBox="1">
            <a:spLocks noChangeArrowheads="1"/>
          </p:cNvSpPr>
          <p:nvPr/>
        </p:nvSpPr>
        <p:spPr bwMode="auto">
          <a:xfrm>
            <a:off x="7696200" y="5486400"/>
            <a:ext cx="3111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-</a:t>
            </a:r>
          </a:p>
        </p:txBody>
      </p:sp>
      <p:sp>
        <p:nvSpPr>
          <p:cNvPr id="352285" name="Text Box 29"/>
          <p:cNvSpPr txBox="1">
            <a:spLocks noChangeArrowheads="1"/>
          </p:cNvSpPr>
          <p:nvPr/>
        </p:nvSpPr>
        <p:spPr bwMode="auto">
          <a:xfrm>
            <a:off x="7391400" y="3886200"/>
            <a:ext cx="3302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+</a:t>
            </a:r>
          </a:p>
        </p:txBody>
      </p:sp>
      <p:sp>
        <p:nvSpPr>
          <p:cNvPr id="352286" name="Text Box 30"/>
          <p:cNvSpPr txBox="1">
            <a:spLocks noChangeArrowheads="1"/>
          </p:cNvSpPr>
          <p:nvPr/>
        </p:nvSpPr>
        <p:spPr bwMode="auto">
          <a:xfrm>
            <a:off x="5791200" y="4038600"/>
            <a:ext cx="3111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-</a:t>
            </a:r>
          </a:p>
        </p:txBody>
      </p:sp>
      <p:sp>
        <p:nvSpPr>
          <p:cNvPr id="352287" name="Rectangle 31"/>
          <p:cNvSpPr>
            <a:spLocks noChangeArrowheads="1"/>
          </p:cNvSpPr>
          <p:nvPr/>
        </p:nvSpPr>
        <p:spPr bwMode="auto">
          <a:xfrm>
            <a:off x="7620000" y="3124200"/>
            <a:ext cx="685800" cy="1219200"/>
          </a:xfrm>
          <a:prstGeom prst="rect">
            <a:avLst/>
          </a:prstGeom>
          <a:noFill/>
          <a:ln w="5715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52288" name="Rectangle 32"/>
          <p:cNvSpPr>
            <a:spLocks noChangeArrowheads="1"/>
          </p:cNvSpPr>
          <p:nvPr/>
        </p:nvSpPr>
        <p:spPr bwMode="auto">
          <a:xfrm>
            <a:off x="3733800" y="3810000"/>
            <a:ext cx="685800" cy="1219200"/>
          </a:xfrm>
          <a:prstGeom prst="rect">
            <a:avLst/>
          </a:prstGeom>
          <a:noFill/>
          <a:ln w="5715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2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2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2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2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2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2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52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2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52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52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52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52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52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52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52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52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52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52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52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52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52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52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52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52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52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52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52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52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52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52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52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52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52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52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52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52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52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52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52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52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2267" grpId="0" animBg="1"/>
      <p:bldP spid="352268" grpId="0" animBg="1"/>
      <p:bldP spid="352269" grpId="0" animBg="1"/>
      <p:bldP spid="352270" grpId="0" animBg="1"/>
      <p:bldP spid="352271" grpId="0" autoUpdateAnimBg="0"/>
      <p:bldP spid="352272" grpId="0" autoUpdateAnimBg="0"/>
      <p:bldP spid="352273" grpId="0" autoUpdateAnimBg="0"/>
      <p:bldP spid="352274" grpId="0" autoUpdateAnimBg="0"/>
      <p:bldP spid="352275" grpId="0" autoUpdateAnimBg="0"/>
      <p:bldP spid="352276" grpId="0" autoUpdateAnimBg="0"/>
      <p:bldP spid="352277" grpId="0" autoUpdateAnimBg="0"/>
      <p:bldP spid="352278" grpId="0" autoUpdateAnimBg="0"/>
      <p:bldP spid="352279" grpId="0" animBg="1"/>
      <p:bldP spid="352280" grpId="0" animBg="1"/>
      <p:bldP spid="352281" grpId="0" animBg="1"/>
      <p:bldP spid="352282" grpId="0" animBg="1"/>
      <p:bldP spid="352283" grpId="0" autoUpdateAnimBg="0"/>
      <p:bldP spid="352284" grpId="0" autoUpdateAnimBg="0"/>
      <p:bldP spid="352285" grpId="0" autoUpdateAnimBg="0"/>
      <p:bldP spid="352286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Summed Area Table (SAT)</a:t>
            </a:r>
          </a:p>
        </p:txBody>
      </p:sp>
      <p:sp>
        <p:nvSpPr>
          <p:cNvPr id="3532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To get the average, we need to divide by the number of </a:t>
            </a:r>
            <a:r>
              <a:rPr lang="en-US" dirty="0" err="1"/>
              <a:t>texels</a:t>
            </a:r>
            <a:r>
              <a:rPr lang="en-US" dirty="0"/>
              <a:t> falling in the rectangle.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Color = SAT(u3,v3)-SAT(u4,v4)-SAT(u2,v2)+SAT(u1,v1)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Color = Color / ( (u3-u1)*(v3-v1) )</a:t>
            </a:r>
          </a:p>
          <a:p>
            <a:pPr>
              <a:lnSpc>
                <a:spcPct val="90000"/>
              </a:lnSpc>
            </a:pPr>
            <a:r>
              <a:rPr lang="en-US" dirty="0"/>
              <a:t>This implies that the values for each texel may be very large: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For 8-bit colors, we could have a maximum SAT value of 255*</a:t>
            </a:r>
            <a:r>
              <a:rPr lang="en-US" sz="2000" dirty="0" err="1"/>
              <a:t>nx</a:t>
            </a:r>
            <a:r>
              <a:rPr lang="en-US" sz="2000" dirty="0"/>
              <a:t>*</a:t>
            </a:r>
            <a:r>
              <a:rPr lang="en-US" sz="2000" dirty="0" err="1"/>
              <a:t>ny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32-bit </a:t>
            </a:r>
            <a:r>
              <a:rPr lang="en-US" sz="2000" dirty="0" smtClean="0"/>
              <a:t>integers would </a:t>
            </a:r>
            <a:r>
              <a:rPr lang="en-US" sz="2000" dirty="0"/>
              <a:t>handle a 4kx4k texture with 8-bit values.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RGB images imply 12-bytes per pixel.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Summed Area Table (SAT)</a:t>
            </a:r>
          </a:p>
        </p:txBody>
      </p:sp>
      <p:sp>
        <p:nvSpPr>
          <p:cNvPr id="3543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Pros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Still relatively simple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Calculate four corners of rectangle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4 look-ups, 5 additions, 1 multiply and 1 divide.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Better fit to area shape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Better overlap</a:t>
            </a:r>
          </a:p>
          <a:p>
            <a:pPr>
              <a:lnSpc>
                <a:spcPct val="90000"/>
              </a:lnSpc>
            </a:pPr>
            <a:r>
              <a:rPr lang="en-US" sz="2800"/>
              <a:t>Cons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Large texel SAT values needed.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Still not a perfect fit to the mapped pixel.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The divide is expensive in hardware.</a:t>
            </a:r>
          </a:p>
          <a:p>
            <a:pPr lvl="1">
              <a:lnSpc>
                <a:spcPct val="90000"/>
              </a:lnSpc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Anisotropic Mip-mapping</a:t>
            </a:r>
          </a:p>
        </p:txBody>
      </p:sp>
      <p:sp>
        <p:nvSpPr>
          <p:cNvPr id="4904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Uses parallel hardware to obtain multiple </a:t>
            </a:r>
            <a:r>
              <a:rPr lang="en-US" dirty="0" err="1"/>
              <a:t>mip</a:t>
            </a:r>
            <a:r>
              <a:rPr lang="en-US" dirty="0"/>
              <a:t>-map samples for a fragment.</a:t>
            </a:r>
          </a:p>
          <a:p>
            <a:pPr>
              <a:lnSpc>
                <a:spcPct val="90000"/>
              </a:lnSpc>
            </a:pPr>
            <a:r>
              <a:rPr lang="en-US" dirty="0"/>
              <a:t>A lower-level </a:t>
            </a:r>
            <a:r>
              <a:rPr lang="en-US" dirty="0" smtClean="0"/>
              <a:t>(higher-res level) of </a:t>
            </a:r>
            <a:r>
              <a:rPr lang="en-US" dirty="0"/>
              <a:t>the </a:t>
            </a:r>
            <a:r>
              <a:rPr lang="en-US" dirty="0" err="1"/>
              <a:t>mip</a:t>
            </a:r>
            <a:r>
              <a:rPr lang="en-US" dirty="0"/>
              <a:t>-map is used.</a:t>
            </a:r>
          </a:p>
          <a:p>
            <a:pPr>
              <a:lnSpc>
                <a:spcPct val="90000"/>
              </a:lnSpc>
            </a:pPr>
            <a:r>
              <a:rPr lang="en-US" dirty="0"/>
              <a:t>Calculate </a:t>
            </a:r>
            <a:r>
              <a:rPr lang="en-US" i="1" dirty="0"/>
              <a:t>d</a:t>
            </a:r>
            <a:r>
              <a:rPr lang="en-US" dirty="0"/>
              <a:t> as </a:t>
            </a:r>
            <a:br>
              <a:rPr lang="en-US" dirty="0"/>
            </a:br>
            <a:r>
              <a:rPr lang="en-US" dirty="0"/>
              <a:t>the minimum</a:t>
            </a:r>
            <a:br>
              <a:rPr lang="en-US" dirty="0"/>
            </a:br>
            <a:r>
              <a:rPr lang="en-US" dirty="0"/>
              <a:t>length, rather</a:t>
            </a:r>
            <a:br>
              <a:rPr lang="en-US" dirty="0"/>
            </a:br>
            <a:r>
              <a:rPr lang="en-US" dirty="0"/>
              <a:t>than the</a:t>
            </a:r>
            <a:br>
              <a:rPr lang="en-US" dirty="0"/>
            </a:br>
            <a:r>
              <a:rPr lang="en-US" dirty="0"/>
              <a:t>maximum.</a:t>
            </a:r>
          </a:p>
        </p:txBody>
      </p:sp>
      <p:sp>
        <p:nvSpPr>
          <p:cNvPr id="490500" name="Rectangle 4" descr="Large grid"/>
          <p:cNvSpPr>
            <a:spLocks noChangeArrowheads="1"/>
          </p:cNvSpPr>
          <p:nvPr/>
        </p:nvSpPr>
        <p:spPr bwMode="auto">
          <a:xfrm>
            <a:off x="3521075" y="3973513"/>
            <a:ext cx="4689475" cy="2590800"/>
          </a:xfrm>
          <a:prstGeom prst="rect">
            <a:avLst/>
          </a:prstGeom>
          <a:pattFill prst="lgGrid">
            <a:fgClr>
              <a:schemeClr val="accent1"/>
            </a:fgClr>
            <a:bgClr>
              <a:srgbClr val="764717"/>
            </a:bgClr>
          </a:patt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90501" name="Rectangle 5"/>
          <p:cNvSpPr>
            <a:spLocks noChangeArrowheads="1"/>
          </p:cNvSpPr>
          <p:nvPr/>
        </p:nvSpPr>
        <p:spPr bwMode="auto">
          <a:xfrm rot="-2425975">
            <a:off x="5434013" y="5229225"/>
            <a:ext cx="2097087" cy="37623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0502" name="Rectangle 6"/>
          <p:cNvSpPr>
            <a:spLocks noChangeArrowheads="1"/>
          </p:cNvSpPr>
          <p:nvPr/>
        </p:nvSpPr>
        <p:spPr bwMode="auto">
          <a:xfrm rot="-2425975">
            <a:off x="3552825" y="5165725"/>
            <a:ext cx="2097088" cy="37623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0503" name="Rectangle 7"/>
          <p:cNvSpPr>
            <a:spLocks noChangeArrowheads="1"/>
          </p:cNvSpPr>
          <p:nvPr/>
        </p:nvSpPr>
        <p:spPr bwMode="auto">
          <a:xfrm>
            <a:off x="5572125" y="5788025"/>
            <a:ext cx="495300" cy="441325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0504" name="Rectangle 8"/>
          <p:cNvSpPr>
            <a:spLocks noChangeArrowheads="1"/>
          </p:cNvSpPr>
          <p:nvPr/>
        </p:nvSpPr>
        <p:spPr bwMode="auto">
          <a:xfrm>
            <a:off x="6069013" y="5359400"/>
            <a:ext cx="495300" cy="441325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0505" name="Rectangle 9"/>
          <p:cNvSpPr>
            <a:spLocks noChangeArrowheads="1"/>
          </p:cNvSpPr>
          <p:nvPr/>
        </p:nvSpPr>
        <p:spPr bwMode="auto">
          <a:xfrm>
            <a:off x="6564313" y="4929188"/>
            <a:ext cx="495300" cy="441325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0506" name="Rectangle 10"/>
          <p:cNvSpPr>
            <a:spLocks noChangeArrowheads="1"/>
          </p:cNvSpPr>
          <p:nvPr/>
        </p:nvSpPr>
        <p:spPr bwMode="auto">
          <a:xfrm>
            <a:off x="7046913" y="4498975"/>
            <a:ext cx="495300" cy="441325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Quality considerations</a:t>
            </a:r>
          </a:p>
        </p:txBody>
      </p:sp>
      <p:sp>
        <p:nvSpPr>
          <p:cNvPr id="3389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Pixel area maps to “weird” (warped) shape in texture space</a:t>
            </a:r>
          </a:p>
        </p:txBody>
      </p:sp>
      <p:sp>
        <p:nvSpPr>
          <p:cNvPr id="338948" name="Rectangle 4" descr="Fish fossil"/>
          <p:cNvSpPr>
            <a:spLocks noChangeArrowheads="1"/>
          </p:cNvSpPr>
          <p:nvPr/>
        </p:nvSpPr>
        <p:spPr bwMode="auto">
          <a:xfrm>
            <a:off x="5638800" y="3048000"/>
            <a:ext cx="2362200" cy="236220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8949" name="Line 5"/>
          <p:cNvSpPr>
            <a:spLocks noChangeShapeType="1"/>
          </p:cNvSpPr>
          <p:nvPr/>
        </p:nvSpPr>
        <p:spPr bwMode="auto">
          <a:xfrm flipV="1">
            <a:off x="1905000" y="3352800"/>
            <a:ext cx="0" cy="2057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38950" name="Line 6"/>
          <p:cNvSpPr>
            <a:spLocks noChangeShapeType="1"/>
          </p:cNvSpPr>
          <p:nvPr/>
        </p:nvSpPr>
        <p:spPr bwMode="auto">
          <a:xfrm>
            <a:off x="1905000" y="5410200"/>
            <a:ext cx="228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38951" name="Line 7"/>
          <p:cNvSpPr>
            <a:spLocks noChangeShapeType="1"/>
          </p:cNvSpPr>
          <p:nvPr/>
        </p:nvSpPr>
        <p:spPr bwMode="auto">
          <a:xfrm flipV="1">
            <a:off x="5638800" y="3352800"/>
            <a:ext cx="0" cy="2057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38952" name="Line 8"/>
          <p:cNvSpPr>
            <a:spLocks noChangeShapeType="1"/>
          </p:cNvSpPr>
          <p:nvPr/>
        </p:nvSpPr>
        <p:spPr bwMode="auto">
          <a:xfrm>
            <a:off x="5638800" y="5410200"/>
            <a:ext cx="228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38953" name="Rectangle 9"/>
          <p:cNvSpPr>
            <a:spLocks noChangeArrowheads="1"/>
          </p:cNvSpPr>
          <p:nvPr/>
        </p:nvSpPr>
        <p:spPr bwMode="auto">
          <a:xfrm>
            <a:off x="3048000" y="4495800"/>
            <a:ext cx="304800" cy="228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8954" name="Freeform 10"/>
          <p:cNvSpPr>
            <a:spLocks/>
          </p:cNvSpPr>
          <p:nvPr/>
        </p:nvSpPr>
        <p:spPr bwMode="auto">
          <a:xfrm>
            <a:off x="3124200" y="3810000"/>
            <a:ext cx="838200" cy="685800"/>
          </a:xfrm>
          <a:custGeom>
            <a:avLst/>
            <a:gdLst/>
            <a:ahLst/>
            <a:cxnLst>
              <a:cxn ang="0">
                <a:pos x="0" y="432"/>
              </a:cxn>
              <a:cxn ang="0">
                <a:pos x="240" y="192"/>
              </a:cxn>
              <a:cxn ang="0">
                <a:pos x="432" y="0"/>
              </a:cxn>
              <a:cxn ang="0">
                <a:pos x="528" y="192"/>
              </a:cxn>
            </a:cxnLst>
            <a:rect l="0" t="0" r="r" b="b"/>
            <a:pathLst>
              <a:path w="528" h="432">
                <a:moveTo>
                  <a:pt x="0" y="432"/>
                </a:moveTo>
                <a:cubicBezTo>
                  <a:pt x="84" y="348"/>
                  <a:pt x="168" y="264"/>
                  <a:pt x="240" y="192"/>
                </a:cubicBezTo>
                <a:cubicBezTo>
                  <a:pt x="312" y="120"/>
                  <a:pt x="384" y="0"/>
                  <a:pt x="432" y="0"/>
                </a:cubicBezTo>
                <a:cubicBezTo>
                  <a:pt x="480" y="0"/>
                  <a:pt x="512" y="160"/>
                  <a:pt x="528" y="192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38955" name="Text Box 11"/>
          <p:cNvSpPr txBox="1">
            <a:spLocks noChangeArrowheads="1"/>
          </p:cNvSpPr>
          <p:nvPr/>
        </p:nvSpPr>
        <p:spPr bwMode="auto">
          <a:xfrm>
            <a:off x="3810000" y="4038600"/>
            <a:ext cx="863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pixel</a:t>
            </a:r>
          </a:p>
        </p:txBody>
      </p:sp>
      <p:sp>
        <p:nvSpPr>
          <p:cNvPr id="338956" name="Freeform 12"/>
          <p:cNvSpPr>
            <a:spLocks/>
          </p:cNvSpPr>
          <p:nvPr/>
        </p:nvSpPr>
        <p:spPr bwMode="auto">
          <a:xfrm>
            <a:off x="6553200" y="3200400"/>
            <a:ext cx="990600" cy="1447800"/>
          </a:xfrm>
          <a:custGeom>
            <a:avLst/>
            <a:gdLst/>
            <a:ahLst/>
            <a:cxnLst>
              <a:cxn ang="0">
                <a:pos x="144" y="912"/>
              </a:cxn>
              <a:cxn ang="0">
                <a:pos x="0" y="624"/>
              </a:cxn>
              <a:cxn ang="0">
                <a:pos x="336" y="0"/>
              </a:cxn>
              <a:cxn ang="0">
                <a:pos x="624" y="720"/>
              </a:cxn>
              <a:cxn ang="0">
                <a:pos x="144" y="912"/>
              </a:cxn>
            </a:cxnLst>
            <a:rect l="0" t="0" r="r" b="b"/>
            <a:pathLst>
              <a:path w="624" h="912">
                <a:moveTo>
                  <a:pt x="144" y="912"/>
                </a:moveTo>
                <a:lnTo>
                  <a:pt x="0" y="624"/>
                </a:lnTo>
                <a:lnTo>
                  <a:pt x="336" y="0"/>
                </a:lnTo>
                <a:lnTo>
                  <a:pt x="624" y="720"/>
                </a:lnTo>
                <a:lnTo>
                  <a:pt x="144" y="912"/>
                </a:lnTo>
                <a:close/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38957" name="Text Box 13"/>
          <p:cNvSpPr txBox="1">
            <a:spLocks noChangeArrowheads="1"/>
          </p:cNvSpPr>
          <p:nvPr/>
        </p:nvSpPr>
        <p:spPr bwMode="auto">
          <a:xfrm>
            <a:off x="7223125" y="5380038"/>
            <a:ext cx="3429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u</a:t>
            </a:r>
          </a:p>
        </p:txBody>
      </p:sp>
      <p:sp>
        <p:nvSpPr>
          <p:cNvPr id="338958" name="Text Box 14"/>
          <p:cNvSpPr txBox="1">
            <a:spLocks noChangeArrowheads="1"/>
          </p:cNvSpPr>
          <p:nvPr/>
        </p:nvSpPr>
        <p:spPr bwMode="auto">
          <a:xfrm>
            <a:off x="5165725" y="3398838"/>
            <a:ext cx="33178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v</a:t>
            </a:r>
          </a:p>
        </p:txBody>
      </p:sp>
      <p:sp>
        <p:nvSpPr>
          <p:cNvPr id="338959" name="Text Box 15"/>
          <p:cNvSpPr txBox="1">
            <a:spLocks noChangeArrowheads="1"/>
          </p:cNvSpPr>
          <p:nvPr/>
        </p:nvSpPr>
        <p:spPr bwMode="auto">
          <a:xfrm>
            <a:off x="3489325" y="5380038"/>
            <a:ext cx="46196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x</a:t>
            </a:r>
            <a:r>
              <a:rPr lang="en-US" baseline="-25000">
                <a:latin typeface="Comic Sans MS" pitchFamily="66" charset="0"/>
              </a:rPr>
              <a:t>s</a:t>
            </a:r>
          </a:p>
        </p:txBody>
      </p:sp>
      <p:sp>
        <p:nvSpPr>
          <p:cNvPr id="338960" name="Text Box 16"/>
          <p:cNvSpPr txBox="1">
            <a:spLocks noChangeArrowheads="1"/>
          </p:cNvSpPr>
          <p:nvPr/>
        </p:nvSpPr>
        <p:spPr bwMode="auto">
          <a:xfrm>
            <a:off x="1431925" y="3551238"/>
            <a:ext cx="4413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y</a:t>
            </a:r>
            <a:r>
              <a:rPr lang="en-US" baseline="-25000">
                <a:latin typeface="Comic Sans MS" pitchFamily="66" charset="0"/>
              </a:rPr>
              <a:t>s</a:t>
            </a:r>
          </a:p>
        </p:txBody>
      </p:sp>
      <p:sp>
        <p:nvSpPr>
          <p:cNvPr id="338961" name="Freeform 17"/>
          <p:cNvSpPr>
            <a:spLocks/>
          </p:cNvSpPr>
          <p:nvPr/>
        </p:nvSpPr>
        <p:spPr bwMode="auto">
          <a:xfrm>
            <a:off x="3352800" y="4254500"/>
            <a:ext cx="4140200" cy="685800"/>
          </a:xfrm>
          <a:custGeom>
            <a:avLst/>
            <a:gdLst/>
            <a:ahLst/>
            <a:cxnLst>
              <a:cxn ang="0">
                <a:pos x="0" y="296"/>
              </a:cxn>
              <a:cxn ang="0">
                <a:pos x="1056" y="392"/>
              </a:cxn>
              <a:cxn ang="0">
                <a:pos x="2352" y="56"/>
              </a:cxn>
              <a:cxn ang="0">
                <a:pos x="2592" y="56"/>
              </a:cxn>
            </a:cxnLst>
            <a:rect l="0" t="0" r="r" b="b"/>
            <a:pathLst>
              <a:path w="2608" h="432">
                <a:moveTo>
                  <a:pt x="0" y="296"/>
                </a:moveTo>
                <a:cubicBezTo>
                  <a:pt x="332" y="364"/>
                  <a:pt x="664" y="432"/>
                  <a:pt x="1056" y="392"/>
                </a:cubicBezTo>
                <a:cubicBezTo>
                  <a:pt x="1448" y="352"/>
                  <a:pt x="2096" y="112"/>
                  <a:pt x="2352" y="56"/>
                </a:cubicBezTo>
                <a:cubicBezTo>
                  <a:pt x="2608" y="0"/>
                  <a:pt x="2600" y="28"/>
                  <a:pt x="2592" y="56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5298" name="Picture 2" descr="http://www.garry.tv/img/cssource/texture-filter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38150"/>
            <a:ext cx="4610100" cy="6419850"/>
          </a:xfrm>
          <a:prstGeom prst="rect">
            <a:avLst/>
          </a:prstGeom>
          <a:noFill/>
        </p:spPr>
      </p:pic>
      <p:sp>
        <p:nvSpPr>
          <p:cNvPr id="4608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Anisotropic </a:t>
            </a:r>
            <a:r>
              <a:rPr lang="en-US" dirty="0" err="1"/>
              <a:t>Mip</a:t>
            </a:r>
            <a:r>
              <a:rPr lang="en-US" dirty="0"/>
              <a:t>-mapping</a:t>
            </a:r>
          </a:p>
        </p:txBody>
      </p:sp>
      <p:pic>
        <p:nvPicPr>
          <p:cNvPr id="695300" name="Picture 4" descr="http://images.tomshardware.com/2004/06/03/ati/pic1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0500" y="3838575"/>
            <a:ext cx="5143500" cy="3019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5778" name="Picture 2" descr="File:Anisotropic compar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94439" y="1730375"/>
            <a:ext cx="6105525" cy="4657725"/>
          </a:xfrm>
          <a:prstGeom prst="rect">
            <a:avLst/>
          </a:prstGeom>
          <a:noFill/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Anisotropic </a:t>
            </a:r>
            <a:r>
              <a:rPr lang="en-US" dirty="0" err="1" smtClean="0"/>
              <a:t>Mip</a:t>
            </a:r>
            <a:r>
              <a:rPr lang="en-US" dirty="0" smtClean="0"/>
              <a:t>-mapping</a:t>
            </a:r>
            <a:endParaRPr lang="en-US" dirty="0"/>
          </a:p>
        </p:txBody>
      </p:sp>
      <p:pic>
        <p:nvPicPr>
          <p:cNvPr id="4" name="Picture 2" descr="File:Anisotropic compar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17662" t="11929" r="79278" b="80260"/>
          <a:stretch>
            <a:fillRect/>
          </a:stretch>
        </p:blipFill>
        <p:spPr bwMode="auto">
          <a:xfrm>
            <a:off x="737419" y="1130709"/>
            <a:ext cx="1052052" cy="2048734"/>
          </a:xfrm>
          <a:prstGeom prst="rect">
            <a:avLst/>
          </a:prstGeom>
          <a:noFill/>
        </p:spPr>
      </p:pic>
      <p:pic>
        <p:nvPicPr>
          <p:cNvPr id="5" name="Picture 2" descr="File:Anisotropic compar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66940" t="11718" r="29517" b="80260"/>
          <a:stretch>
            <a:fillRect/>
          </a:stretch>
        </p:blipFill>
        <p:spPr bwMode="auto">
          <a:xfrm>
            <a:off x="1809135" y="1101212"/>
            <a:ext cx="1199535" cy="20719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Elliptical Weighted Average (EWA) Filter</a:t>
            </a:r>
          </a:p>
        </p:txBody>
      </p:sp>
      <p:sp>
        <p:nvSpPr>
          <p:cNvPr id="3553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Treat each pixel as circular, rather than square.</a:t>
            </a:r>
          </a:p>
          <a:p>
            <a:r>
              <a:rPr lang="en-US"/>
              <a:t>Mapping of a circle is elliptical in texel space.</a:t>
            </a:r>
          </a:p>
        </p:txBody>
      </p:sp>
      <p:sp>
        <p:nvSpPr>
          <p:cNvPr id="355332" name="Rectangle 4" descr="Fish fossil"/>
          <p:cNvSpPr>
            <a:spLocks noChangeArrowheads="1"/>
          </p:cNvSpPr>
          <p:nvPr/>
        </p:nvSpPr>
        <p:spPr bwMode="auto">
          <a:xfrm>
            <a:off x="6248400" y="3733800"/>
            <a:ext cx="2362200" cy="236220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55333" name="Line 5"/>
          <p:cNvSpPr>
            <a:spLocks noChangeShapeType="1"/>
          </p:cNvSpPr>
          <p:nvPr/>
        </p:nvSpPr>
        <p:spPr bwMode="auto">
          <a:xfrm flipV="1">
            <a:off x="2530475" y="3733800"/>
            <a:ext cx="0" cy="2057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55334" name="Line 6"/>
          <p:cNvSpPr>
            <a:spLocks noChangeShapeType="1"/>
          </p:cNvSpPr>
          <p:nvPr/>
        </p:nvSpPr>
        <p:spPr bwMode="auto">
          <a:xfrm>
            <a:off x="2530475" y="5791200"/>
            <a:ext cx="228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55335" name="Line 7"/>
          <p:cNvSpPr>
            <a:spLocks noChangeShapeType="1"/>
          </p:cNvSpPr>
          <p:nvPr/>
        </p:nvSpPr>
        <p:spPr bwMode="auto">
          <a:xfrm flipV="1">
            <a:off x="6248400" y="4038600"/>
            <a:ext cx="0" cy="2057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55336" name="Line 8"/>
          <p:cNvSpPr>
            <a:spLocks noChangeShapeType="1"/>
          </p:cNvSpPr>
          <p:nvPr/>
        </p:nvSpPr>
        <p:spPr bwMode="auto">
          <a:xfrm>
            <a:off x="6248400" y="6096000"/>
            <a:ext cx="228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55337" name="Freeform 9"/>
          <p:cNvSpPr>
            <a:spLocks/>
          </p:cNvSpPr>
          <p:nvPr/>
        </p:nvSpPr>
        <p:spPr bwMode="auto">
          <a:xfrm>
            <a:off x="3749675" y="4191000"/>
            <a:ext cx="838200" cy="685800"/>
          </a:xfrm>
          <a:custGeom>
            <a:avLst/>
            <a:gdLst/>
            <a:ahLst/>
            <a:cxnLst>
              <a:cxn ang="0">
                <a:pos x="0" y="432"/>
              </a:cxn>
              <a:cxn ang="0">
                <a:pos x="240" y="192"/>
              </a:cxn>
              <a:cxn ang="0">
                <a:pos x="432" y="0"/>
              </a:cxn>
              <a:cxn ang="0">
                <a:pos x="528" y="192"/>
              </a:cxn>
            </a:cxnLst>
            <a:rect l="0" t="0" r="r" b="b"/>
            <a:pathLst>
              <a:path w="528" h="432">
                <a:moveTo>
                  <a:pt x="0" y="432"/>
                </a:moveTo>
                <a:cubicBezTo>
                  <a:pt x="84" y="348"/>
                  <a:pt x="168" y="264"/>
                  <a:pt x="240" y="192"/>
                </a:cubicBezTo>
                <a:cubicBezTo>
                  <a:pt x="312" y="120"/>
                  <a:pt x="384" y="0"/>
                  <a:pt x="432" y="0"/>
                </a:cubicBezTo>
                <a:cubicBezTo>
                  <a:pt x="480" y="0"/>
                  <a:pt x="512" y="160"/>
                  <a:pt x="528" y="192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55338" name="Text Box 10"/>
          <p:cNvSpPr txBox="1">
            <a:spLocks noChangeArrowheads="1"/>
          </p:cNvSpPr>
          <p:nvPr/>
        </p:nvSpPr>
        <p:spPr bwMode="auto">
          <a:xfrm>
            <a:off x="4435475" y="4419600"/>
            <a:ext cx="863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pixel</a:t>
            </a:r>
          </a:p>
        </p:txBody>
      </p:sp>
      <p:sp>
        <p:nvSpPr>
          <p:cNvPr id="355339" name="Text Box 11"/>
          <p:cNvSpPr txBox="1">
            <a:spLocks noChangeArrowheads="1"/>
          </p:cNvSpPr>
          <p:nvPr/>
        </p:nvSpPr>
        <p:spPr bwMode="auto">
          <a:xfrm>
            <a:off x="7832725" y="6065838"/>
            <a:ext cx="3429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u</a:t>
            </a:r>
          </a:p>
        </p:txBody>
      </p:sp>
      <p:sp>
        <p:nvSpPr>
          <p:cNvPr id="355340" name="Text Box 12"/>
          <p:cNvSpPr txBox="1">
            <a:spLocks noChangeArrowheads="1"/>
          </p:cNvSpPr>
          <p:nvPr/>
        </p:nvSpPr>
        <p:spPr bwMode="auto">
          <a:xfrm>
            <a:off x="5775325" y="4084638"/>
            <a:ext cx="33178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v</a:t>
            </a:r>
          </a:p>
        </p:txBody>
      </p:sp>
      <p:sp>
        <p:nvSpPr>
          <p:cNvPr id="355341" name="Text Box 13"/>
          <p:cNvSpPr txBox="1">
            <a:spLocks noChangeArrowheads="1"/>
          </p:cNvSpPr>
          <p:nvPr/>
        </p:nvSpPr>
        <p:spPr bwMode="auto">
          <a:xfrm>
            <a:off x="4114800" y="5761038"/>
            <a:ext cx="46196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x</a:t>
            </a:r>
            <a:r>
              <a:rPr lang="en-US" baseline="-25000">
                <a:latin typeface="Comic Sans MS" pitchFamily="66" charset="0"/>
              </a:rPr>
              <a:t>s</a:t>
            </a:r>
          </a:p>
        </p:txBody>
      </p:sp>
      <p:sp>
        <p:nvSpPr>
          <p:cNvPr id="355342" name="Text Box 14"/>
          <p:cNvSpPr txBox="1">
            <a:spLocks noChangeArrowheads="1"/>
          </p:cNvSpPr>
          <p:nvPr/>
        </p:nvSpPr>
        <p:spPr bwMode="auto">
          <a:xfrm>
            <a:off x="2057400" y="3932238"/>
            <a:ext cx="4413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y</a:t>
            </a:r>
            <a:r>
              <a:rPr lang="en-US" baseline="-25000">
                <a:latin typeface="Comic Sans MS" pitchFamily="66" charset="0"/>
              </a:rPr>
              <a:t>s</a:t>
            </a:r>
          </a:p>
        </p:txBody>
      </p:sp>
      <p:sp>
        <p:nvSpPr>
          <p:cNvPr id="355343" name="Freeform 15"/>
          <p:cNvSpPr>
            <a:spLocks/>
          </p:cNvSpPr>
          <p:nvPr/>
        </p:nvSpPr>
        <p:spPr bwMode="auto">
          <a:xfrm>
            <a:off x="3978275" y="4635500"/>
            <a:ext cx="4140200" cy="685800"/>
          </a:xfrm>
          <a:custGeom>
            <a:avLst/>
            <a:gdLst/>
            <a:ahLst/>
            <a:cxnLst>
              <a:cxn ang="0">
                <a:pos x="0" y="296"/>
              </a:cxn>
              <a:cxn ang="0">
                <a:pos x="1056" y="392"/>
              </a:cxn>
              <a:cxn ang="0">
                <a:pos x="2352" y="56"/>
              </a:cxn>
              <a:cxn ang="0">
                <a:pos x="2592" y="56"/>
              </a:cxn>
            </a:cxnLst>
            <a:rect l="0" t="0" r="r" b="b"/>
            <a:pathLst>
              <a:path w="2608" h="432">
                <a:moveTo>
                  <a:pt x="0" y="296"/>
                </a:moveTo>
                <a:cubicBezTo>
                  <a:pt x="332" y="364"/>
                  <a:pt x="664" y="432"/>
                  <a:pt x="1056" y="392"/>
                </a:cubicBezTo>
                <a:cubicBezTo>
                  <a:pt x="1448" y="352"/>
                  <a:pt x="2096" y="112"/>
                  <a:pt x="2352" y="56"/>
                </a:cubicBezTo>
                <a:cubicBezTo>
                  <a:pt x="2608" y="0"/>
                  <a:pt x="2600" y="28"/>
                  <a:pt x="2592" y="56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55344" name="Oval 16"/>
          <p:cNvSpPr>
            <a:spLocks noChangeArrowheads="1"/>
          </p:cNvSpPr>
          <p:nvPr/>
        </p:nvSpPr>
        <p:spPr bwMode="auto">
          <a:xfrm>
            <a:off x="3657600" y="4876800"/>
            <a:ext cx="304800" cy="3048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5345" name="Oval 17"/>
          <p:cNvSpPr>
            <a:spLocks noChangeArrowheads="1"/>
          </p:cNvSpPr>
          <p:nvPr/>
        </p:nvSpPr>
        <p:spPr bwMode="auto">
          <a:xfrm rot="2064848">
            <a:off x="7680325" y="4191000"/>
            <a:ext cx="609600" cy="9906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" name="Rectangular Callout 1"/>
          <p:cNvSpPr/>
          <p:nvPr/>
        </p:nvSpPr>
        <p:spPr>
          <a:xfrm>
            <a:off x="311285" y="3531140"/>
            <a:ext cx="1746115" cy="2458498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The gold standard. Used to compare all other techniques against.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EWA Filter</a:t>
            </a:r>
          </a:p>
        </p:txBody>
      </p:sp>
      <p:sp>
        <p:nvSpPr>
          <p:cNvPr id="3563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Precompute?</a:t>
            </a:r>
          </a:p>
          <a:p>
            <a:r>
              <a:rPr lang="en-US"/>
              <a:t>Can use a better filter than a box filter. </a:t>
            </a:r>
          </a:p>
          <a:p>
            <a:r>
              <a:rPr lang="en-US"/>
              <a:t>Heckbert chooses a Gaussian filter.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EWA Filter</a:t>
            </a:r>
          </a:p>
        </p:txBody>
      </p:sp>
      <p:sp>
        <p:nvSpPr>
          <p:cNvPr id="3573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Calculating the Ellipse</a:t>
            </a:r>
          </a:p>
          <a:p>
            <a:r>
              <a:rPr lang="en-US"/>
              <a:t>Scan converting the Ellipse</a:t>
            </a:r>
          </a:p>
          <a:p>
            <a:r>
              <a:rPr lang="en-US"/>
              <a:t>Determining the final color (normalizing the value or dividing by the weighted area).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EWA Filter</a:t>
            </a:r>
          </a:p>
        </p:txBody>
      </p:sp>
      <p:sp>
        <p:nvSpPr>
          <p:cNvPr id="3584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Calculating the ellipse</a:t>
            </a:r>
          </a:p>
          <a:p>
            <a:pPr lvl="1"/>
            <a:r>
              <a:rPr lang="en-US"/>
              <a:t>We have a circular function defined in (x,y).</a:t>
            </a:r>
          </a:p>
          <a:p>
            <a:pPr lvl="1"/>
            <a:r>
              <a:rPr lang="en-US"/>
              <a:t>Filtering that in texture space h(u,v).</a:t>
            </a:r>
          </a:p>
          <a:p>
            <a:pPr lvl="1"/>
            <a:r>
              <a:rPr lang="en-US"/>
              <a:t>(u,v) = T(x,y)</a:t>
            </a:r>
          </a:p>
          <a:p>
            <a:pPr lvl="1"/>
            <a:r>
              <a:rPr lang="en-US"/>
              <a:t>Filter: h(T(x,y))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EWA Filter</a:t>
            </a:r>
          </a:p>
        </p:txBody>
      </p:sp>
      <p:sp>
        <p:nvSpPr>
          <p:cNvPr id="3594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ym typeface="Symbol" pitchFamily="18" charset="2"/>
              </a:rPr>
              <a:t>Ellipse:</a:t>
            </a:r>
          </a:p>
          <a:p>
            <a:pPr lvl="1"/>
            <a:r>
              <a:rPr lang="en-US" i="1">
                <a:sym typeface="Symbol" pitchFamily="18" charset="2"/>
              </a:rPr>
              <a:t>(u,v) = Au</a:t>
            </a:r>
            <a:r>
              <a:rPr lang="en-US" i="1" baseline="30000">
                <a:sym typeface="Symbol" pitchFamily="18" charset="2"/>
              </a:rPr>
              <a:t>2</a:t>
            </a:r>
            <a:r>
              <a:rPr lang="en-US" i="1">
                <a:sym typeface="Symbol" pitchFamily="18" charset="2"/>
              </a:rPr>
              <a:t> + Buv + Cv</a:t>
            </a:r>
            <a:r>
              <a:rPr lang="en-US" i="1" baseline="30000">
                <a:sym typeface="Symbol" pitchFamily="18" charset="2"/>
              </a:rPr>
              <a:t>2</a:t>
            </a:r>
            <a:r>
              <a:rPr lang="en-US">
                <a:sym typeface="Symbol" pitchFamily="18" charset="2"/>
              </a:rPr>
              <a:t> = F</a:t>
            </a:r>
          </a:p>
          <a:p>
            <a:pPr lvl="1"/>
            <a:r>
              <a:rPr lang="en-US">
                <a:sym typeface="Symbol" pitchFamily="18" charset="2"/>
              </a:rPr>
              <a:t>(u,v) = (0,0) at center of the ellipse</a:t>
            </a:r>
          </a:p>
          <a:p>
            <a:pPr lvl="2"/>
            <a:r>
              <a:rPr lang="en-US" i="1">
                <a:sym typeface="Symbol" pitchFamily="18" charset="2"/>
              </a:rPr>
              <a:t>A = v</a:t>
            </a:r>
            <a:r>
              <a:rPr lang="en-US" i="1" baseline="-25000">
                <a:sym typeface="Symbol" pitchFamily="18" charset="2"/>
              </a:rPr>
              <a:t>x</a:t>
            </a:r>
            <a:r>
              <a:rPr lang="en-US" i="1" baseline="30000">
                <a:sym typeface="Symbol" pitchFamily="18" charset="2"/>
              </a:rPr>
              <a:t>2</a:t>
            </a:r>
            <a:r>
              <a:rPr lang="en-US" i="1">
                <a:sym typeface="Symbol" pitchFamily="18" charset="2"/>
              </a:rPr>
              <a:t> +v</a:t>
            </a:r>
            <a:r>
              <a:rPr lang="en-US" i="1" baseline="-25000">
                <a:sym typeface="Symbol" pitchFamily="18" charset="2"/>
              </a:rPr>
              <a:t>y</a:t>
            </a:r>
            <a:r>
              <a:rPr lang="en-US" i="1" baseline="30000">
                <a:sym typeface="Symbol" pitchFamily="18" charset="2"/>
              </a:rPr>
              <a:t>2</a:t>
            </a:r>
            <a:endParaRPr lang="en-US" i="1" baseline="30000"/>
          </a:p>
          <a:p>
            <a:pPr lvl="2"/>
            <a:r>
              <a:rPr lang="en-US" i="1">
                <a:sym typeface="Symbol" pitchFamily="18" charset="2"/>
              </a:rPr>
              <a:t>B = -2(u</a:t>
            </a:r>
            <a:r>
              <a:rPr lang="en-US" i="1" baseline="-25000">
                <a:sym typeface="Symbol" pitchFamily="18" charset="2"/>
              </a:rPr>
              <a:t>x</a:t>
            </a:r>
            <a:r>
              <a:rPr lang="en-US" i="1">
                <a:sym typeface="Symbol" pitchFamily="18" charset="2"/>
              </a:rPr>
              <a:t>v</a:t>
            </a:r>
            <a:r>
              <a:rPr lang="en-US" i="1" baseline="-25000">
                <a:sym typeface="Symbol" pitchFamily="18" charset="2"/>
              </a:rPr>
              <a:t>y</a:t>
            </a:r>
            <a:r>
              <a:rPr lang="en-US" i="1">
                <a:sym typeface="Symbol" pitchFamily="18" charset="2"/>
              </a:rPr>
              <a:t> + u</a:t>
            </a:r>
            <a:r>
              <a:rPr lang="en-US" i="1" baseline="-25000">
                <a:sym typeface="Symbol" pitchFamily="18" charset="2"/>
              </a:rPr>
              <a:t>y</a:t>
            </a:r>
            <a:r>
              <a:rPr lang="en-US" i="1">
                <a:sym typeface="Symbol" pitchFamily="18" charset="2"/>
              </a:rPr>
              <a:t>v</a:t>
            </a:r>
            <a:r>
              <a:rPr lang="en-US" i="1" baseline="-25000">
                <a:sym typeface="Symbol" pitchFamily="18" charset="2"/>
              </a:rPr>
              <a:t>x</a:t>
            </a:r>
            <a:r>
              <a:rPr lang="en-US" i="1">
                <a:sym typeface="Symbol" pitchFamily="18" charset="2"/>
              </a:rPr>
              <a:t>)</a:t>
            </a:r>
          </a:p>
          <a:p>
            <a:pPr lvl="2"/>
            <a:r>
              <a:rPr lang="en-US" i="1">
                <a:sym typeface="Symbol" pitchFamily="18" charset="2"/>
              </a:rPr>
              <a:t>C = u</a:t>
            </a:r>
            <a:r>
              <a:rPr lang="en-US" i="1" baseline="-25000">
                <a:sym typeface="Symbol" pitchFamily="18" charset="2"/>
              </a:rPr>
              <a:t>x</a:t>
            </a:r>
            <a:r>
              <a:rPr lang="en-US" i="1" baseline="30000">
                <a:sym typeface="Symbol" pitchFamily="18" charset="2"/>
              </a:rPr>
              <a:t>2</a:t>
            </a:r>
            <a:r>
              <a:rPr lang="en-US" i="1">
                <a:sym typeface="Symbol" pitchFamily="18" charset="2"/>
              </a:rPr>
              <a:t> +u</a:t>
            </a:r>
            <a:r>
              <a:rPr lang="en-US" i="1" baseline="-25000">
                <a:sym typeface="Symbol" pitchFamily="18" charset="2"/>
              </a:rPr>
              <a:t>y</a:t>
            </a:r>
            <a:r>
              <a:rPr lang="en-US" i="1" baseline="30000">
                <a:sym typeface="Symbol" pitchFamily="18" charset="2"/>
              </a:rPr>
              <a:t>2</a:t>
            </a:r>
          </a:p>
          <a:p>
            <a:pPr lvl="2"/>
            <a:r>
              <a:rPr lang="en-US" i="1">
                <a:sym typeface="Symbol" pitchFamily="18" charset="2"/>
              </a:rPr>
              <a:t>F = u</a:t>
            </a:r>
            <a:r>
              <a:rPr lang="en-US" i="1" baseline="-25000">
                <a:sym typeface="Symbol" pitchFamily="18" charset="2"/>
              </a:rPr>
              <a:t>x</a:t>
            </a:r>
            <a:r>
              <a:rPr lang="en-US" i="1">
                <a:sym typeface="Symbol" pitchFamily="18" charset="2"/>
              </a:rPr>
              <a:t>v</a:t>
            </a:r>
            <a:r>
              <a:rPr lang="en-US" i="1" baseline="-25000">
                <a:sym typeface="Symbol" pitchFamily="18" charset="2"/>
              </a:rPr>
              <a:t>y</a:t>
            </a:r>
            <a:r>
              <a:rPr lang="en-US" i="1">
                <a:sym typeface="Symbol" pitchFamily="18" charset="2"/>
              </a:rPr>
              <a:t> + u</a:t>
            </a:r>
            <a:r>
              <a:rPr lang="en-US" i="1" baseline="-25000">
                <a:sym typeface="Symbol" pitchFamily="18" charset="2"/>
              </a:rPr>
              <a:t>y</a:t>
            </a:r>
            <a:r>
              <a:rPr lang="en-US" i="1">
                <a:sym typeface="Symbol" pitchFamily="18" charset="2"/>
              </a:rPr>
              <a:t>v</a:t>
            </a:r>
            <a:r>
              <a:rPr lang="en-US" i="1" baseline="-25000">
                <a:sym typeface="Symbol" pitchFamily="18" charset="2"/>
              </a:rPr>
              <a:t>x</a:t>
            </a:r>
            <a:endParaRPr lang="en-US" i="1">
              <a:sym typeface="Symbol" pitchFamily="18" charset="2"/>
            </a:endParaRPr>
          </a:p>
          <a:p>
            <a:pPr lvl="2"/>
            <a:endParaRPr lang="en-US" i="1" baseline="30000"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EWA Filter</a:t>
            </a:r>
          </a:p>
        </p:txBody>
      </p:sp>
      <p:sp>
        <p:nvSpPr>
          <p:cNvPr id="3604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Scan converting the ellipse:</a:t>
            </a:r>
          </a:p>
          <a:p>
            <a:pPr lvl="1"/>
            <a:r>
              <a:rPr lang="en-US"/>
              <a:t>Determine the bounding box</a:t>
            </a:r>
          </a:p>
          <a:p>
            <a:pPr lvl="1"/>
            <a:r>
              <a:rPr lang="en-US"/>
              <a:t>Scan convert the pixels within it, calculating </a:t>
            </a:r>
            <a:r>
              <a:rPr lang="en-US" b="1" i="1">
                <a:sym typeface="Symbol" pitchFamily="18" charset="2"/>
              </a:rPr>
              <a:t>(u,v).</a:t>
            </a:r>
          </a:p>
          <a:p>
            <a:pPr lvl="1"/>
            <a:r>
              <a:rPr lang="en-US">
                <a:sym typeface="Symbol" pitchFamily="18" charset="2"/>
              </a:rPr>
              <a:t>If </a:t>
            </a:r>
            <a:r>
              <a:rPr lang="en-US" b="1" i="1">
                <a:sym typeface="Symbol" pitchFamily="18" charset="2"/>
              </a:rPr>
              <a:t>(u,v) &lt; F, </a:t>
            </a:r>
            <a:r>
              <a:rPr lang="en-US">
                <a:sym typeface="Symbol" pitchFamily="18" charset="2"/>
              </a:rPr>
              <a:t>weight the underlying texture value by the filter kernel and add to the sum.</a:t>
            </a:r>
          </a:p>
          <a:p>
            <a:pPr lvl="1"/>
            <a:r>
              <a:rPr lang="en-US">
                <a:sym typeface="Symbol" pitchFamily="18" charset="2"/>
              </a:rPr>
              <a:t>Also, sum up the filter kernel values within the ellipse.</a:t>
            </a:r>
            <a:endParaRPr lang="en-US" b="1" i="1"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EWA Filter</a:t>
            </a:r>
          </a:p>
        </p:txBody>
      </p:sp>
      <p:sp>
        <p:nvSpPr>
          <p:cNvPr id="3614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Determining the final color</a:t>
            </a:r>
          </a:p>
          <a:p>
            <a:pPr lvl="1"/>
            <a:r>
              <a:rPr lang="en-US"/>
              <a:t>Divide the weighted sum of texture values by the sum of the filter weights.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EWA Filter</a:t>
            </a:r>
          </a:p>
        </p:txBody>
      </p:sp>
      <p:sp>
        <p:nvSpPr>
          <p:cNvPr id="3624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What about large areas?</a:t>
            </a:r>
          </a:p>
          <a:p>
            <a:pPr lvl="1"/>
            <a:r>
              <a:rPr lang="en-US" sz="2400" dirty="0"/>
              <a:t>If </a:t>
            </a:r>
            <a:r>
              <a:rPr lang="en-US" sz="2400" b="1" i="1" dirty="0"/>
              <a:t>m</a:t>
            </a:r>
            <a:r>
              <a:rPr lang="en-US" sz="2400" dirty="0"/>
              <a:t> pixels fall within the bounding box of the ellipse, then we have </a:t>
            </a:r>
            <a:r>
              <a:rPr lang="en-US" sz="2400" b="1" dirty="0"/>
              <a:t>O(</a:t>
            </a:r>
            <a:r>
              <a:rPr lang="en-US" sz="2400" b="1" i="1" dirty="0"/>
              <a:t>n</a:t>
            </a:r>
            <a:r>
              <a:rPr lang="en-US" sz="2400" b="1" i="1" baseline="30000" dirty="0"/>
              <a:t>2</a:t>
            </a:r>
            <a:r>
              <a:rPr lang="en-US" sz="2400" b="1" i="1" dirty="0"/>
              <a:t>m</a:t>
            </a:r>
            <a:r>
              <a:rPr lang="en-US" sz="2400" b="1" dirty="0"/>
              <a:t>)</a:t>
            </a:r>
            <a:r>
              <a:rPr lang="en-US" sz="2400" dirty="0"/>
              <a:t> algorithm for an </a:t>
            </a:r>
            <a:r>
              <a:rPr lang="en-US" sz="2400" i="1" dirty="0" err="1"/>
              <a:t>nxn</a:t>
            </a:r>
            <a:r>
              <a:rPr lang="en-US" sz="2400" dirty="0"/>
              <a:t> image.</a:t>
            </a:r>
          </a:p>
          <a:p>
            <a:pPr lvl="1"/>
            <a:r>
              <a:rPr lang="en-US" sz="2400" b="1" i="1" dirty="0"/>
              <a:t>m</a:t>
            </a:r>
            <a:r>
              <a:rPr lang="en-US" sz="2400" dirty="0"/>
              <a:t> maybe rather large.</a:t>
            </a:r>
          </a:p>
          <a:p>
            <a:r>
              <a:rPr lang="en-US" sz="2800" dirty="0"/>
              <a:t>We can apply this on a </a:t>
            </a:r>
            <a:r>
              <a:rPr lang="en-US" sz="2800" dirty="0" err="1"/>
              <a:t>mip</a:t>
            </a:r>
            <a:r>
              <a:rPr lang="en-US" sz="2800" dirty="0"/>
              <a:t>-map </a:t>
            </a:r>
            <a:r>
              <a:rPr lang="en-US" sz="2800" dirty="0" err="1"/>
              <a:t>pyramid,rather</a:t>
            </a:r>
            <a:r>
              <a:rPr lang="en-US" sz="2800" dirty="0"/>
              <a:t> than the full detailed image.</a:t>
            </a:r>
          </a:p>
          <a:p>
            <a:pPr lvl="1"/>
            <a:r>
              <a:rPr lang="en-US" sz="2400" dirty="0"/>
              <a:t>Tighter-fit of the mapped pixel</a:t>
            </a:r>
          </a:p>
          <a:p>
            <a:pPr lvl="1"/>
            <a:r>
              <a:rPr lang="en-US" sz="2400" dirty="0"/>
              <a:t>Cross between a box filter and </a:t>
            </a:r>
            <a:r>
              <a:rPr lang="en-US" sz="2400" dirty="0" err="1"/>
              <a:t>gaussian</a:t>
            </a:r>
            <a:r>
              <a:rPr lang="en-US" sz="2400" dirty="0"/>
              <a:t> filter.</a:t>
            </a:r>
          </a:p>
          <a:p>
            <a:pPr lvl="1"/>
            <a:r>
              <a:rPr lang="en-US" sz="2400" dirty="0"/>
              <a:t>Constant complexity - </a:t>
            </a:r>
            <a:r>
              <a:rPr lang="en-US" sz="2400" b="1" dirty="0"/>
              <a:t>O(</a:t>
            </a:r>
            <a:r>
              <a:rPr lang="en-US" sz="2400" b="1" i="1" dirty="0"/>
              <a:t>n</a:t>
            </a:r>
            <a:r>
              <a:rPr lang="en-US" sz="2400" b="1" i="1" baseline="30000" dirty="0"/>
              <a:t>2</a:t>
            </a:r>
            <a:r>
              <a:rPr lang="en-US" sz="2400" b="1" dirty="0"/>
              <a:t>)</a:t>
            </a:r>
            <a:r>
              <a:rPr lang="en-US" sz="2400" dirty="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Quality Considerations</a:t>
            </a:r>
          </a:p>
        </p:txBody>
      </p:sp>
      <p:sp>
        <p:nvSpPr>
          <p:cNvPr id="3399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We need to:</a:t>
            </a:r>
          </a:p>
          <a:p>
            <a:pPr lvl="1">
              <a:lnSpc>
                <a:spcPct val="90000"/>
              </a:lnSpc>
            </a:pPr>
            <a:r>
              <a:rPr lang="en-US"/>
              <a:t>Calculate (or approximate) the integral of the texture function under this area</a:t>
            </a:r>
          </a:p>
          <a:p>
            <a:pPr lvl="1">
              <a:lnSpc>
                <a:spcPct val="90000"/>
              </a:lnSpc>
            </a:pPr>
            <a:r>
              <a:rPr lang="en-US"/>
              <a:t>Approximate:</a:t>
            </a:r>
          </a:p>
          <a:p>
            <a:pPr lvl="2">
              <a:lnSpc>
                <a:spcPct val="90000"/>
              </a:lnSpc>
            </a:pPr>
            <a:r>
              <a:rPr lang="en-US"/>
              <a:t>Convolve with a wide filter around the center of this area</a:t>
            </a:r>
          </a:p>
          <a:p>
            <a:pPr lvl="2">
              <a:lnSpc>
                <a:spcPct val="90000"/>
              </a:lnSpc>
            </a:pPr>
            <a:r>
              <a:rPr lang="en-US"/>
              <a:t>Calculate the integral for a similar (but simpler) area.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Quality Considerations</a:t>
            </a:r>
          </a:p>
        </p:txBody>
      </p:sp>
      <p:sp>
        <p:nvSpPr>
          <p:cNvPr id="3409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The area is typically approximated by a rectangular region (found to be good enough for most applications)</a:t>
            </a:r>
          </a:p>
          <a:p>
            <a:pPr>
              <a:lnSpc>
                <a:spcPct val="90000"/>
              </a:lnSpc>
            </a:pPr>
            <a:r>
              <a:rPr lang="en-US"/>
              <a:t>Filter is typically a box/averaging filter - other possibilities</a:t>
            </a:r>
          </a:p>
          <a:p>
            <a:pPr>
              <a:lnSpc>
                <a:spcPct val="90000"/>
              </a:lnSpc>
            </a:pPr>
            <a:r>
              <a:rPr lang="en-US"/>
              <a:t>How can we pre-compute this?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Mip-maps</a:t>
            </a:r>
          </a:p>
        </p:txBody>
      </p:sp>
      <p:sp>
        <p:nvSpPr>
          <p:cNvPr id="415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Mipmapping was invented in 1983 by Lance Williams</a:t>
            </a:r>
            <a:endParaRPr lang="en-US">
              <a:latin typeface="LcdD" pitchFamily="82" charset="0"/>
            </a:endParaRPr>
          </a:p>
          <a:p>
            <a:pPr lvl="1"/>
            <a:r>
              <a:rPr lang="en-US"/>
              <a:t>Multi in parvo “many things in a small place”</a:t>
            </a:r>
          </a:p>
        </p:txBody>
      </p:sp>
      <p:sp>
        <p:nvSpPr>
          <p:cNvPr id="415748" name="Rectangle 4"/>
          <p:cNvSpPr>
            <a:spLocks noChangeArrowheads="1"/>
          </p:cNvSpPr>
          <p:nvPr/>
        </p:nvSpPr>
        <p:spPr bwMode="auto">
          <a:xfrm>
            <a:off x="3695700" y="3276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5750" name="Rectangle 6"/>
          <p:cNvSpPr>
            <a:spLocks noChangeArrowheads="1"/>
          </p:cNvSpPr>
          <p:nvPr/>
        </p:nvSpPr>
        <p:spPr bwMode="auto">
          <a:xfrm>
            <a:off x="4033838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Mip-maps</a:t>
            </a:r>
          </a:p>
        </p:txBody>
      </p:sp>
      <p:sp>
        <p:nvSpPr>
          <p:cNvPr id="3420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An image-pyramid is built.</a:t>
            </a:r>
          </a:p>
        </p:txBody>
      </p:sp>
      <p:pic>
        <p:nvPicPr>
          <p:cNvPr id="342020" name="Picture 4" descr="AN0112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4463" y="2881313"/>
            <a:ext cx="3209925" cy="3906837"/>
          </a:xfrm>
          <a:prstGeom prst="rect">
            <a:avLst/>
          </a:prstGeom>
          <a:noFill/>
        </p:spPr>
      </p:pic>
      <p:pic>
        <p:nvPicPr>
          <p:cNvPr id="342021" name="Picture 5" descr="AN0112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10063" y="2805113"/>
            <a:ext cx="1627187" cy="1981200"/>
          </a:xfrm>
          <a:prstGeom prst="rect">
            <a:avLst/>
          </a:prstGeom>
          <a:noFill/>
        </p:spPr>
      </p:pic>
      <p:pic>
        <p:nvPicPr>
          <p:cNvPr id="342022" name="Picture 6" descr="AN0112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86463" y="2957513"/>
            <a:ext cx="814387" cy="990600"/>
          </a:xfrm>
          <a:prstGeom prst="rect">
            <a:avLst/>
          </a:prstGeom>
          <a:noFill/>
        </p:spPr>
      </p:pic>
      <p:pic>
        <p:nvPicPr>
          <p:cNvPr id="342023" name="Picture 7" descr="AN0112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24663" y="2957513"/>
            <a:ext cx="438150" cy="533400"/>
          </a:xfrm>
          <a:prstGeom prst="rect">
            <a:avLst/>
          </a:prstGeom>
          <a:noFill/>
        </p:spPr>
      </p:pic>
      <p:pic>
        <p:nvPicPr>
          <p:cNvPr id="342024" name="Picture 8" descr="AN0112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63" y="2957513"/>
            <a:ext cx="250825" cy="304800"/>
          </a:xfrm>
          <a:prstGeom prst="rect">
            <a:avLst/>
          </a:prstGeom>
          <a:noFill/>
        </p:spPr>
      </p:pic>
      <p:pic>
        <p:nvPicPr>
          <p:cNvPr id="342025" name="Picture 9" descr="AN0112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2863" y="2957513"/>
            <a:ext cx="125412" cy="152400"/>
          </a:xfrm>
          <a:prstGeom prst="rect">
            <a:avLst/>
          </a:prstGeom>
          <a:noFill/>
        </p:spPr>
      </p:pic>
      <p:pic>
        <p:nvPicPr>
          <p:cNvPr id="342026" name="Picture 10" descr="AN0112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91463" y="2957513"/>
            <a:ext cx="76200" cy="92075"/>
          </a:xfrm>
          <a:prstGeom prst="rect">
            <a:avLst/>
          </a:prstGeom>
          <a:noFill/>
        </p:spPr>
      </p:pic>
      <p:sp>
        <p:nvSpPr>
          <p:cNvPr id="342027" name="Text Box 11"/>
          <p:cNvSpPr txBox="1">
            <a:spLocks noChangeArrowheads="1"/>
          </p:cNvSpPr>
          <p:nvPr/>
        </p:nvSpPr>
        <p:spPr bwMode="auto">
          <a:xfrm>
            <a:off x="2405063" y="2652713"/>
            <a:ext cx="6053137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Comic Sans MS" pitchFamily="66" charset="0"/>
              </a:rPr>
              <a:t>256 pixels	        128	64      32   16 8 4 2 1</a:t>
            </a:r>
          </a:p>
        </p:txBody>
      </p:sp>
      <p:pic>
        <p:nvPicPr>
          <p:cNvPr id="342028" name="Picture 12" descr="AN0112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20063" y="2957513"/>
            <a:ext cx="76200" cy="92075"/>
          </a:xfrm>
          <a:prstGeom prst="rect">
            <a:avLst/>
          </a:prstGeom>
          <a:noFill/>
        </p:spPr>
      </p:pic>
      <p:sp>
        <p:nvSpPr>
          <p:cNvPr id="342029" name="Rectangle 13"/>
          <p:cNvSpPr>
            <a:spLocks noChangeArrowheads="1"/>
          </p:cNvSpPr>
          <p:nvPr/>
        </p:nvSpPr>
        <p:spPr bwMode="auto">
          <a:xfrm flipV="1">
            <a:off x="8272463" y="2957513"/>
            <a:ext cx="76200" cy="76200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42030" name="Text Box 14"/>
          <p:cNvSpPr txBox="1">
            <a:spLocks noChangeArrowheads="1"/>
          </p:cNvSpPr>
          <p:nvPr/>
        </p:nvSpPr>
        <p:spPr bwMode="auto">
          <a:xfrm>
            <a:off x="5622925" y="5219700"/>
            <a:ext cx="3140075" cy="11906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800" i="1"/>
              <a:t>Note: This only requires an additional 1/3 amount of texture memory:</a:t>
            </a:r>
          </a:p>
          <a:p>
            <a:pPr algn="ctr"/>
            <a:r>
              <a:rPr lang="en-US" sz="1800" i="1"/>
              <a:t>1/4 + 1/16 + 1/64 +…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Mip-maps</a:t>
            </a:r>
          </a:p>
        </p:txBody>
      </p:sp>
      <p:sp>
        <p:nvSpPr>
          <p:cNvPr id="3430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/>
              <a:t>Find level of the mip-map where the area of each mip-map pixel is closest to the area of the mapped pixel.</a:t>
            </a:r>
          </a:p>
        </p:txBody>
      </p:sp>
      <p:grpSp>
        <p:nvGrpSpPr>
          <p:cNvPr id="343044" name="Group 4"/>
          <p:cNvGrpSpPr>
            <a:grpSpLocks/>
          </p:cNvGrpSpPr>
          <p:nvPr/>
        </p:nvGrpSpPr>
        <p:grpSpPr bwMode="auto">
          <a:xfrm>
            <a:off x="1431925" y="3048000"/>
            <a:ext cx="6569075" cy="2789238"/>
            <a:chOff x="902" y="1920"/>
            <a:chExt cx="4138" cy="1757"/>
          </a:xfrm>
        </p:grpSpPr>
        <p:sp>
          <p:nvSpPr>
            <p:cNvPr id="343045" name="Rectangle 5" descr="Fish fossil"/>
            <p:cNvSpPr>
              <a:spLocks noChangeArrowheads="1"/>
            </p:cNvSpPr>
            <p:nvPr/>
          </p:nvSpPr>
          <p:spPr bwMode="auto">
            <a:xfrm>
              <a:off x="3552" y="1920"/>
              <a:ext cx="1488" cy="1488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12700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43046" name="Line 6"/>
            <p:cNvSpPr>
              <a:spLocks noChangeShapeType="1"/>
            </p:cNvSpPr>
            <p:nvPr/>
          </p:nvSpPr>
          <p:spPr bwMode="auto">
            <a:xfrm flipV="1">
              <a:off x="1200" y="2112"/>
              <a:ext cx="0" cy="12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43047" name="Line 7"/>
            <p:cNvSpPr>
              <a:spLocks noChangeShapeType="1"/>
            </p:cNvSpPr>
            <p:nvPr/>
          </p:nvSpPr>
          <p:spPr bwMode="auto">
            <a:xfrm>
              <a:off x="1200" y="3408"/>
              <a:ext cx="14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43048" name="Line 8"/>
            <p:cNvSpPr>
              <a:spLocks noChangeShapeType="1"/>
            </p:cNvSpPr>
            <p:nvPr/>
          </p:nvSpPr>
          <p:spPr bwMode="auto">
            <a:xfrm flipV="1">
              <a:off x="3552" y="2112"/>
              <a:ext cx="0" cy="12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43049" name="Line 9"/>
            <p:cNvSpPr>
              <a:spLocks noChangeShapeType="1"/>
            </p:cNvSpPr>
            <p:nvPr/>
          </p:nvSpPr>
          <p:spPr bwMode="auto">
            <a:xfrm>
              <a:off x="3552" y="3408"/>
              <a:ext cx="14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43050" name="Rectangle 10"/>
            <p:cNvSpPr>
              <a:spLocks noChangeArrowheads="1"/>
            </p:cNvSpPr>
            <p:nvPr/>
          </p:nvSpPr>
          <p:spPr bwMode="auto">
            <a:xfrm>
              <a:off x="1920" y="2832"/>
              <a:ext cx="192" cy="14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3051" name="Freeform 11"/>
            <p:cNvSpPr>
              <a:spLocks/>
            </p:cNvSpPr>
            <p:nvPr/>
          </p:nvSpPr>
          <p:spPr bwMode="auto">
            <a:xfrm>
              <a:off x="1968" y="2400"/>
              <a:ext cx="528" cy="432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240" y="192"/>
                </a:cxn>
                <a:cxn ang="0">
                  <a:pos x="432" y="0"/>
                </a:cxn>
                <a:cxn ang="0">
                  <a:pos x="528" y="192"/>
                </a:cxn>
              </a:cxnLst>
              <a:rect l="0" t="0" r="r" b="b"/>
              <a:pathLst>
                <a:path w="528" h="432">
                  <a:moveTo>
                    <a:pt x="0" y="432"/>
                  </a:moveTo>
                  <a:cubicBezTo>
                    <a:pt x="84" y="348"/>
                    <a:pt x="168" y="264"/>
                    <a:pt x="240" y="192"/>
                  </a:cubicBezTo>
                  <a:cubicBezTo>
                    <a:pt x="312" y="120"/>
                    <a:pt x="384" y="0"/>
                    <a:pt x="432" y="0"/>
                  </a:cubicBezTo>
                  <a:cubicBezTo>
                    <a:pt x="480" y="0"/>
                    <a:pt x="512" y="160"/>
                    <a:pt x="528" y="192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43052" name="Text Box 12"/>
            <p:cNvSpPr txBox="1">
              <a:spLocks noChangeArrowheads="1"/>
            </p:cNvSpPr>
            <p:nvPr/>
          </p:nvSpPr>
          <p:spPr bwMode="auto">
            <a:xfrm>
              <a:off x="2400" y="2544"/>
              <a:ext cx="544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Comic Sans MS" pitchFamily="66" charset="0"/>
                </a:rPr>
                <a:t>pixel</a:t>
              </a:r>
            </a:p>
          </p:txBody>
        </p:sp>
        <p:sp>
          <p:nvSpPr>
            <p:cNvPr id="343053" name="Freeform 13"/>
            <p:cNvSpPr>
              <a:spLocks/>
            </p:cNvSpPr>
            <p:nvPr/>
          </p:nvSpPr>
          <p:spPr bwMode="auto">
            <a:xfrm>
              <a:off x="4128" y="2016"/>
              <a:ext cx="624" cy="912"/>
            </a:xfrm>
            <a:custGeom>
              <a:avLst/>
              <a:gdLst/>
              <a:ahLst/>
              <a:cxnLst>
                <a:cxn ang="0">
                  <a:pos x="144" y="912"/>
                </a:cxn>
                <a:cxn ang="0">
                  <a:pos x="0" y="624"/>
                </a:cxn>
                <a:cxn ang="0">
                  <a:pos x="336" y="0"/>
                </a:cxn>
                <a:cxn ang="0">
                  <a:pos x="624" y="720"/>
                </a:cxn>
                <a:cxn ang="0">
                  <a:pos x="144" y="912"/>
                </a:cxn>
              </a:cxnLst>
              <a:rect l="0" t="0" r="r" b="b"/>
              <a:pathLst>
                <a:path w="624" h="912">
                  <a:moveTo>
                    <a:pt x="144" y="912"/>
                  </a:moveTo>
                  <a:lnTo>
                    <a:pt x="0" y="624"/>
                  </a:lnTo>
                  <a:lnTo>
                    <a:pt x="336" y="0"/>
                  </a:lnTo>
                  <a:lnTo>
                    <a:pt x="624" y="720"/>
                  </a:lnTo>
                  <a:lnTo>
                    <a:pt x="144" y="912"/>
                  </a:lnTo>
                  <a:close/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43054" name="Text Box 14"/>
            <p:cNvSpPr txBox="1">
              <a:spLocks noChangeArrowheads="1"/>
            </p:cNvSpPr>
            <p:nvPr/>
          </p:nvSpPr>
          <p:spPr bwMode="auto">
            <a:xfrm>
              <a:off x="4550" y="3389"/>
              <a:ext cx="216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Comic Sans MS" pitchFamily="66" charset="0"/>
                </a:rPr>
                <a:t>u</a:t>
              </a:r>
            </a:p>
          </p:txBody>
        </p:sp>
        <p:sp>
          <p:nvSpPr>
            <p:cNvPr id="343055" name="Text Box 15"/>
            <p:cNvSpPr txBox="1">
              <a:spLocks noChangeArrowheads="1"/>
            </p:cNvSpPr>
            <p:nvPr/>
          </p:nvSpPr>
          <p:spPr bwMode="auto">
            <a:xfrm>
              <a:off x="3254" y="2141"/>
              <a:ext cx="209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Comic Sans MS" pitchFamily="66" charset="0"/>
                </a:rPr>
                <a:t>v</a:t>
              </a:r>
            </a:p>
          </p:txBody>
        </p:sp>
        <p:sp>
          <p:nvSpPr>
            <p:cNvPr id="343056" name="Text Box 16"/>
            <p:cNvSpPr txBox="1">
              <a:spLocks noChangeArrowheads="1"/>
            </p:cNvSpPr>
            <p:nvPr/>
          </p:nvSpPr>
          <p:spPr bwMode="auto">
            <a:xfrm>
              <a:off x="2198" y="3389"/>
              <a:ext cx="291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Comic Sans MS" pitchFamily="66" charset="0"/>
                </a:rPr>
                <a:t>x</a:t>
              </a:r>
              <a:r>
                <a:rPr lang="en-US" baseline="-25000">
                  <a:latin typeface="Comic Sans MS" pitchFamily="66" charset="0"/>
                </a:rPr>
                <a:t>s</a:t>
              </a:r>
            </a:p>
          </p:txBody>
        </p:sp>
        <p:sp>
          <p:nvSpPr>
            <p:cNvPr id="343057" name="Text Box 17"/>
            <p:cNvSpPr txBox="1">
              <a:spLocks noChangeArrowheads="1"/>
            </p:cNvSpPr>
            <p:nvPr/>
          </p:nvSpPr>
          <p:spPr bwMode="auto">
            <a:xfrm>
              <a:off x="902" y="2237"/>
              <a:ext cx="278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Comic Sans MS" pitchFamily="66" charset="0"/>
                </a:rPr>
                <a:t>y</a:t>
              </a:r>
              <a:r>
                <a:rPr lang="en-US" baseline="-25000">
                  <a:latin typeface="Comic Sans MS" pitchFamily="66" charset="0"/>
                </a:rPr>
                <a:t>s</a:t>
              </a:r>
            </a:p>
          </p:txBody>
        </p:sp>
        <p:sp>
          <p:nvSpPr>
            <p:cNvPr id="343058" name="Freeform 18"/>
            <p:cNvSpPr>
              <a:spLocks/>
            </p:cNvSpPr>
            <p:nvPr/>
          </p:nvSpPr>
          <p:spPr bwMode="auto">
            <a:xfrm>
              <a:off x="2112" y="2680"/>
              <a:ext cx="2608" cy="432"/>
            </a:xfrm>
            <a:custGeom>
              <a:avLst/>
              <a:gdLst/>
              <a:ahLst/>
              <a:cxnLst>
                <a:cxn ang="0">
                  <a:pos x="0" y="296"/>
                </a:cxn>
                <a:cxn ang="0">
                  <a:pos x="1056" y="392"/>
                </a:cxn>
                <a:cxn ang="0">
                  <a:pos x="2352" y="56"/>
                </a:cxn>
                <a:cxn ang="0">
                  <a:pos x="2592" y="56"/>
                </a:cxn>
              </a:cxnLst>
              <a:rect l="0" t="0" r="r" b="b"/>
              <a:pathLst>
                <a:path w="2608" h="432">
                  <a:moveTo>
                    <a:pt x="0" y="296"/>
                  </a:moveTo>
                  <a:cubicBezTo>
                    <a:pt x="332" y="364"/>
                    <a:pt x="664" y="432"/>
                    <a:pt x="1056" y="392"/>
                  </a:cubicBezTo>
                  <a:cubicBezTo>
                    <a:pt x="1448" y="352"/>
                    <a:pt x="2096" y="112"/>
                    <a:pt x="2352" y="56"/>
                  </a:cubicBezTo>
                  <a:cubicBezTo>
                    <a:pt x="2608" y="0"/>
                    <a:pt x="2600" y="28"/>
                    <a:pt x="2592" y="56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sp>
        <p:nvSpPr>
          <p:cNvPr id="343059" name="Rectangle 19"/>
          <p:cNvSpPr>
            <a:spLocks noChangeArrowheads="1"/>
          </p:cNvSpPr>
          <p:nvPr/>
        </p:nvSpPr>
        <p:spPr bwMode="auto">
          <a:xfrm>
            <a:off x="6858000" y="3048000"/>
            <a:ext cx="1143000" cy="1219200"/>
          </a:xfrm>
          <a:prstGeom prst="rect">
            <a:avLst/>
          </a:prstGeom>
          <a:noFill/>
          <a:ln w="5715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43060" name="Text Box 20"/>
          <p:cNvSpPr txBox="1">
            <a:spLocks noChangeArrowheads="1"/>
          </p:cNvSpPr>
          <p:nvPr/>
        </p:nvSpPr>
        <p:spPr bwMode="auto">
          <a:xfrm>
            <a:off x="4648200" y="5943600"/>
            <a:ext cx="36607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2</a:t>
            </a:r>
            <a:r>
              <a:rPr lang="en-US" baseline="30000">
                <a:latin typeface="Comic Sans MS" pitchFamily="66" charset="0"/>
              </a:rPr>
              <a:t>i</a:t>
            </a:r>
            <a:r>
              <a:rPr lang="en-US">
                <a:latin typeface="Comic Sans MS" pitchFamily="66" charset="0"/>
              </a:rPr>
              <a:t>x2</a:t>
            </a:r>
            <a:r>
              <a:rPr lang="en-US" baseline="30000">
                <a:latin typeface="Comic Sans MS" pitchFamily="66" charset="0"/>
              </a:rPr>
              <a:t>i</a:t>
            </a:r>
            <a:r>
              <a:rPr lang="en-US">
                <a:latin typeface="Comic Sans MS" pitchFamily="66" charset="0"/>
              </a:rPr>
              <a:t> pixel level selected</a:t>
            </a:r>
          </a:p>
        </p:txBody>
      </p:sp>
      <p:sp>
        <p:nvSpPr>
          <p:cNvPr id="343061" name="Freeform 21"/>
          <p:cNvSpPr>
            <a:spLocks/>
          </p:cNvSpPr>
          <p:nvPr/>
        </p:nvSpPr>
        <p:spPr bwMode="auto">
          <a:xfrm>
            <a:off x="5715000" y="3962400"/>
            <a:ext cx="3060700" cy="2044700"/>
          </a:xfrm>
          <a:custGeom>
            <a:avLst/>
            <a:gdLst/>
            <a:ahLst/>
            <a:cxnLst>
              <a:cxn ang="0">
                <a:pos x="0" y="1288"/>
              </a:cxn>
              <a:cxn ang="0">
                <a:pos x="1632" y="664"/>
              </a:cxn>
              <a:cxn ang="0">
                <a:pos x="1776" y="88"/>
              </a:cxn>
              <a:cxn ang="0">
                <a:pos x="1440" y="136"/>
              </a:cxn>
            </a:cxnLst>
            <a:rect l="0" t="0" r="r" b="b"/>
            <a:pathLst>
              <a:path w="1928" h="1288">
                <a:moveTo>
                  <a:pt x="0" y="1288"/>
                </a:moveTo>
                <a:cubicBezTo>
                  <a:pt x="668" y="1076"/>
                  <a:pt x="1336" y="864"/>
                  <a:pt x="1632" y="664"/>
                </a:cubicBezTo>
                <a:cubicBezTo>
                  <a:pt x="1928" y="464"/>
                  <a:pt x="1808" y="176"/>
                  <a:pt x="1776" y="88"/>
                </a:cubicBezTo>
                <a:cubicBezTo>
                  <a:pt x="1744" y="0"/>
                  <a:pt x="1592" y="68"/>
                  <a:pt x="1440" y="136"/>
                </a:cubicBezTo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Mip-maps</a:t>
            </a:r>
          </a:p>
        </p:txBody>
      </p:sp>
      <p:sp>
        <p:nvSpPr>
          <p:cNvPr id="3440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/>
              <a:t>Mip-maps are thus indexed by </a:t>
            </a:r>
            <a:r>
              <a:rPr lang="en-US" sz="2800" i="1"/>
              <a:t>u, v,</a:t>
            </a:r>
            <a:r>
              <a:rPr lang="en-US" sz="2800"/>
              <a:t> and the level, or amount of </a:t>
            </a:r>
            <a:r>
              <a:rPr lang="en-US" sz="2800" i="1"/>
              <a:t>compression</a:t>
            </a:r>
            <a:r>
              <a:rPr lang="en-US" sz="2800"/>
              <a:t>, </a:t>
            </a:r>
            <a:r>
              <a:rPr lang="en-US" sz="2800" i="1"/>
              <a:t>d</a:t>
            </a:r>
            <a:r>
              <a:rPr lang="en-US" sz="2800"/>
              <a:t>.</a:t>
            </a:r>
          </a:p>
          <a:p>
            <a:r>
              <a:rPr lang="en-US" sz="2800"/>
              <a:t>The compression amount, </a:t>
            </a:r>
            <a:r>
              <a:rPr lang="en-US" sz="2800" i="1"/>
              <a:t>d,</a:t>
            </a:r>
            <a:r>
              <a:rPr lang="en-US" sz="2800"/>
              <a:t> will change according to the </a:t>
            </a:r>
            <a:r>
              <a:rPr lang="en-US" sz="2800" i="1"/>
              <a:t>compression</a:t>
            </a:r>
            <a:r>
              <a:rPr lang="en-US" sz="2800"/>
              <a:t> of the texels to the pixels, and for mip-maps can be approximated by:</a:t>
            </a:r>
          </a:p>
          <a:p>
            <a:pPr lvl="1"/>
            <a:r>
              <a:rPr lang="en-US" sz="2400" i="1"/>
              <a:t>d</a:t>
            </a:r>
            <a:r>
              <a:rPr lang="en-US" sz="2400"/>
              <a:t> = </a:t>
            </a:r>
            <a:r>
              <a:rPr lang="en-US" sz="2400" i="1"/>
              <a:t>sqrt</a:t>
            </a:r>
            <a:r>
              <a:rPr lang="en-US" sz="2400"/>
              <a:t>( Area of pixel in </a:t>
            </a:r>
            <a:r>
              <a:rPr lang="en-US" sz="2400" i="1"/>
              <a:t>uv</a:t>
            </a:r>
            <a:r>
              <a:rPr lang="en-US" sz="2400"/>
              <a:t>-space )</a:t>
            </a:r>
          </a:p>
          <a:p>
            <a:pPr lvl="1"/>
            <a:r>
              <a:rPr lang="en-US" sz="2400"/>
              <a:t>The </a:t>
            </a:r>
            <a:r>
              <a:rPr lang="en-US" sz="2400" i="1"/>
              <a:t>sqrt</a:t>
            </a:r>
            <a:r>
              <a:rPr lang="en-US" sz="2400"/>
              <a:t> is due to the assumption of uniform compression in mip-maps.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8899</TotalTime>
  <Words>1492</Words>
  <Application>Microsoft Office PowerPoint</Application>
  <PresentationFormat>On-screen Show (4:3)</PresentationFormat>
  <Paragraphs>231</Paragraphs>
  <Slides>39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1" baseType="lpstr">
      <vt:lpstr>Office Theme</vt:lpstr>
      <vt:lpstr>Equation</vt:lpstr>
      <vt:lpstr>CSE 781</vt:lpstr>
      <vt:lpstr>Quality considerations</vt:lpstr>
      <vt:lpstr>Quality considerations</vt:lpstr>
      <vt:lpstr>Quality Considerations</vt:lpstr>
      <vt:lpstr>Quality Considerations</vt:lpstr>
      <vt:lpstr>Mip-maps</vt:lpstr>
      <vt:lpstr>Mip-maps</vt:lpstr>
      <vt:lpstr>Mip-maps</vt:lpstr>
      <vt:lpstr>Mip-maps</vt:lpstr>
      <vt:lpstr>Review: Polygon Area</vt:lpstr>
      <vt:lpstr>Mip-maps</vt:lpstr>
      <vt:lpstr>Mip-maps</vt:lpstr>
      <vt:lpstr>Mip-maps</vt:lpstr>
      <vt:lpstr>Note on Alpha</vt:lpstr>
      <vt:lpstr>Specifying Mip-map levels</vt:lpstr>
      <vt:lpstr>Higher-levels of the Mip-map</vt:lpstr>
      <vt:lpstr>Anisotropic Filtering</vt:lpstr>
      <vt:lpstr>Anisotropic Filtering</vt:lpstr>
      <vt:lpstr>Ripmaps</vt:lpstr>
      <vt:lpstr>Ripmaps</vt:lpstr>
      <vt:lpstr>Ripmaps</vt:lpstr>
      <vt:lpstr>Summed Area Table (SAT)</vt:lpstr>
      <vt:lpstr>Summed Area Table (SAT)</vt:lpstr>
      <vt:lpstr>Summed Area Table (SAT)</vt:lpstr>
      <vt:lpstr>Summed Area Table (SAT)</vt:lpstr>
      <vt:lpstr>Summed Area Table (SAT)</vt:lpstr>
      <vt:lpstr>Summed Area Table (SAT)</vt:lpstr>
      <vt:lpstr>Summed Area Table (SAT)</vt:lpstr>
      <vt:lpstr>Anisotropic Mip-mapping</vt:lpstr>
      <vt:lpstr>Anisotropic Mip-mapping</vt:lpstr>
      <vt:lpstr>Anisotropic Mip-mapping</vt:lpstr>
      <vt:lpstr>Elliptical Weighted Average (EWA) Filter</vt:lpstr>
      <vt:lpstr>EWA Filter</vt:lpstr>
      <vt:lpstr>EWA Filter</vt:lpstr>
      <vt:lpstr>EWA Filter</vt:lpstr>
      <vt:lpstr>EWA Filter</vt:lpstr>
      <vt:lpstr>EWA Filter</vt:lpstr>
      <vt:lpstr>EWA Filter</vt:lpstr>
      <vt:lpstr>EWA Filter</vt:lpstr>
    </vt:vector>
  </TitlesOfParts>
  <Company>Ohio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Texture Mapping</dc:title>
  <dc:creator>Roger Crawfis</dc:creator>
  <cp:lastModifiedBy>Roger Crawfis</cp:lastModifiedBy>
  <cp:revision>146</cp:revision>
  <dcterms:created xsi:type="dcterms:W3CDTF">2002-05-06T14:37:55Z</dcterms:created>
  <dcterms:modified xsi:type="dcterms:W3CDTF">2012-02-03T14:23:32Z</dcterms:modified>
</cp:coreProperties>
</file>