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6"/>
  </p:notesMasterIdLst>
  <p:sldIdLst>
    <p:sldId id="428" r:id="rId2"/>
    <p:sldId id="429" r:id="rId3"/>
    <p:sldId id="430" r:id="rId4"/>
    <p:sldId id="450" r:id="rId5"/>
    <p:sldId id="449" r:id="rId6"/>
    <p:sldId id="451" r:id="rId7"/>
    <p:sldId id="447" r:id="rId8"/>
    <p:sldId id="442" r:id="rId9"/>
    <p:sldId id="443" r:id="rId10"/>
    <p:sldId id="432" r:id="rId11"/>
    <p:sldId id="434" r:id="rId12"/>
    <p:sldId id="453" r:id="rId13"/>
    <p:sldId id="452" r:id="rId14"/>
    <p:sldId id="455" r:id="rId15"/>
    <p:sldId id="454" r:id="rId16"/>
    <p:sldId id="456" r:id="rId17"/>
    <p:sldId id="460" r:id="rId18"/>
    <p:sldId id="468" r:id="rId19"/>
    <p:sldId id="473" r:id="rId20"/>
    <p:sldId id="467" r:id="rId21"/>
    <p:sldId id="469" r:id="rId22"/>
    <p:sldId id="470" r:id="rId23"/>
    <p:sldId id="471" r:id="rId24"/>
    <p:sldId id="472" r:id="rId25"/>
    <p:sldId id="298" r:id="rId26"/>
    <p:sldId id="458" r:id="rId27"/>
    <p:sldId id="459" r:id="rId28"/>
    <p:sldId id="476" r:id="rId29"/>
    <p:sldId id="436" r:id="rId30"/>
    <p:sldId id="435" r:id="rId31"/>
    <p:sldId id="437" r:id="rId32"/>
    <p:sldId id="438" r:id="rId33"/>
    <p:sldId id="477" r:id="rId34"/>
    <p:sldId id="439" r:id="rId35"/>
    <p:sldId id="474" r:id="rId36"/>
    <p:sldId id="475" r:id="rId37"/>
    <p:sldId id="441" r:id="rId38"/>
    <p:sldId id="295" r:id="rId39"/>
    <p:sldId id="446" r:id="rId40"/>
    <p:sldId id="296" r:id="rId41"/>
    <p:sldId id="308" r:id="rId42"/>
    <p:sldId id="309" r:id="rId43"/>
    <p:sldId id="337" r:id="rId44"/>
    <p:sldId id="466" r:id="rId45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FFFF00"/>
    <a:srgbClr val="CC0000"/>
    <a:srgbClr val="FF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4" autoAdjust="0"/>
  </p:normalViewPr>
  <p:slideViewPr>
    <p:cSldViewPr snapToGrid="0"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1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1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6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" pitchFamily="3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E56EB-31FB-41E8-A3A1-01A295AA3DF6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7C876-2A87-4C7F-8D19-DBB138EE431A}" type="slidenum">
              <a:rPr lang="en-US"/>
              <a:pPr/>
              <a:t>37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BE2D7-AD53-4E91-A7E5-CBA5B9175932}" type="slidenum">
              <a:rPr lang="en-US"/>
              <a:pPr/>
              <a:t>39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F60-8ABA-423E-826D-1B4179A9CC4B}" type="slidenum">
              <a:rPr lang="en-US"/>
              <a:pPr/>
              <a:t>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FCB4A-F235-4673-A9DD-6B8DED966E50}" type="slidenum">
              <a:rPr lang="en-US"/>
              <a:pPr/>
              <a:t>9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18ED4-5C7B-4C6E-8064-83D81AD98DD2}" type="slidenum">
              <a:rPr lang="en-US"/>
              <a:pPr/>
              <a:t>15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672AA-24BE-411E-A279-C217484CD184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AA685-BCA5-4292-A102-B760F8BC6E12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4BF0E-BCDC-45CD-8486-5DAA08BECCD6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FAF41-7372-463D-8A5A-D582CE5451FD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DDCC-A146-45AD-88ED-CB8562F7D6B1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2ABD837F-D859-44D9-833C-67B56A03B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F4DBE6-5FAD-46D0-81E6-41B4FFA6D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8438"/>
            <a:ext cx="40386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8438"/>
            <a:ext cx="40386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32138" y="6553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2004 Tomas Akenine-Möller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046913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5E6529-1B2D-425A-827D-BAB23E254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 Volumes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CSE 781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Prof. Roger Crawfis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Volumes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4648200"/>
            <a:ext cx="8229600" cy="1350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Per-object, </a:t>
            </a:r>
            <a:r>
              <a:rPr lang="en-US" sz="2800" dirty="0" smtClean="0"/>
              <a:t>construct shadow volume </a:t>
            </a:r>
            <a:r>
              <a:rPr lang="en-US" sz="2800" dirty="0"/>
              <a:t>from light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Multiple shadow volumes may </a:t>
            </a:r>
            <a:r>
              <a:rPr lang="en-US" sz="2800" dirty="0" smtClean="0"/>
              <a:t>interact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Does the odd / even rule still hold?</a:t>
            </a:r>
            <a:endParaRPr lang="en-US" sz="2800" dirty="0"/>
          </a:p>
        </p:txBody>
      </p:sp>
      <p:pic>
        <p:nvPicPr>
          <p:cNvPr id="137221" name="Picture 5" descr="simple_shadow_volu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3000" y="1524000"/>
            <a:ext cx="1973263" cy="2905125"/>
          </a:xfrm>
          <a:noFill/>
          <a:ln/>
        </p:spPr>
      </p:pic>
      <p:pic>
        <p:nvPicPr>
          <p:cNvPr id="137222" name="Picture 6" descr="shadow_volume_complicated_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524000"/>
            <a:ext cx="4800600" cy="290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</a:t>
            </a:r>
            <a:r>
              <a:rPr lang="en-US" dirty="0" smtClean="0"/>
              <a:t>Intersection Count</a:t>
            </a:r>
            <a:endParaRPr lang="en-US" dirty="0"/>
          </a:p>
        </p:txBody>
      </p:sp>
      <p:pic>
        <p:nvPicPr>
          <p:cNvPr id="141320" name="Picture 8" descr="shadow_volumes_boundary_r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676400"/>
            <a:ext cx="5280287" cy="4419600"/>
          </a:xfrm>
          <a:noFill/>
          <a:ln/>
        </p:spPr>
      </p:pic>
      <p:sp>
        <p:nvSpPr>
          <p:cNvPr id="141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7162800" cy="2189163"/>
          </a:xfrm>
        </p:spPr>
        <p:txBody>
          <a:bodyPr/>
          <a:lstStyle/>
          <a:p>
            <a:r>
              <a:rPr lang="en-US" sz="2800" dirty="0" smtClean="0"/>
              <a:t>Create a signed count of ray crossings</a:t>
            </a:r>
            <a:endParaRPr lang="en-US" sz="2800" dirty="0"/>
          </a:p>
          <a:p>
            <a:pPr lvl="1"/>
            <a:r>
              <a:rPr lang="en-US" sz="1800" dirty="0" smtClean="0"/>
              <a:t>Non-zero: </a:t>
            </a:r>
            <a:r>
              <a:rPr lang="en-US" sz="1800" dirty="0"/>
              <a:t>shadowed</a:t>
            </a:r>
          </a:p>
          <a:p>
            <a:pPr lvl="1"/>
            <a:r>
              <a:rPr lang="en-US" sz="1800" dirty="0" smtClean="0"/>
              <a:t>Zero: </a:t>
            </a:r>
            <a:r>
              <a:rPr lang="en-US" sz="1800" dirty="0"/>
              <a:t>lit</a:t>
            </a:r>
          </a:p>
          <a:p>
            <a:r>
              <a:rPr lang="en-US" sz="2800" dirty="0" smtClean="0"/>
              <a:t>Add one when</a:t>
            </a:r>
            <a:br>
              <a:rPr lang="en-US" sz="2800" dirty="0" smtClean="0"/>
            </a:br>
            <a:r>
              <a:rPr lang="en-US" sz="2800" dirty="0" smtClean="0"/>
              <a:t>entering a shadow</a:t>
            </a:r>
            <a:br>
              <a:rPr lang="en-US" sz="2800" dirty="0" smtClean="0"/>
            </a:br>
            <a:r>
              <a:rPr lang="en-US" sz="2800" dirty="0" smtClean="0"/>
              <a:t>volume.</a:t>
            </a:r>
          </a:p>
          <a:p>
            <a:r>
              <a:rPr lang="en-US" sz="2800" dirty="0" smtClean="0"/>
              <a:t>Subtract one on exit.</a:t>
            </a:r>
          </a:p>
          <a:p>
            <a:r>
              <a:rPr lang="en-US" sz="2800" dirty="0" smtClean="0"/>
              <a:t>Frank Crow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Siggraph</a:t>
            </a:r>
            <a:r>
              <a:rPr lang="en-US" sz="2800" dirty="0" smtClean="0"/>
              <a:t> </a:t>
            </a:r>
            <a:r>
              <a:rPr lang="en-US" sz="2800" dirty="0"/>
              <a:t>’78)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Intersection Count</a:t>
            </a:r>
            <a:endParaRPr lang="en-US" dirty="0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6346825" y="2468563"/>
            <a:ext cx="27971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8425" y="4167188"/>
            <a:ext cx="544513" cy="288925"/>
            <a:chOff x="1268" y="2596"/>
            <a:chExt cx="271" cy="150"/>
          </a:xfrm>
        </p:grpSpPr>
        <p:sp>
          <p:nvSpPr>
            <p:cNvPr id="63494" name="Oval 6"/>
            <p:cNvSpPr>
              <a:spLocks noChangeArrowheads="1"/>
            </p:cNvSpPr>
            <p:nvPr/>
          </p:nvSpPr>
          <p:spPr bwMode="auto">
            <a:xfrm>
              <a:off x="1268" y="2596"/>
              <a:ext cx="271" cy="15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1321" y="2596"/>
              <a:ext cx="180" cy="1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auto">
            <a:xfrm>
              <a:off x="1373" y="2641"/>
              <a:ext cx="75" cy="75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65588" y="1524000"/>
            <a:ext cx="830262" cy="828675"/>
            <a:chOff x="2321" y="1227"/>
            <a:chExt cx="413" cy="429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2433" y="1378"/>
              <a:ext cx="121" cy="1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V="1">
              <a:off x="2494" y="1227"/>
              <a:ext cx="1" cy="9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>
              <a:off x="2494" y="1558"/>
              <a:ext cx="1" cy="98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V="1">
              <a:off x="2561" y="1265"/>
              <a:ext cx="53" cy="75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 flipV="1">
              <a:off x="2599" y="1348"/>
              <a:ext cx="98" cy="45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2554" y="1543"/>
              <a:ext cx="60" cy="83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2614" y="1498"/>
              <a:ext cx="90" cy="38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 flipH="1" flipV="1">
              <a:off x="2388" y="1265"/>
              <a:ext cx="53" cy="6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 flipH="1" flipV="1">
              <a:off x="2321" y="1348"/>
              <a:ext cx="67" cy="37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H="1">
              <a:off x="2388" y="1543"/>
              <a:ext cx="45" cy="83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 flipH="1">
              <a:off x="2321" y="1505"/>
              <a:ext cx="67" cy="38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2614" y="1438"/>
              <a:ext cx="120" cy="1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 flipH="1">
              <a:off x="2321" y="1438"/>
              <a:ext cx="60" cy="1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6696075" y="2174875"/>
            <a:ext cx="182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Shadowing object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8529638" y="2293938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1947863" y="2089150"/>
            <a:ext cx="14366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1057275" y="2081213"/>
            <a:ext cx="725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Light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source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1751013" y="5284788"/>
            <a:ext cx="15113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1057275" y="5370513"/>
            <a:ext cx="879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Eye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position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2659063" y="3121025"/>
            <a:ext cx="12096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2984500" y="3222625"/>
            <a:ext cx="43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zero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6119813" y="3687763"/>
            <a:ext cx="106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6445250" y="3789363"/>
            <a:ext cx="43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zero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4322763" y="3121025"/>
            <a:ext cx="7397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4606925" y="3222625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+1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3262313" y="5284788"/>
            <a:ext cx="75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3548063" y="538638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+1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83025" y="4978400"/>
            <a:ext cx="75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4170363" y="508158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+2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8" name="Rectangle 40"/>
          <p:cNvSpPr>
            <a:spLocks noChangeArrowheads="1"/>
          </p:cNvSpPr>
          <p:nvPr/>
        </p:nvSpPr>
        <p:spPr bwMode="auto">
          <a:xfrm>
            <a:off x="4970463" y="4992688"/>
            <a:ext cx="757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5257800" y="509428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+2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30" name="Rectangle 42"/>
          <p:cNvSpPr>
            <a:spLocks noChangeArrowheads="1"/>
          </p:cNvSpPr>
          <p:nvPr/>
        </p:nvSpPr>
        <p:spPr bwMode="auto">
          <a:xfrm>
            <a:off x="4471988" y="5429250"/>
            <a:ext cx="739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4759325" y="5530850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+3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4198938" y="2698750"/>
            <a:ext cx="622300" cy="74613"/>
          </a:xfrm>
          <a:prstGeom prst="line">
            <a:avLst/>
          </a:prstGeom>
          <a:noFill/>
          <a:ln w="119063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H="1">
            <a:off x="3182938" y="4133850"/>
            <a:ext cx="473075" cy="20780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H="1">
            <a:off x="3867150" y="2713038"/>
            <a:ext cx="358775" cy="32115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 flipH="1">
            <a:off x="4549775" y="4241800"/>
            <a:ext cx="74613" cy="17081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>
            <a:off x="4749800" y="3884613"/>
            <a:ext cx="409575" cy="23272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7" name="Line 49"/>
          <p:cNvSpPr>
            <a:spLocks noChangeShapeType="1"/>
          </p:cNvSpPr>
          <p:nvPr/>
        </p:nvSpPr>
        <p:spPr bwMode="auto">
          <a:xfrm>
            <a:off x="5383213" y="4181475"/>
            <a:ext cx="560387" cy="14700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>
            <a:off x="4822825" y="2809875"/>
            <a:ext cx="2276475" cy="34258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 flipV="1">
            <a:off x="1924050" y="2081213"/>
            <a:ext cx="1738313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 flipH="1">
            <a:off x="5110163" y="2452688"/>
            <a:ext cx="1062037" cy="185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 flipV="1">
            <a:off x="1527175" y="4635500"/>
            <a:ext cx="125413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 flipV="1">
            <a:off x="3597275" y="3860800"/>
            <a:ext cx="1163638" cy="219075"/>
          </a:xfrm>
          <a:prstGeom prst="line">
            <a:avLst/>
          </a:prstGeom>
          <a:noFill/>
          <a:ln w="119063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 flipV="1">
            <a:off x="4578350" y="4151313"/>
            <a:ext cx="862013" cy="101600"/>
          </a:xfrm>
          <a:prstGeom prst="line">
            <a:avLst/>
          </a:prstGeom>
          <a:noFill/>
          <a:ln w="119063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Rectangle 56"/>
          <p:cNvSpPr>
            <a:spLocks noChangeArrowheads="1"/>
          </p:cNvSpPr>
          <p:nvPr/>
        </p:nvSpPr>
        <p:spPr bwMode="auto">
          <a:xfrm>
            <a:off x="6629400" y="495300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In shadow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45" name="Line 57"/>
          <p:cNvSpPr>
            <a:spLocks noChangeShapeType="1"/>
          </p:cNvSpPr>
          <p:nvPr/>
        </p:nvSpPr>
        <p:spPr bwMode="auto">
          <a:xfrm flipH="1" flipV="1">
            <a:off x="3436938" y="4600575"/>
            <a:ext cx="296386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>
            <a:off x="2076450" y="4418013"/>
            <a:ext cx="4370388" cy="1905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48" name="Oval 60"/>
          <p:cNvSpPr>
            <a:spLocks noChangeArrowheads="1"/>
          </p:cNvSpPr>
          <p:nvPr/>
        </p:nvSpPr>
        <p:spPr bwMode="auto">
          <a:xfrm>
            <a:off x="5105400" y="4495800"/>
            <a:ext cx="242888" cy="231775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Shadow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edge in each </a:t>
            </a:r>
            <a:r>
              <a:rPr lang="en-US" dirty="0" err="1" smtClean="0"/>
              <a:t>occluder</a:t>
            </a:r>
            <a:r>
              <a:rPr lang="en-US" dirty="0" smtClean="0"/>
              <a:t> polygon</a:t>
            </a:r>
          </a:p>
          <a:p>
            <a:pPr lvl="1"/>
            <a:r>
              <a:rPr lang="en-US" dirty="0" smtClean="0"/>
              <a:t>Create a quad with the edge points and two points at </a:t>
            </a:r>
            <a:r>
              <a:rPr lang="en-US" b="1" i="1" dirty="0" smtClean="0"/>
              <a:t>infinity</a:t>
            </a:r>
            <a:r>
              <a:rPr lang="en-US" dirty="0" smtClean="0"/>
              <a:t> along the rays from the light through the edge point.</a:t>
            </a:r>
          </a:p>
          <a:p>
            <a:r>
              <a:rPr lang="en-US" dirty="0" smtClean="0"/>
              <a:t>Repeat for all </a:t>
            </a:r>
            <a:br>
              <a:rPr lang="en-US" dirty="0" smtClean="0"/>
            </a:br>
            <a:r>
              <a:rPr lang="en-US" dirty="0" smtClean="0"/>
              <a:t>lights.</a:t>
            </a:r>
            <a:endParaRPr lang="en-US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6172200" y="48006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6400800" y="4191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6019800" y="4191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 flipV="1">
            <a:off x="6019800" y="4572000"/>
            <a:ext cx="152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5105400" y="40386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105400" y="4038600"/>
            <a:ext cx="3200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5105400" y="4038600"/>
            <a:ext cx="2895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105400" y="40386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5105400" y="4038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6553200" y="4876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6858000" y="4419600"/>
            <a:ext cx="1295400" cy="3048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5105400" y="4038600"/>
            <a:ext cx="3429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 flipH="1">
            <a:off x="6781800" y="4419600"/>
            <a:ext cx="76200" cy="3810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6781800" y="4419600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flipH="1" flipV="1">
            <a:off x="6781800" y="4800600"/>
            <a:ext cx="1219200" cy="5334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6858000" y="4724400"/>
            <a:ext cx="1143000" cy="76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 flipV="1">
            <a:off x="8001000" y="4724400"/>
            <a:ext cx="152400" cy="6096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8001000" y="4724400"/>
            <a:ext cx="152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934200" y="4648200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quadrilateral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038600" y="3733800"/>
            <a:ext cx="1049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light source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Shadow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draw all of these </a:t>
            </a:r>
            <a:r>
              <a:rPr lang="en-US" i="1" dirty="0" smtClean="0"/>
              <a:t>extra</a:t>
            </a:r>
            <a:r>
              <a:rPr lang="en-US" dirty="0" smtClean="0"/>
              <a:t> quads.</a:t>
            </a:r>
            <a:endParaRPr lang="en-US" dirty="0"/>
          </a:p>
        </p:txBody>
      </p:sp>
      <p:pic>
        <p:nvPicPr>
          <p:cNvPr id="452610" name="Picture 2" descr="http://images.google.com/url?source=imgres&amp;ct=img&amp;q=http://i.msdn.microsoft.com/Bb757042.DX_ShadowVolume(en-us,MSDN.10).gif&amp;usg=AFQjCNGqPuUfEPxTkqwI1bZejzpGa2Rq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43053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D554-340D-42AC-B64E-05CAE72F6E7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918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Creating a Shadow Volume</a:t>
            </a:r>
            <a:endParaRPr lang="en-US" dirty="0"/>
          </a:p>
        </p:txBody>
      </p:sp>
      <p:pic>
        <p:nvPicPr>
          <p:cNvPr id="2918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7538" y="2035175"/>
            <a:ext cx="7832725" cy="3355975"/>
          </a:xfrm>
          <a:noFill/>
        </p:spPr>
      </p:pic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581400" y="5791200"/>
            <a:ext cx="4676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>
                <a:latin typeface="Times New Roman" pitchFamily="18" charset="0"/>
              </a:rPr>
              <a:t>http://upload.wikimedia.org/wikipedia/commons/a/af/Shadow_volume_illustration.png</a:t>
            </a:r>
          </a:p>
        </p:txBody>
      </p:sp>
      <p:sp>
        <p:nvSpPr>
          <p:cNvPr id="291845" name="Oval 5"/>
          <p:cNvSpPr>
            <a:spLocks noChangeArrowheads="1"/>
          </p:cNvSpPr>
          <p:nvPr/>
        </p:nvSpPr>
        <p:spPr bwMode="auto">
          <a:xfrm>
            <a:off x="2454275" y="2820988"/>
            <a:ext cx="120650" cy="1333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1846" name="Oval 6"/>
          <p:cNvSpPr>
            <a:spLocks noChangeArrowheads="1"/>
          </p:cNvSpPr>
          <p:nvPr/>
        </p:nvSpPr>
        <p:spPr bwMode="auto">
          <a:xfrm>
            <a:off x="6426200" y="2811463"/>
            <a:ext cx="120650" cy="1333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Intersection Count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Draw the shadow volume polygons to the stencil buffer.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Draw all front facing </a:t>
            </a:r>
            <a:r>
              <a:rPr lang="en-US" dirty="0" smtClean="0"/>
              <a:t>shadow volume polygons </a:t>
            </a:r>
            <a:r>
              <a:rPr lang="en-US" dirty="0" smtClean="0"/>
              <a:t>and increment the stencil buffer.</a:t>
            </a:r>
          </a:p>
          <a:p>
            <a:pPr lvl="1"/>
            <a:r>
              <a:rPr lang="en-US" dirty="0" smtClean="0"/>
              <a:t>Draw all back facing </a:t>
            </a:r>
            <a:r>
              <a:rPr lang="en-US" dirty="0"/>
              <a:t>shadow volume polygons </a:t>
            </a:r>
            <a:r>
              <a:rPr lang="en-US" dirty="0" smtClean="0"/>
              <a:t>and decrement the stencil buffer.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09600" y="2667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buClr>
                <a:srgbClr val="DA0808"/>
              </a:buClr>
              <a:buSzPct val="80000"/>
              <a:buFont typeface="Wingdings" pitchFamily="2" charset="2"/>
              <a:buChar char="l"/>
            </a:pPr>
            <a:r>
              <a:rPr lang="en-US" sz="2800" i="1" dirty="0" smtClean="0"/>
              <a:t>Draw all scene polygons without lighting to set the depth buffer. 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Stencil Buffer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Same </a:t>
            </a:r>
            <a:r>
              <a:rPr lang="en-US" sz="2800" dirty="0" smtClean="0"/>
              <a:t>resolution </a:t>
            </a:r>
            <a:r>
              <a:rPr lang="en-US" sz="2800" dirty="0"/>
              <a:t>as color and depth </a:t>
            </a:r>
            <a:r>
              <a:rPr lang="en-US" sz="2800" dirty="0" smtClean="0"/>
              <a:t>buffers</a:t>
            </a:r>
            <a:endParaRPr lang="en-US" sz="2800" dirty="0"/>
          </a:p>
          <a:p>
            <a:r>
              <a:rPr lang="en-US" sz="2800" dirty="0"/>
              <a:t>Usually (and at least) 8-bits, but can </a:t>
            </a:r>
            <a:r>
              <a:rPr lang="en-US" sz="2800" dirty="0" smtClean="0"/>
              <a:t>vary</a:t>
            </a:r>
            <a:endParaRPr lang="en-US" sz="2800" dirty="0"/>
          </a:p>
          <a:p>
            <a:r>
              <a:rPr lang="en-US" sz="2800" dirty="0"/>
              <a:t>Used to hold values related to elements being written into frame </a:t>
            </a:r>
            <a:r>
              <a:rPr lang="en-US" sz="2800" dirty="0" smtClean="0"/>
              <a:t>buffer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Control whether a fragment is discarded or not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Stencil function (Stencil test) </a:t>
            </a:r>
            <a:r>
              <a:rPr lang="en-US" dirty="0" smtClean="0"/>
              <a:t>- used to decide whether to discard a fragment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Stencil operation</a:t>
            </a:r>
            <a:r>
              <a:rPr lang="en-US" dirty="0" smtClean="0"/>
              <a:t> – decide how the stencil buffer is updated as the result of the test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Buffer</a:t>
            </a:r>
            <a:endParaRPr lang="en-US" altLang="zh-TW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zh-TW" dirty="0" err="1"/>
              <a:t>glutInitDisplayMode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folHlink"/>
                </a:solidFill>
              </a:rPr>
              <a:t>GLUT_STENCIL</a:t>
            </a:r>
            <a:r>
              <a:rPr lang="en-US" altLang="zh-TW" dirty="0"/>
              <a:t>);</a:t>
            </a:r>
          </a:p>
          <a:p>
            <a:pPr marL="609600" indent="-609600">
              <a:buNone/>
            </a:pPr>
            <a:r>
              <a:rPr lang="en-US" altLang="zh-TW" dirty="0" err="1"/>
              <a:t>glEnable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folHlink"/>
                </a:solidFill>
              </a:rPr>
              <a:t>GL_STENCIL_TEST</a:t>
            </a:r>
            <a:r>
              <a:rPr lang="en-US" altLang="zh-TW" dirty="0"/>
              <a:t>);</a:t>
            </a:r>
          </a:p>
          <a:p>
            <a:pPr marL="609600" indent="-609600">
              <a:buNone/>
            </a:pPr>
            <a:endParaRPr lang="en-US" altLang="zh-TW" dirty="0"/>
          </a:p>
          <a:p>
            <a:pPr marL="609600" indent="-609600">
              <a:buNone/>
            </a:pPr>
            <a:r>
              <a:rPr lang="en-US" altLang="zh-TW" dirty="0" err="1"/>
              <a:t>glClearStencil</a:t>
            </a:r>
            <a:r>
              <a:rPr lang="en-US" altLang="zh-TW" dirty="0"/>
              <a:t>(0);</a:t>
            </a:r>
          </a:p>
          <a:p>
            <a:pPr marL="609600" indent="-609600">
              <a:buNone/>
            </a:pPr>
            <a:r>
              <a:rPr lang="en-US" altLang="zh-TW" dirty="0" err="1"/>
              <a:t>glClear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folHlink"/>
                </a:solidFill>
              </a:rPr>
              <a:t>GL_STENCIL_BUFFER_BIT</a:t>
            </a:r>
            <a:r>
              <a:rPr lang="en-US" altLang="zh-TW" dirty="0"/>
              <a:t>);</a:t>
            </a:r>
          </a:p>
          <a:p>
            <a:pPr marL="609600" indent="-609600"/>
            <a:endParaRPr lang="en-US" altLang="zh-TW" dirty="0"/>
          </a:p>
          <a:p>
            <a:pPr marL="609600" indent="-609600"/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Stencil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OpenGL’s fragment operations</a:t>
            </a:r>
            <a:endParaRPr lang="en-US" dirty="0"/>
          </a:p>
        </p:txBody>
      </p:sp>
      <p:pic>
        <p:nvPicPr>
          <p:cNvPr id="489474" name="Picture 2" descr="http://www.opengl.org/documentation/specs/version1.1/glspec1.1/img69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667000"/>
            <a:ext cx="4905375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4" name="Picture 8" descr="doom3_shadow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401"/>
            <a:ext cx="9144000" cy="6861402"/>
          </a:xfrm>
          <a:noFill/>
          <a:ln/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/>
              <a:t>Real-Time Shadows Require: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862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Dynamic lights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Dynamic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occluders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Dynamic receivers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Zombies optional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Stencil </a:t>
            </a:r>
            <a:r>
              <a:rPr lang="en-US" altLang="zh-TW" dirty="0" smtClean="0"/>
              <a:t>&amp; </a:t>
            </a:r>
            <a:r>
              <a:rPr lang="en-US" altLang="zh-TW" dirty="0"/>
              <a:t>Z </a:t>
            </a:r>
            <a:r>
              <a:rPr lang="en-US" altLang="zh-TW" dirty="0" smtClean="0"/>
              <a:t>Buffer</a:t>
            </a:r>
            <a:endParaRPr lang="en-US" altLang="zh-TW" dirty="0"/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447800"/>
          <a:ext cx="7339012" cy="455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29" name="點陣圖影像" r:id="rId4" imgW="7838095" imgH="4866667" progId="PBrush">
                  <p:embed/>
                </p:oleObj>
              </mc:Choice>
              <mc:Fallback>
                <p:oleObj name="點陣圖影像" r:id="rId4" imgW="7838095" imgH="486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339012" cy="455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Stencil </a:t>
            </a:r>
            <a:r>
              <a:rPr lang="en-US" altLang="zh-TW" dirty="0" smtClean="0"/>
              <a:t>Testing</a:t>
            </a:r>
            <a:endParaRPr lang="en-US" altLang="zh-TW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b="1"/>
              <a:t>void glStencilFunc( GLenum</a:t>
            </a:r>
            <a:r>
              <a:rPr lang="en-US" altLang="zh-TW" i="1"/>
              <a:t> </a:t>
            </a:r>
            <a:r>
              <a:rPr lang="en-US" altLang="zh-TW" b="1" i="1"/>
              <a:t>func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GLint</a:t>
            </a:r>
            <a:r>
              <a:rPr lang="en-US" altLang="zh-TW" i="1"/>
              <a:t> </a:t>
            </a:r>
            <a:r>
              <a:rPr lang="en-US" altLang="zh-TW" b="1" i="1"/>
              <a:t>ref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GLuint</a:t>
            </a:r>
            <a:r>
              <a:rPr lang="en-US" altLang="zh-TW" i="1"/>
              <a:t> </a:t>
            </a:r>
            <a:r>
              <a:rPr lang="en-US" altLang="zh-TW" b="1" i="1"/>
              <a:t>mask</a:t>
            </a:r>
            <a:r>
              <a:rPr lang="en-US" altLang="zh-TW"/>
              <a:t> </a:t>
            </a:r>
            <a:r>
              <a:rPr lang="en-US" altLang="zh-TW" b="1"/>
              <a:t>);</a:t>
            </a:r>
            <a:r>
              <a:rPr lang="en-US" altLang="zh-TW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sets the function and reference value for stencil testing. 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func</a:t>
            </a:r>
            <a:r>
              <a:rPr lang="en-US" altLang="zh-TW"/>
              <a:t>: test function, see next page.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ref</a:t>
            </a:r>
            <a:r>
              <a:rPr lang="en-US" altLang="zh-TW"/>
              <a:t>: reference value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mask</a:t>
            </a:r>
            <a:r>
              <a:rPr lang="en-US" altLang="zh-TW"/>
              <a:t>:A mask that is </a:t>
            </a:r>
            <a:r>
              <a:rPr lang="en-US" altLang="zh-TW" b="1"/>
              <a:t>AND</a:t>
            </a:r>
            <a:r>
              <a:rPr lang="en-US" altLang="zh-TW"/>
              <a:t>ed with both the reference value and the stored stencil value when the test is done. </a:t>
            </a:r>
          </a:p>
          <a:p>
            <a:pPr lvl="1">
              <a:lnSpc>
                <a:spcPct val="90000"/>
              </a:lnSpc>
            </a:pPr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Stencil </a:t>
            </a:r>
            <a:r>
              <a:rPr lang="en-US" altLang="zh-TW" dirty="0" smtClean="0"/>
              <a:t>Testing</a:t>
            </a:r>
            <a:endParaRPr lang="zh-TW" altLang="en-US" sz="200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78263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param		Meaning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GL_NEVER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Always fails.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GL_LESS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&lt;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GL_LEQUAL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≤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GL_GEQUAL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≥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GL_NOTEQUAL 	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GL_ALWAYS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Always passes. 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774700" y="2143125"/>
            <a:ext cx="764857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74700" y="5011738"/>
            <a:ext cx="764857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 </a:t>
            </a:r>
            <a:r>
              <a:rPr lang="en-US" altLang="zh-TW" dirty="0" smtClean="0"/>
              <a:t>The Stencil Buffer</a:t>
            </a:r>
            <a:endParaRPr lang="en-US" altLang="zh-TW" sz="2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b="1"/>
              <a:t>void glStencilOp( GLenum</a:t>
            </a:r>
            <a:r>
              <a:rPr lang="en-US" altLang="zh-TW" i="1"/>
              <a:t> </a:t>
            </a:r>
            <a:r>
              <a:rPr lang="en-US" altLang="zh-TW" b="1" i="1"/>
              <a:t>fail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GLenum</a:t>
            </a:r>
            <a:r>
              <a:rPr lang="en-US" altLang="zh-TW" i="1"/>
              <a:t> </a:t>
            </a:r>
            <a:r>
              <a:rPr lang="en-US" altLang="zh-TW" b="1" i="1"/>
              <a:t>zfail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GLenum</a:t>
            </a:r>
            <a:r>
              <a:rPr lang="en-US" altLang="zh-TW" i="1"/>
              <a:t> </a:t>
            </a:r>
            <a:r>
              <a:rPr lang="en-US" altLang="zh-TW" b="1" i="1"/>
              <a:t>zpass</a:t>
            </a:r>
            <a:r>
              <a:rPr lang="en-US" altLang="zh-TW"/>
              <a:t> </a:t>
            </a:r>
            <a:r>
              <a:rPr lang="en-US" altLang="zh-TW" b="1"/>
              <a:t>);</a:t>
            </a:r>
            <a:r>
              <a:rPr lang="en-US" altLang="zh-TW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sets the stencil test actions.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fail</a:t>
            </a:r>
            <a:r>
              <a:rPr lang="en-US" altLang="zh-TW"/>
              <a:t>: The action to take when the stencil test fails 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zfail</a:t>
            </a:r>
            <a:r>
              <a:rPr lang="en-US" altLang="zh-TW"/>
              <a:t>: Stencil action when the stencil test passes, but the depth test fails. </a:t>
            </a:r>
          </a:p>
          <a:p>
            <a:pPr lvl="1">
              <a:lnSpc>
                <a:spcPct val="90000"/>
              </a:lnSpc>
            </a:pPr>
            <a:r>
              <a:rPr lang="en-US" altLang="zh-TW" i="1">
                <a:solidFill>
                  <a:schemeClr val="folHlink"/>
                </a:solidFill>
              </a:rPr>
              <a:t>zpass</a:t>
            </a:r>
            <a:r>
              <a:rPr lang="en-US" altLang="zh-TW"/>
              <a:t>: both the stencil test and the depth test pass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Modify The Stencil Buffer</a:t>
            </a:r>
            <a:endParaRPr lang="zh-TW" altLang="en-US" sz="20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8077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err="1">
                <a:latin typeface="Times New Roman" pitchFamily="18" charset="0"/>
              </a:rPr>
              <a:t>param</a:t>
            </a:r>
            <a:r>
              <a:rPr lang="en-US" altLang="zh-TW" sz="1400" dirty="0">
                <a:latin typeface="Times New Roman" pitchFamily="18" charset="0"/>
              </a:rPr>
              <a:t>		Meaning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GL_KEEP		keep the current value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GL_ZERO	set the value in stencil buffer to </a:t>
            </a:r>
            <a:r>
              <a:rPr lang="en-US" altLang="zh-TW" dirty="0">
                <a:solidFill>
                  <a:schemeClr val="hlink"/>
                </a:solidFill>
              </a:rPr>
              <a:t>zero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GL_REPLACE	set the value in stencil buffer to </a:t>
            </a:r>
            <a:r>
              <a:rPr lang="en-US" altLang="zh-TW" dirty="0">
                <a:solidFill>
                  <a:schemeClr val="hlink"/>
                </a:solidFill>
              </a:rPr>
              <a:t>ref</a:t>
            </a:r>
            <a:r>
              <a:rPr lang="en-US" altLang="zh-TW" dirty="0"/>
              <a:t> in </a:t>
            </a:r>
            <a:r>
              <a:rPr lang="en-US" altLang="zh-TW" dirty="0" err="1"/>
              <a:t>glStencilFunc</a:t>
            </a:r>
            <a:r>
              <a:rPr lang="en-US" altLang="zh-TW" dirty="0"/>
              <a:t>()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GL_INCR		increase the current value in stencil buffer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GL_DECR	decrease the current value in stencil buffer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GL_INVERT	bitwise inverse the current value in stencil buffer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701675" y="2043113"/>
            <a:ext cx="78930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85788" y="4471988"/>
            <a:ext cx="78930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Stencil-based Shadow Volumes</a:t>
            </a:r>
            <a:endParaRPr lang="en-US" sz="3600" dirty="0"/>
          </a:p>
        </p:txBody>
      </p:sp>
      <p:pic>
        <p:nvPicPr>
          <p:cNvPr id="769027" name="Picture 3" descr="D:\mjk\s98\interrealism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415767" cy="2133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69028" name="Picture 4" descr="D:\mjk\s98\interrealism0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1981200"/>
            <a:ext cx="2395540" cy="2133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3429000" y="4191000"/>
            <a:ext cx="2514600" cy="486929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1600" i="1" dirty="0">
                <a:solidFill>
                  <a:srgbClr val="CC0000"/>
                </a:solidFill>
                <a:latin typeface="Arial" charset="0"/>
              </a:rPr>
              <a:t>red = stencil value of 1</a:t>
            </a:r>
            <a:br>
              <a:rPr lang="en-US" sz="1600" i="1" dirty="0">
                <a:solidFill>
                  <a:srgbClr val="CC0000"/>
                </a:solidFill>
                <a:latin typeface="Arial" charset="0"/>
              </a:rPr>
            </a:br>
            <a:r>
              <a:rPr lang="en-US" sz="1600" i="1" dirty="0">
                <a:solidFill>
                  <a:srgbClr val="006600"/>
                </a:solidFill>
                <a:latin typeface="Arial" charset="0"/>
              </a:rPr>
              <a:t>green  = stencil value of 0</a:t>
            </a:r>
          </a:p>
        </p:txBody>
      </p:sp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2590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Drawing the quads</a:t>
            </a:r>
            <a:endParaRPr lang="en-US" b="1" dirty="0">
              <a:latin typeface="Arial" charset="0"/>
            </a:endParaRPr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3276600" y="1524000"/>
            <a:ext cx="2819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Stencil buffer contents</a:t>
            </a:r>
          </a:p>
        </p:txBody>
      </p:sp>
      <p:sp>
        <p:nvSpPr>
          <p:cNvPr id="769032" name="Rectangle 8"/>
          <p:cNvSpPr>
            <a:spLocks noChangeArrowheads="1"/>
          </p:cNvSpPr>
          <p:nvPr/>
        </p:nvSpPr>
        <p:spPr bwMode="auto">
          <a:xfrm>
            <a:off x="1066800" y="5867400"/>
            <a:ext cx="5984875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200" i="1" dirty="0">
                <a:latin typeface="Arial" charset="0"/>
              </a:rPr>
              <a:t>GLUT </a:t>
            </a:r>
            <a:r>
              <a:rPr lang="en-US" sz="1200" i="1" dirty="0" err="1">
                <a:latin typeface="Arial" charset="0"/>
              </a:rPr>
              <a:t>shadowvol</a:t>
            </a:r>
            <a:r>
              <a:rPr lang="en-US" sz="1200" i="1" dirty="0">
                <a:latin typeface="Arial" charset="0"/>
              </a:rPr>
              <a:t> example credit: Tom McReynolds</a:t>
            </a:r>
          </a:p>
        </p:txBody>
      </p:sp>
      <p:pic>
        <p:nvPicPr>
          <p:cNvPr id="329730" name="Picture 2" descr="http://images.google.com/url?source=imgres&amp;ct=img&amp;q=http://www.opengl.org/resources/code/samples/glut_examples/advanced/shadowvol1.jpg&amp;usg=AFQjCNFQy2yZN9B0zYqa4sUcFAmR-IH1pQ"/>
          <p:cNvPicPr>
            <a:picLocks noChangeAspect="1" noChangeArrowheads="1"/>
          </p:cNvPicPr>
          <p:nvPr/>
        </p:nvPicPr>
        <p:blipFill>
          <a:blip r:embed="rId4"/>
          <a:srcRect t="9375"/>
          <a:stretch>
            <a:fillRect/>
          </a:stretch>
        </p:blipFill>
        <p:spPr bwMode="auto">
          <a:xfrm>
            <a:off x="685800" y="1905000"/>
            <a:ext cx="2438400" cy="22098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72200" y="1524000"/>
            <a:ext cx="2286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Shadowed scene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Stencil-based Shadow Volumes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>1. Render all the objects using only ambient lighting. Make sure depth buffer is written.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2. Starting with a light source, extrude all the </a:t>
            </a:r>
            <a:r>
              <a:rPr lang="en-US" dirty="0" err="1" smtClean="0"/>
              <a:t>occluders</a:t>
            </a:r>
            <a:r>
              <a:rPr lang="en-US" dirty="0" smtClean="0"/>
              <a:t> with respect to the light source. 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4. Clear the stencil buffer, and then render the shadow volumes using the </a:t>
            </a:r>
            <a:r>
              <a:rPr lang="en-US" i="1" dirty="0" smtClean="0"/>
              <a:t>depth-pass</a:t>
            </a:r>
            <a:r>
              <a:rPr lang="en-US" dirty="0" smtClean="0"/>
              <a:t> technique (next slide). The depth-pass technique will set a value 1 in the stencil buffer position for every fragment that is inside the shadow volume.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5. Using the updated stencil buffer, render all objects using diffuse and </a:t>
            </a:r>
            <a:r>
              <a:rPr lang="en-US" dirty="0" err="1" smtClean="0"/>
              <a:t>specular</a:t>
            </a:r>
            <a:r>
              <a:rPr lang="en-US" dirty="0" smtClean="0"/>
              <a:t> lighting for this light for all fragments that correspond to zero stencil values.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6. Accumulate the colors from step 5.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7. Repeat step 2 to 6 for all the lights in the scene.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Stencil-based Shadow Volumes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Depth-pass (or </a:t>
            </a:r>
            <a:r>
              <a:rPr lang="en-US" sz="2800" dirty="0" err="1" smtClean="0"/>
              <a:t>zPass</a:t>
            </a:r>
            <a:r>
              <a:rPr lang="en-US" sz="2800" dirty="0" smtClean="0"/>
              <a:t>) technique: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Render </a:t>
            </a:r>
            <a:r>
              <a:rPr lang="en-US" sz="2400" b="1" dirty="0" smtClean="0"/>
              <a:t>front</a:t>
            </a:r>
            <a:r>
              <a:rPr lang="en-US" sz="2400" dirty="0" smtClean="0"/>
              <a:t> face of shadow volume. If depth test passes, </a:t>
            </a:r>
            <a:r>
              <a:rPr lang="en-US" sz="2400" b="1" dirty="0" smtClean="0"/>
              <a:t>increment</a:t>
            </a:r>
            <a:r>
              <a:rPr lang="en-US" sz="2400" dirty="0" smtClean="0"/>
              <a:t> stencil value, else do nothing. Disable draw to color and depth buffers.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Render </a:t>
            </a:r>
            <a:r>
              <a:rPr lang="en-US" sz="2400" b="1" dirty="0" smtClean="0"/>
              <a:t>back</a:t>
            </a:r>
            <a:r>
              <a:rPr lang="en-US" sz="2400" dirty="0" smtClean="0"/>
              <a:t> face of shadow volume. If depth test passes, </a:t>
            </a:r>
            <a:r>
              <a:rPr lang="en-US" sz="2400" b="1" dirty="0" smtClean="0"/>
              <a:t>decrement</a:t>
            </a:r>
            <a:r>
              <a:rPr lang="en-US" sz="2400" dirty="0" smtClean="0"/>
              <a:t> stencil value, else do nothing. Disable draw to color and depth buffers.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The depth pass technique works for multiple intersecting shadow volumes.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199" y="6248400"/>
            <a:ext cx="2852057" cy="457200"/>
          </a:xfrm>
        </p:spPr>
        <p:txBody>
          <a:bodyPr/>
          <a:lstStyle/>
          <a:p>
            <a:r>
              <a:rPr lang="en-US"/>
              <a:t>© 2004 Tomas Akenine-Möller 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Z-pass by example</a:t>
            </a:r>
            <a:endParaRPr lang="en-US"/>
          </a:p>
        </p:txBody>
      </p:sp>
      <p:pic>
        <p:nvPicPr>
          <p:cNvPr id="33824" name="Picture 32" descr="pass_algorith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4329113"/>
            <a:ext cx="8677275" cy="1962150"/>
          </a:xfrm>
          <a:noFill/>
          <a:ln/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76263" y="1268413"/>
            <a:ext cx="2987675" cy="2592387"/>
            <a:chOff x="363" y="799"/>
            <a:chExt cx="1882" cy="1633"/>
          </a:xfrm>
        </p:grpSpPr>
        <p:pic>
          <p:nvPicPr>
            <p:cNvPr id="33808" name="Picture 16" descr="sv_tri_noshadow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" y="799"/>
              <a:ext cx="1633" cy="1633"/>
            </a:xfrm>
            <a:prstGeom prst="rect">
              <a:avLst/>
            </a:prstGeom>
            <a:noFill/>
          </p:spPr>
        </p:pic>
        <p:sp>
          <p:nvSpPr>
            <p:cNvPr id="33826" name="Text Box 34"/>
            <p:cNvSpPr txBox="1">
              <a:spLocks noChangeArrowheads="1"/>
            </p:cNvSpPr>
            <p:nvPr/>
          </p:nvSpPr>
          <p:spPr bwMode="auto">
            <a:xfrm rot="-5400000">
              <a:off x="-95" y="1484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/>
                <a:t>What we have...</a:t>
              </a:r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459288" y="1268413"/>
            <a:ext cx="2992437" cy="2595562"/>
            <a:chOff x="2809" y="799"/>
            <a:chExt cx="1885" cy="1635"/>
          </a:xfrm>
        </p:grpSpPr>
        <p:pic>
          <p:nvPicPr>
            <p:cNvPr id="33805" name="Picture 13" descr="sv_tri_resul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59" y="799"/>
              <a:ext cx="1635" cy="163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3827" name="Text Box 35"/>
            <p:cNvSpPr txBox="1">
              <a:spLocks noChangeArrowheads="1"/>
            </p:cNvSpPr>
            <p:nvPr/>
          </p:nvSpPr>
          <p:spPr bwMode="auto">
            <a:xfrm rot="-5400000">
              <a:off x="2355" y="1487"/>
              <a:ext cx="11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/>
                <a:t>What we wnat...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Z-Pass Problems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5410200"/>
            <a:ext cx="6477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Geometry </a:t>
            </a:r>
            <a:r>
              <a:rPr lang="en-US" sz="2200" dirty="0"/>
              <a:t>containing vital information was clipped by the near </a:t>
            </a:r>
            <a:r>
              <a:rPr lang="en-US" sz="2200" dirty="0" smtClean="0"/>
              <a:t>plane</a:t>
            </a:r>
            <a:endParaRPr lang="en-US" sz="2200" dirty="0"/>
          </a:p>
        </p:txBody>
      </p:sp>
      <p:pic>
        <p:nvPicPr>
          <p:cNvPr id="144389" name="Picture 5" descr="z-pass_breaks_dow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76581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Two Options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953000"/>
            <a:ext cx="3657600" cy="1143000"/>
          </a:xfrm>
        </p:spPr>
        <p:txBody>
          <a:bodyPr/>
          <a:lstStyle/>
          <a:p>
            <a:r>
              <a:rPr lang="en-US" sz="2800" dirty="0"/>
              <a:t>Shadow Maps</a:t>
            </a:r>
          </a:p>
          <a:p>
            <a:pPr lvl="1"/>
            <a:r>
              <a:rPr lang="en-US" sz="2400" dirty="0" smtClean="0"/>
              <a:t>Image-based</a:t>
            </a:r>
            <a:endParaRPr lang="en-US" sz="2400" dirty="0"/>
          </a:p>
        </p:txBody>
      </p:sp>
      <p:pic>
        <p:nvPicPr>
          <p:cNvPr id="134153" name="Picture 9" descr="hl2_sha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4419600" cy="3314700"/>
          </a:xfrm>
          <a:prstGeom prst="rect">
            <a:avLst/>
          </a:prstGeom>
          <a:noFill/>
        </p:spPr>
      </p:pic>
      <p:pic>
        <p:nvPicPr>
          <p:cNvPr id="134154" name="Picture 10" descr="doom3_shadow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419600" cy="3314700"/>
          </a:xfrm>
          <a:prstGeom prst="rect">
            <a:avLst/>
          </a:prstGeom>
          <a:noFill/>
        </p:spPr>
      </p:pic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3657600" y="1447800"/>
            <a:ext cx="84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Half-Life 2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8305800" y="1447800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DOOM 3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876800" y="49530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Shadow Volumes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Geometry-based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Z-Pass Problems</a:t>
            </a:r>
            <a:endParaRPr lang="en-US" dirty="0"/>
          </a:p>
        </p:txBody>
      </p:sp>
      <p:pic>
        <p:nvPicPr>
          <p:cNvPr id="143364" name="Picture 4" descr="zp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371600"/>
            <a:ext cx="4769485" cy="4800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 bwMode="auto">
          <a:xfrm>
            <a:off x="3429000" y="5638800"/>
            <a:ext cx="2286000" cy="53340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Z-Pass Problems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648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Previous work tries to cap the near plane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Compute </a:t>
            </a:r>
            <a:r>
              <a:rPr lang="en-US" sz="2400" dirty="0"/>
              <a:t>cap on CPU somehow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Can </a:t>
            </a:r>
            <a:r>
              <a:rPr lang="en-US" sz="2000" dirty="0"/>
              <a:t>cause cracks in shadow due to numerical </a:t>
            </a:r>
            <a:r>
              <a:rPr lang="en-US" sz="2000" dirty="0" smtClean="0"/>
              <a:t>issues</a:t>
            </a:r>
            <a:endParaRPr lang="en-US" sz="2000" dirty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288" y="1295400"/>
            <a:ext cx="37957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029200" y="6643688"/>
            <a:ext cx="3276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From http://developer.nvidia.com/object/cedec_stencil.html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z-pass_z-fail_equivalen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295400"/>
            <a:ext cx="5943600" cy="371475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Z-Fail Shadow Volumes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305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Reversing </a:t>
            </a:r>
            <a:r>
              <a:rPr lang="en-US" sz="1800" b="1" dirty="0"/>
              <a:t>depth test </a:t>
            </a:r>
            <a:r>
              <a:rPr lang="en-US" sz="1800" dirty="0"/>
              <a:t>gives equivalent result in the stencil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Shadow volume fragments that fail the depth test influence the stencil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Near </a:t>
            </a:r>
            <a:r>
              <a:rPr lang="en-US" sz="2000" dirty="0"/>
              <a:t>plane will never clip relevant geometry since geometry behind the viewer could never fail the depth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96710" y="5715000"/>
            <a:ext cx="2895600" cy="476250"/>
          </a:xfrm>
        </p:spPr>
        <p:txBody>
          <a:bodyPr/>
          <a:lstStyle/>
          <a:p>
            <a:r>
              <a:rPr lang="en-US" dirty="0"/>
              <a:t>© 2004 Tomas </a:t>
            </a:r>
            <a:r>
              <a:rPr lang="en-US" dirty="0" err="1"/>
              <a:t>Akenine-Möller</a:t>
            </a:r>
            <a:r>
              <a:rPr lang="en-US" dirty="0"/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v-SE"/>
              <a:t>Z-fail by example</a:t>
            </a:r>
            <a:endParaRPr lang="en-US"/>
          </a:p>
        </p:txBody>
      </p:sp>
      <p:pic>
        <p:nvPicPr>
          <p:cNvPr id="38948" name="Picture 36" descr="fail_algorit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8928100" cy="412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/>
              <a:t>Z-Fail Caps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200400"/>
            <a:ext cx="8229600" cy="2189162"/>
          </a:xfrm>
        </p:spPr>
        <p:txBody>
          <a:bodyPr/>
          <a:lstStyle/>
          <a:p>
            <a:r>
              <a:rPr lang="en-US" sz="2800" dirty="0"/>
              <a:t>Far plane can still clip sides</a:t>
            </a:r>
          </a:p>
          <a:p>
            <a:r>
              <a:rPr lang="en-US" sz="2800" dirty="0"/>
              <a:t>Still need caps</a:t>
            </a:r>
          </a:p>
          <a:p>
            <a:r>
              <a:rPr lang="en-US" sz="2800" dirty="0"/>
              <a:t>Fortunately, Z-Fail caps are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robust </a:t>
            </a:r>
            <a:r>
              <a:rPr lang="en-US" sz="2800" dirty="0"/>
              <a:t>and easy</a:t>
            </a:r>
          </a:p>
        </p:txBody>
      </p:sp>
      <p:pic>
        <p:nvPicPr>
          <p:cNvPr id="147463" name="Picture 7" descr="z-fail_ca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81400" y="1447800"/>
            <a:ext cx="4876800" cy="3622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 Efficiency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a shadow volume from the silhouette of an object instead of each polygon.</a:t>
            </a:r>
          </a:p>
          <a:p>
            <a:r>
              <a:rPr lang="en-US" dirty="0" smtClean="0"/>
              <a:t>Required a CPU-based computation before geometry </a:t>
            </a:r>
            <a:r>
              <a:rPr lang="en-US" dirty="0" err="1" smtClean="0"/>
              <a:t>shaders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Again, you can cheat with shadows and have the shadow volume geometry be a simplified proxy </a:t>
            </a:r>
            <a:r>
              <a:rPr lang="en-US" dirty="0" err="1" smtClean="0"/>
              <a:t>occluder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to </a:t>
            </a:r>
            <a:r>
              <a:rPr lang="en-US" dirty="0" err="1" smtClean="0"/>
              <a:t>recompute</a:t>
            </a:r>
            <a:r>
              <a:rPr lang="en-US" dirty="0" smtClean="0"/>
              <a:t> silhouettes for dynamic scenes.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Merging shadow volumes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Edge shared by two </a:t>
            </a:r>
            <a:r>
              <a:rPr lang="en-US" dirty="0" err="1" smtClean="0"/>
              <a:t>occluders</a:t>
            </a:r>
            <a:r>
              <a:rPr lang="en-US" dirty="0" smtClean="0"/>
              <a:t> creates both a front- </a:t>
            </a:r>
            <a:r>
              <a:rPr lang="en-US" dirty="0"/>
              <a:t>and </a:t>
            </a:r>
            <a:r>
              <a:rPr lang="en-US" dirty="0" smtClean="0"/>
              <a:t>a back-facing </a:t>
            </a:r>
            <a:r>
              <a:rPr lang="en-US" dirty="0"/>
              <a:t>quad.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263649" y="2634343"/>
            <a:ext cx="5932488" cy="1817688"/>
            <a:chOff x="-260" y="1158"/>
            <a:chExt cx="3737" cy="1145"/>
          </a:xfrm>
        </p:grpSpPr>
        <p:sp>
          <p:nvSpPr>
            <p:cNvPr id="73732" name="Line 4"/>
            <p:cNvSpPr>
              <a:spLocks noChangeShapeType="1"/>
            </p:cNvSpPr>
            <p:nvPr/>
          </p:nvSpPr>
          <p:spPr bwMode="auto">
            <a:xfrm>
              <a:off x="1008" y="1494"/>
              <a:ext cx="1488" cy="48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auto">
            <a:xfrm>
              <a:off x="2112" y="1254"/>
              <a:ext cx="384" cy="432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84" y="288"/>
                </a:cxn>
                <a:cxn ang="0">
                  <a:pos x="0" y="432"/>
                </a:cxn>
                <a:cxn ang="0">
                  <a:pos x="192" y="0"/>
                </a:cxn>
              </a:cxnLst>
              <a:rect l="0" t="0" r="r" b="b"/>
              <a:pathLst>
                <a:path w="384" h="432">
                  <a:moveTo>
                    <a:pt x="192" y="0"/>
                  </a:moveTo>
                  <a:lnTo>
                    <a:pt x="384" y="288"/>
                  </a:lnTo>
                  <a:lnTo>
                    <a:pt x="0" y="4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auto">
            <a:xfrm>
              <a:off x="2112" y="1542"/>
              <a:ext cx="384" cy="43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0" y="432"/>
                </a:cxn>
                <a:cxn ang="0">
                  <a:pos x="0" y="144"/>
                </a:cxn>
              </a:cxnLst>
              <a:rect l="0" t="0" r="r" b="b"/>
              <a:pathLst>
                <a:path w="384" h="432">
                  <a:moveTo>
                    <a:pt x="0" y="144"/>
                  </a:moveTo>
                  <a:lnTo>
                    <a:pt x="384" y="0"/>
                  </a:lnTo>
                  <a:lnTo>
                    <a:pt x="0" y="43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 flipH="1">
              <a:off x="2112" y="1542"/>
              <a:ext cx="384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Line 8"/>
            <p:cNvSpPr>
              <a:spLocks noChangeShapeType="1"/>
            </p:cNvSpPr>
            <p:nvPr/>
          </p:nvSpPr>
          <p:spPr bwMode="auto">
            <a:xfrm>
              <a:off x="1008" y="1494"/>
              <a:ext cx="1104" cy="48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2112" y="1974"/>
              <a:ext cx="741" cy="32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2496" y="1542"/>
              <a:ext cx="981" cy="2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 flipV="1">
              <a:off x="2112" y="1686"/>
              <a:ext cx="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 flipV="1">
              <a:off x="2112" y="1542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1008" y="1494"/>
              <a:ext cx="1104" cy="192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>
              <a:off x="2112" y="1686"/>
              <a:ext cx="1344" cy="22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Line 15"/>
            <p:cNvSpPr>
              <a:spLocks noChangeShapeType="1"/>
            </p:cNvSpPr>
            <p:nvPr/>
          </p:nvSpPr>
          <p:spPr bwMode="auto">
            <a:xfrm flipH="1">
              <a:off x="2112" y="1254"/>
              <a:ext cx="192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Line 16"/>
            <p:cNvSpPr>
              <a:spLocks noChangeShapeType="1"/>
            </p:cNvSpPr>
            <p:nvPr/>
          </p:nvSpPr>
          <p:spPr bwMode="auto">
            <a:xfrm flipH="1" flipV="1">
              <a:off x="2304" y="1254"/>
              <a:ext cx="19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 flipV="1">
              <a:off x="1008" y="1254"/>
              <a:ext cx="1296" cy="24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AutoShape 18"/>
            <p:cNvSpPr>
              <a:spLocks noChangeArrowheads="1"/>
            </p:cNvSpPr>
            <p:nvPr/>
          </p:nvSpPr>
          <p:spPr bwMode="auto">
            <a:xfrm>
              <a:off x="949" y="1427"/>
              <a:ext cx="144" cy="144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 flipV="1">
              <a:off x="2304" y="1158"/>
              <a:ext cx="528" cy="9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auto">
            <a:xfrm>
              <a:off x="-260" y="1769"/>
              <a:ext cx="19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This interior edge makes</a:t>
              </a:r>
            </a:p>
            <a:p>
              <a:pPr algn="ctr"/>
              <a:r>
                <a:rPr lang="en-US" dirty="0"/>
                <a:t>two quads, which cancel out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auto">
            <a:xfrm>
              <a:off x="1631" y="1614"/>
              <a:ext cx="1094" cy="613"/>
            </a:xfrm>
            <a:custGeom>
              <a:avLst/>
              <a:gdLst>
                <a:gd name="connsiteX0" fmla="*/ 0 w 492"/>
                <a:gd name="connsiteY0" fmla="*/ 595 h 595"/>
                <a:gd name="connsiteX1" fmla="*/ 449 w 492"/>
                <a:gd name="connsiteY1" fmla="*/ 384 h 595"/>
                <a:gd name="connsiteX2" fmla="*/ 257 w 492"/>
                <a:gd name="connsiteY2" fmla="*/ 0 h 595"/>
                <a:gd name="connsiteX0" fmla="*/ 0 w 492"/>
                <a:gd name="connsiteY0" fmla="*/ 595 h 1044"/>
                <a:gd name="connsiteX1" fmla="*/ 449 w 492"/>
                <a:gd name="connsiteY1" fmla="*/ 384 h 1044"/>
                <a:gd name="connsiteX2" fmla="*/ 257 w 492"/>
                <a:gd name="connsiteY2" fmla="*/ 0 h 1044"/>
                <a:gd name="connsiteX0" fmla="*/ 0 w 492"/>
                <a:gd name="connsiteY0" fmla="*/ 595 h 1044"/>
                <a:gd name="connsiteX1" fmla="*/ 449 w 492"/>
                <a:gd name="connsiteY1" fmla="*/ 384 h 1044"/>
                <a:gd name="connsiteX2" fmla="*/ 257 w 492"/>
                <a:gd name="connsiteY2" fmla="*/ 0 h 1044"/>
                <a:gd name="connsiteX0" fmla="*/ 0 w 460"/>
                <a:gd name="connsiteY0" fmla="*/ 639 h 1088"/>
                <a:gd name="connsiteX1" fmla="*/ 449 w 460"/>
                <a:gd name="connsiteY1" fmla="*/ 428 h 1088"/>
                <a:gd name="connsiteX2" fmla="*/ 257 w 460"/>
                <a:gd name="connsiteY2" fmla="*/ 44 h 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" h="1088">
                  <a:moveTo>
                    <a:pt x="0" y="639"/>
                  </a:moveTo>
                  <a:cubicBezTo>
                    <a:pt x="151" y="1088"/>
                    <a:pt x="435" y="770"/>
                    <a:pt x="449" y="428"/>
                  </a:cubicBezTo>
                  <a:cubicBezTo>
                    <a:pt x="460" y="0"/>
                    <a:pt x="353" y="132"/>
                    <a:pt x="257" y="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084323" y="4408715"/>
            <a:ext cx="1674219" cy="1578882"/>
            <a:chOff x="768" y="2549"/>
            <a:chExt cx="1680" cy="1584"/>
          </a:xfrm>
        </p:grpSpPr>
        <p:sp>
          <p:nvSpPr>
            <p:cNvPr id="73753" name="Freeform 25"/>
            <p:cNvSpPr>
              <a:spLocks/>
            </p:cNvSpPr>
            <p:nvPr/>
          </p:nvSpPr>
          <p:spPr bwMode="auto">
            <a:xfrm>
              <a:off x="768" y="2549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6" y="48"/>
                </a:cxn>
                <a:cxn ang="0">
                  <a:pos x="864" y="0"/>
                </a:cxn>
                <a:cxn ang="0">
                  <a:pos x="1344" y="192"/>
                </a:cxn>
                <a:cxn ang="0">
                  <a:pos x="1680" y="720"/>
                </a:cxn>
                <a:cxn ang="0">
                  <a:pos x="1536" y="1152"/>
                </a:cxn>
                <a:cxn ang="0">
                  <a:pos x="1200" y="1536"/>
                </a:cxn>
                <a:cxn ang="0">
                  <a:pos x="384" y="1584"/>
                </a:cxn>
                <a:cxn ang="0">
                  <a:pos x="96" y="1296"/>
                </a:cxn>
                <a:cxn ang="0">
                  <a:pos x="432" y="864"/>
                </a:cxn>
                <a:cxn ang="0">
                  <a:pos x="480" y="432"/>
                </a:cxn>
                <a:cxn ang="0">
                  <a:pos x="48" y="624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336" y="48"/>
                  </a:lnTo>
                  <a:lnTo>
                    <a:pt x="864" y="0"/>
                  </a:lnTo>
                  <a:lnTo>
                    <a:pt x="1344" y="192"/>
                  </a:lnTo>
                  <a:lnTo>
                    <a:pt x="1680" y="720"/>
                  </a:lnTo>
                  <a:lnTo>
                    <a:pt x="1536" y="1152"/>
                  </a:lnTo>
                  <a:lnTo>
                    <a:pt x="1200" y="1536"/>
                  </a:lnTo>
                  <a:lnTo>
                    <a:pt x="384" y="1584"/>
                  </a:lnTo>
                  <a:lnTo>
                    <a:pt x="96" y="1296"/>
                  </a:lnTo>
                  <a:lnTo>
                    <a:pt x="432" y="864"/>
                  </a:lnTo>
                  <a:lnTo>
                    <a:pt x="480" y="432"/>
                  </a:lnTo>
                  <a:lnTo>
                    <a:pt x="48" y="62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Line 26"/>
            <p:cNvSpPr>
              <a:spLocks noChangeShapeType="1"/>
            </p:cNvSpPr>
            <p:nvPr/>
          </p:nvSpPr>
          <p:spPr bwMode="auto">
            <a:xfrm>
              <a:off x="1104" y="2597"/>
              <a:ext cx="144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5" name="Line 27"/>
            <p:cNvSpPr>
              <a:spLocks noChangeShapeType="1"/>
            </p:cNvSpPr>
            <p:nvPr/>
          </p:nvSpPr>
          <p:spPr bwMode="auto">
            <a:xfrm flipV="1">
              <a:off x="768" y="2981"/>
              <a:ext cx="48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Line 28"/>
            <p:cNvSpPr>
              <a:spLocks noChangeShapeType="1"/>
            </p:cNvSpPr>
            <p:nvPr/>
          </p:nvSpPr>
          <p:spPr bwMode="auto">
            <a:xfrm flipV="1">
              <a:off x="1632" y="2549"/>
              <a:ext cx="1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7" name="Line 29"/>
            <p:cNvSpPr>
              <a:spLocks noChangeShapeType="1"/>
            </p:cNvSpPr>
            <p:nvPr/>
          </p:nvSpPr>
          <p:spPr bwMode="auto">
            <a:xfrm flipH="1" flipV="1">
              <a:off x="1632" y="2837"/>
              <a:ext cx="192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8" name="Line 30"/>
            <p:cNvSpPr>
              <a:spLocks noChangeShapeType="1"/>
            </p:cNvSpPr>
            <p:nvPr/>
          </p:nvSpPr>
          <p:spPr bwMode="auto">
            <a:xfrm flipV="1">
              <a:off x="1488" y="2837"/>
              <a:ext cx="144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9" name="Line 31"/>
            <p:cNvSpPr>
              <a:spLocks noChangeShapeType="1"/>
            </p:cNvSpPr>
            <p:nvPr/>
          </p:nvSpPr>
          <p:spPr bwMode="auto">
            <a:xfrm>
              <a:off x="1488" y="3221"/>
              <a:ext cx="336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Line 32"/>
            <p:cNvSpPr>
              <a:spLocks noChangeShapeType="1"/>
            </p:cNvSpPr>
            <p:nvPr/>
          </p:nvSpPr>
          <p:spPr bwMode="auto">
            <a:xfrm flipH="1" flipV="1">
              <a:off x="1488" y="3221"/>
              <a:ext cx="192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1" name="Line 33"/>
            <p:cNvSpPr>
              <a:spLocks noChangeShapeType="1"/>
            </p:cNvSpPr>
            <p:nvPr/>
          </p:nvSpPr>
          <p:spPr bwMode="auto">
            <a:xfrm flipV="1">
              <a:off x="1392" y="3221"/>
              <a:ext cx="96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2" name="Line 34"/>
            <p:cNvSpPr>
              <a:spLocks noChangeShapeType="1"/>
            </p:cNvSpPr>
            <p:nvPr/>
          </p:nvSpPr>
          <p:spPr bwMode="auto">
            <a:xfrm flipV="1">
              <a:off x="1200" y="3557"/>
              <a:ext cx="192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3" name="Line 35"/>
            <p:cNvSpPr>
              <a:spLocks noChangeShapeType="1"/>
            </p:cNvSpPr>
            <p:nvPr/>
          </p:nvSpPr>
          <p:spPr bwMode="auto">
            <a:xfrm flipH="1" flipV="1">
              <a:off x="1392" y="3557"/>
              <a:ext cx="192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4" name="Line 36"/>
            <p:cNvSpPr>
              <a:spLocks noChangeShapeType="1"/>
            </p:cNvSpPr>
            <p:nvPr/>
          </p:nvSpPr>
          <p:spPr bwMode="auto">
            <a:xfrm flipH="1">
              <a:off x="1824" y="2981"/>
              <a:ext cx="19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5" name="Line 37"/>
            <p:cNvSpPr>
              <a:spLocks noChangeShapeType="1"/>
            </p:cNvSpPr>
            <p:nvPr/>
          </p:nvSpPr>
          <p:spPr bwMode="auto">
            <a:xfrm flipH="1" flipV="1">
              <a:off x="1824" y="3269"/>
              <a:ext cx="336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6" name="Line 38"/>
            <p:cNvSpPr>
              <a:spLocks noChangeShapeType="1"/>
            </p:cNvSpPr>
            <p:nvPr/>
          </p:nvSpPr>
          <p:spPr bwMode="auto">
            <a:xfrm flipH="1">
              <a:off x="1680" y="3557"/>
              <a:ext cx="288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7" name="Line 39"/>
            <p:cNvSpPr>
              <a:spLocks noChangeShapeType="1"/>
            </p:cNvSpPr>
            <p:nvPr/>
          </p:nvSpPr>
          <p:spPr bwMode="auto">
            <a:xfrm flipH="1" flipV="1">
              <a:off x="1680" y="3605"/>
              <a:ext cx="192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8" name="Line 40"/>
            <p:cNvSpPr>
              <a:spLocks noChangeShapeType="1"/>
            </p:cNvSpPr>
            <p:nvPr/>
          </p:nvSpPr>
          <p:spPr bwMode="auto">
            <a:xfrm flipV="1">
              <a:off x="1248" y="2837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9" name="Line 41"/>
            <p:cNvSpPr>
              <a:spLocks noChangeShapeType="1"/>
            </p:cNvSpPr>
            <p:nvPr/>
          </p:nvSpPr>
          <p:spPr bwMode="auto">
            <a:xfrm>
              <a:off x="1104" y="2597"/>
              <a:ext cx="52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0" name="Line 42"/>
            <p:cNvSpPr>
              <a:spLocks noChangeShapeType="1"/>
            </p:cNvSpPr>
            <p:nvPr/>
          </p:nvSpPr>
          <p:spPr bwMode="auto">
            <a:xfrm flipH="1" flipV="1">
              <a:off x="1632" y="2837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 flipV="1">
              <a:off x="2016" y="2741"/>
              <a:ext cx="96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>
              <a:off x="2016" y="2981"/>
              <a:ext cx="43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3" name="Line 45"/>
            <p:cNvSpPr>
              <a:spLocks noChangeShapeType="1"/>
            </p:cNvSpPr>
            <p:nvPr/>
          </p:nvSpPr>
          <p:spPr bwMode="auto">
            <a:xfrm>
              <a:off x="2016" y="2981"/>
              <a:ext cx="144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4" name="Line 46"/>
            <p:cNvSpPr>
              <a:spLocks noChangeShapeType="1"/>
            </p:cNvSpPr>
            <p:nvPr/>
          </p:nvSpPr>
          <p:spPr bwMode="auto">
            <a:xfrm flipV="1">
              <a:off x="2160" y="3269"/>
              <a:ext cx="288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5" name="Line 47"/>
            <p:cNvSpPr>
              <a:spLocks noChangeShapeType="1"/>
            </p:cNvSpPr>
            <p:nvPr/>
          </p:nvSpPr>
          <p:spPr bwMode="auto">
            <a:xfrm>
              <a:off x="2160" y="3365"/>
              <a:ext cx="144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6" name="Line 48"/>
            <p:cNvSpPr>
              <a:spLocks noChangeShapeType="1"/>
            </p:cNvSpPr>
            <p:nvPr/>
          </p:nvSpPr>
          <p:spPr bwMode="auto">
            <a:xfrm flipV="1">
              <a:off x="1632" y="2741"/>
              <a:ext cx="48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7" name="Line 49"/>
            <p:cNvSpPr>
              <a:spLocks noChangeShapeType="1"/>
            </p:cNvSpPr>
            <p:nvPr/>
          </p:nvSpPr>
          <p:spPr bwMode="auto">
            <a:xfrm flipH="1" flipV="1">
              <a:off x="1248" y="2981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8" name="Line 50"/>
            <p:cNvSpPr>
              <a:spLocks noChangeShapeType="1"/>
            </p:cNvSpPr>
            <p:nvPr/>
          </p:nvSpPr>
          <p:spPr bwMode="auto">
            <a:xfrm flipH="1">
              <a:off x="1200" y="3221"/>
              <a:ext cx="288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9" name="Line 51"/>
            <p:cNvSpPr>
              <a:spLocks noChangeShapeType="1"/>
            </p:cNvSpPr>
            <p:nvPr/>
          </p:nvSpPr>
          <p:spPr bwMode="auto">
            <a:xfrm>
              <a:off x="1200" y="3413"/>
              <a:ext cx="19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0" name="Line 52"/>
            <p:cNvSpPr>
              <a:spLocks noChangeShapeType="1"/>
            </p:cNvSpPr>
            <p:nvPr/>
          </p:nvSpPr>
          <p:spPr bwMode="auto">
            <a:xfrm flipV="1">
              <a:off x="864" y="3797"/>
              <a:ext cx="336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1" name="Line 53"/>
            <p:cNvSpPr>
              <a:spLocks noChangeShapeType="1"/>
            </p:cNvSpPr>
            <p:nvPr/>
          </p:nvSpPr>
          <p:spPr bwMode="auto">
            <a:xfrm flipH="1">
              <a:off x="1152" y="3797"/>
              <a:ext cx="48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2" name="Line 54"/>
            <p:cNvSpPr>
              <a:spLocks noChangeShapeType="1"/>
            </p:cNvSpPr>
            <p:nvPr/>
          </p:nvSpPr>
          <p:spPr bwMode="auto">
            <a:xfrm>
              <a:off x="1200" y="3797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3" name="Line 55"/>
            <p:cNvSpPr>
              <a:spLocks noChangeShapeType="1"/>
            </p:cNvSpPr>
            <p:nvPr/>
          </p:nvSpPr>
          <p:spPr bwMode="auto">
            <a:xfrm flipH="1">
              <a:off x="1152" y="3941"/>
              <a:ext cx="432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4" name="Line 56"/>
            <p:cNvSpPr>
              <a:spLocks noChangeShapeType="1"/>
            </p:cNvSpPr>
            <p:nvPr/>
          </p:nvSpPr>
          <p:spPr bwMode="auto">
            <a:xfrm>
              <a:off x="1392" y="3557"/>
              <a:ext cx="288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5" name="Line 57"/>
            <p:cNvSpPr>
              <a:spLocks noChangeShapeType="1"/>
            </p:cNvSpPr>
            <p:nvPr/>
          </p:nvSpPr>
          <p:spPr bwMode="auto">
            <a:xfrm flipH="1">
              <a:off x="1584" y="3605"/>
              <a:ext cx="96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6" name="Line 58"/>
            <p:cNvSpPr>
              <a:spLocks noChangeShapeType="1"/>
            </p:cNvSpPr>
            <p:nvPr/>
          </p:nvSpPr>
          <p:spPr bwMode="auto">
            <a:xfrm flipH="1" flipV="1">
              <a:off x="1584" y="3941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7" name="Line 59"/>
            <p:cNvSpPr>
              <a:spLocks noChangeShapeType="1"/>
            </p:cNvSpPr>
            <p:nvPr/>
          </p:nvSpPr>
          <p:spPr bwMode="auto">
            <a:xfrm flipH="1">
              <a:off x="1680" y="3269"/>
              <a:ext cx="144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8" name="Line 60"/>
            <p:cNvSpPr>
              <a:spLocks noChangeShapeType="1"/>
            </p:cNvSpPr>
            <p:nvPr/>
          </p:nvSpPr>
          <p:spPr bwMode="auto">
            <a:xfrm>
              <a:off x="1824" y="3269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9" name="Line 61"/>
            <p:cNvSpPr>
              <a:spLocks noChangeShapeType="1"/>
            </p:cNvSpPr>
            <p:nvPr/>
          </p:nvSpPr>
          <p:spPr bwMode="auto">
            <a:xfrm flipH="1">
              <a:off x="1968" y="3365"/>
              <a:ext cx="192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0" name="Line 62"/>
            <p:cNvSpPr>
              <a:spLocks noChangeShapeType="1"/>
            </p:cNvSpPr>
            <p:nvPr/>
          </p:nvSpPr>
          <p:spPr bwMode="auto">
            <a:xfrm flipH="1" flipV="1">
              <a:off x="1968" y="3557"/>
              <a:ext cx="336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1" name="Line 63"/>
            <p:cNvSpPr>
              <a:spLocks noChangeShapeType="1"/>
            </p:cNvSpPr>
            <p:nvPr/>
          </p:nvSpPr>
          <p:spPr bwMode="auto">
            <a:xfrm flipH="1">
              <a:off x="1872" y="3557"/>
              <a:ext cx="96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2" name="Line 64"/>
            <p:cNvSpPr>
              <a:spLocks noChangeShapeType="1"/>
            </p:cNvSpPr>
            <p:nvPr/>
          </p:nvSpPr>
          <p:spPr bwMode="auto">
            <a:xfrm flipV="1">
              <a:off x="1872" y="3701"/>
              <a:ext cx="43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3" name="Line 65"/>
            <p:cNvSpPr>
              <a:spLocks noChangeShapeType="1"/>
            </p:cNvSpPr>
            <p:nvPr/>
          </p:nvSpPr>
          <p:spPr bwMode="auto">
            <a:xfrm>
              <a:off x="1872" y="3845"/>
              <a:ext cx="96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4" name="Line 66"/>
            <p:cNvSpPr>
              <a:spLocks noChangeShapeType="1"/>
            </p:cNvSpPr>
            <p:nvPr/>
          </p:nvSpPr>
          <p:spPr bwMode="auto">
            <a:xfrm flipV="1">
              <a:off x="1584" y="3845"/>
              <a:ext cx="288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5" name="Line 67"/>
            <p:cNvSpPr>
              <a:spLocks noChangeShapeType="1"/>
            </p:cNvSpPr>
            <p:nvPr/>
          </p:nvSpPr>
          <p:spPr bwMode="auto">
            <a:xfrm>
              <a:off x="1200" y="3413"/>
              <a:ext cx="1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96" name="Freeform 68"/>
          <p:cNvSpPr>
            <a:spLocks/>
          </p:cNvSpPr>
          <p:nvPr/>
        </p:nvSpPr>
        <p:spPr bwMode="auto">
          <a:xfrm>
            <a:off x="6958151" y="4343400"/>
            <a:ext cx="1674219" cy="1578882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36" y="48"/>
              </a:cxn>
              <a:cxn ang="0">
                <a:pos x="864" y="0"/>
              </a:cxn>
              <a:cxn ang="0">
                <a:pos x="1344" y="192"/>
              </a:cxn>
              <a:cxn ang="0">
                <a:pos x="1680" y="720"/>
              </a:cxn>
              <a:cxn ang="0">
                <a:pos x="1536" y="1152"/>
              </a:cxn>
              <a:cxn ang="0">
                <a:pos x="1200" y="1536"/>
              </a:cxn>
              <a:cxn ang="0">
                <a:pos x="384" y="1584"/>
              </a:cxn>
              <a:cxn ang="0">
                <a:pos x="96" y="1296"/>
              </a:cxn>
              <a:cxn ang="0">
                <a:pos x="432" y="864"/>
              </a:cxn>
              <a:cxn ang="0">
                <a:pos x="480" y="432"/>
              </a:cxn>
              <a:cxn ang="0">
                <a:pos x="48" y="624"/>
              </a:cxn>
              <a:cxn ang="0">
                <a:pos x="0" y="480"/>
              </a:cxn>
            </a:cxnLst>
            <a:rect l="0" t="0" r="r" b="b"/>
            <a:pathLst>
              <a:path w="1680" h="1584">
                <a:moveTo>
                  <a:pt x="0" y="480"/>
                </a:moveTo>
                <a:lnTo>
                  <a:pt x="336" y="48"/>
                </a:lnTo>
                <a:lnTo>
                  <a:pt x="864" y="0"/>
                </a:lnTo>
                <a:lnTo>
                  <a:pt x="1344" y="192"/>
                </a:lnTo>
                <a:lnTo>
                  <a:pt x="1680" y="720"/>
                </a:lnTo>
                <a:lnTo>
                  <a:pt x="1536" y="1152"/>
                </a:lnTo>
                <a:lnTo>
                  <a:pt x="1200" y="1536"/>
                </a:lnTo>
                <a:lnTo>
                  <a:pt x="384" y="1584"/>
                </a:lnTo>
                <a:lnTo>
                  <a:pt x="96" y="1296"/>
                </a:lnTo>
                <a:lnTo>
                  <a:pt x="432" y="864"/>
                </a:lnTo>
                <a:lnTo>
                  <a:pt x="480" y="432"/>
                </a:lnTo>
                <a:lnTo>
                  <a:pt x="48" y="624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7" name="Line 69"/>
          <p:cNvSpPr>
            <a:spLocks noChangeShapeType="1"/>
          </p:cNvSpPr>
          <p:nvPr/>
        </p:nvSpPr>
        <p:spPr bwMode="auto">
          <a:xfrm>
            <a:off x="5878286" y="5214257"/>
            <a:ext cx="1066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9" name="Text Box 91"/>
          <p:cNvSpPr txBox="1">
            <a:spLocks noChangeArrowheads="1"/>
          </p:cNvSpPr>
          <p:nvPr/>
        </p:nvSpPr>
        <p:spPr bwMode="auto">
          <a:xfrm>
            <a:off x="859971" y="5040086"/>
            <a:ext cx="34943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2000" dirty="0"/>
              <a:t>Instead, </a:t>
            </a:r>
            <a:r>
              <a:rPr lang="sv-SE" sz="2000" dirty="0" smtClean="0"/>
              <a:t>use only potential silhouette edges </a:t>
            </a:r>
            <a:r>
              <a:rPr lang="sv-SE" sz="2000" dirty="0"/>
              <a:t>as </a:t>
            </a:r>
            <a:r>
              <a:rPr lang="sv-SE" sz="2000" dirty="0" smtClean="0"/>
              <a:t>seen from </a:t>
            </a:r>
            <a:r>
              <a:rPr lang="sv-SE" sz="2000" dirty="0"/>
              <a:t>the light: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96" grpId="0" animBg="1"/>
      <p:bldP spid="73797" grpId="0" animBg="1"/>
      <p:bldP spid="738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Shadow Volume Efficiency</a:t>
            </a:r>
            <a:endParaRPr lang="en-US" dirty="0"/>
          </a:p>
        </p:txBody>
      </p:sp>
      <p:pic>
        <p:nvPicPr>
          <p:cNvPr id="290824" name="Picture 7" descr="bipl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38400"/>
            <a:ext cx="2163763" cy="235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0825" name="Freeform 8"/>
          <p:cNvSpPr>
            <a:spLocks/>
          </p:cNvSpPr>
          <p:nvPr/>
        </p:nvSpPr>
        <p:spPr bwMode="auto">
          <a:xfrm>
            <a:off x="3810000" y="2438400"/>
            <a:ext cx="2066925" cy="2268538"/>
          </a:xfrm>
          <a:custGeom>
            <a:avLst/>
            <a:gdLst>
              <a:gd name="T0" fmla="*/ 1534197 w 2778"/>
              <a:gd name="T1" fmla="*/ 595966 h 3049"/>
              <a:gd name="T2" fmla="*/ 1546846 w 2778"/>
              <a:gd name="T3" fmla="*/ 624983 h 3049"/>
              <a:gd name="T4" fmla="*/ 1563959 w 2778"/>
              <a:gd name="T5" fmla="*/ 645815 h 3049"/>
              <a:gd name="T6" fmla="*/ 1635386 w 2778"/>
              <a:gd name="T7" fmla="*/ 786437 h 3049"/>
              <a:gd name="T8" fmla="*/ 1475418 w 2778"/>
              <a:gd name="T9" fmla="*/ 707570 h 3049"/>
              <a:gd name="T10" fmla="*/ 2040140 w 2778"/>
              <a:gd name="T11" fmla="*/ 1767808 h 3049"/>
              <a:gd name="T12" fmla="*/ 2066925 w 2778"/>
              <a:gd name="T13" fmla="*/ 1834770 h 3049"/>
              <a:gd name="T14" fmla="*/ 2034188 w 2778"/>
              <a:gd name="T15" fmla="*/ 2003665 h 3049"/>
              <a:gd name="T16" fmla="*/ 1946392 w 2778"/>
              <a:gd name="T17" fmla="*/ 2252169 h 3049"/>
              <a:gd name="T18" fmla="*/ 1858596 w 2778"/>
              <a:gd name="T19" fmla="*/ 2268538 h 3049"/>
              <a:gd name="T20" fmla="*/ 1272297 w 2778"/>
              <a:gd name="T21" fmla="*/ 1679269 h 3049"/>
              <a:gd name="T22" fmla="*/ 947899 w 2778"/>
              <a:gd name="T23" fmla="*/ 1355617 h 3049"/>
              <a:gd name="T24" fmla="*/ 898792 w 2778"/>
              <a:gd name="T25" fmla="*/ 1404723 h 3049"/>
              <a:gd name="T26" fmla="*/ 867543 w 2778"/>
              <a:gd name="T27" fmla="*/ 1384634 h 3049"/>
              <a:gd name="T28" fmla="*/ 869775 w 2778"/>
              <a:gd name="T29" fmla="*/ 1362313 h 3049"/>
              <a:gd name="T30" fmla="*/ 867543 w 2778"/>
              <a:gd name="T31" fmla="*/ 1259637 h 3049"/>
              <a:gd name="T32" fmla="*/ 859359 w 2778"/>
              <a:gd name="T33" fmla="*/ 1277494 h 3049"/>
              <a:gd name="T34" fmla="*/ 776771 w 2778"/>
              <a:gd name="T35" fmla="*/ 1322136 h 3049"/>
              <a:gd name="T36" fmla="*/ 965755 w 2778"/>
              <a:gd name="T37" fmla="*/ 1498470 h 3049"/>
              <a:gd name="T38" fmla="*/ 966500 w 2778"/>
              <a:gd name="T39" fmla="*/ 1554272 h 3049"/>
              <a:gd name="T40" fmla="*/ 704600 w 2778"/>
              <a:gd name="T41" fmla="*/ 1325856 h 3049"/>
              <a:gd name="T42" fmla="*/ 642101 w 2778"/>
              <a:gd name="T43" fmla="*/ 1302047 h 3049"/>
              <a:gd name="T44" fmla="*/ 610851 w 2778"/>
              <a:gd name="T45" fmla="*/ 1306511 h 3049"/>
              <a:gd name="T46" fmla="*/ 546121 w 2778"/>
              <a:gd name="T47" fmla="*/ 1301303 h 3049"/>
              <a:gd name="T48" fmla="*/ 528264 w 2778"/>
              <a:gd name="T49" fmla="*/ 1253685 h 3049"/>
              <a:gd name="T50" fmla="*/ 546121 w 2778"/>
              <a:gd name="T51" fmla="*/ 1198627 h 3049"/>
              <a:gd name="T52" fmla="*/ 356392 w 2778"/>
              <a:gd name="T53" fmla="*/ 1028989 h 3049"/>
              <a:gd name="T54" fmla="*/ 349696 w 2778"/>
              <a:gd name="T55" fmla="*/ 956075 h 3049"/>
              <a:gd name="T56" fmla="*/ 555793 w 2778"/>
              <a:gd name="T57" fmla="*/ 1089255 h 3049"/>
              <a:gd name="T58" fmla="*/ 562489 w 2778"/>
              <a:gd name="T59" fmla="*/ 1062470 h 3049"/>
              <a:gd name="T60" fmla="*/ 649541 w 2778"/>
              <a:gd name="T61" fmla="*/ 995508 h 3049"/>
              <a:gd name="T62" fmla="*/ 404010 w 2778"/>
              <a:gd name="T63" fmla="*/ 638375 h 3049"/>
              <a:gd name="T64" fmla="*/ 454604 w 2778"/>
              <a:gd name="T65" fmla="*/ 607870 h 3049"/>
              <a:gd name="T66" fmla="*/ 37946 w 2778"/>
              <a:gd name="T67" fmla="*/ 22321 h 3049"/>
              <a:gd name="T68" fmla="*/ 409962 w 2778"/>
              <a:gd name="T69" fmla="*/ 0 h 3049"/>
              <a:gd name="T70" fmla="*/ 1072896 w 2778"/>
              <a:gd name="T71" fmla="*/ 703105 h 3049"/>
              <a:gd name="T72" fmla="*/ 1055783 w 2778"/>
              <a:gd name="T73" fmla="*/ 772300 h 3049"/>
              <a:gd name="T74" fmla="*/ 1117538 w 2778"/>
              <a:gd name="T75" fmla="*/ 736587 h 3049"/>
              <a:gd name="T76" fmla="*/ 1339260 w 2778"/>
              <a:gd name="T77" fmla="*/ 504450 h 3049"/>
              <a:gd name="T78" fmla="*/ 1379438 w 2778"/>
              <a:gd name="T79" fmla="*/ 462041 h 3049"/>
              <a:gd name="T80" fmla="*/ 1488067 w 2778"/>
              <a:gd name="T81" fmla="*/ 584805 h 3049"/>
              <a:gd name="T82" fmla="*/ 1504436 w 2778"/>
              <a:gd name="T83" fmla="*/ 578109 h 3049"/>
              <a:gd name="T84" fmla="*/ 1685980 w 2778"/>
              <a:gd name="T85" fmla="*/ 438232 h 30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78"/>
              <a:gd name="T130" fmla="*/ 0 h 3049"/>
              <a:gd name="T131" fmla="*/ 2778 w 2778"/>
              <a:gd name="T132" fmla="*/ 3049 h 30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78" h="3049">
                <a:moveTo>
                  <a:pt x="2266" y="589"/>
                </a:moveTo>
                <a:lnTo>
                  <a:pt x="2062" y="801"/>
                </a:lnTo>
                <a:lnTo>
                  <a:pt x="2079" y="814"/>
                </a:lnTo>
                <a:lnTo>
                  <a:pt x="2079" y="840"/>
                </a:lnTo>
                <a:lnTo>
                  <a:pt x="2069" y="853"/>
                </a:lnTo>
                <a:lnTo>
                  <a:pt x="2102" y="868"/>
                </a:lnTo>
                <a:lnTo>
                  <a:pt x="2240" y="1015"/>
                </a:lnTo>
                <a:lnTo>
                  <a:pt x="2198" y="1057"/>
                </a:lnTo>
                <a:lnTo>
                  <a:pt x="2162" y="1053"/>
                </a:lnTo>
                <a:lnTo>
                  <a:pt x="1983" y="951"/>
                </a:lnTo>
                <a:lnTo>
                  <a:pt x="1713" y="1245"/>
                </a:lnTo>
                <a:lnTo>
                  <a:pt x="2742" y="2376"/>
                </a:lnTo>
                <a:lnTo>
                  <a:pt x="2768" y="2431"/>
                </a:lnTo>
                <a:lnTo>
                  <a:pt x="2778" y="2466"/>
                </a:lnTo>
                <a:lnTo>
                  <a:pt x="2777" y="2508"/>
                </a:lnTo>
                <a:lnTo>
                  <a:pt x="2734" y="2693"/>
                </a:lnTo>
                <a:lnTo>
                  <a:pt x="2714" y="2769"/>
                </a:lnTo>
                <a:lnTo>
                  <a:pt x="2616" y="3027"/>
                </a:lnTo>
                <a:cubicBezTo>
                  <a:pt x="2608" y="3028"/>
                  <a:pt x="2605" y="3032"/>
                  <a:pt x="2586" y="3036"/>
                </a:cubicBezTo>
                <a:lnTo>
                  <a:pt x="2498" y="3049"/>
                </a:lnTo>
                <a:lnTo>
                  <a:pt x="1770" y="2189"/>
                </a:lnTo>
                <a:lnTo>
                  <a:pt x="1710" y="2257"/>
                </a:lnTo>
                <a:lnTo>
                  <a:pt x="1638" y="2265"/>
                </a:lnTo>
                <a:lnTo>
                  <a:pt x="1274" y="1822"/>
                </a:lnTo>
                <a:lnTo>
                  <a:pt x="1222" y="1877"/>
                </a:lnTo>
                <a:lnTo>
                  <a:pt x="1208" y="1888"/>
                </a:lnTo>
                <a:lnTo>
                  <a:pt x="1166" y="1889"/>
                </a:lnTo>
                <a:lnTo>
                  <a:pt x="1166" y="1861"/>
                </a:lnTo>
                <a:lnTo>
                  <a:pt x="1158" y="1860"/>
                </a:lnTo>
                <a:lnTo>
                  <a:pt x="1169" y="1831"/>
                </a:lnTo>
                <a:lnTo>
                  <a:pt x="1220" y="1750"/>
                </a:lnTo>
                <a:lnTo>
                  <a:pt x="1166" y="1693"/>
                </a:lnTo>
                <a:lnTo>
                  <a:pt x="1157" y="1701"/>
                </a:lnTo>
                <a:lnTo>
                  <a:pt x="1155" y="1717"/>
                </a:lnTo>
                <a:lnTo>
                  <a:pt x="1077" y="1777"/>
                </a:lnTo>
                <a:lnTo>
                  <a:pt x="1044" y="1777"/>
                </a:lnTo>
                <a:lnTo>
                  <a:pt x="1034" y="1795"/>
                </a:lnTo>
                <a:lnTo>
                  <a:pt x="1298" y="2014"/>
                </a:lnTo>
                <a:lnTo>
                  <a:pt x="1307" y="2076"/>
                </a:lnTo>
                <a:lnTo>
                  <a:pt x="1299" y="2089"/>
                </a:lnTo>
                <a:lnTo>
                  <a:pt x="1272" y="2088"/>
                </a:lnTo>
                <a:lnTo>
                  <a:pt x="947" y="1782"/>
                </a:lnTo>
                <a:lnTo>
                  <a:pt x="894" y="1745"/>
                </a:lnTo>
                <a:cubicBezTo>
                  <a:pt x="881" y="1738"/>
                  <a:pt x="870" y="1751"/>
                  <a:pt x="863" y="1750"/>
                </a:cubicBezTo>
                <a:cubicBezTo>
                  <a:pt x="856" y="1749"/>
                  <a:pt x="859" y="1736"/>
                  <a:pt x="852" y="1737"/>
                </a:cubicBezTo>
                <a:lnTo>
                  <a:pt x="821" y="1756"/>
                </a:lnTo>
                <a:lnTo>
                  <a:pt x="753" y="1755"/>
                </a:lnTo>
                <a:lnTo>
                  <a:pt x="734" y="1749"/>
                </a:lnTo>
                <a:lnTo>
                  <a:pt x="707" y="1720"/>
                </a:lnTo>
                <a:lnTo>
                  <a:pt x="710" y="1685"/>
                </a:lnTo>
                <a:lnTo>
                  <a:pt x="705" y="1635"/>
                </a:lnTo>
                <a:lnTo>
                  <a:pt x="734" y="1611"/>
                </a:lnTo>
                <a:lnTo>
                  <a:pt x="731" y="1593"/>
                </a:lnTo>
                <a:lnTo>
                  <a:pt x="479" y="1383"/>
                </a:lnTo>
                <a:lnTo>
                  <a:pt x="450" y="1309"/>
                </a:lnTo>
                <a:lnTo>
                  <a:pt x="470" y="1285"/>
                </a:lnTo>
                <a:lnTo>
                  <a:pt x="749" y="1545"/>
                </a:lnTo>
                <a:lnTo>
                  <a:pt x="747" y="1464"/>
                </a:lnTo>
                <a:lnTo>
                  <a:pt x="738" y="1443"/>
                </a:lnTo>
                <a:lnTo>
                  <a:pt x="756" y="1428"/>
                </a:lnTo>
                <a:lnTo>
                  <a:pt x="770" y="1395"/>
                </a:lnTo>
                <a:lnTo>
                  <a:pt x="873" y="1338"/>
                </a:lnTo>
                <a:lnTo>
                  <a:pt x="512" y="901"/>
                </a:lnTo>
                <a:cubicBezTo>
                  <a:pt x="521" y="886"/>
                  <a:pt x="543" y="858"/>
                  <a:pt x="543" y="858"/>
                </a:cubicBezTo>
                <a:cubicBezTo>
                  <a:pt x="552" y="836"/>
                  <a:pt x="570" y="839"/>
                  <a:pt x="581" y="832"/>
                </a:cubicBezTo>
                <a:lnTo>
                  <a:pt x="611" y="817"/>
                </a:lnTo>
                <a:lnTo>
                  <a:pt x="0" y="88"/>
                </a:lnTo>
                <a:lnTo>
                  <a:pt x="51" y="30"/>
                </a:lnTo>
                <a:lnTo>
                  <a:pt x="260" y="1"/>
                </a:lnTo>
                <a:lnTo>
                  <a:pt x="551" y="0"/>
                </a:lnTo>
                <a:lnTo>
                  <a:pt x="596" y="16"/>
                </a:lnTo>
                <a:lnTo>
                  <a:pt x="1442" y="945"/>
                </a:lnTo>
                <a:lnTo>
                  <a:pt x="1403" y="1039"/>
                </a:lnTo>
                <a:lnTo>
                  <a:pt x="1419" y="1038"/>
                </a:lnTo>
                <a:lnTo>
                  <a:pt x="1442" y="1023"/>
                </a:lnTo>
                <a:lnTo>
                  <a:pt x="1502" y="990"/>
                </a:lnTo>
                <a:lnTo>
                  <a:pt x="1878" y="835"/>
                </a:lnTo>
                <a:lnTo>
                  <a:pt x="1800" y="678"/>
                </a:lnTo>
                <a:lnTo>
                  <a:pt x="1805" y="642"/>
                </a:lnTo>
                <a:lnTo>
                  <a:pt x="1854" y="621"/>
                </a:lnTo>
                <a:lnTo>
                  <a:pt x="1998" y="765"/>
                </a:lnTo>
                <a:lnTo>
                  <a:pt x="2000" y="786"/>
                </a:lnTo>
                <a:lnTo>
                  <a:pt x="2013" y="777"/>
                </a:lnTo>
                <a:lnTo>
                  <a:pt x="2022" y="777"/>
                </a:lnTo>
                <a:lnTo>
                  <a:pt x="2241" y="579"/>
                </a:lnTo>
                <a:lnTo>
                  <a:pt x="2266" y="589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0846" name="Text Box 29"/>
          <p:cNvSpPr txBox="1">
            <a:spLocks noChangeArrowheads="1"/>
          </p:cNvSpPr>
          <p:nvPr/>
        </p:nvSpPr>
        <p:spPr bwMode="auto">
          <a:xfrm>
            <a:off x="1706563" y="2286000"/>
            <a:ext cx="16002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Object</a:t>
            </a:r>
            <a:r>
              <a:rPr lang="en-US">
                <a:solidFill>
                  <a:srgbClr val="783C00"/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rgbClr val="783C00"/>
                </a:solidFill>
                <a:latin typeface="Times New Roman" pitchFamily="18" charset="0"/>
              </a:rPr>
              <a:t>(as seen from light)</a:t>
            </a:r>
          </a:p>
        </p:txBody>
      </p:sp>
      <p:sp>
        <p:nvSpPr>
          <p:cNvPr id="290847" name="Text Box 30"/>
          <p:cNvSpPr txBox="1">
            <a:spLocks noChangeArrowheads="1"/>
          </p:cNvSpPr>
          <p:nvPr/>
        </p:nvSpPr>
        <p:spPr bwMode="auto">
          <a:xfrm>
            <a:off x="3733800" y="3886200"/>
            <a:ext cx="1676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Silhouette</a:t>
            </a:r>
          </a:p>
          <a:p>
            <a:pPr algn="l"/>
            <a:r>
              <a:rPr lang="en-US" sz="1600">
                <a:solidFill>
                  <a:srgbClr val="783C00"/>
                </a:solidFill>
                <a:latin typeface="Times New Roman" pitchFamily="18" charset="0"/>
              </a:rPr>
              <a:t>(used to create shadow volume)</a:t>
            </a:r>
            <a:endParaRPr lang="en-US" sz="1400">
              <a:solidFill>
                <a:srgbClr val="783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Shadow Volume Advantages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Omni-directional approach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just spotlight frustums as with shadow maps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Automatic self-shadowing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Everything can shadow everything, including self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Without </a:t>
            </a:r>
            <a:r>
              <a:rPr lang="en-US" sz="2400" i="1" dirty="0"/>
              <a:t>shadow acne</a:t>
            </a:r>
            <a:r>
              <a:rPr lang="en-US" sz="2400" dirty="0"/>
              <a:t> artifacts as with shadow maps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Window-space shadow determination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Shadows accurate to a pixel (Object method)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Required </a:t>
            </a:r>
            <a:r>
              <a:rPr lang="en-US" sz="2800" dirty="0"/>
              <a:t>stencil buffer broadly </a:t>
            </a:r>
            <a:r>
              <a:rPr lang="en-US" sz="2800" dirty="0" smtClean="0"/>
              <a:t>supported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dirty="0"/>
              <a:t>Shadow Maps vs. Shadow Volumes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8AC7-45E7-43B4-8AC6-2A55DD1B086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99012" name="TextBox 3"/>
          <p:cNvSpPr txBox="1">
            <a:spLocks noChangeArrowheads="1"/>
          </p:cNvSpPr>
          <p:nvPr/>
        </p:nvSpPr>
        <p:spPr bwMode="auto">
          <a:xfrm>
            <a:off x="1143000" y="5943600"/>
            <a:ext cx="692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1804" y="1600200"/>
            <a:ext cx="5800392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shadow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volume of space formed by an </a:t>
            </a:r>
            <a:r>
              <a:rPr lang="en-US" sz="2400" dirty="0" err="1" smtClean="0"/>
              <a:t>occluder</a:t>
            </a:r>
            <a:endParaRPr lang="en-US" sz="2400" dirty="0" smtClean="0"/>
          </a:p>
          <a:p>
            <a:r>
              <a:rPr lang="en-US" sz="2400" dirty="0" smtClean="0"/>
              <a:t>Bounded by the edges of the </a:t>
            </a:r>
            <a:r>
              <a:rPr lang="en-US" sz="2400" dirty="0" err="1" smtClean="0"/>
              <a:t>occluder</a:t>
            </a:r>
            <a:endParaRPr lang="en-US" sz="2400" dirty="0" smtClean="0"/>
          </a:p>
          <a:p>
            <a:r>
              <a:rPr lang="en-US" sz="2400" dirty="0" smtClean="0"/>
              <a:t>Any object inside the shadow volume is in shadow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9" descr="shadowvolume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 bwMode="auto">
          <a:xfrm>
            <a:off x="2386584" y="3451860"/>
            <a:ext cx="437083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066800" y="4083050"/>
            <a:ext cx="1222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/>
              <a:t>light source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914400" y="3124200"/>
            <a:ext cx="7239000" cy="2590800"/>
          </a:xfrm>
          <a:prstGeom prst="rect">
            <a:avLst/>
          </a:prstGeom>
          <a:solidFill>
            <a:srgbClr val="0000FF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Shadow Volume Disadvantages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Ideal light sources only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Limited to local point and directional lights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area light sources for soft shadows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Requires polygonal models with connectivity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Models must be closed (2-manifold)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Models must be free of non-planar polygons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Silhouette computations are required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burden CPU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for dynamic scenes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Inherently multi-pass algorithm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Consumes lots of GPU fill rate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zF</a:t>
            </a:r>
            <a:r>
              <a:rPr lang="en-US" i="0" dirty="0" err="1" smtClean="0"/>
              <a:t>ail</a:t>
            </a:r>
            <a:r>
              <a:rPr lang="en-US" dirty="0" smtClean="0"/>
              <a:t> </a:t>
            </a:r>
            <a:r>
              <a:rPr lang="en-US" dirty="0"/>
              <a:t>versus </a:t>
            </a:r>
            <a:r>
              <a:rPr lang="en-US" dirty="0" err="1" smtClean="0"/>
              <a:t>zP</a:t>
            </a:r>
            <a:r>
              <a:rPr lang="en-US" i="0" dirty="0" err="1" smtClean="0"/>
              <a:t>ass</a:t>
            </a:r>
            <a:r>
              <a:rPr lang="en-US" i="0" dirty="0" smtClean="0"/>
              <a:t> Summary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stencil increment/decrements occur</a:t>
            </a:r>
          </a:p>
          <a:p>
            <a:pPr lvl="1"/>
            <a:r>
              <a:rPr lang="en-US" dirty="0" err="1" smtClean="0"/>
              <a:t>Zpass</a:t>
            </a:r>
            <a:r>
              <a:rPr lang="en-US" dirty="0" smtClean="0"/>
              <a:t>: on depth test pass</a:t>
            </a:r>
          </a:p>
          <a:p>
            <a:pPr lvl="1"/>
            <a:r>
              <a:rPr lang="en-US" dirty="0" err="1" smtClean="0"/>
              <a:t>Zfail</a:t>
            </a:r>
            <a:r>
              <a:rPr lang="en-US" dirty="0" smtClean="0"/>
              <a:t>: on depth test fail</a:t>
            </a:r>
          </a:p>
          <a:p>
            <a:r>
              <a:rPr lang="en-US" dirty="0" smtClean="0"/>
              <a:t>Increment on</a:t>
            </a:r>
          </a:p>
          <a:p>
            <a:pPr lvl="1"/>
            <a:r>
              <a:rPr lang="en-US" dirty="0" err="1" smtClean="0"/>
              <a:t>Zpass</a:t>
            </a:r>
            <a:r>
              <a:rPr lang="en-US" dirty="0" smtClean="0"/>
              <a:t>: front faces</a:t>
            </a:r>
          </a:p>
          <a:p>
            <a:pPr lvl="1"/>
            <a:r>
              <a:rPr lang="en-US" dirty="0" err="1" smtClean="0"/>
              <a:t>Zfail</a:t>
            </a:r>
            <a:r>
              <a:rPr lang="en-US" dirty="0" smtClean="0"/>
              <a:t>: back faces</a:t>
            </a:r>
          </a:p>
          <a:p>
            <a:r>
              <a:rPr lang="en-US" dirty="0" smtClean="0"/>
              <a:t>Decrement on</a:t>
            </a:r>
          </a:p>
          <a:p>
            <a:pPr lvl="1"/>
            <a:r>
              <a:rPr lang="en-US" dirty="0" err="1" smtClean="0"/>
              <a:t>Zpass</a:t>
            </a:r>
            <a:r>
              <a:rPr lang="en-US" dirty="0" smtClean="0"/>
              <a:t>: front faces</a:t>
            </a:r>
          </a:p>
          <a:p>
            <a:pPr lvl="1"/>
            <a:r>
              <a:rPr lang="en-US" dirty="0" err="1" smtClean="0"/>
              <a:t>Zfail</a:t>
            </a:r>
            <a:r>
              <a:rPr lang="en-US" dirty="0" smtClean="0"/>
              <a:t>: back faces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Which clip plane creates a problem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Zpass</a:t>
            </a:r>
            <a:r>
              <a:rPr lang="en-US" dirty="0" smtClean="0"/>
              <a:t>: near clip plane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Zfail</a:t>
            </a:r>
            <a:r>
              <a:rPr lang="en-US" dirty="0" smtClean="0"/>
              <a:t>: far clip plane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Wrapped Stencil Counts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Traditionally, stencil counts could not go negative, so we had to: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First, render increment pass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Second, render decrement pass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Wrapped Stencil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Decrement on 0 yields 255.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Increment on 255 yields 0.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New </a:t>
            </a:r>
            <a:r>
              <a:rPr lang="en-US" dirty="0" err="1" smtClean="0"/>
              <a:t>Glenum’s</a:t>
            </a:r>
            <a:r>
              <a:rPr lang="en-US" dirty="0" smtClean="0"/>
              <a:t> GL_INCR_WRAP and GL_DECR_WRAP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Two-sided </a:t>
            </a:r>
            <a:r>
              <a:rPr lang="en-US" dirty="0"/>
              <a:t>Stencil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Implementation wise, we would set the cull-face states and render the shadow </a:t>
            </a:r>
            <a:r>
              <a:rPr lang="en-US" sz="2800" dirty="0"/>
              <a:t>volume geometry </a:t>
            </a:r>
            <a:r>
              <a:rPr lang="en-US" sz="2800" dirty="0" smtClean="0"/>
              <a:t>twice: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Rasterizing </a:t>
            </a:r>
            <a:r>
              <a:rPr lang="en-US" sz="2400" dirty="0"/>
              <a:t>front-facing geometry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Rasterizing </a:t>
            </a:r>
            <a:r>
              <a:rPr lang="en-US" sz="2400" dirty="0"/>
              <a:t>back-facing </a:t>
            </a:r>
            <a:r>
              <a:rPr lang="en-US" sz="2400" dirty="0" smtClean="0"/>
              <a:t>geometry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 dependent on </a:t>
            </a:r>
            <a:r>
              <a:rPr lang="en-US" sz="2400" dirty="0" err="1" smtClean="0"/>
              <a:t>zPass</a:t>
            </a:r>
            <a:r>
              <a:rPr lang="en-US" sz="2400" dirty="0" smtClean="0"/>
              <a:t> or </a:t>
            </a:r>
            <a:r>
              <a:rPr lang="en-US" sz="2400" dirty="0" err="1" smtClean="0"/>
              <a:t>zFail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Would be great if we could do this in one pass, incrementing if the geometry faces one direction and decrementing otherwise.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Two sets of stencil state: front- and back-facing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Rasterizes</a:t>
            </a:r>
            <a:r>
              <a:rPr lang="en-US" sz="2400" dirty="0" smtClean="0"/>
              <a:t> </a:t>
            </a:r>
            <a:r>
              <a:rPr lang="en-US" sz="2400" dirty="0"/>
              <a:t>just as many </a:t>
            </a:r>
            <a:r>
              <a:rPr lang="en-US" sz="2400" dirty="0" smtClean="0"/>
              <a:t>fragments, but </a:t>
            </a:r>
            <a:r>
              <a:rPr lang="en-US" sz="2400" dirty="0"/>
              <a:t>more efficient for CPU &amp; </a:t>
            </a:r>
            <a:r>
              <a:rPr lang="en-US" sz="2400" dirty="0" smtClean="0"/>
              <a:t>GPU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See </a:t>
            </a:r>
            <a:r>
              <a:rPr lang="en-US" sz="2400" dirty="0" err="1" smtClean="0"/>
              <a:t>glStencilFuncSeparate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Two-sided Stencil Testing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glStencilOpSeparate</a:t>
            </a:r>
            <a:r>
              <a:rPr lang="en-US" sz="2000" dirty="0"/>
              <a:t>(</a:t>
            </a:r>
            <a:r>
              <a:rPr lang="en-US" sz="2000" dirty="0" err="1"/>
              <a:t>GLenum</a:t>
            </a:r>
            <a:r>
              <a:rPr lang="en-US" sz="2000" dirty="0"/>
              <a:t> </a:t>
            </a:r>
            <a:r>
              <a:rPr lang="en-US" sz="2000" i="1" dirty="0"/>
              <a:t>face</a:t>
            </a:r>
            <a:r>
              <a:rPr lang="en-US" sz="2000" dirty="0"/>
              <a:t>, </a:t>
            </a:r>
            <a:r>
              <a:rPr lang="en-US" sz="2000" dirty="0" err="1"/>
              <a:t>GLenum</a:t>
            </a:r>
            <a:r>
              <a:rPr lang="en-US" sz="2000" dirty="0"/>
              <a:t> </a:t>
            </a:r>
            <a:r>
              <a:rPr lang="en-US" sz="2000" i="1" dirty="0" err="1"/>
              <a:t>sfail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  </a:t>
            </a:r>
            <a:r>
              <a:rPr lang="en-US" sz="2000" dirty="0" err="1" smtClean="0"/>
              <a:t>GLenum</a:t>
            </a:r>
            <a:r>
              <a:rPr lang="en-US" sz="2000" dirty="0" smtClean="0"/>
              <a:t> </a:t>
            </a:r>
            <a:r>
              <a:rPr lang="en-US" sz="2000" i="1" dirty="0" err="1"/>
              <a:t>dpfail</a:t>
            </a:r>
            <a:r>
              <a:rPr lang="en-US" sz="2000" dirty="0"/>
              <a:t>, </a:t>
            </a:r>
            <a:r>
              <a:rPr lang="en-US" sz="2000" dirty="0" err="1"/>
              <a:t>GLenum</a:t>
            </a:r>
            <a:r>
              <a:rPr lang="en-US" sz="2000" dirty="0"/>
              <a:t> </a:t>
            </a:r>
            <a:r>
              <a:rPr lang="en-US" sz="2000" i="1" dirty="0" err="1"/>
              <a:t>dppass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800" dirty="0"/>
              <a:t>Specifies what action to take as a result of stencil test and depth test: </a:t>
            </a:r>
            <a:r>
              <a:rPr lang="en-US" sz="2400" dirty="0"/>
              <a:t>GL_KEEP, </a:t>
            </a:r>
            <a:r>
              <a:rPr lang="en-US" sz="2400" dirty="0" smtClean="0"/>
              <a:t>GL_ZERO, GL_INCR_WRAP, GL_DECR_WRAP, </a:t>
            </a:r>
            <a:r>
              <a:rPr lang="en-US" sz="2800" dirty="0" smtClean="0"/>
              <a:t>etc.</a:t>
            </a:r>
            <a:endParaRPr lang="en-US" sz="2800" dirty="0"/>
          </a:p>
          <a:p>
            <a:pPr lvl="1"/>
            <a:r>
              <a:rPr lang="en-US" sz="2400" dirty="0" err="1"/>
              <a:t>sfail</a:t>
            </a:r>
            <a:r>
              <a:rPr lang="en-US" sz="2400" dirty="0"/>
              <a:t> - fails stencil test</a:t>
            </a:r>
          </a:p>
          <a:p>
            <a:pPr lvl="1"/>
            <a:r>
              <a:rPr lang="en-US" sz="2400" dirty="0" err="1"/>
              <a:t>dpfail</a:t>
            </a:r>
            <a:r>
              <a:rPr lang="en-US" sz="2400" dirty="0"/>
              <a:t> - passes stencil test, fails depth test</a:t>
            </a:r>
          </a:p>
          <a:p>
            <a:pPr lvl="1"/>
            <a:r>
              <a:rPr lang="en-US" sz="2400" dirty="0" err="1"/>
              <a:t>dppass</a:t>
            </a:r>
            <a:r>
              <a:rPr lang="en-US" sz="2400" dirty="0"/>
              <a:t>- passes both stencil and depth </a:t>
            </a:r>
            <a:r>
              <a:rPr lang="en-US" sz="2400" dirty="0" smtClean="0"/>
              <a:t>test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Definitions (2D slice)</a:t>
            </a:r>
            <a:endParaRPr lang="en-US" dirty="0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3186113" y="2778125"/>
            <a:ext cx="1570037" cy="2165350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48" y="490"/>
              </a:cxn>
              <a:cxn ang="0">
                <a:pos x="442" y="48"/>
              </a:cxn>
              <a:cxn ang="0">
                <a:pos x="687" y="0"/>
              </a:cxn>
              <a:cxn ang="0">
                <a:pos x="879" y="149"/>
              </a:cxn>
              <a:cxn ang="0">
                <a:pos x="538" y="586"/>
              </a:cxn>
              <a:cxn ang="0">
                <a:pos x="538" y="1172"/>
              </a:cxn>
              <a:cxn ang="0">
                <a:pos x="293" y="1364"/>
              </a:cxn>
              <a:cxn ang="0">
                <a:pos x="0" y="1172"/>
              </a:cxn>
            </a:cxnLst>
            <a:rect l="0" t="0" r="r" b="b"/>
            <a:pathLst>
              <a:path w="879" h="1364">
                <a:moveTo>
                  <a:pt x="0" y="1172"/>
                </a:moveTo>
                <a:lnTo>
                  <a:pt x="48" y="490"/>
                </a:lnTo>
                <a:lnTo>
                  <a:pt x="442" y="48"/>
                </a:lnTo>
                <a:lnTo>
                  <a:pt x="687" y="0"/>
                </a:lnTo>
                <a:lnTo>
                  <a:pt x="879" y="149"/>
                </a:lnTo>
                <a:lnTo>
                  <a:pt x="538" y="586"/>
                </a:lnTo>
                <a:lnTo>
                  <a:pt x="538" y="1172"/>
                </a:lnTo>
                <a:lnTo>
                  <a:pt x="293" y="1364"/>
                </a:lnTo>
                <a:lnTo>
                  <a:pt x="0" y="1172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62063" y="3771900"/>
            <a:ext cx="403225" cy="190500"/>
            <a:chOff x="1253" y="2079"/>
            <a:chExt cx="226" cy="120"/>
          </a:xfrm>
        </p:grpSpPr>
        <p:sp>
          <p:nvSpPr>
            <p:cNvPr id="61449" name="Oval 9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7175" y="1995488"/>
            <a:ext cx="609600" cy="549275"/>
            <a:chOff x="1402" y="960"/>
            <a:chExt cx="341" cy="346"/>
          </a:xfr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498" y="1080"/>
              <a:ext cx="96" cy="101"/>
            </a:xfrm>
            <a:prstGeom prst="ellipse">
              <a:avLst/>
            </a:prstGeom>
            <a:grpFill/>
            <a:ln w="7938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 flipV="1">
              <a:off x="1546" y="960"/>
              <a:ext cx="1" cy="72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1546" y="1229"/>
              <a:ext cx="1" cy="77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 flipV="1">
              <a:off x="1599" y="989"/>
              <a:ext cx="48" cy="62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1627" y="1056"/>
              <a:ext cx="87" cy="38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1594" y="1219"/>
              <a:ext cx="53" cy="63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1647" y="1181"/>
              <a:ext cx="72" cy="24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 flipH="1" flipV="1">
              <a:off x="1459" y="989"/>
              <a:ext cx="39" cy="53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H="1" flipV="1">
              <a:off x="1407" y="1056"/>
              <a:ext cx="52" cy="34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H="1">
              <a:off x="1459" y="1215"/>
              <a:ext cx="34" cy="67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H="1">
              <a:off x="1402" y="1186"/>
              <a:ext cx="57" cy="29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>
              <a:off x="1647" y="1128"/>
              <a:ext cx="96" cy="1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 flipH="1">
              <a:off x="1402" y="1128"/>
              <a:ext cx="48" cy="1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6" name="Freeform 26" descr="Narrow vertical"/>
          <p:cNvSpPr>
            <a:spLocks/>
          </p:cNvSpPr>
          <p:nvPr/>
        </p:nvSpPr>
        <p:spPr bwMode="auto">
          <a:xfrm>
            <a:off x="2362200" y="2743200"/>
            <a:ext cx="3492500" cy="2865438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341" y="0"/>
              </a:cxn>
              <a:cxn ang="0">
                <a:pos x="1955" y="490"/>
              </a:cxn>
              <a:cxn ang="0">
                <a:pos x="1172" y="1805"/>
              </a:cxn>
              <a:cxn ang="0">
                <a:pos x="0" y="197"/>
              </a:cxn>
            </a:cxnLst>
            <a:rect l="0" t="0" r="r" b="b"/>
            <a:pathLst>
              <a:path w="1955" h="1805">
                <a:moveTo>
                  <a:pt x="0" y="197"/>
                </a:moveTo>
                <a:lnTo>
                  <a:pt x="341" y="0"/>
                </a:lnTo>
                <a:lnTo>
                  <a:pt x="1955" y="490"/>
                </a:lnTo>
                <a:lnTo>
                  <a:pt x="1172" y="1805"/>
                </a:lnTo>
                <a:lnTo>
                  <a:pt x="0" y="19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61467" name="Freeform 27"/>
          <p:cNvSpPr>
            <a:spLocks/>
          </p:cNvSpPr>
          <p:nvPr/>
        </p:nvSpPr>
        <p:spPr bwMode="auto">
          <a:xfrm>
            <a:off x="3181350" y="2765425"/>
            <a:ext cx="1570038" cy="2165350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48" y="490"/>
              </a:cxn>
              <a:cxn ang="0">
                <a:pos x="442" y="48"/>
              </a:cxn>
              <a:cxn ang="0">
                <a:pos x="687" y="0"/>
              </a:cxn>
              <a:cxn ang="0">
                <a:pos x="879" y="149"/>
              </a:cxn>
              <a:cxn ang="0">
                <a:pos x="538" y="586"/>
              </a:cxn>
              <a:cxn ang="0">
                <a:pos x="538" y="1172"/>
              </a:cxn>
              <a:cxn ang="0">
                <a:pos x="293" y="1364"/>
              </a:cxn>
              <a:cxn ang="0">
                <a:pos x="0" y="1172"/>
              </a:cxn>
            </a:cxnLst>
            <a:rect l="0" t="0" r="r" b="b"/>
            <a:pathLst>
              <a:path w="879" h="1364">
                <a:moveTo>
                  <a:pt x="0" y="1172"/>
                </a:moveTo>
                <a:lnTo>
                  <a:pt x="48" y="490"/>
                </a:lnTo>
                <a:lnTo>
                  <a:pt x="442" y="48"/>
                </a:lnTo>
                <a:lnTo>
                  <a:pt x="687" y="0"/>
                </a:lnTo>
                <a:lnTo>
                  <a:pt x="879" y="149"/>
                </a:lnTo>
                <a:lnTo>
                  <a:pt x="538" y="586"/>
                </a:lnTo>
                <a:lnTo>
                  <a:pt x="538" y="1172"/>
                </a:lnTo>
                <a:lnTo>
                  <a:pt x="293" y="1364"/>
                </a:lnTo>
                <a:lnTo>
                  <a:pt x="0" y="1172"/>
                </a:lnTo>
                <a:close/>
              </a:path>
            </a:pathLst>
          </a:custGeom>
          <a:noFill/>
          <a:ln w="38100" cap="rnd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33738" y="2986088"/>
            <a:ext cx="1355725" cy="1836737"/>
            <a:chOff x="2357" y="1584"/>
            <a:chExt cx="759" cy="1157"/>
          </a:xfrm>
        </p:grpSpPr>
        <p:sp>
          <p:nvSpPr>
            <p:cNvPr id="61469" name="Freeform 29" descr="80%"/>
            <p:cNvSpPr>
              <a:spLocks/>
            </p:cNvSpPr>
            <p:nvPr/>
          </p:nvSpPr>
          <p:spPr bwMode="auto">
            <a:xfrm>
              <a:off x="2357" y="1584"/>
              <a:ext cx="759" cy="1157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346" y="1157"/>
                </a:cxn>
                <a:cxn ang="0">
                  <a:pos x="509" y="1033"/>
                </a:cxn>
                <a:cxn ang="0">
                  <a:pos x="509" y="447"/>
                </a:cxn>
                <a:cxn ang="0">
                  <a:pos x="754" y="130"/>
                </a:cxn>
                <a:cxn ang="0">
                  <a:pos x="759" y="125"/>
                </a:cxn>
                <a:cxn ang="0">
                  <a:pos x="331" y="0"/>
                </a:cxn>
                <a:cxn ang="0">
                  <a:pos x="19" y="351"/>
                </a:cxn>
                <a:cxn ang="0">
                  <a:pos x="0" y="701"/>
                </a:cxn>
              </a:cxnLst>
              <a:rect l="0" t="0" r="r" b="b"/>
              <a:pathLst>
                <a:path w="759" h="1157">
                  <a:moveTo>
                    <a:pt x="0" y="701"/>
                  </a:moveTo>
                  <a:lnTo>
                    <a:pt x="346" y="1157"/>
                  </a:lnTo>
                  <a:lnTo>
                    <a:pt x="509" y="1033"/>
                  </a:lnTo>
                  <a:lnTo>
                    <a:pt x="509" y="447"/>
                  </a:lnTo>
                  <a:lnTo>
                    <a:pt x="754" y="130"/>
                  </a:lnTo>
                  <a:lnTo>
                    <a:pt x="759" y="125"/>
                  </a:lnTo>
                  <a:lnTo>
                    <a:pt x="331" y="0"/>
                  </a:lnTo>
                  <a:lnTo>
                    <a:pt x="19" y="351"/>
                  </a:lnTo>
                  <a:lnTo>
                    <a:pt x="0" y="7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70" name="Freeform 30" descr="80%"/>
            <p:cNvSpPr>
              <a:spLocks/>
            </p:cNvSpPr>
            <p:nvPr/>
          </p:nvSpPr>
          <p:spPr bwMode="auto">
            <a:xfrm>
              <a:off x="2357" y="1584"/>
              <a:ext cx="759" cy="1157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346" y="1157"/>
                </a:cxn>
                <a:cxn ang="0">
                  <a:pos x="509" y="1033"/>
                </a:cxn>
                <a:cxn ang="0">
                  <a:pos x="509" y="447"/>
                </a:cxn>
                <a:cxn ang="0">
                  <a:pos x="754" y="130"/>
                </a:cxn>
                <a:cxn ang="0">
                  <a:pos x="759" y="125"/>
                </a:cxn>
                <a:cxn ang="0">
                  <a:pos x="331" y="0"/>
                </a:cxn>
                <a:cxn ang="0">
                  <a:pos x="19" y="351"/>
                </a:cxn>
                <a:cxn ang="0">
                  <a:pos x="0" y="701"/>
                </a:cxn>
              </a:cxnLst>
              <a:rect l="0" t="0" r="r" b="b"/>
              <a:pathLst>
                <a:path w="759" h="1157">
                  <a:moveTo>
                    <a:pt x="0" y="701"/>
                  </a:moveTo>
                  <a:lnTo>
                    <a:pt x="346" y="1157"/>
                  </a:lnTo>
                  <a:lnTo>
                    <a:pt x="509" y="1033"/>
                  </a:lnTo>
                  <a:lnTo>
                    <a:pt x="509" y="447"/>
                  </a:lnTo>
                  <a:lnTo>
                    <a:pt x="754" y="130"/>
                  </a:lnTo>
                  <a:lnTo>
                    <a:pt x="759" y="125"/>
                  </a:lnTo>
                  <a:lnTo>
                    <a:pt x="331" y="0"/>
                  </a:lnTo>
                  <a:lnTo>
                    <a:pt x="19" y="351"/>
                  </a:lnTo>
                  <a:lnTo>
                    <a:pt x="0" y="7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3105150" y="2093913"/>
            <a:ext cx="1389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3048000" y="2057400"/>
            <a:ext cx="12711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Shadowing</a:t>
            </a:r>
            <a:br>
              <a:rPr lang="en-US" sz="2000" dirty="0"/>
            </a:br>
            <a:r>
              <a:rPr lang="en-US" sz="2000" dirty="0" err="1" smtClean="0"/>
              <a:t>occluder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3867150" y="23764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/>
              <a:t>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3259138" y="2613025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/>
              <a:t>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2789238" y="5265738"/>
            <a:ext cx="13954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2438400" y="5181600"/>
            <a:ext cx="1590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000" dirty="0" smtClean="0"/>
              <a:t>Partially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shadowed receiver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1066800" y="2667000"/>
            <a:ext cx="831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Light</a:t>
            </a:r>
            <a:br>
              <a:rPr lang="en-US" sz="2000" dirty="0"/>
            </a:br>
            <a:r>
              <a:rPr lang="en-US" sz="2000" dirty="0"/>
              <a:t>source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1176338" y="4778375"/>
            <a:ext cx="10525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457200" y="4800600"/>
            <a:ext cx="1981200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Eye position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1600" i="1" dirty="0" smtClean="0"/>
              <a:t>(shadows </a:t>
            </a:r>
            <a:r>
              <a:rPr lang="en-US" sz="1600" i="1" dirty="0"/>
              <a:t>are independent of the eye position) </a:t>
            </a:r>
            <a:endParaRPr lang="en-US" sz="1600" b="1" i="1" dirty="0">
              <a:latin typeface="Times New Roman" pitchFamily="18" charset="0"/>
            </a:endParaRPr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5797550" y="5243513"/>
            <a:ext cx="1577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5791200" y="5105400"/>
            <a:ext cx="178253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Surface inside</a:t>
            </a:r>
            <a:br>
              <a:rPr lang="en-US" sz="2000" dirty="0"/>
            </a:br>
            <a:r>
              <a:rPr lang="en-US" sz="2000" dirty="0"/>
              <a:t>shadow volume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i="1" dirty="0"/>
              <a:t>(shadowed)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5394325" y="1995488"/>
            <a:ext cx="2006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5610225" y="1828800"/>
            <a:ext cx="178253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Surface outside</a:t>
            </a:r>
            <a:br>
              <a:rPr lang="en-US" sz="2000" dirty="0"/>
            </a:br>
            <a:r>
              <a:rPr lang="en-US" sz="2000" dirty="0"/>
              <a:t>shadow volume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i="1" dirty="0"/>
              <a:t>(illuminated) 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393950" y="3070225"/>
            <a:ext cx="2271713" cy="2797175"/>
            <a:chOff x="1887" y="1637"/>
            <a:chExt cx="1272" cy="1762"/>
          </a:xfrm>
        </p:grpSpPr>
        <p:sp>
          <p:nvSpPr>
            <p:cNvPr id="61487" name="Freeform 47"/>
            <p:cNvSpPr>
              <a:spLocks/>
            </p:cNvSpPr>
            <p:nvPr/>
          </p:nvSpPr>
          <p:spPr bwMode="auto">
            <a:xfrm>
              <a:off x="1887" y="1637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4" y="14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88" name="Freeform 48"/>
            <p:cNvSpPr>
              <a:spLocks/>
            </p:cNvSpPr>
            <p:nvPr/>
          </p:nvSpPr>
          <p:spPr bwMode="auto">
            <a:xfrm>
              <a:off x="1906" y="1661"/>
              <a:ext cx="14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19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89" name="Freeform 49"/>
            <p:cNvSpPr>
              <a:spLocks/>
            </p:cNvSpPr>
            <p:nvPr/>
          </p:nvSpPr>
          <p:spPr bwMode="auto">
            <a:xfrm>
              <a:off x="1925" y="1690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0" name="Freeform 50"/>
            <p:cNvSpPr>
              <a:spLocks/>
            </p:cNvSpPr>
            <p:nvPr/>
          </p:nvSpPr>
          <p:spPr bwMode="auto">
            <a:xfrm>
              <a:off x="1944" y="1719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5" y="19"/>
                </a:cxn>
                <a:cxn ang="0">
                  <a:pos x="15" y="14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1" name="Freeform 51"/>
            <p:cNvSpPr>
              <a:spLocks/>
            </p:cNvSpPr>
            <p:nvPr/>
          </p:nvSpPr>
          <p:spPr bwMode="auto">
            <a:xfrm>
              <a:off x="1964" y="1743"/>
              <a:ext cx="14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4" y="5"/>
                </a:cxn>
              </a:cxnLst>
              <a:rect l="0" t="0" r="r" b="b"/>
              <a:pathLst>
                <a:path w="14" h="19">
                  <a:moveTo>
                    <a:pt x="4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2" name="Freeform 52"/>
            <p:cNvSpPr>
              <a:spLocks/>
            </p:cNvSpPr>
            <p:nvPr/>
          </p:nvSpPr>
          <p:spPr bwMode="auto">
            <a:xfrm>
              <a:off x="1983" y="1772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3" name="Freeform 53"/>
            <p:cNvSpPr>
              <a:spLocks/>
            </p:cNvSpPr>
            <p:nvPr/>
          </p:nvSpPr>
          <p:spPr bwMode="auto">
            <a:xfrm>
              <a:off x="2002" y="1800"/>
              <a:ext cx="14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0" y="1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5" y="0"/>
                </a:cxn>
              </a:cxnLst>
              <a:rect l="0" t="0" r="r" b="b"/>
              <a:pathLst>
                <a:path w="14" h="2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4" name="Freeform 54"/>
            <p:cNvSpPr>
              <a:spLocks/>
            </p:cNvSpPr>
            <p:nvPr/>
          </p:nvSpPr>
          <p:spPr bwMode="auto">
            <a:xfrm>
              <a:off x="2021" y="1824"/>
              <a:ext cx="19" cy="2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19" y="20"/>
                </a:cxn>
                <a:cxn ang="0">
                  <a:pos x="5" y="5"/>
                </a:cxn>
              </a:cxnLst>
              <a:rect l="0" t="0" r="r" b="b"/>
              <a:pathLst>
                <a:path w="19" h="20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9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5" name="Freeform 55"/>
            <p:cNvSpPr>
              <a:spLocks/>
            </p:cNvSpPr>
            <p:nvPr/>
          </p:nvSpPr>
          <p:spPr bwMode="auto">
            <a:xfrm>
              <a:off x="2040" y="1853"/>
              <a:ext cx="20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0" y="19"/>
                </a:cxn>
                <a:cxn ang="0">
                  <a:pos x="5" y="0"/>
                </a:cxn>
              </a:cxnLst>
              <a:rect l="0" t="0" r="r" b="b"/>
              <a:pathLst>
                <a:path w="20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6" name="Freeform 56"/>
            <p:cNvSpPr>
              <a:spLocks/>
            </p:cNvSpPr>
            <p:nvPr/>
          </p:nvSpPr>
          <p:spPr bwMode="auto">
            <a:xfrm>
              <a:off x="2060" y="1882"/>
              <a:ext cx="19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9" y="14"/>
                </a:cxn>
                <a:cxn ang="0">
                  <a:pos x="4" y="0"/>
                </a:cxn>
              </a:cxnLst>
              <a:rect l="0" t="0" r="r" b="b"/>
              <a:pathLst>
                <a:path w="19" h="1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7" name="Freeform 57"/>
            <p:cNvSpPr>
              <a:spLocks/>
            </p:cNvSpPr>
            <p:nvPr/>
          </p:nvSpPr>
          <p:spPr bwMode="auto">
            <a:xfrm>
              <a:off x="2084" y="1906"/>
              <a:ext cx="14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4" y="5"/>
                </a:cxn>
              </a:cxnLst>
              <a:rect l="0" t="0" r="r" b="b"/>
              <a:pathLst>
                <a:path w="14" h="19">
                  <a:moveTo>
                    <a:pt x="4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8" name="Freeform 58"/>
            <p:cNvSpPr>
              <a:spLocks/>
            </p:cNvSpPr>
            <p:nvPr/>
          </p:nvSpPr>
          <p:spPr bwMode="auto">
            <a:xfrm>
              <a:off x="2103" y="1935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9" name="Freeform 59"/>
            <p:cNvSpPr>
              <a:spLocks/>
            </p:cNvSpPr>
            <p:nvPr/>
          </p:nvSpPr>
          <p:spPr bwMode="auto">
            <a:xfrm>
              <a:off x="2122" y="1964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0" name="Freeform 60"/>
            <p:cNvSpPr>
              <a:spLocks/>
            </p:cNvSpPr>
            <p:nvPr/>
          </p:nvSpPr>
          <p:spPr bwMode="auto">
            <a:xfrm>
              <a:off x="2141" y="1988"/>
              <a:ext cx="15" cy="1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4"/>
                </a:cxn>
              </a:cxnLst>
              <a:rect l="0" t="0" r="r" b="b"/>
              <a:pathLst>
                <a:path w="15" h="19">
                  <a:moveTo>
                    <a:pt x="5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1" name="Freeform 61"/>
            <p:cNvSpPr>
              <a:spLocks/>
            </p:cNvSpPr>
            <p:nvPr/>
          </p:nvSpPr>
          <p:spPr bwMode="auto">
            <a:xfrm>
              <a:off x="2160" y="2016"/>
              <a:ext cx="15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0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5" y="0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2" name="Freeform 62"/>
            <p:cNvSpPr>
              <a:spLocks/>
            </p:cNvSpPr>
            <p:nvPr/>
          </p:nvSpPr>
          <p:spPr bwMode="auto">
            <a:xfrm>
              <a:off x="2180" y="2045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14" y="19"/>
                </a:cxn>
                <a:cxn ang="0">
                  <a:pos x="14" y="15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3" name="Freeform 63"/>
            <p:cNvSpPr>
              <a:spLocks/>
            </p:cNvSpPr>
            <p:nvPr/>
          </p:nvSpPr>
          <p:spPr bwMode="auto">
            <a:xfrm>
              <a:off x="2199" y="2069"/>
              <a:ext cx="14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19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4" name="Freeform 64"/>
            <p:cNvSpPr>
              <a:spLocks/>
            </p:cNvSpPr>
            <p:nvPr/>
          </p:nvSpPr>
          <p:spPr bwMode="auto">
            <a:xfrm>
              <a:off x="2218" y="2098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5" name="Freeform 65"/>
            <p:cNvSpPr>
              <a:spLocks/>
            </p:cNvSpPr>
            <p:nvPr/>
          </p:nvSpPr>
          <p:spPr bwMode="auto">
            <a:xfrm>
              <a:off x="2237" y="2127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4"/>
                </a:cxn>
                <a:cxn ang="0">
                  <a:pos x="15" y="19"/>
                </a:cxn>
                <a:cxn ang="0">
                  <a:pos x="19" y="14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9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6" name="Freeform 66"/>
            <p:cNvSpPr>
              <a:spLocks/>
            </p:cNvSpPr>
            <p:nvPr/>
          </p:nvSpPr>
          <p:spPr bwMode="auto">
            <a:xfrm>
              <a:off x="2256" y="2151"/>
              <a:ext cx="20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0" y="19"/>
                </a:cxn>
                <a:cxn ang="0">
                  <a:pos x="5" y="5"/>
                </a:cxn>
              </a:cxnLst>
              <a:rect l="0" t="0" r="r" b="b"/>
              <a:pathLst>
                <a:path w="20" h="19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7" name="Freeform 67"/>
            <p:cNvSpPr>
              <a:spLocks/>
            </p:cNvSpPr>
            <p:nvPr/>
          </p:nvSpPr>
          <p:spPr bwMode="auto">
            <a:xfrm>
              <a:off x="2280" y="2180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8" name="Freeform 68"/>
            <p:cNvSpPr>
              <a:spLocks/>
            </p:cNvSpPr>
            <p:nvPr/>
          </p:nvSpPr>
          <p:spPr bwMode="auto">
            <a:xfrm>
              <a:off x="2300" y="2208"/>
              <a:ext cx="14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4" y="0"/>
                </a:cxn>
              </a:cxnLst>
              <a:rect l="0" t="0" r="r" b="b"/>
              <a:pathLst>
                <a:path w="14" h="20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9" name="Freeform 69"/>
            <p:cNvSpPr>
              <a:spLocks/>
            </p:cNvSpPr>
            <p:nvPr/>
          </p:nvSpPr>
          <p:spPr bwMode="auto">
            <a:xfrm>
              <a:off x="2319" y="2232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20"/>
                </a:cxn>
                <a:cxn ang="0">
                  <a:pos x="14" y="24"/>
                </a:cxn>
                <a:cxn ang="0">
                  <a:pos x="14" y="20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20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0" name="Freeform 70"/>
            <p:cNvSpPr>
              <a:spLocks/>
            </p:cNvSpPr>
            <p:nvPr/>
          </p:nvSpPr>
          <p:spPr bwMode="auto">
            <a:xfrm>
              <a:off x="2338" y="2261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1" name="Freeform 71"/>
            <p:cNvSpPr>
              <a:spLocks/>
            </p:cNvSpPr>
            <p:nvPr/>
          </p:nvSpPr>
          <p:spPr bwMode="auto">
            <a:xfrm>
              <a:off x="2357" y="2290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5" y="19"/>
                </a:cxn>
                <a:cxn ang="0">
                  <a:pos x="15" y="14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2" name="Freeform 72"/>
            <p:cNvSpPr>
              <a:spLocks/>
            </p:cNvSpPr>
            <p:nvPr/>
          </p:nvSpPr>
          <p:spPr bwMode="auto">
            <a:xfrm>
              <a:off x="2376" y="2314"/>
              <a:ext cx="15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5" y="24"/>
                </a:cxn>
                <a:cxn ang="0">
                  <a:pos x="15" y="19"/>
                </a:cxn>
                <a:cxn ang="0">
                  <a:pos x="5" y="5"/>
                </a:cxn>
              </a:cxnLst>
              <a:rect l="0" t="0" r="r" b="b"/>
              <a:pathLst>
                <a:path w="15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5" y="24"/>
                  </a:lnTo>
                  <a:lnTo>
                    <a:pt x="15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3" name="Freeform 73"/>
            <p:cNvSpPr>
              <a:spLocks/>
            </p:cNvSpPr>
            <p:nvPr/>
          </p:nvSpPr>
          <p:spPr bwMode="auto">
            <a:xfrm>
              <a:off x="2396" y="2343"/>
              <a:ext cx="19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4" y="0"/>
                </a:cxn>
              </a:cxnLst>
              <a:rect l="0" t="0" r="r" b="b"/>
              <a:pathLst>
                <a:path w="19" h="1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4" name="Freeform 74"/>
            <p:cNvSpPr>
              <a:spLocks/>
            </p:cNvSpPr>
            <p:nvPr/>
          </p:nvSpPr>
          <p:spPr bwMode="auto">
            <a:xfrm>
              <a:off x="2415" y="2372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9" y="14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5" name="Freeform 75"/>
            <p:cNvSpPr>
              <a:spLocks/>
            </p:cNvSpPr>
            <p:nvPr/>
          </p:nvSpPr>
          <p:spPr bwMode="auto">
            <a:xfrm>
              <a:off x="2434" y="2396"/>
              <a:ext cx="19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9" y="19"/>
                </a:cxn>
                <a:cxn ang="0">
                  <a:pos x="5" y="5"/>
                </a:cxn>
              </a:cxnLst>
              <a:rect l="0" t="0" r="r" b="b"/>
              <a:pathLst>
                <a:path w="19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6" name="Freeform 76"/>
            <p:cNvSpPr>
              <a:spLocks/>
            </p:cNvSpPr>
            <p:nvPr/>
          </p:nvSpPr>
          <p:spPr bwMode="auto">
            <a:xfrm>
              <a:off x="2453" y="2425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9" y="19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7" name="Freeform 77"/>
            <p:cNvSpPr>
              <a:spLocks/>
            </p:cNvSpPr>
            <p:nvPr/>
          </p:nvSpPr>
          <p:spPr bwMode="auto">
            <a:xfrm>
              <a:off x="2477" y="2453"/>
              <a:ext cx="15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5"/>
                </a:cxn>
                <a:cxn ang="0">
                  <a:pos x="10" y="20"/>
                </a:cxn>
                <a:cxn ang="0">
                  <a:pos x="15" y="15"/>
                </a:cxn>
                <a:cxn ang="0">
                  <a:pos x="5" y="0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8" name="Freeform 78"/>
            <p:cNvSpPr>
              <a:spLocks/>
            </p:cNvSpPr>
            <p:nvPr/>
          </p:nvSpPr>
          <p:spPr bwMode="auto">
            <a:xfrm>
              <a:off x="2496" y="2477"/>
              <a:ext cx="15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20"/>
                </a:cxn>
                <a:cxn ang="0">
                  <a:pos x="15" y="24"/>
                </a:cxn>
                <a:cxn ang="0">
                  <a:pos x="15" y="20"/>
                </a:cxn>
                <a:cxn ang="0">
                  <a:pos x="5" y="5"/>
                </a:cxn>
              </a:cxnLst>
              <a:rect l="0" t="0" r="r" b="b"/>
              <a:pathLst>
                <a:path w="15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20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9" name="Freeform 79"/>
            <p:cNvSpPr>
              <a:spLocks/>
            </p:cNvSpPr>
            <p:nvPr/>
          </p:nvSpPr>
          <p:spPr bwMode="auto">
            <a:xfrm>
              <a:off x="2516" y="2506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0" name="Freeform 80"/>
            <p:cNvSpPr>
              <a:spLocks/>
            </p:cNvSpPr>
            <p:nvPr/>
          </p:nvSpPr>
          <p:spPr bwMode="auto">
            <a:xfrm>
              <a:off x="2535" y="2535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1" name="Freeform 81"/>
            <p:cNvSpPr>
              <a:spLocks/>
            </p:cNvSpPr>
            <p:nvPr/>
          </p:nvSpPr>
          <p:spPr bwMode="auto">
            <a:xfrm>
              <a:off x="2554" y="2559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4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2" name="Freeform 82"/>
            <p:cNvSpPr>
              <a:spLocks/>
            </p:cNvSpPr>
            <p:nvPr/>
          </p:nvSpPr>
          <p:spPr bwMode="auto">
            <a:xfrm>
              <a:off x="2573" y="2588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3" name="Freeform 83"/>
            <p:cNvSpPr>
              <a:spLocks/>
            </p:cNvSpPr>
            <p:nvPr/>
          </p:nvSpPr>
          <p:spPr bwMode="auto">
            <a:xfrm>
              <a:off x="2592" y="2617"/>
              <a:ext cx="20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4"/>
                </a:cxn>
                <a:cxn ang="0">
                  <a:pos x="15" y="19"/>
                </a:cxn>
                <a:cxn ang="0">
                  <a:pos x="20" y="14"/>
                </a:cxn>
                <a:cxn ang="0">
                  <a:pos x="5" y="0"/>
                </a:cxn>
              </a:cxnLst>
              <a:rect l="0" t="0" r="r" b="b"/>
              <a:pathLst>
                <a:path w="20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4" name="Freeform 84"/>
            <p:cNvSpPr>
              <a:spLocks/>
            </p:cNvSpPr>
            <p:nvPr/>
          </p:nvSpPr>
          <p:spPr bwMode="auto">
            <a:xfrm>
              <a:off x="2612" y="2641"/>
              <a:ext cx="19" cy="2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9" y="19"/>
                </a:cxn>
                <a:cxn ang="0">
                  <a:pos x="4" y="4"/>
                </a:cxn>
              </a:cxnLst>
              <a:rect l="0" t="0" r="r" b="b"/>
              <a:pathLst>
                <a:path w="19" h="2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4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5" name="Freeform 85"/>
            <p:cNvSpPr>
              <a:spLocks/>
            </p:cNvSpPr>
            <p:nvPr/>
          </p:nvSpPr>
          <p:spPr bwMode="auto">
            <a:xfrm>
              <a:off x="2631" y="2669"/>
              <a:ext cx="19" cy="2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5" y="5"/>
                </a:cxn>
              </a:cxnLst>
              <a:rect l="0" t="0" r="r" b="b"/>
              <a:pathLst>
                <a:path w="19" h="20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9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6" name="Freeform 86"/>
            <p:cNvSpPr>
              <a:spLocks/>
            </p:cNvSpPr>
            <p:nvPr/>
          </p:nvSpPr>
          <p:spPr bwMode="auto">
            <a:xfrm>
              <a:off x="2655" y="2698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14" y="15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7" name="Freeform 87"/>
            <p:cNvSpPr>
              <a:spLocks/>
            </p:cNvSpPr>
            <p:nvPr/>
          </p:nvSpPr>
          <p:spPr bwMode="auto">
            <a:xfrm>
              <a:off x="2674" y="2722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0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8" name="Freeform 88"/>
            <p:cNvSpPr>
              <a:spLocks/>
            </p:cNvSpPr>
            <p:nvPr/>
          </p:nvSpPr>
          <p:spPr bwMode="auto">
            <a:xfrm>
              <a:off x="2693" y="2751"/>
              <a:ext cx="15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5"/>
                </a:cxn>
              </a:cxnLst>
              <a:rect l="0" t="0" r="r" b="b"/>
              <a:pathLst>
                <a:path w="15" h="19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9" name="Freeform 89"/>
            <p:cNvSpPr>
              <a:spLocks/>
            </p:cNvSpPr>
            <p:nvPr/>
          </p:nvSpPr>
          <p:spPr bwMode="auto">
            <a:xfrm>
              <a:off x="2713" y="2780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0" name="Freeform 90"/>
            <p:cNvSpPr>
              <a:spLocks/>
            </p:cNvSpPr>
            <p:nvPr/>
          </p:nvSpPr>
          <p:spPr bwMode="auto">
            <a:xfrm>
              <a:off x="2732" y="2804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14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1" name="Freeform 91"/>
            <p:cNvSpPr>
              <a:spLocks/>
            </p:cNvSpPr>
            <p:nvPr/>
          </p:nvSpPr>
          <p:spPr bwMode="auto">
            <a:xfrm>
              <a:off x="2751" y="2833"/>
              <a:ext cx="14" cy="1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4"/>
                </a:cxn>
              </a:cxnLst>
              <a:rect l="0" t="0" r="r" b="b"/>
              <a:pathLst>
                <a:path w="14" h="19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2" name="Freeform 92"/>
            <p:cNvSpPr>
              <a:spLocks/>
            </p:cNvSpPr>
            <p:nvPr/>
          </p:nvSpPr>
          <p:spPr bwMode="auto">
            <a:xfrm>
              <a:off x="2770" y="2861"/>
              <a:ext cx="15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0" y="15"/>
                </a:cxn>
                <a:cxn ang="0">
                  <a:pos x="15" y="20"/>
                </a:cxn>
                <a:cxn ang="0">
                  <a:pos x="15" y="15"/>
                </a:cxn>
                <a:cxn ang="0">
                  <a:pos x="5" y="0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3" name="Freeform 93"/>
            <p:cNvSpPr>
              <a:spLocks/>
            </p:cNvSpPr>
            <p:nvPr/>
          </p:nvSpPr>
          <p:spPr bwMode="auto">
            <a:xfrm>
              <a:off x="2789" y="2885"/>
              <a:ext cx="20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20"/>
                </a:cxn>
                <a:cxn ang="0">
                  <a:pos x="15" y="24"/>
                </a:cxn>
                <a:cxn ang="0">
                  <a:pos x="20" y="20"/>
                </a:cxn>
                <a:cxn ang="0">
                  <a:pos x="5" y="5"/>
                </a:cxn>
              </a:cxnLst>
              <a:rect l="0" t="0" r="r" b="b"/>
              <a:pathLst>
                <a:path w="20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20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4" name="Freeform 94"/>
            <p:cNvSpPr>
              <a:spLocks/>
            </p:cNvSpPr>
            <p:nvPr/>
          </p:nvSpPr>
          <p:spPr bwMode="auto">
            <a:xfrm>
              <a:off x="2809" y="2914"/>
              <a:ext cx="19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4" y="5"/>
                </a:cxn>
              </a:cxnLst>
              <a:rect l="0" t="0" r="r" b="b"/>
              <a:pathLst>
                <a:path w="19" h="19">
                  <a:moveTo>
                    <a:pt x="4" y="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5" name="Freeform 95"/>
            <p:cNvSpPr>
              <a:spLocks/>
            </p:cNvSpPr>
            <p:nvPr/>
          </p:nvSpPr>
          <p:spPr bwMode="auto">
            <a:xfrm>
              <a:off x="2828" y="2943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4" y="15"/>
                </a:cxn>
                <a:cxn ang="0">
                  <a:pos x="14" y="19"/>
                </a:cxn>
                <a:cxn ang="0">
                  <a:pos x="19" y="15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4" y="15"/>
                  </a:lnTo>
                  <a:lnTo>
                    <a:pt x="14" y="19"/>
                  </a:lnTo>
                  <a:lnTo>
                    <a:pt x="19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6" name="Freeform 96"/>
            <p:cNvSpPr>
              <a:spLocks/>
            </p:cNvSpPr>
            <p:nvPr/>
          </p:nvSpPr>
          <p:spPr bwMode="auto">
            <a:xfrm>
              <a:off x="2852" y="2967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7" name="Freeform 97"/>
            <p:cNvSpPr>
              <a:spLocks/>
            </p:cNvSpPr>
            <p:nvPr/>
          </p:nvSpPr>
          <p:spPr bwMode="auto">
            <a:xfrm>
              <a:off x="2871" y="2996"/>
              <a:ext cx="14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19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8" name="Freeform 98"/>
            <p:cNvSpPr>
              <a:spLocks/>
            </p:cNvSpPr>
            <p:nvPr/>
          </p:nvSpPr>
          <p:spPr bwMode="auto">
            <a:xfrm>
              <a:off x="2890" y="3025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5" y="19"/>
                </a:cxn>
                <a:cxn ang="0">
                  <a:pos x="15" y="14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9" name="Freeform 99"/>
            <p:cNvSpPr>
              <a:spLocks/>
            </p:cNvSpPr>
            <p:nvPr/>
          </p:nvSpPr>
          <p:spPr bwMode="auto">
            <a:xfrm>
              <a:off x="2909" y="3049"/>
              <a:ext cx="15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5" y="24"/>
                </a:cxn>
                <a:cxn ang="0">
                  <a:pos x="15" y="19"/>
                </a:cxn>
                <a:cxn ang="0">
                  <a:pos x="5" y="5"/>
                </a:cxn>
              </a:cxnLst>
              <a:rect l="0" t="0" r="r" b="b"/>
              <a:pathLst>
                <a:path w="15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5" y="24"/>
                  </a:lnTo>
                  <a:lnTo>
                    <a:pt x="15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0" name="Freeform 100"/>
            <p:cNvSpPr>
              <a:spLocks/>
            </p:cNvSpPr>
            <p:nvPr/>
          </p:nvSpPr>
          <p:spPr bwMode="auto">
            <a:xfrm>
              <a:off x="2929" y="3078"/>
              <a:ext cx="14" cy="1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4" y="4"/>
                </a:cxn>
              </a:cxnLst>
              <a:rect l="0" t="0" r="r" b="b"/>
              <a:pathLst>
                <a:path w="14" h="19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1" name="Freeform 101"/>
            <p:cNvSpPr>
              <a:spLocks/>
            </p:cNvSpPr>
            <p:nvPr/>
          </p:nvSpPr>
          <p:spPr bwMode="auto">
            <a:xfrm>
              <a:off x="2948" y="3106"/>
              <a:ext cx="14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5" y="0"/>
                </a:cxn>
              </a:cxnLst>
              <a:rect l="0" t="0" r="r" b="b"/>
              <a:pathLst>
                <a:path w="14" h="2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2" name="Freeform 102"/>
            <p:cNvSpPr>
              <a:spLocks/>
            </p:cNvSpPr>
            <p:nvPr/>
          </p:nvSpPr>
          <p:spPr bwMode="auto">
            <a:xfrm>
              <a:off x="2967" y="3130"/>
              <a:ext cx="19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14" y="24"/>
                </a:cxn>
                <a:cxn ang="0">
                  <a:pos x="19" y="20"/>
                </a:cxn>
                <a:cxn ang="0">
                  <a:pos x="5" y="5"/>
                </a:cxn>
              </a:cxnLst>
              <a:rect l="0" t="0" r="r" b="b"/>
              <a:pathLst>
                <a:path w="19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3" name="Freeform 103"/>
            <p:cNvSpPr>
              <a:spLocks/>
            </p:cNvSpPr>
            <p:nvPr/>
          </p:nvSpPr>
          <p:spPr bwMode="auto">
            <a:xfrm>
              <a:off x="2986" y="3159"/>
              <a:ext cx="19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9" y="19"/>
                </a:cxn>
                <a:cxn ang="0">
                  <a:pos x="5" y="5"/>
                </a:cxn>
              </a:cxnLst>
              <a:rect l="0" t="0" r="r" b="b"/>
              <a:pathLst>
                <a:path w="19" h="19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4" name="Freeform 104"/>
            <p:cNvSpPr>
              <a:spLocks/>
            </p:cNvSpPr>
            <p:nvPr/>
          </p:nvSpPr>
          <p:spPr bwMode="auto">
            <a:xfrm>
              <a:off x="3005" y="3188"/>
              <a:ext cx="20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0" y="19"/>
                </a:cxn>
                <a:cxn ang="0">
                  <a:pos x="5" y="0"/>
                </a:cxn>
              </a:cxnLst>
              <a:rect l="0" t="0" r="r" b="b"/>
              <a:pathLst>
                <a:path w="20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5" name="Freeform 105"/>
            <p:cNvSpPr>
              <a:spLocks/>
            </p:cNvSpPr>
            <p:nvPr/>
          </p:nvSpPr>
          <p:spPr bwMode="auto">
            <a:xfrm>
              <a:off x="3025" y="3212"/>
              <a:ext cx="19" cy="2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9" y="19"/>
                </a:cxn>
                <a:cxn ang="0">
                  <a:pos x="4" y="5"/>
                </a:cxn>
              </a:cxnLst>
              <a:rect l="0" t="0" r="r" b="b"/>
              <a:pathLst>
                <a:path w="19" h="24">
                  <a:moveTo>
                    <a:pt x="4" y="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6" name="Freeform 106"/>
            <p:cNvSpPr>
              <a:spLocks/>
            </p:cNvSpPr>
            <p:nvPr/>
          </p:nvSpPr>
          <p:spPr bwMode="auto">
            <a:xfrm>
              <a:off x="3049" y="3241"/>
              <a:ext cx="14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4" y="5"/>
                </a:cxn>
              </a:cxnLst>
              <a:rect l="0" t="0" r="r" b="b"/>
              <a:pathLst>
                <a:path w="14" h="19">
                  <a:moveTo>
                    <a:pt x="4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7" name="Freeform 107"/>
            <p:cNvSpPr>
              <a:spLocks/>
            </p:cNvSpPr>
            <p:nvPr/>
          </p:nvSpPr>
          <p:spPr bwMode="auto">
            <a:xfrm>
              <a:off x="3068" y="3270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8" name="Freeform 108"/>
            <p:cNvSpPr>
              <a:spLocks/>
            </p:cNvSpPr>
            <p:nvPr/>
          </p:nvSpPr>
          <p:spPr bwMode="auto">
            <a:xfrm>
              <a:off x="3087" y="3294"/>
              <a:ext cx="14" cy="2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0" y="19"/>
                </a:cxn>
                <a:cxn ang="0">
                  <a:pos x="14" y="24"/>
                </a:cxn>
                <a:cxn ang="0">
                  <a:pos x="14" y="19"/>
                </a:cxn>
                <a:cxn ang="0">
                  <a:pos x="5" y="4"/>
                </a:cxn>
              </a:cxnLst>
              <a:rect l="0" t="0" r="r" b="b"/>
              <a:pathLst>
                <a:path w="14" h="24">
                  <a:moveTo>
                    <a:pt x="5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5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9" name="Freeform 109"/>
            <p:cNvSpPr>
              <a:spLocks/>
            </p:cNvSpPr>
            <p:nvPr/>
          </p:nvSpPr>
          <p:spPr bwMode="auto">
            <a:xfrm>
              <a:off x="3106" y="3322"/>
              <a:ext cx="15" cy="2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20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5" y="5"/>
                </a:cxn>
              </a:cxnLst>
              <a:rect l="0" t="0" r="r" b="b"/>
              <a:pathLst>
                <a:path w="15" h="20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0" name="Freeform 110"/>
            <p:cNvSpPr>
              <a:spLocks/>
            </p:cNvSpPr>
            <p:nvPr/>
          </p:nvSpPr>
          <p:spPr bwMode="auto">
            <a:xfrm>
              <a:off x="3125" y="3351"/>
              <a:ext cx="10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5" y="0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1" name="Freeform 111"/>
            <p:cNvSpPr>
              <a:spLocks/>
            </p:cNvSpPr>
            <p:nvPr/>
          </p:nvSpPr>
          <p:spPr bwMode="auto">
            <a:xfrm>
              <a:off x="3097" y="3332"/>
              <a:ext cx="62" cy="6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2" y="67"/>
                </a:cxn>
                <a:cxn ang="0">
                  <a:pos x="48" y="0"/>
                </a:cxn>
                <a:cxn ang="0">
                  <a:pos x="0" y="38"/>
                </a:cxn>
              </a:cxnLst>
              <a:rect l="0" t="0" r="r" b="b"/>
              <a:pathLst>
                <a:path w="62" h="67">
                  <a:moveTo>
                    <a:pt x="0" y="38"/>
                  </a:moveTo>
                  <a:lnTo>
                    <a:pt x="62" y="67"/>
                  </a:lnTo>
                  <a:lnTo>
                    <a:pt x="48" y="0"/>
                  </a:lnTo>
                  <a:lnTo>
                    <a:pt x="0" y="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2960688" y="2757488"/>
            <a:ext cx="3419475" cy="930275"/>
            <a:chOff x="2204" y="1440"/>
            <a:chExt cx="1915" cy="586"/>
          </a:xfrm>
        </p:grpSpPr>
        <p:sp>
          <p:nvSpPr>
            <p:cNvPr id="61553" name="Freeform 113"/>
            <p:cNvSpPr>
              <a:spLocks/>
            </p:cNvSpPr>
            <p:nvPr/>
          </p:nvSpPr>
          <p:spPr bwMode="auto">
            <a:xfrm>
              <a:off x="2204" y="1440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4" name="Freeform 114"/>
            <p:cNvSpPr>
              <a:spLocks/>
            </p:cNvSpPr>
            <p:nvPr/>
          </p:nvSpPr>
          <p:spPr bwMode="auto">
            <a:xfrm>
              <a:off x="2232" y="1445"/>
              <a:ext cx="24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4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5" y="0"/>
                </a:cxn>
              </a:cxnLst>
              <a:rect l="0" t="0" r="r" b="b"/>
              <a:pathLst>
                <a:path w="24" h="14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5" name="Freeform 115"/>
            <p:cNvSpPr>
              <a:spLocks/>
            </p:cNvSpPr>
            <p:nvPr/>
          </p:nvSpPr>
          <p:spPr bwMode="auto">
            <a:xfrm>
              <a:off x="2266" y="1455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14"/>
                </a:cxn>
                <a:cxn ang="0">
                  <a:pos x="24" y="9"/>
                </a:cxn>
                <a:cxn ang="0">
                  <a:pos x="19" y="9"/>
                </a:cxn>
                <a:cxn ang="0">
                  <a:pos x="0" y="0"/>
                </a:cxn>
              </a:cxnLst>
              <a:rect l="0" t="0" r="r" b="b"/>
              <a:pathLst>
                <a:path w="24" h="1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14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6" name="Freeform 116"/>
            <p:cNvSpPr>
              <a:spLocks/>
            </p:cNvSpPr>
            <p:nvPr/>
          </p:nvSpPr>
          <p:spPr bwMode="auto">
            <a:xfrm>
              <a:off x="2300" y="1464"/>
              <a:ext cx="1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7" name="Freeform 117"/>
            <p:cNvSpPr>
              <a:spLocks/>
            </p:cNvSpPr>
            <p:nvPr/>
          </p:nvSpPr>
          <p:spPr bwMode="auto">
            <a:xfrm>
              <a:off x="2328" y="1474"/>
              <a:ext cx="24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5" y="0"/>
                </a:cxn>
              </a:cxnLst>
              <a:rect l="0" t="0" r="r" b="b"/>
              <a:pathLst>
                <a:path w="24" h="14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8" name="Freeform 118"/>
            <p:cNvSpPr>
              <a:spLocks/>
            </p:cNvSpPr>
            <p:nvPr/>
          </p:nvSpPr>
          <p:spPr bwMode="auto">
            <a:xfrm>
              <a:off x="2362" y="1483"/>
              <a:ext cx="2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9" y="15"/>
                </a:cxn>
                <a:cxn ang="0">
                  <a:pos x="24" y="10"/>
                </a:cxn>
                <a:cxn ang="0">
                  <a:pos x="19" y="10"/>
                </a:cxn>
                <a:cxn ang="0">
                  <a:pos x="5" y="0"/>
                </a:cxn>
              </a:cxnLst>
              <a:rect l="0" t="0" r="r" b="b"/>
              <a:pathLst>
                <a:path w="24" h="1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9" name="Freeform 119"/>
            <p:cNvSpPr>
              <a:spLocks/>
            </p:cNvSpPr>
            <p:nvPr/>
          </p:nvSpPr>
          <p:spPr bwMode="auto">
            <a:xfrm>
              <a:off x="2396" y="1493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4"/>
                </a:cxn>
                <a:cxn ang="0">
                  <a:pos x="24" y="10"/>
                </a:cxn>
                <a:cxn ang="0">
                  <a:pos x="19" y="10"/>
                </a:cxn>
                <a:cxn ang="0">
                  <a:pos x="0" y="0"/>
                </a:cxn>
              </a:cxnLst>
              <a:rect l="0" t="0" r="r" b="b"/>
              <a:pathLst>
                <a:path w="24" h="14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4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0" name="Freeform 120"/>
            <p:cNvSpPr>
              <a:spLocks/>
            </p:cNvSpPr>
            <p:nvPr/>
          </p:nvSpPr>
          <p:spPr bwMode="auto">
            <a:xfrm>
              <a:off x="2424" y="1503"/>
              <a:ext cx="24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24" y="1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5" y="0"/>
                </a:cxn>
              </a:cxnLst>
              <a:rect l="0" t="0" r="r" b="b"/>
              <a:pathLst>
                <a:path w="24" h="14">
                  <a:moveTo>
                    <a:pt x="5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1" name="Freeform 121"/>
            <p:cNvSpPr>
              <a:spLocks/>
            </p:cNvSpPr>
            <p:nvPr/>
          </p:nvSpPr>
          <p:spPr bwMode="auto">
            <a:xfrm>
              <a:off x="2458" y="1512"/>
              <a:ext cx="2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5" y="0"/>
                </a:cxn>
              </a:cxnLst>
              <a:rect l="0" t="0" r="r" b="b"/>
              <a:pathLst>
                <a:path w="24" h="1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2" name="Freeform 122"/>
            <p:cNvSpPr>
              <a:spLocks/>
            </p:cNvSpPr>
            <p:nvPr/>
          </p:nvSpPr>
          <p:spPr bwMode="auto">
            <a:xfrm>
              <a:off x="2492" y="1522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3" name="Freeform 123"/>
            <p:cNvSpPr>
              <a:spLocks/>
            </p:cNvSpPr>
            <p:nvPr/>
          </p:nvSpPr>
          <p:spPr bwMode="auto">
            <a:xfrm>
              <a:off x="2525" y="1531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4" name="Freeform 124"/>
            <p:cNvSpPr>
              <a:spLocks/>
            </p:cNvSpPr>
            <p:nvPr/>
          </p:nvSpPr>
          <p:spPr bwMode="auto">
            <a:xfrm>
              <a:off x="2554" y="1541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5" name="Freeform 125"/>
            <p:cNvSpPr>
              <a:spLocks/>
            </p:cNvSpPr>
            <p:nvPr/>
          </p:nvSpPr>
          <p:spPr bwMode="auto">
            <a:xfrm>
              <a:off x="2588" y="1551"/>
              <a:ext cx="2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4"/>
                </a:cxn>
                <a:cxn ang="0">
                  <a:pos x="4" y="0"/>
                </a:cxn>
              </a:cxnLst>
              <a:rect l="0" t="0" r="r" b="b"/>
              <a:pathLst>
                <a:path w="24" h="9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6" name="Freeform 126"/>
            <p:cNvSpPr>
              <a:spLocks/>
            </p:cNvSpPr>
            <p:nvPr/>
          </p:nvSpPr>
          <p:spPr bwMode="auto">
            <a:xfrm>
              <a:off x="2621" y="1560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7" name="Freeform 127"/>
            <p:cNvSpPr>
              <a:spLocks/>
            </p:cNvSpPr>
            <p:nvPr/>
          </p:nvSpPr>
          <p:spPr bwMode="auto">
            <a:xfrm>
              <a:off x="2650" y="1570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8" name="Freeform 128"/>
            <p:cNvSpPr>
              <a:spLocks/>
            </p:cNvSpPr>
            <p:nvPr/>
          </p:nvSpPr>
          <p:spPr bwMode="auto">
            <a:xfrm>
              <a:off x="2684" y="1579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9" name="Freeform 129"/>
            <p:cNvSpPr>
              <a:spLocks/>
            </p:cNvSpPr>
            <p:nvPr/>
          </p:nvSpPr>
          <p:spPr bwMode="auto">
            <a:xfrm>
              <a:off x="2717" y="1589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0" y="10"/>
                </a:cxn>
                <a:cxn ang="0">
                  <a:pos x="24" y="10"/>
                </a:cxn>
                <a:cxn ang="0">
                  <a:pos x="20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0" name="Freeform 130"/>
            <p:cNvSpPr>
              <a:spLocks/>
            </p:cNvSpPr>
            <p:nvPr/>
          </p:nvSpPr>
          <p:spPr bwMode="auto">
            <a:xfrm>
              <a:off x="2751" y="1599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1" name="Freeform 131"/>
            <p:cNvSpPr>
              <a:spLocks/>
            </p:cNvSpPr>
            <p:nvPr/>
          </p:nvSpPr>
          <p:spPr bwMode="auto">
            <a:xfrm>
              <a:off x="2780" y="1608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2" name="Freeform 132"/>
            <p:cNvSpPr>
              <a:spLocks/>
            </p:cNvSpPr>
            <p:nvPr/>
          </p:nvSpPr>
          <p:spPr bwMode="auto">
            <a:xfrm>
              <a:off x="2813" y="1618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0" y="9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0" y="9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3" name="Freeform 133"/>
            <p:cNvSpPr>
              <a:spLocks/>
            </p:cNvSpPr>
            <p:nvPr/>
          </p:nvSpPr>
          <p:spPr bwMode="auto">
            <a:xfrm>
              <a:off x="2847" y="1627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4" name="Freeform 134"/>
            <p:cNvSpPr>
              <a:spLocks/>
            </p:cNvSpPr>
            <p:nvPr/>
          </p:nvSpPr>
          <p:spPr bwMode="auto">
            <a:xfrm>
              <a:off x="2876" y="1637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5" name="Freeform 135"/>
            <p:cNvSpPr>
              <a:spLocks/>
            </p:cNvSpPr>
            <p:nvPr/>
          </p:nvSpPr>
          <p:spPr bwMode="auto">
            <a:xfrm>
              <a:off x="2909" y="1647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6" name="Freeform 136"/>
            <p:cNvSpPr>
              <a:spLocks/>
            </p:cNvSpPr>
            <p:nvPr/>
          </p:nvSpPr>
          <p:spPr bwMode="auto">
            <a:xfrm>
              <a:off x="2943" y="1656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7" name="Freeform 137"/>
            <p:cNvSpPr>
              <a:spLocks/>
            </p:cNvSpPr>
            <p:nvPr/>
          </p:nvSpPr>
          <p:spPr bwMode="auto">
            <a:xfrm>
              <a:off x="2977" y="1666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8" name="Freeform 138"/>
            <p:cNvSpPr>
              <a:spLocks/>
            </p:cNvSpPr>
            <p:nvPr/>
          </p:nvSpPr>
          <p:spPr bwMode="auto">
            <a:xfrm>
              <a:off x="3005" y="1675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9" name="Freeform 139"/>
            <p:cNvSpPr>
              <a:spLocks/>
            </p:cNvSpPr>
            <p:nvPr/>
          </p:nvSpPr>
          <p:spPr bwMode="auto">
            <a:xfrm>
              <a:off x="3039" y="1685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0" name="Freeform 140"/>
            <p:cNvSpPr>
              <a:spLocks/>
            </p:cNvSpPr>
            <p:nvPr/>
          </p:nvSpPr>
          <p:spPr bwMode="auto">
            <a:xfrm>
              <a:off x="3073" y="1695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1" name="Freeform 141"/>
            <p:cNvSpPr>
              <a:spLocks/>
            </p:cNvSpPr>
            <p:nvPr/>
          </p:nvSpPr>
          <p:spPr bwMode="auto">
            <a:xfrm>
              <a:off x="3101" y="1704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2" name="Freeform 142"/>
            <p:cNvSpPr>
              <a:spLocks/>
            </p:cNvSpPr>
            <p:nvPr/>
          </p:nvSpPr>
          <p:spPr bwMode="auto">
            <a:xfrm>
              <a:off x="3135" y="1714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3" name="Freeform 143"/>
            <p:cNvSpPr>
              <a:spLocks/>
            </p:cNvSpPr>
            <p:nvPr/>
          </p:nvSpPr>
          <p:spPr bwMode="auto">
            <a:xfrm>
              <a:off x="3169" y="1723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4" name="Freeform 144"/>
            <p:cNvSpPr>
              <a:spLocks/>
            </p:cNvSpPr>
            <p:nvPr/>
          </p:nvSpPr>
          <p:spPr bwMode="auto">
            <a:xfrm>
              <a:off x="3202" y="1733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5" name="Freeform 145"/>
            <p:cNvSpPr>
              <a:spLocks/>
            </p:cNvSpPr>
            <p:nvPr/>
          </p:nvSpPr>
          <p:spPr bwMode="auto">
            <a:xfrm>
              <a:off x="3231" y="1743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6" name="Freeform 146"/>
            <p:cNvSpPr>
              <a:spLocks/>
            </p:cNvSpPr>
            <p:nvPr/>
          </p:nvSpPr>
          <p:spPr bwMode="auto">
            <a:xfrm>
              <a:off x="3265" y="1752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7" name="Freeform 147"/>
            <p:cNvSpPr>
              <a:spLocks/>
            </p:cNvSpPr>
            <p:nvPr/>
          </p:nvSpPr>
          <p:spPr bwMode="auto">
            <a:xfrm>
              <a:off x="3298" y="1762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8" name="Freeform 148"/>
            <p:cNvSpPr>
              <a:spLocks/>
            </p:cNvSpPr>
            <p:nvPr/>
          </p:nvSpPr>
          <p:spPr bwMode="auto">
            <a:xfrm>
              <a:off x="3327" y="1772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9" name="Freeform 149"/>
            <p:cNvSpPr>
              <a:spLocks/>
            </p:cNvSpPr>
            <p:nvPr/>
          </p:nvSpPr>
          <p:spPr bwMode="auto">
            <a:xfrm>
              <a:off x="3361" y="1781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0" name="Freeform 150"/>
            <p:cNvSpPr>
              <a:spLocks/>
            </p:cNvSpPr>
            <p:nvPr/>
          </p:nvSpPr>
          <p:spPr bwMode="auto">
            <a:xfrm>
              <a:off x="3394" y="1791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1" name="Freeform 151"/>
            <p:cNvSpPr>
              <a:spLocks/>
            </p:cNvSpPr>
            <p:nvPr/>
          </p:nvSpPr>
          <p:spPr bwMode="auto">
            <a:xfrm>
              <a:off x="3428" y="1800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2" name="Freeform 152"/>
            <p:cNvSpPr>
              <a:spLocks/>
            </p:cNvSpPr>
            <p:nvPr/>
          </p:nvSpPr>
          <p:spPr bwMode="auto">
            <a:xfrm>
              <a:off x="3457" y="1810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3" name="Freeform 153"/>
            <p:cNvSpPr>
              <a:spLocks/>
            </p:cNvSpPr>
            <p:nvPr/>
          </p:nvSpPr>
          <p:spPr bwMode="auto">
            <a:xfrm>
              <a:off x="3490" y="1820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20" y="9"/>
                </a:cxn>
                <a:cxn ang="0">
                  <a:pos x="24" y="9"/>
                </a:cxn>
                <a:cxn ang="0">
                  <a:pos x="20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20" y="9"/>
                  </a:lnTo>
                  <a:lnTo>
                    <a:pt x="24" y="9"/>
                  </a:lnTo>
                  <a:lnTo>
                    <a:pt x="20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4" name="Freeform 154"/>
            <p:cNvSpPr>
              <a:spLocks/>
            </p:cNvSpPr>
            <p:nvPr/>
          </p:nvSpPr>
          <p:spPr bwMode="auto">
            <a:xfrm>
              <a:off x="3524" y="1829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5" name="Freeform 155"/>
            <p:cNvSpPr>
              <a:spLocks/>
            </p:cNvSpPr>
            <p:nvPr/>
          </p:nvSpPr>
          <p:spPr bwMode="auto">
            <a:xfrm>
              <a:off x="3553" y="1839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6" name="Freeform 156"/>
            <p:cNvSpPr>
              <a:spLocks/>
            </p:cNvSpPr>
            <p:nvPr/>
          </p:nvSpPr>
          <p:spPr bwMode="auto">
            <a:xfrm>
              <a:off x="3586" y="1848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0" y="10"/>
                </a:cxn>
                <a:cxn ang="0">
                  <a:pos x="24" y="5"/>
                </a:cxn>
                <a:cxn ang="0">
                  <a:pos x="20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0" y="10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7" name="Freeform 157"/>
            <p:cNvSpPr>
              <a:spLocks/>
            </p:cNvSpPr>
            <p:nvPr/>
          </p:nvSpPr>
          <p:spPr bwMode="auto">
            <a:xfrm>
              <a:off x="3620" y="1858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8" name="Freeform 158"/>
            <p:cNvSpPr>
              <a:spLocks/>
            </p:cNvSpPr>
            <p:nvPr/>
          </p:nvSpPr>
          <p:spPr bwMode="auto">
            <a:xfrm>
              <a:off x="3654" y="1868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9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9" name="Freeform 159"/>
            <p:cNvSpPr>
              <a:spLocks/>
            </p:cNvSpPr>
            <p:nvPr/>
          </p:nvSpPr>
          <p:spPr bwMode="auto">
            <a:xfrm>
              <a:off x="3682" y="1877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0" name="Freeform 160"/>
            <p:cNvSpPr>
              <a:spLocks/>
            </p:cNvSpPr>
            <p:nvPr/>
          </p:nvSpPr>
          <p:spPr bwMode="auto">
            <a:xfrm>
              <a:off x="3716" y="1887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1" name="Freeform 161"/>
            <p:cNvSpPr>
              <a:spLocks/>
            </p:cNvSpPr>
            <p:nvPr/>
          </p:nvSpPr>
          <p:spPr bwMode="auto">
            <a:xfrm>
              <a:off x="3750" y="1896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2" name="Freeform 162"/>
            <p:cNvSpPr>
              <a:spLocks/>
            </p:cNvSpPr>
            <p:nvPr/>
          </p:nvSpPr>
          <p:spPr bwMode="auto">
            <a:xfrm>
              <a:off x="3778" y="1906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3" name="Freeform 163"/>
            <p:cNvSpPr>
              <a:spLocks/>
            </p:cNvSpPr>
            <p:nvPr/>
          </p:nvSpPr>
          <p:spPr bwMode="auto">
            <a:xfrm>
              <a:off x="3812" y="1916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9" y="9"/>
                </a:cxn>
                <a:cxn ang="0">
                  <a:pos x="24" y="4"/>
                </a:cxn>
                <a:cxn ang="0">
                  <a:pos x="19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19" y="9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4" name="Freeform 164"/>
            <p:cNvSpPr>
              <a:spLocks/>
            </p:cNvSpPr>
            <p:nvPr/>
          </p:nvSpPr>
          <p:spPr bwMode="auto">
            <a:xfrm>
              <a:off x="3846" y="1925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5" name="Freeform 165"/>
            <p:cNvSpPr>
              <a:spLocks/>
            </p:cNvSpPr>
            <p:nvPr/>
          </p:nvSpPr>
          <p:spPr bwMode="auto">
            <a:xfrm>
              <a:off x="3879" y="1935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6" name="Freeform 166"/>
            <p:cNvSpPr>
              <a:spLocks/>
            </p:cNvSpPr>
            <p:nvPr/>
          </p:nvSpPr>
          <p:spPr bwMode="auto">
            <a:xfrm>
              <a:off x="3908" y="1944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7" name="Freeform 167"/>
            <p:cNvSpPr>
              <a:spLocks/>
            </p:cNvSpPr>
            <p:nvPr/>
          </p:nvSpPr>
          <p:spPr bwMode="auto">
            <a:xfrm>
              <a:off x="3942" y="1954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8" name="Freeform 168"/>
            <p:cNvSpPr>
              <a:spLocks/>
            </p:cNvSpPr>
            <p:nvPr/>
          </p:nvSpPr>
          <p:spPr bwMode="auto">
            <a:xfrm>
              <a:off x="3975" y="1964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24" y="4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9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9" name="Freeform 169"/>
            <p:cNvSpPr>
              <a:spLocks/>
            </p:cNvSpPr>
            <p:nvPr/>
          </p:nvSpPr>
          <p:spPr bwMode="auto">
            <a:xfrm>
              <a:off x="4004" y="1973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0" name="Freeform 170"/>
            <p:cNvSpPr>
              <a:spLocks/>
            </p:cNvSpPr>
            <p:nvPr/>
          </p:nvSpPr>
          <p:spPr bwMode="auto">
            <a:xfrm>
              <a:off x="4038" y="1983"/>
              <a:ext cx="2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4" y="0"/>
                </a:cxn>
              </a:cxnLst>
              <a:rect l="0" t="0" r="r" b="b"/>
              <a:pathLst>
                <a:path w="24" h="9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1" name="Freeform 171"/>
            <p:cNvSpPr>
              <a:spLocks/>
            </p:cNvSpPr>
            <p:nvPr/>
          </p:nvSpPr>
          <p:spPr bwMode="auto">
            <a:xfrm>
              <a:off x="4047" y="1964"/>
              <a:ext cx="72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72" y="48"/>
                </a:cxn>
                <a:cxn ang="0">
                  <a:pos x="24" y="0"/>
                </a:cxn>
                <a:cxn ang="0">
                  <a:pos x="0" y="62"/>
                </a:cxn>
              </a:cxnLst>
              <a:rect l="0" t="0" r="r" b="b"/>
              <a:pathLst>
                <a:path w="72" h="62">
                  <a:moveTo>
                    <a:pt x="0" y="62"/>
                  </a:moveTo>
                  <a:lnTo>
                    <a:pt x="72" y="48"/>
                  </a:lnTo>
                  <a:lnTo>
                    <a:pt x="24" y="0"/>
                  </a:lnTo>
                  <a:lnTo>
                    <a:pt x="0" y="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72"/>
          <p:cNvGrpSpPr>
            <a:grpSpLocks/>
          </p:cNvGrpSpPr>
          <p:nvPr/>
        </p:nvGrpSpPr>
        <p:grpSpPr bwMode="auto">
          <a:xfrm>
            <a:off x="4751388" y="5189538"/>
            <a:ext cx="274637" cy="212725"/>
            <a:chOff x="3207" y="2972"/>
            <a:chExt cx="154" cy="134"/>
          </a:xfrm>
        </p:grpSpPr>
        <p:sp>
          <p:nvSpPr>
            <p:cNvPr id="61613" name="Freeform 173"/>
            <p:cNvSpPr>
              <a:spLocks/>
            </p:cNvSpPr>
            <p:nvPr/>
          </p:nvSpPr>
          <p:spPr bwMode="auto">
            <a:xfrm>
              <a:off x="3207" y="2972"/>
              <a:ext cx="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14"/>
                </a:cxn>
                <a:cxn ang="0">
                  <a:pos x="19" y="14"/>
                </a:cxn>
                <a:cxn ang="0">
                  <a:pos x="14" y="1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14"/>
                  </a:lnTo>
                  <a:lnTo>
                    <a:pt x="19" y="14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4" name="Freeform 174"/>
            <p:cNvSpPr>
              <a:spLocks/>
            </p:cNvSpPr>
            <p:nvPr/>
          </p:nvSpPr>
          <p:spPr bwMode="auto">
            <a:xfrm>
              <a:off x="3231" y="2991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9" y="15"/>
                </a:cxn>
                <a:cxn ang="0">
                  <a:pos x="14" y="15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5" name="Freeform 175"/>
            <p:cNvSpPr>
              <a:spLocks/>
            </p:cNvSpPr>
            <p:nvPr/>
          </p:nvSpPr>
          <p:spPr bwMode="auto">
            <a:xfrm>
              <a:off x="3255" y="3015"/>
              <a:ext cx="19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9" y="10"/>
                </a:cxn>
                <a:cxn ang="0">
                  <a:pos x="5" y="0"/>
                </a:cxn>
              </a:cxnLst>
              <a:rect l="0" t="0" r="r" b="b"/>
              <a:pathLst>
                <a:path w="19" h="15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6" name="Freeform 176"/>
            <p:cNvSpPr>
              <a:spLocks/>
            </p:cNvSpPr>
            <p:nvPr/>
          </p:nvSpPr>
          <p:spPr bwMode="auto">
            <a:xfrm>
              <a:off x="3279" y="3034"/>
              <a:ext cx="19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9" y="20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5" y="0"/>
                </a:cxn>
              </a:cxnLst>
              <a:rect l="0" t="0" r="r" b="b"/>
              <a:pathLst>
                <a:path w="19" h="2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9" y="20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7" name="Freeform 177"/>
            <p:cNvSpPr>
              <a:spLocks/>
            </p:cNvSpPr>
            <p:nvPr/>
          </p:nvSpPr>
          <p:spPr bwMode="auto">
            <a:xfrm>
              <a:off x="3308" y="3058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8" name="Freeform 178"/>
            <p:cNvSpPr>
              <a:spLocks/>
            </p:cNvSpPr>
            <p:nvPr/>
          </p:nvSpPr>
          <p:spPr bwMode="auto">
            <a:xfrm>
              <a:off x="3293" y="3044"/>
              <a:ext cx="68" cy="6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8" y="62"/>
                </a:cxn>
                <a:cxn ang="0">
                  <a:pos x="39" y="0"/>
                </a:cxn>
                <a:cxn ang="0">
                  <a:pos x="0" y="48"/>
                </a:cxn>
              </a:cxnLst>
              <a:rect l="0" t="0" r="r" b="b"/>
              <a:pathLst>
                <a:path w="68" h="62">
                  <a:moveTo>
                    <a:pt x="0" y="48"/>
                  </a:moveTo>
                  <a:lnTo>
                    <a:pt x="68" y="62"/>
                  </a:lnTo>
                  <a:lnTo>
                    <a:pt x="39" y="0"/>
                  </a:lnTo>
                  <a:lnTo>
                    <a:pt x="0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9"/>
          <p:cNvGrpSpPr>
            <a:grpSpLocks/>
          </p:cNvGrpSpPr>
          <p:nvPr/>
        </p:nvGrpSpPr>
        <p:grpSpPr bwMode="auto">
          <a:xfrm>
            <a:off x="5384800" y="4283075"/>
            <a:ext cx="309563" cy="152400"/>
            <a:chOff x="3562" y="2401"/>
            <a:chExt cx="173" cy="96"/>
          </a:xfrm>
        </p:grpSpPr>
        <p:sp>
          <p:nvSpPr>
            <p:cNvPr id="61620" name="Freeform 180"/>
            <p:cNvSpPr>
              <a:spLocks/>
            </p:cNvSpPr>
            <p:nvPr/>
          </p:nvSpPr>
          <p:spPr bwMode="auto">
            <a:xfrm>
              <a:off x="3562" y="2401"/>
              <a:ext cx="2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5" y="14"/>
                </a:cxn>
                <a:cxn ang="0">
                  <a:pos x="20" y="9"/>
                </a:cxn>
                <a:cxn ang="0">
                  <a:pos x="15" y="9"/>
                </a:cxn>
                <a:cxn ang="0">
                  <a:pos x="0" y="0"/>
                </a:cxn>
              </a:cxnLst>
              <a:rect l="0" t="0" r="r" b="b"/>
              <a:pathLst>
                <a:path w="20" h="1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1" name="Freeform 181"/>
            <p:cNvSpPr>
              <a:spLocks/>
            </p:cNvSpPr>
            <p:nvPr/>
          </p:nvSpPr>
          <p:spPr bwMode="auto">
            <a:xfrm>
              <a:off x="3591" y="2415"/>
              <a:ext cx="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5" y="14"/>
                </a:cxn>
                <a:cxn ang="0">
                  <a:pos x="19" y="14"/>
                </a:cxn>
                <a:cxn ang="0">
                  <a:pos x="15" y="1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2" name="Freeform 182"/>
            <p:cNvSpPr>
              <a:spLocks/>
            </p:cNvSpPr>
            <p:nvPr/>
          </p:nvSpPr>
          <p:spPr bwMode="auto">
            <a:xfrm>
              <a:off x="3620" y="2434"/>
              <a:ext cx="1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15"/>
                </a:cxn>
                <a:cxn ang="0">
                  <a:pos x="19" y="10"/>
                </a:cxn>
                <a:cxn ang="0">
                  <a:pos x="14" y="1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3" name="Freeform 183"/>
            <p:cNvSpPr>
              <a:spLocks/>
            </p:cNvSpPr>
            <p:nvPr/>
          </p:nvSpPr>
          <p:spPr bwMode="auto">
            <a:xfrm>
              <a:off x="3649" y="2449"/>
              <a:ext cx="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4" name="Freeform 184"/>
            <p:cNvSpPr>
              <a:spLocks/>
            </p:cNvSpPr>
            <p:nvPr/>
          </p:nvSpPr>
          <p:spPr bwMode="auto">
            <a:xfrm>
              <a:off x="3678" y="2468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14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14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5" name="Freeform 185"/>
            <p:cNvSpPr>
              <a:spLocks/>
            </p:cNvSpPr>
            <p:nvPr/>
          </p:nvSpPr>
          <p:spPr bwMode="auto">
            <a:xfrm>
              <a:off x="3663" y="2444"/>
              <a:ext cx="72" cy="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53"/>
                </a:cxn>
                <a:cxn ang="0">
                  <a:pos x="29" y="0"/>
                </a:cxn>
                <a:cxn ang="0">
                  <a:pos x="0" y="53"/>
                </a:cxn>
              </a:cxnLst>
              <a:rect l="0" t="0" r="r" b="b"/>
              <a:pathLst>
                <a:path w="72" h="53">
                  <a:moveTo>
                    <a:pt x="0" y="53"/>
                  </a:moveTo>
                  <a:lnTo>
                    <a:pt x="72" y="53"/>
                  </a:lnTo>
                  <a:lnTo>
                    <a:pt x="29" y="0"/>
                  </a:lnTo>
                  <a:lnTo>
                    <a:pt x="0" y="5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86"/>
          <p:cNvGrpSpPr>
            <a:grpSpLocks/>
          </p:cNvGrpSpPr>
          <p:nvPr/>
        </p:nvGrpSpPr>
        <p:grpSpPr bwMode="auto">
          <a:xfrm>
            <a:off x="2376488" y="2697163"/>
            <a:ext cx="736600" cy="433387"/>
            <a:chOff x="1877" y="1402"/>
            <a:chExt cx="413" cy="273"/>
          </a:xfrm>
        </p:grpSpPr>
        <p:sp>
          <p:nvSpPr>
            <p:cNvPr id="61627" name="Freeform 187"/>
            <p:cNvSpPr>
              <a:spLocks/>
            </p:cNvSpPr>
            <p:nvPr/>
          </p:nvSpPr>
          <p:spPr bwMode="auto">
            <a:xfrm>
              <a:off x="1877" y="1402"/>
              <a:ext cx="413" cy="27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91"/>
                </a:cxn>
                <a:cxn ang="0">
                  <a:pos x="115" y="91"/>
                </a:cxn>
                <a:cxn ang="0">
                  <a:pos x="115" y="0"/>
                </a:cxn>
                <a:cxn ang="0">
                  <a:pos x="351" y="48"/>
                </a:cxn>
                <a:cxn ang="0">
                  <a:pos x="413" y="273"/>
                </a:cxn>
                <a:cxn ang="0">
                  <a:pos x="235" y="182"/>
                </a:cxn>
                <a:cxn ang="0">
                  <a:pos x="0" y="230"/>
                </a:cxn>
              </a:cxnLst>
              <a:rect l="0" t="0" r="r" b="b"/>
              <a:pathLst>
                <a:path w="413" h="273">
                  <a:moveTo>
                    <a:pt x="0" y="230"/>
                  </a:moveTo>
                  <a:lnTo>
                    <a:pt x="0" y="91"/>
                  </a:lnTo>
                  <a:lnTo>
                    <a:pt x="115" y="91"/>
                  </a:lnTo>
                  <a:lnTo>
                    <a:pt x="115" y="0"/>
                  </a:lnTo>
                  <a:lnTo>
                    <a:pt x="351" y="48"/>
                  </a:lnTo>
                  <a:lnTo>
                    <a:pt x="413" y="273"/>
                  </a:lnTo>
                  <a:lnTo>
                    <a:pt x="235" y="18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8" name="Freeform 188"/>
            <p:cNvSpPr>
              <a:spLocks/>
            </p:cNvSpPr>
            <p:nvPr/>
          </p:nvSpPr>
          <p:spPr bwMode="auto">
            <a:xfrm>
              <a:off x="1877" y="1402"/>
              <a:ext cx="413" cy="27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91"/>
                </a:cxn>
                <a:cxn ang="0">
                  <a:pos x="115" y="91"/>
                </a:cxn>
                <a:cxn ang="0">
                  <a:pos x="115" y="0"/>
                </a:cxn>
                <a:cxn ang="0">
                  <a:pos x="351" y="48"/>
                </a:cxn>
                <a:cxn ang="0">
                  <a:pos x="413" y="273"/>
                </a:cxn>
                <a:cxn ang="0">
                  <a:pos x="235" y="182"/>
                </a:cxn>
                <a:cxn ang="0">
                  <a:pos x="0" y="230"/>
                </a:cxn>
              </a:cxnLst>
              <a:rect l="0" t="0" r="r" b="b"/>
              <a:pathLst>
                <a:path w="413" h="273">
                  <a:moveTo>
                    <a:pt x="0" y="230"/>
                  </a:moveTo>
                  <a:lnTo>
                    <a:pt x="0" y="91"/>
                  </a:lnTo>
                  <a:lnTo>
                    <a:pt x="115" y="91"/>
                  </a:lnTo>
                  <a:lnTo>
                    <a:pt x="115" y="0"/>
                  </a:lnTo>
                  <a:lnTo>
                    <a:pt x="351" y="48"/>
                  </a:lnTo>
                  <a:lnTo>
                    <a:pt x="413" y="273"/>
                  </a:lnTo>
                  <a:lnTo>
                    <a:pt x="235" y="18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9" name="Line 189"/>
          <p:cNvSpPr>
            <a:spLocks noChangeShapeType="1"/>
          </p:cNvSpPr>
          <p:nvPr/>
        </p:nvSpPr>
        <p:spPr bwMode="auto">
          <a:xfrm flipV="1">
            <a:off x="995363" y="2438400"/>
            <a:ext cx="428625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0" name="Line 190"/>
          <p:cNvSpPr>
            <a:spLocks noChangeShapeType="1"/>
          </p:cNvSpPr>
          <p:nvPr/>
        </p:nvSpPr>
        <p:spPr bwMode="auto">
          <a:xfrm flipV="1">
            <a:off x="1423988" y="4059238"/>
            <a:ext cx="14287" cy="6651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1" name="Line 191"/>
          <p:cNvSpPr>
            <a:spLocks noChangeShapeType="1"/>
          </p:cNvSpPr>
          <p:nvPr/>
        </p:nvSpPr>
        <p:spPr bwMode="auto">
          <a:xfrm flipV="1">
            <a:off x="3171825" y="4824413"/>
            <a:ext cx="146050" cy="393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2" name="Line 192"/>
          <p:cNvSpPr>
            <a:spLocks noChangeShapeType="1"/>
          </p:cNvSpPr>
          <p:nvPr/>
        </p:nvSpPr>
        <p:spPr bwMode="auto">
          <a:xfrm flipH="1" flipV="1">
            <a:off x="4289425" y="4117975"/>
            <a:ext cx="1546225" cy="1168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3" name="Line 193"/>
          <p:cNvSpPr>
            <a:spLocks noChangeShapeType="1"/>
          </p:cNvSpPr>
          <p:nvPr/>
        </p:nvSpPr>
        <p:spPr bwMode="auto">
          <a:xfrm flipH="1">
            <a:off x="2797175" y="2379663"/>
            <a:ext cx="454025" cy="2555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4" name="Line 194"/>
          <p:cNvSpPr>
            <a:spLocks noChangeShapeType="1"/>
          </p:cNvSpPr>
          <p:nvPr/>
        </p:nvSpPr>
        <p:spPr bwMode="auto">
          <a:xfrm flipH="1">
            <a:off x="4664075" y="2212975"/>
            <a:ext cx="817563" cy="568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5" name="Line 195"/>
          <p:cNvSpPr>
            <a:spLocks noChangeShapeType="1"/>
          </p:cNvSpPr>
          <p:nvPr/>
        </p:nvSpPr>
        <p:spPr bwMode="auto">
          <a:xfrm flipH="1">
            <a:off x="5710238" y="3244850"/>
            <a:ext cx="1336675" cy="1079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36" name="Rectangle 196"/>
          <p:cNvSpPr>
            <a:spLocks noChangeArrowheads="1"/>
          </p:cNvSpPr>
          <p:nvPr/>
        </p:nvSpPr>
        <p:spPr bwMode="auto">
          <a:xfrm>
            <a:off x="6858000" y="3048000"/>
            <a:ext cx="175047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Shadow</a:t>
            </a:r>
            <a:br>
              <a:rPr lang="en-US" sz="2000" dirty="0"/>
            </a:br>
            <a:r>
              <a:rPr lang="en-US" sz="2000" dirty="0"/>
              <a:t>volume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(</a:t>
            </a:r>
            <a:r>
              <a:rPr lang="en-US" sz="2000" i="1" dirty="0"/>
              <a:t>infinite extent</a:t>
            </a:r>
            <a:r>
              <a:rPr lang="en-US" sz="2000" dirty="0"/>
              <a:t>) 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 theory, but how do we use it?</a:t>
            </a:r>
          </a:p>
          <a:p>
            <a:r>
              <a:rPr lang="en-US" dirty="0" smtClean="0"/>
              <a:t>Key concerns: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do I determine whether a point (fragment) is in shadow?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do we </a:t>
            </a:r>
            <a:r>
              <a:rPr lang="en-US" i="1" dirty="0" smtClean="0"/>
              <a:t>create</a:t>
            </a:r>
            <a:r>
              <a:rPr lang="en-US" dirty="0" smtClean="0"/>
              <a:t> the shadow volumes?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do we get it real-time?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 </a:t>
            </a:r>
            <a:r>
              <a:rPr lang="en-US" i="1" dirty="0" smtClean="0"/>
              <a:t>p</a:t>
            </a:r>
            <a:r>
              <a:rPr lang="en-US" dirty="0" smtClean="0"/>
              <a:t> lies in polygon </a:t>
            </a:r>
            <a:r>
              <a:rPr lang="en-US" b="1" dirty="0" smtClean="0"/>
              <a:t>P</a:t>
            </a:r>
            <a:r>
              <a:rPr lang="en-US" dirty="0" smtClean="0"/>
              <a:t> if a ray (any ray) from </a:t>
            </a:r>
            <a:r>
              <a:rPr lang="en-US" i="1" dirty="0" smtClean="0"/>
              <a:t>p</a:t>
            </a:r>
            <a:r>
              <a:rPr lang="en-US" dirty="0" smtClean="0"/>
              <a:t> intersects the boundary of </a:t>
            </a:r>
            <a:r>
              <a:rPr lang="en-US" b="1" dirty="0" smtClean="0"/>
              <a:t>P</a:t>
            </a:r>
            <a:r>
              <a:rPr lang="en-US" dirty="0" smtClean="0"/>
              <a:t> an odd number of times.</a:t>
            </a:r>
          </a:p>
          <a:p>
            <a:r>
              <a:rPr lang="en-US" dirty="0" smtClean="0"/>
              <a:t>Ignoring end</a:t>
            </a:r>
            <a:br>
              <a:rPr lang="en-US" dirty="0" smtClean="0"/>
            </a:br>
            <a:r>
              <a:rPr lang="en-US" dirty="0" smtClean="0"/>
              <a:t>cases.</a:t>
            </a:r>
          </a:p>
        </p:txBody>
      </p:sp>
      <p:sp>
        <p:nvSpPr>
          <p:cNvPr id="947202" name="Freeform 2"/>
          <p:cNvSpPr>
            <a:spLocks/>
          </p:cNvSpPr>
          <p:nvPr/>
        </p:nvSpPr>
        <p:spPr bwMode="auto">
          <a:xfrm>
            <a:off x="4114800" y="3200400"/>
            <a:ext cx="2971800" cy="2971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240" y="0"/>
              </a:cxn>
              <a:cxn ang="0">
                <a:pos x="1056" y="0"/>
              </a:cxn>
              <a:cxn ang="0">
                <a:pos x="1440" y="1056"/>
              </a:cxn>
              <a:cxn ang="0">
                <a:pos x="1776" y="240"/>
              </a:cxn>
              <a:cxn ang="0">
                <a:pos x="1872" y="1872"/>
              </a:cxn>
              <a:cxn ang="0">
                <a:pos x="480" y="336"/>
              </a:cxn>
              <a:cxn ang="0">
                <a:pos x="0" y="816"/>
              </a:cxn>
            </a:cxnLst>
            <a:rect l="0" t="0" r="r" b="b"/>
            <a:pathLst>
              <a:path w="1872" h="1872">
                <a:moveTo>
                  <a:pt x="0" y="816"/>
                </a:moveTo>
                <a:lnTo>
                  <a:pt x="240" y="0"/>
                </a:lnTo>
                <a:lnTo>
                  <a:pt x="1056" y="0"/>
                </a:lnTo>
                <a:lnTo>
                  <a:pt x="1440" y="1056"/>
                </a:lnTo>
                <a:lnTo>
                  <a:pt x="1776" y="240"/>
                </a:lnTo>
                <a:lnTo>
                  <a:pt x="1872" y="1872"/>
                </a:lnTo>
                <a:lnTo>
                  <a:pt x="480" y="336"/>
                </a:lnTo>
                <a:lnTo>
                  <a:pt x="0" y="8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7203" name="Line 3"/>
          <p:cNvSpPr>
            <a:spLocks noChangeShapeType="1"/>
          </p:cNvSpPr>
          <p:nvPr/>
        </p:nvSpPr>
        <p:spPr bwMode="auto">
          <a:xfrm>
            <a:off x="3475038" y="4071937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7" charset="0"/>
              <a:ea typeface="+mn-ea"/>
            </a:endParaRPr>
          </a:p>
        </p:txBody>
      </p:sp>
      <p:sp>
        <p:nvSpPr>
          <p:cNvPr id="947204" name="Line 4"/>
          <p:cNvSpPr>
            <a:spLocks noChangeShapeType="1"/>
          </p:cNvSpPr>
          <p:nvPr/>
        </p:nvSpPr>
        <p:spPr bwMode="auto">
          <a:xfrm>
            <a:off x="5614988" y="4070350"/>
            <a:ext cx="2201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7" charset="0"/>
              <a:ea typeface="+mn-ea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Point in Polygon Test</a:t>
            </a:r>
          </a:p>
        </p:txBody>
      </p:sp>
      <p:sp>
        <p:nvSpPr>
          <p:cNvPr id="947207" name="AutoShape 7"/>
          <p:cNvSpPr>
            <a:spLocks noChangeArrowheads="1"/>
          </p:cNvSpPr>
          <p:nvPr/>
        </p:nvSpPr>
        <p:spPr bwMode="auto">
          <a:xfrm>
            <a:off x="3429000" y="4038600"/>
            <a:ext cx="76200" cy="76200"/>
          </a:xfrm>
          <a:prstGeom prst="octagon">
            <a:avLst>
              <a:gd name="adj" fmla="val 29287"/>
            </a:avLst>
          </a:prstGeom>
          <a:solidFill>
            <a:srgbClr val="5EB5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7208" name="AutoShape 8"/>
          <p:cNvSpPr>
            <a:spLocks noChangeArrowheads="1"/>
          </p:cNvSpPr>
          <p:nvPr/>
        </p:nvSpPr>
        <p:spPr bwMode="auto">
          <a:xfrm>
            <a:off x="5562600" y="4038600"/>
            <a:ext cx="76200" cy="76200"/>
          </a:xfrm>
          <a:prstGeom prst="octagon">
            <a:avLst>
              <a:gd name="adj" fmla="val 29287"/>
            </a:avLst>
          </a:prstGeom>
          <a:solidFill>
            <a:srgbClr val="ED18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315200" y="41910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effectLst/>
              </a:rPr>
              <a:t>Ray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from </a:t>
            </a:r>
            <a:r>
              <a:rPr lang="en-US" sz="1400" b="1" i="1" dirty="0" smtClean="0">
                <a:solidFill>
                  <a:schemeClr val="tx1"/>
                </a:solidFill>
                <a:effectLst/>
              </a:rPr>
              <a:t>p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67075" y="3827462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effectLst/>
              </a:rPr>
              <a:t>o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443538" y="37846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chemeClr val="tx1"/>
                </a:solidFill>
                <a:effectLst/>
              </a:rPr>
              <a:t>p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947212" name="Freeform 12"/>
          <p:cNvSpPr>
            <a:spLocks/>
          </p:cNvSpPr>
          <p:nvPr/>
        </p:nvSpPr>
        <p:spPr bwMode="auto">
          <a:xfrm>
            <a:off x="5791200" y="3200400"/>
            <a:ext cx="1295400" cy="297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9" y="1045"/>
              </a:cxn>
              <a:cxn ang="0">
                <a:pos x="720" y="224"/>
              </a:cxn>
              <a:cxn ang="0">
                <a:pos x="816" y="1872"/>
              </a:cxn>
            </a:cxnLst>
            <a:rect l="0" t="0" r="r" b="b"/>
            <a:pathLst>
              <a:path w="816" h="1872">
                <a:moveTo>
                  <a:pt x="0" y="0"/>
                </a:moveTo>
                <a:lnTo>
                  <a:pt x="379" y="1045"/>
                </a:lnTo>
                <a:lnTo>
                  <a:pt x="720" y="224"/>
                </a:lnTo>
                <a:lnTo>
                  <a:pt x="816" y="1872"/>
                </a:lnTo>
              </a:path>
            </a:pathLst>
          </a:custGeom>
          <a:noFill/>
          <a:ln w="38100" cmpd="sng">
            <a:solidFill>
              <a:srgbClr val="ED181E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</a:t>
            </a:r>
            <a:r>
              <a:rPr lang="en-US" dirty="0" smtClean="0"/>
              <a:t>Volume Example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 eye and light are at infinity and are not in the shadow volume.</a:t>
            </a:r>
            <a:endParaRPr lang="en-US" dirty="0"/>
          </a:p>
        </p:txBody>
      </p:sp>
      <p:sp>
        <p:nvSpPr>
          <p:cNvPr id="294924" name="Freeform 33"/>
          <p:cNvSpPr>
            <a:spLocks/>
          </p:cNvSpPr>
          <p:nvPr/>
        </p:nvSpPr>
        <p:spPr bwMode="auto">
          <a:xfrm>
            <a:off x="1587500" y="3586162"/>
            <a:ext cx="2020887" cy="2457450"/>
          </a:xfrm>
          <a:custGeom>
            <a:avLst/>
            <a:gdLst>
              <a:gd name="T0" fmla="*/ 288 w 1537"/>
              <a:gd name="T1" fmla="*/ 135 h 2129"/>
              <a:gd name="T2" fmla="*/ 577 w 1537"/>
              <a:gd name="T3" fmla="*/ 434 h 2129"/>
              <a:gd name="T4" fmla="*/ 810 w 1537"/>
              <a:gd name="T5" fmla="*/ 0 h 2129"/>
              <a:gd name="T6" fmla="*/ 1537 w 1537"/>
              <a:gd name="T7" fmla="*/ 1107 h 2129"/>
              <a:gd name="T8" fmla="*/ 823 w 1537"/>
              <a:gd name="T9" fmla="*/ 2129 h 2129"/>
              <a:gd name="T10" fmla="*/ 0 w 1537"/>
              <a:gd name="T11" fmla="*/ 1541 h 2129"/>
              <a:gd name="T12" fmla="*/ 288 w 1537"/>
              <a:gd name="T13" fmla="*/ 135 h 2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7"/>
              <a:gd name="T22" fmla="*/ 0 h 2129"/>
              <a:gd name="T23" fmla="*/ 1537 w 1537"/>
              <a:gd name="T24" fmla="*/ 2129 h 21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7" h="2129">
                <a:moveTo>
                  <a:pt x="288" y="135"/>
                </a:moveTo>
                <a:lnTo>
                  <a:pt x="577" y="434"/>
                </a:lnTo>
                <a:lnTo>
                  <a:pt x="810" y="0"/>
                </a:lnTo>
                <a:lnTo>
                  <a:pt x="1537" y="1107"/>
                </a:lnTo>
                <a:lnTo>
                  <a:pt x="823" y="2129"/>
                </a:lnTo>
                <a:lnTo>
                  <a:pt x="0" y="1541"/>
                </a:lnTo>
                <a:lnTo>
                  <a:pt x="288" y="13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10071899">
            <a:off x="696912" y="4554537"/>
            <a:ext cx="323850" cy="298450"/>
            <a:chOff x="4543" y="1341"/>
            <a:chExt cx="204" cy="188"/>
          </a:xfrm>
        </p:grpSpPr>
        <p:sp>
          <p:nvSpPr>
            <p:cNvPr id="294917" name="Freeform 11"/>
            <p:cNvSpPr>
              <a:spLocks noChangeAspect="1"/>
            </p:cNvSpPr>
            <p:nvPr/>
          </p:nvSpPr>
          <p:spPr bwMode="auto">
            <a:xfrm>
              <a:off x="4550" y="1377"/>
              <a:ext cx="29" cy="92"/>
            </a:xfrm>
            <a:custGeom>
              <a:avLst/>
              <a:gdLst>
                <a:gd name="T0" fmla="*/ 5 w 58"/>
                <a:gd name="T1" fmla="*/ 90 h 184"/>
                <a:gd name="T2" fmla="*/ 2 w 58"/>
                <a:gd name="T3" fmla="*/ 52 h 184"/>
                <a:gd name="T4" fmla="*/ 15 w 58"/>
                <a:gd name="T5" fmla="*/ 5 h 184"/>
                <a:gd name="T6" fmla="*/ 28 w 58"/>
                <a:gd name="T7" fmla="*/ 24 h 184"/>
                <a:gd name="T8" fmla="*/ 26 w 58"/>
                <a:gd name="T9" fmla="*/ 49 h 184"/>
                <a:gd name="T10" fmla="*/ 14 w 58"/>
                <a:gd name="T11" fmla="*/ 85 h 184"/>
                <a:gd name="T12" fmla="*/ 5 w 58"/>
                <a:gd name="T13" fmla="*/ 9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4"/>
                <a:gd name="T23" fmla="*/ 58 w 58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4">
                  <a:moveTo>
                    <a:pt x="9" y="180"/>
                  </a:moveTo>
                  <a:cubicBezTo>
                    <a:pt x="4" y="169"/>
                    <a:pt x="0" y="132"/>
                    <a:pt x="4" y="104"/>
                  </a:cubicBezTo>
                  <a:cubicBezTo>
                    <a:pt x="8" y="76"/>
                    <a:pt x="23" y="18"/>
                    <a:pt x="31" y="9"/>
                  </a:cubicBezTo>
                  <a:cubicBezTo>
                    <a:pt x="39" y="0"/>
                    <a:pt x="52" y="33"/>
                    <a:pt x="55" y="48"/>
                  </a:cubicBezTo>
                  <a:cubicBezTo>
                    <a:pt x="58" y="63"/>
                    <a:pt x="57" y="78"/>
                    <a:pt x="52" y="98"/>
                  </a:cubicBezTo>
                  <a:cubicBezTo>
                    <a:pt x="47" y="118"/>
                    <a:pt x="34" y="156"/>
                    <a:pt x="27" y="170"/>
                  </a:cubicBezTo>
                  <a:cubicBezTo>
                    <a:pt x="20" y="184"/>
                    <a:pt x="13" y="178"/>
                    <a:pt x="9" y="1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wrap="none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4918" name="Arc 12"/>
            <p:cNvSpPr>
              <a:spLocks noChangeAspect="1"/>
            </p:cNvSpPr>
            <p:nvPr/>
          </p:nvSpPr>
          <p:spPr bwMode="auto">
            <a:xfrm rot="-10227555">
              <a:off x="4557" y="1365"/>
              <a:ext cx="31" cy="117"/>
            </a:xfrm>
            <a:custGeom>
              <a:avLst/>
              <a:gdLst>
                <a:gd name="T0" fmla="*/ 0 w 21600"/>
                <a:gd name="T1" fmla="*/ 0 h 42136"/>
                <a:gd name="T2" fmla="*/ 0 w 21600"/>
                <a:gd name="T3" fmla="*/ 0 h 42136"/>
                <a:gd name="T4" fmla="*/ 0 w 21600"/>
                <a:gd name="T5" fmla="*/ 0 h 421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36"/>
                <a:gd name="T11" fmla="*/ 21600 w 21600"/>
                <a:gd name="T12" fmla="*/ 42136 h 4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36" fill="none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</a:path>
                <a:path w="21600" h="42136" stroke="0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  <a:lnTo>
                    <a:pt x="21600" y="20883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4919" name="Line 13"/>
            <p:cNvSpPr>
              <a:spLocks noChangeAspect="1" noChangeShapeType="1"/>
            </p:cNvSpPr>
            <p:nvPr/>
          </p:nvSpPr>
          <p:spPr bwMode="auto">
            <a:xfrm rot="11361452" flipV="1">
              <a:off x="4543" y="1434"/>
              <a:ext cx="19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4920" name="Line 14"/>
            <p:cNvSpPr>
              <a:spLocks noChangeAspect="1" noChangeShapeType="1"/>
            </p:cNvSpPr>
            <p:nvPr/>
          </p:nvSpPr>
          <p:spPr bwMode="auto">
            <a:xfrm rot="-10238548">
              <a:off x="4558" y="1341"/>
              <a:ext cx="18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4921" name="Arc 15"/>
            <p:cNvSpPr>
              <a:spLocks noChangeAspect="1"/>
            </p:cNvSpPr>
            <p:nvPr/>
          </p:nvSpPr>
          <p:spPr bwMode="auto">
            <a:xfrm rot="-10238548">
              <a:off x="4551" y="1350"/>
              <a:ext cx="158" cy="164"/>
            </a:xfrm>
            <a:custGeom>
              <a:avLst/>
              <a:gdLst>
                <a:gd name="T0" fmla="*/ 1 w 21600"/>
                <a:gd name="T1" fmla="*/ 0 h 22435"/>
                <a:gd name="T2" fmla="*/ 1 w 21600"/>
                <a:gd name="T3" fmla="*/ 1 h 22435"/>
                <a:gd name="T4" fmla="*/ 0 w 21600"/>
                <a:gd name="T5" fmla="*/ 1 h 224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35"/>
                <a:gd name="T11" fmla="*/ 21600 w 21600"/>
                <a:gd name="T12" fmla="*/ 22435 h 224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35" fill="none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</a:path>
                <a:path w="21600" h="22435" stroke="0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  <a:lnTo>
                    <a:pt x="0" y="1132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4923" name="Line 32"/>
          <p:cNvSpPr>
            <a:spLocks noChangeShapeType="1"/>
          </p:cNvSpPr>
          <p:nvPr/>
        </p:nvSpPr>
        <p:spPr bwMode="auto">
          <a:xfrm flipV="1">
            <a:off x="1589087" y="4864100"/>
            <a:ext cx="201930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030412" y="2727325"/>
            <a:ext cx="252413" cy="222250"/>
            <a:chOff x="4368" y="1296"/>
            <a:chExt cx="192" cy="192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4368" y="1296"/>
              <a:ext cx="192" cy="192"/>
              <a:chOff x="4368" y="1296"/>
              <a:chExt cx="384" cy="384"/>
            </a:xfrm>
          </p:grpSpPr>
          <p:sp>
            <p:nvSpPr>
              <p:cNvPr id="294927" name="Line 36"/>
              <p:cNvSpPr>
                <a:spLocks noChangeShapeType="1"/>
              </p:cNvSpPr>
              <p:nvPr/>
            </p:nvSpPr>
            <p:spPr bwMode="auto">
              <a:xfrm>
                <a:off x="4560" y="1296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8" name="Line 37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9" name="Line 38"/>
              <p:cNvSpPr>
                <a:spLocks noChangeShapeType="1"/>
              </p:cNvSpPr>
              <p:nvPr/>
            </p:nvSpPr>
            <p:spPr bwMode="auto">
              <a:xfrm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0" name="Line 39"/>
              <p:cNvSpPr>
                <a:spLocks noChangeShapeType="1"/>
              </p:cNvSpPr>
              <p:nvPr/>
            </p:nvSpPr>
            <p:spPr bwMode="auto">
              <a:xfrm flipV="1"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4931" name="Oval 40"/>
            <p:cNvSpPr>
              <a:spLocks noChangeArrowheads="1"/>
            </p:cNvSpPr>
            <p:nvPr/>
          </p:nvSpPr>
          <p:spPr bwMode="auto">
            <a:xfrm>
              <a:off x="4440" y="1368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783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4932" name="Freeform 41"/>
          <p:cNvSpPr>
            <a:spLocks/>
          </p:cNvSpPr>
          <p:nvPr/>
        </p:nvSpPr>
        <p:spPr bwMode="auto">
          <a:xfrm>
            <a:off x="1966912" y="3589337"/>
            <a:ext cx="681038" cy="498475"/>
          </a:xfrm>
          <a:custGeom>
            <a:avLst/>
            <a:gdLst>
              <a:gd name="T0" fmla="*/ 0 w 518"/>
              <a:gd name="T1" fmla="*/ 133 h 432"/>
              <a:gd name="T2" fmla="*/ 518 w 518"/>
              <a:gd name="T3" fmla="*/ 0 h 432"/>
              <a:gd name="T4" fmla="*/ 288 w 518"/>
              <a:gd name="T5" fmla="*/ 432 h 432"/>
              <a:gd name="T6" fmla="*/ 0 w 518"/>
              <a:gd name="T7" fmla="*/ 133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518"/>
              <a:gd name="T13" fmla="*/ 0 h 432"/>
              <a:gd name="T14" fmla="*/ 518 w 51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" h="432">
                <a:moveTo>
                  <a:pt x="0" y="133"/>
                </a:moveTo>
                <a:lnTo>
                  <a:pt x="518" y="0"/>
                </a:lnTo>
                <a:lnTo>
                  <a:pt x="288" y="432"/>
                </a:lnTo>
                <a:lnTo>
                  <a:pt x="0" y="13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3" name="Line 42"/>
          <p:cNvSpPr>
            <a:spLocks noChangeShapeType="1"/>
          </p:cNvSpPr>
          <p:nvPr/>
        </p:nvSpPr>
        <p:spPr bwMode="auto">
          <a:xfrm>
            <a:off x="2662237" y="3587750"/>
            <a:ext cx="946150" cy="127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4934" name="Freeform 43"/>
          <p:cNvSpPr>
            <a:spLocks/>
          </p:cNvSpPr>
          <p:nvPr/>
        </p:nvSpPr>
        <p:spPr bwMode="auto">
          <a:xfrm>
            <a:off x="2355850" y="4105275"/>
            <a:ext cx="311150" cy="1944687"/>
          </a:xfrm>
          <a:custGeom>
            <a:avLst/>
            <a:gdLst>
              <a:gd name="T0" fmla="*/ 0 w 388"/>
              <a:gd name="T1" fmla="*/ 0 h 2708"/>
              <a:gd name="T2" fmla="*/ 388 w 388"/>
              <a:gd name="T3" fmla="*/ 2708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5" name="Freeform 44"/>
          <p:cNvSpPr>
            <a:spLocks/>
          </p:cNvSpPr>
          <p:nvPr/>
        </p:nvSpPr>
        <p:spPr bwMode="auto">
          <a:xfrm>
            <a:off x="1589087" y="4864100"/>
            <a:ext cx="2019300" cy="1181100"/>
          </a:xfrm>
          <a:custGeom>
            <a:avLst/>
            <a:gdLst>
              <a:gd name="T0" fmla="*/ 0 w 1536"/>
              <a:gd name="T1" fmla="*/ 432 h 1024"/>
              <a:gd name="T2" fmla="*/ 822 w 1536"/>
              <a:gd name="T3" fmla="*/ 1024 h 1024"/>
              <a:gd name="T4" fmla="*/ 1536 w 1536"/>
              <a:gd name="T5" fmla="*/ 0 h 1024"/>
              <a:gd name="T6" fmla="*/ 0 60000 65536"/>
              <a:gd name="T7" fmla="*/ 0 60000 65536"/>
              <a:gd name="T8" fmla="*/ 0 60000 65536"/>
              <a:gd name="T9" fmla="*/ 0 w 1536"/>
              <a:gd name="T10" fmla="*/ 0 h 1024"/>
              <a:gd name="T11" fmla="*/ 1536 w 1536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024">
                <a:moveTo>
                  <a:pt x="0" y="432"/>
                </a:moveTo>
                <a:lnTo>
                  <a:pt x="822" y="1024"/>
                </a:lnTo>
                <a:lnTo>
                  <a:pt x="153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6" name="Line 48"/>
          <p:cNvSpPr>
            <a:spLocks noChangeShapeType="1"/>
          </p:cNvSpPr>
          <p:nvPr/>
        </p:nvSpPr>
        <p:spPr bwMode="auto">
          <a:xfrm flipH="1">
            <a:off x="1589087" y="3727450"/>
            <a:ext cx="381000" cy="163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4937" name="Freeform 58"/>
          <p:cNvSpPr>
            <a:spLocks/>
          </p:cNvSpPr>
          <p:nvPr/>
        </p:nvSpPr>
        <p:spPr bwMode="auto">
          <a:xfrm>
            <a:off x="5715000" y="4038600"/>
            <a:ext cx="1219200" cy="1371600"/>
          </a:xfrm>
          <a:custGeom>
            <a:avLst/>
            <a:gdLst>
              <a:gd name="T0" fmla="*/ 0 w 768"/>
              <a:gd name="T1" fmla="*/ 609600 h 864"/>
              <a:gd name="T2" fmla="*/ 914400 w 768"/>
              <a:gd name="T3" fmla="*/ 0 h 864"/>
              <a:gd name="T4" fmla="*/ 1219200 w 768"/>
              <a:gd name="T5" fmla="*/ 1371600 h 864"/>
              <a:gd name="T6" fmla="*/ 0 w 768"/>
              <a:gd name="T7" fmla="*/ 60960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864"/>
              <a:gd name="T14" fmla="*/ 768 w 76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864">
                <a:moveTo>
                  <a:pt x="0" y="384"/>
                </a:moveTo>
                <a:lnTo>
                  <a:pt x="576" y="0"/>
                </a:lnTo>
                <a:lnTo>
                  <a:pt x="768" y="864"/>
                </a:lnTo>
                <a:lnTo>
                  <a:pt x="0" y="38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8" name="Line 59"/>
          <p:cNvSpPr>
            <a:spLocks noChangeShapeType="1"/>
          </p:cNvSpPr>
          <p:nvPr/>
        </p:nvSpPr>
        <p:spPr bwMode="auto">
          <a:xfrm flipV="1">
            <a:off x="1030286" y="4571999"/>
            <a:ext cx="5218113" cy="1031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2317" name="Text Box 61"/>
          <p:cNvSpPr txBox="1">
            <a:spLocks noChangeArrowheads="1"/>
          </p:cNvSpPr>
          <p:nvPr/>
        </p:nvSpPr>
        <p:spPr bwMode="auto">
          <a:xfrm>
            <a:off x="3048000" y="2667000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</a:rPr>
              <a:t>Ray hits 2 shadow volume </a:t>
            </a:r>
            <a:r>
              <a:rPr lang="en-US" sz="2400" dirty="0" smtClean="0">
                <a:latin typeface="Times New Roman" pitchFamily="18" charset="0"/>
              </a:rPr>
              <a:t>polygons, hence the ray intersection with the triangle is not in shadow.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94942" name="Straight Connector 31"/>
          <p:cNvCxnSpPr>
            <a:cxnSpLocks noChangeShapeType="1"/>
          </p:cNvCxnSpPr>
          <p:nvPr/>
        </p:nvCxnSpPr>
        <p:spPr bwMode="auto">
          <a:xfrm>
            <a:off x="2057400" y="4648200"/>
            <a:ext cx="8382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4972" name="Line 26"/>
          <p:cNvSpPr>
            <a:spLocks noChangeShapeType="1"/>
          </p:cNvSpPr>
          <p:nvPr/>
        </p:nvSpPr>
        <p:spPr bwMode="auto">
          <a:xfrm flipH="1">
            <a:off x="1998662" y="2957512"/>
            <a:ext cx="125413" cy="6953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4973" name="Freeform 18"/>
          <p:cNvSpPr>
            <a:spLocks/>
          </p:cNvSpPr>
          <p:nvPr/>
        </p:nvSpPr>
        <p:spPr bwMode="auto">
          <a:xfrm>
            <a:off x="2174875" y="2963862"/>
            <a:ext cx="149225" cy="987425"/>
          </a:xfrm>
          <a:custGeom>
            <a:avLst/>
            <a:gdLst>
              <a:gd name="T0" fmla="*/ 0 w 388"/>
              <a:gd name="T1" fmla="*/ 0 h 2708"/>
              <a:gd name="T2" fmla="*/ 615950 w 388"/>
              <a:gd name="T3" fmla="*/ 4298950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74" name="Line 17"/>
          <p:cNvSpPr>
            <a:spLocks noChangeShapeType="1"/>
          </p:cNvSpPr>
          <p:nvPr/>
        </p:nvSpPr>
        <p:spPr bwMode="auto">
          <a:xfrm>
            <a:off x="2235200" y="2925762"/>
            <a:ext cx="376237" cy="5762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</a:t>
            </a:r>
            <a:r>
              <a:rPr lang="en-US" dirty="0" smtClean="0"/>
              <a:t>Volume Example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2971800" y="2743200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</a:rPr>
              <a:t>Ray hits 1 shadow volume </a:t>
            </a:r>
            <a:r>
              <a:rPr lang="en-US" sz="2400" dirty="0" smtClean="0">
                <a:latin typeface="Times New Roman" pitchFamily="18" charset="0"/>
              </a:rPr>
              <a:t>polygon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95968" name="Freeform 33"/>
          <p:cNvSpPr>
            <a:spLocks/>
          </p:cNvSpPr>
          <p:nvPr/>
        </p:nvSpPr>
        <p:spPr bwMode="auto">
          <a:xfrm>
            <a:off x="1751012" y="3522662"/>
            <a:ext cx="2020888" cy="2457450"/>
          </a:xfrm>
          <a:custGeom>
            <a:avLst/>
            <a:gdLst>
              <a:gd name="T0" fmla="*/ 288 w 1537"/>
              <a:gd name="T1" fmla="*/ 135 h 2129"/>
              <a:gd name="T2" fmla="*/ 577 w 1537"/>
              <a:gd name="T3" fmla="*/ 434 h 2129"/>
              <a:gd name="T4" fmla="*/ 810 w 1537"/>
              <a:gd name="T5" fmla="*/ 0 h 2129"/>
              <a:gd name="T6" fmla="*/ 1537 w 1537"/>
              <a:gd name="T7" fmla="*/ 1107 h 2129"/>
              <a:gd name="T8" fmla="*/ 823 w 1537"/>
              <a:gd name="T9" fmla="*/ 2129 h 2129"/>
              <a:gd name="T10" fmla="*/ 0 w 1537"/>
              <a:gd name="T11" fmla="*/ 1541 h 2129"/>
              <a:gd name="T12" fmla="*/ 288 w 1537"/>
              <a:gd name="T13" fmla="*/ 135 h 2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7"/>
              <a:gd name="T22" fmla="*/ 0 h 2129"/>
              <a:gd name="T23" fmla="*/ 1537 w 1537"/>
              <a:gd name="T24" fmla="*/ 2129 h 21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7" h="2129">
                <a:moveTo>
                  <a:pt x="288" y="135"/>
                </a:moveTo>
                <a:lnTo>
                  <a:pt x="577" y="434"/>
                </a:lnTo>
                <a:lnTo>
                  <a:pt x="810" y="0"/>
                </a:lnTo>
                <a:lnTo>
                  <a:pt x="1537" y="1107"/>
                </a:lnTo>
                <a:lnTo>
                  <a:pt x="823" y="2129"/>
                </a:lnTo>
                <a:lnTo>
                  <a:pt x="0" y="1541"/>
                </a:lnTo>
                <a:lnTo>
                  <a:pt x="288" y="13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10071899">
            <a:off x="684212" y="4513262"/>
            <a:ext cx="323850" cy="298450"/>
            <a:chOff x="4543" y="1341"/>
            <a:chExt cx="204" cy="188"/>
          </a:xfrm>
        </p:grpSpPr>
        <p:sp>
          <p:nvSpPr>
            <p:cNvPr id="295970" name="Freeform 11"/>
            <p:cNvSpPr>
              <a:spLocks noChangeAspect="1"/>
            </p:cNvSpPr>
            <p:nvPr/>
          </p:nvSpPr>
          <p:spPr bwMode="auto">
            <a:xfrm>
              <a:off x="4550" y="1377"/>
              <a:ext cx="29" cy="92"/>
            </a:xfrm>
            <a:custGeom>
              <a:avLst/>
              <a:gdLst>
                <a:gd name="T0" fmla="*/ 5 w 58"/>
                <a:gd name="T1" fmla="*/ 90 h 184"/>
                <a:gd name="T2" fmla="*/ 2 w 58"/>
                <a:gd name="T3" fmla="*/ 52 h 184"/>
                <a:gd name="T4" fmla="*/ 15 w 58"/>
                <a:gd name="T5" fmla="*/ 5 h 184"/>
                <a:gd name="T6" fmla="*/ 28 w 58"/>
                <a:gd name="T7" fmla="*/ 24 h 184"/>
                <a:gd name="T8" fmla="*/ 26 w 58"/>
                <a:gd name="T9" fmla="*/ 49 h 184"/>
                <a:gd name="T10" fmla="*/ 14 w 58"/>
                <a:gd name="T11" fmla="*/ 85 h 184"/>
                <a:gd name="T12" fmla="*/ 5 w 58"/>
                <a:gd name="T13" fmla="*/ 9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4"/>
                <a:gd name="T23" fmla="*/ 58 w 58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4">
                  <a:moveTo>
                    <a:pt x="9" y="180"/>
                  </a:moveTo>
                  <a:cubicBezTo>
                    <a:pt x="4" y="169"/>
                    <a:pt x="0" y="132"/>
                    <a:pt x="4" y="104"/>
                  </a:cubicBezTo>
                  <a:cubicBezTo>
                    <a:pt x="8" y="76"/>
                    <a:pt x="23" y="18"/>
                    <a:pt x="31" y="9"/>
                  </a:cubicBezTo>
                  <a:cubicBezTo>
                    <a:pt x="39" y="0"/>
                    <a:pt x="52" y="33"/>
                    <a:pt x="55" y="48"/>
                  </a:cubicBezTo>
                  <a:cubicBezTo>
                    <a:pt x="58" y="63"/>
                    <a:pt x="57" y="78"/>
                    <a:pt x="52" y="98"/>
                  </a:cubicBezTo>
                  <a:cubicBezTo>
                    <a:pt x="47" y="118"/>
                    <a:pt x="34" y="156"/>
                    <a:pt x="27" y="170"/>
                  </a:cubicBezTo>
                  <a:cubicBezTo>
                    <a:pt x="20" y="184"/>
                    <a:pt x="13" y="178"/>
                    <a:pt x="9" y="1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wrap="none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5971" name="Arc 12"/>
            <p:cNvSpPr>
              <a:spLocks noChangeAspect="1"/>
            </p:cNvSpPr>
            <p:nvPr/>
          </p:nvSpPr>
          <p:spPr bwMode="auto">
            <a:xfrm rot="-10227555">
              <a:off x="4557" y="1365"/>
              <a:ext cx="31" cy="117"/>
            </a:xfrm>
            <a:custGeom>
              <a:avLst/>
              <a:gdLst>
                <a:gd name="T0" fmla="*/ 0 w 21600"/>
                <a:gd name="T1" fmla="*/ 0 h 42136"/>
                <a:gd name="T2" fmla="*/ 0 w 21600"/>
                <a:gd name="T3" fmla="*/ 0 h 42136"/>
                <a:gd name="T4" fmla="*/ 0 w 21600"/>
                <a:gd name="T5" fmla="*/ 0 h 421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36"/>
                <a:gd name="T11" fmla="*/ 21600 w 21600"/>
                <a:gd name="T12" fmla="*/ 42136 h 4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36" fill="none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</a:path>
                <a:path w="21600" h="42136" stroke="0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  <a:lnTo>
                    <a:pt x="21600" y="20883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5972" name="Line 13"/>
            <p:cNvSpPr>
              <a:spLocks noChangeAspect="1" noChangeShapeType="1"/>
            </p:cNvSpPr>
            <p:nvPr/>
          </p:nvSpPr>
          <p:spPr bwMode="auto">
            <a:xfrm rot="11361452" flipV="1">
              <a:off x="4543" y="1434"/>
              <a:ext cx="19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5973" name="Line 14"/>
            <p:cNvSpPr>
              <a:spLocks noChangeAspect="1" noChangeShapeType="1"/>
            </p:cNvSpPr>
            <p:nvPr/>
          </p:nvSpPr>
          <p:spPr bwMode="auto">
            <a:xfrm rot="-10238548">
              <a:off x="4558" y="1341"/>
              <a:ext cx="18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5974" name="Arc 15"/>
            <p:cNvSpPr>
              <a:spLocks noChangeAspect="1"/>
            </p:cNvSpPr>
            <p:nvPr/>
          </p:nvSpPr>
          <p:spPr bwMode="auto">
            <a:xfrm rot="-10238548">
              <a:off x="4551" y="1350"/>
              <a:ext cx="158" cy="164"/>
            </a:xfrm>
            <a:custGeom>
              <a:avLst/>
              <a:gdLst>
                <a:gd name="T0" fmla="*/ 1 w 21600"/>
                <a:gd name="T1" fmla="*/ 0 h 22435"/>
                <a:gd name="T2" fmla="*/ 1 w 21600"/>
                <a:gd name="T3" fmla="*/ 1 h 22435"/>
                <a:gd name="T4" fmla="*/ 0 w 21600"/>
                <a:gd name="T5" fmla="*/ 1 h 224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35"/>
                <a:gd name="T11" fmla="*/ 21600 w 21600"/>
                <a:gd name="T12" fmla="*/ 22435 h 224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35" fill="none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</a:path>
                <a:path w="21600" h="22435" stroke="0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  <a:lnTo>
                    <a:pt x="0" y="1132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5975" name="Line 32"/>
          <p:cNvSpPr>
            <a:spLocks noChangeShapeType="1"/>
          </p:cNvSpPr>
          <p:nvPr/>
        </p:nvSpPr>
        <p:spPr bwMode="auto">
          <a:xfrm flipV="1">
            <a:off x="1752600" y="4800600"/>
            <a:ext cx="201930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193925" y="2663825"/>
            <a:ext cx="252412" cy="222250"/>
            <a:chOff x="4368" y="1296"/>
            <a:chExt cx="192" cy="192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4368" y="1296"/>
              <a:ext cx="192" cy="192"/>
              <a:chOff x="4368" y="1296"/>
              <a:chExt cx="384" cy="384"/>
            </a:xfrm>
          </p:grpSpPr>
          <p:sp>
            <p:nvSpPr>
              <p:cNvPr id="295978" name="Line 36"/>
              <p:cNvSpPr>
                <a:spLocks noChangeShapeType="1"/>
              </p:cNvSpPr>
              <p:nvPr/>
            </p:nvSpPr>
            <p:spPr bwMode="auto">
              <a:xfrm>
                <a:off x="4560" y="1296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79" name="Line 37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0" name="Line 38"/>
              <p:cNvSpPr>
                <a:spLocks noChangeShapeType="1"/>
              </p:cNvSpPr>
              <p:nvPr/>
            </p:nvSpPr>
            <p:spPr bwMode="auto">
              <a:xfrm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1" name="Line 39"/>
              <p:cNvSpPr>
                <a:spLocks noChangeShapeType="1"/>
              </p:cNvSpPr>
              <p:nvPr/>
            </p:nvSpPr>
            <p:spPr bwMode="auto">
              <a:xfrm flipV="1"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5982" name="Oval 40"/>
            <p:cNvSpPr>
              <a:spLocks noChangeArrowheads="1"/>
            </p:cNvSpPr>
            <p:nvPr/>
          </p:nvSpPr>
          <p:spPr bwMode="auto">
            <a:xfrm>
              <a:off x="4440" y="1368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783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5983" name="Freeform 41"/>
          <p:cNvSpPr>
            <a:spLocks/>
          </p:cNvSpPr>
          <p:nvPr/>
        </p:nvSpPr>
        <p:spPr bwMode="auto">
          <a:xfrm>
            <a:off x="2130425" y="3525837"/>
            <a:ext cx="681037" cy="498475"/>
          </a:xfrm>
          <a:custGeom>
            <a:avLst/>
            <a:gdLst>
              <a:gd name="T0" fmla="*/ 0 w 518"/>
              <a:gd name="T1" fmla="*/ 133 h 432"/>
              <a:gd name="T2" fmla="*/ 518 w 518"/>
              <a:gd name="T3" fmla="*/ 0 h 432"/>
              <a:gd name="T4" fmla="*/ 288 w 518"/>
              <a:gd name="T5" fmla="*/ 432 h 432"/>
              <a:gd name="T6" fmla="*/ 0 w 518"/>
              <a:gd name="T7" fmla="*/ 133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518"/>
              <a:gd name="T13" fmla="*/ 0 h 432"/>
              <a:gd name="T14" fmla="*/ 518 w 51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" h="432">
                <a:moveTo>
                  <a:pt x="0" y="133"/>
                </a:moveTo>
                <a:lnTo>
                  <a:pt x="518" y="0"/>
                </a:lnTo>
                <a:lnTo>
                  <a:pt x="288" y="432"/>
                </a:lnTo>
                <a:lnTo>
                  <a:pt x="0" y="13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84" name="Line 42"/>
          <p:cNvSpPr>
            <a:spLocks noChangeShapeType="1"/>
          </p:cNvSpPr>
          <p:nvPr/>
        </p:nvSpPr>
        <p:spPr bwMode="auto">
          <a:xfrm>
            <a:off x="2825750" y="3524250"/>
            <a:ext cx="946150" cy="127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85" name="Freeform 43"/>
          <p:cNvSpPr>
            <a:spLocks/>
          </p:cNvSpPr>
          <p:nvPr/>
        </p:nvSpPr>
        <p:spPr bwMode="auto">
          <a:xfrm>
            <a:off x="2519362" y="4041775"/>
            <a:ext cx="311150" cy="1944687"/>
          </a:xfrm>
          <a:custGeom>
            <a:avLst/>
            <a:gdLst>
              <a:gd name="T0" fmla="*/ 0 w 388"/>
              <a:gd name="T1" fmla="*/ 0 h 2708"/>
              <a:gd name="T2" fmla="*/ 388 w 388"/>
              <a:gd name="T3" fmla="*/ 2708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86" name="Freeform 44"/>
          <p:cNvSpPr>
            <a:spLocks/>
          </p:cNvSpPr>
          <p:nvPr/>
        </p:nvSpPr>
        <p:spPr bwMode="auto">
          <a:xfrm>
            <a:off x="1752600" y="4800600"/>
            <a:ext cx="2019300" cy="1181100"/>
          </a:xfrm>
          <a:custGeom>
            <a:avLst/>
            <a:gdLst>
              <a:gd name="T0" fmla="*/ 0 w 1536"/>
              <a:gd name="T1" fmla="*/ 432 h 1024"/>
              <a:gd name="T2" fmla="*/ 822 w 1536"/>
              <a:gd name="T3" fmla="*/ 1024 h 1024"/>
              <a:gd name="T4" fmla="*/ 1536 w 1536"/>
              <a:gd name="T5" fmla="*/ 0 h 1024"/>
              <a:gd name="T6" fmla="*/ 0 60000 65536"/>
              <a:gd name="T7" fmla="*/ 0 60000 65536"/>
              <a:gd name="T8" fmla="*/ 0 60000 65536"/>
              <a:gd name="T9" fmla="*/ 0 w 1536"/>
              <a:gd name="T10" fmla="*/ 0 h 1024"/>
              <a:gd name="T11" fmla="*/ 1536 w 1536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024">
                <a:moveTo>
                  <a:pt x="0" y="432"/>
                </a:moveTo>
                <a:lnTo>
                  <a:pt x="822" y="1024"/>
                </a:lnTo>
                <a:lnTo>
                  <a:pt x="153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87" name="Line 48"/>
          <p:cNvSpPr>
            <a:spLocks noChangeShapeType="1"/>
          </p:cNvSpPr>
          <p:nvPr/>
        </p:nvSpPr>
        <p:spPr bwMode="auto">
          <a:xfrm flipH="1">
            <a:off x="1752600" y="3663950"/>
            <a:ext cx="381000" cy="163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89" name="Line 26"/>
          <p:cNvSpPr>
            <a:spLocks noChangeShapeType="1"/>
          </p:cNvSpPr>
          <p:nvPr/>
        </p:nvSpPr>
        <p:spPr bwMode="auto">
          <a:xfrm flipH="1">
            <a:off x="2162175" y="2894012"/>
            <a:ext cx="125412" cy="6953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90" name="Freeform 18"/>
          <p:cNvSpPr>
            <a:spLocks/>
          </p:cNvSpPr>
          <p:nvPr/>
        </p:nvSpPr>
        <p:spPr bwMode="auto">
          <a:xfrm>
            <a:off x="2338387" y="2900362"/>
            <a:ext cx="149225" cy="987425"/>
          </a:xfrm>
          <a:custGeom>
            <a:avLst/>
            <a:gdLst>
              <a:gd name="T0" fmla="*/ 0 w 388"/>
              <a:gd name="T1" fmla="*/ 0 h 2708"/>
              <a:gd name="T2" fmla="*/ 615950 w 388"/>
              <a:gd name="T3" fmla="*/ 4298950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91" name="Line 17"/>
          <p:cNvSpPr>
            <a:spLocks noChangeShapeType="1"/>
          </p:cNvSpPr>
          <p:nvPr/>
        </p:nvSpPr>
        <p:spPr bwMode="auto">
          <a:xfrm>
            <a:off x="2398712" y="2862262"/>
            <a:ext cx="376238" cy="5762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92" name="Freeform 25"/>
          <p:cNvSpPr>
            <a:spLocks/>
          </p:cNvSpPr>
          <p:nvPr/>
        </p:nvSpPr>
        <p:spPr bwMode="auto">
          <a:xfrm>
            <a:off x="2855912" y="4330700"/>
            <a:ext cx="515938" cy="669925"/>
          </a:xfrm>
          <a:custGeom>
            <a:avLst/>
            <a:gdLst>
              <a:gd name="T0" fmla="*/ 0 w 325"/>
              <a:gd name="T1" fmla="*/ 230188 h 422"/>
              <a:gd name="T2" fmla="*/ 409575 w 325"/>
              <a:gd name="T3" fmla="*/ 0 h 422"/>
              <a:gd name="T4" fmla="*/ 515938 w 325"/>
              <a:gd name="T5" fmla="*/ 669925 h 422"/>
              <a:gd name="T6" fmla="*/ 0 w 325"/>
              <a:gd name="T7" fmla="*/ 230188 h 422"/>
              <a:gd name="T8" fmla="*/ 0 60000 65536"/>
              <a:gd name="T9" fmla="*/ 0 60000 65536"/>
              <a:gd name="T10" fmla="*/ 0 60000 65536"/>
              <a:gd name="T11" fmla="*/ 0 60000 65536"/>
              <a:gd name="T12" fmla="*/ 0 w 325"/>
              <a:gd name="T13" fmla="*/ 0 h 422"/>
              <a:gd name="T14" fmla="*/ 325 w 325"/>
              <a:gd name="T15" fmla="*/ 422 h 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" h="422">
                <a:moveTo>
                  <a:pt x="0" y="145"/>
                </a:moveTo>
                <a:lnTo>
                  <a:pt x="258" y="0"/>
                </a:lnTo>
                <a:lnTo>
                  <a:pt x="325" y="422"/>
                </a:lnTo>
                <a:lnTo>
                  <a:pt x="0" y="145"/>
                </a:lnTo>
                <a:close/>
              </a:path>
            </a:pathLst>
          </a:custGeom>
          <a:solidFill>
            <a:schemeClr val="accent1">
              <a:alpha val="25098"/>
            </a:schemeClr>
          </a:solidFill>
          <a:ln w="3175">
            <a:solidFill>
              <a:srgbClr val="846648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93" name="Freeform 26"/>
          <p:cNvSpPr>
            <a:spLocks/>
          </p:cNvSpPr>
          <p:nvPr/>
        </p:nvSpPr>
        <p:spPr bwMode="auto">
          <a:xfrm>
            <a:off x="1141412" y="4589462"/>
            <a:ext cx="2020888" cy="3175"/>
          </a:xfrm>
          <a:custGeom>
            <a:avLst/>
            <a:gdLst>
              <a:gd name="T0" fmla="*/ 0 w 1273"/>
              <a:gd name="T1" fmla="*/ 0 h 2"/>
              <a:gd name="T2" fmla="*/ 2020888 w 1273"/>
              <a:gd name="T3" fmla="*/ 3175 h 2"/>
              <a:gd name="T4" fmla="*/ 0 60000 65536"/>
              <a:gd name="T5" fmla="*/ 0 60000 65536"/>
              <a:gd name="T6" fmla="*/ 0 w 1273"/>
              <a:gd name="T7" fmla="*/ 0 h 2"/>
              <a:gd name="T8" fmla="*/ 1273 w 127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3" h="2">
                <a:moveTo>
                  <a:pt x="0" y="0"/>
                </a:moveTo>
                <a:lnTo>
                  <a:pt x="1273" y="2"/>
                </a:ln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295994" name="Straight Arrow Connector 31"/>
          <p:cNvCxnSpPr>
            <a:cxnSpLocks noChangeShapeType="1"/>
          </p:cNvCxnSpPr>
          <p:nvPr/>
        </p:nvCxnSpPr>
        <p:spPr bwMode="auto">
          <a:xfrm>
            <a:off x="2190750" y="4589462"/>
            <a:ext cx="963612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8" grpId="0"/>
    </p:bld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8336</TotalTime>
  <Words>1427</Words>
  <Application>Microsoft Office PowerPoint</Application>
  <PresentationFormat>On-screen Show (4:3)</PresentationFormat>
  <Paragraphs>262</Paragraphs>
  <Slides>44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OSU_BrutusCrawfis</vt:lpstr>
      <vt:lpstr>點陣圖影像</vt:lpstr>
      <vt:lpstr>Real-Time Rendering     Shadow Volumes</vt:lpstr>
      <vt:lpstr>Real-Time Shadows Require:</vt:lpstr>
      <vt:lpstr>We Have Two Options</vt:lpstr>
      <vt:lpstr>What is shadow volume?</vt:lpstr>
      <vt:lpstr>Definitions (2D slice)</vt:lpstr>
      <vt:lpstr>Shadow Volumes</vt:lpstr>
      <vt:lpstr>Point in Polygon Test</vt:lpstr>
      <vt:lpstr>Shadow Volume Example</vt:lpstr>
      <vt:lpstr>Shadow Volume Example</vt:lpstr>
      <vt:lpstr>Shadow Volumes</vt:lpstr>
      <vt:lpstr>Shadow Intersection Count</vt:lpstr>
      <vt:lpstr>Shadow Intersection Count</vt:lpstr>
      <vt:lpstr>Creating a Shadow Volume</vt:lpstr>
      <vt:lpstr>Creating a Shadow Volume</vt:lpstr>
      <vt:lpstr>Creating a Shadow Volume</vt:lpstr>
      <vt:lpstr>Shadow Intersection Count</vt:lpstr>
      <vt:lpstr>Stencil Buffer</vt:lpstr>
      <vt:lpstr>Stencil Buffer</vt:lpstr>
      <vt:lpstr>Stencil Testing</vt:lpstr>
      <vt:lpstr>Stencil &amp; Z Buffer</vt:lpstr>
      <vt:lpstr>Stencil Testing</vt:lpstr>
      <vt:lpstr>Stencil Testing</vt:lpstr>
      <vt:lpstr>Modify The Stencil Buffer</vt:lpstr>
      <vt:lpstr>Modify The Stencil Buffer</vt:lpstr>
      <vt:lpstr>Stencil-based Shadow Volumes</vt:lpstr>
      <vt:lpstr>Stencil-based Shadow Volumes</vt:lpstr>
      <vt:lpstr>Stencil-based Shadow Volumes</vt:lpstr>
      <vt:lpstr>Z-pass by example</vt:lpstr>
      <vt:lpstr>Z-Pass Problems</vt:lpstr>
      <vt:lpstr>Z-Pass Problems</vt:lpstr>
      <vt:lpstr>Z-Pass Problems</vt:lpstr>
      <vt:lpstr>Z-Fail Shadow Volumes</vt:lpstr>
      <vt:lpstr>Z-fail by example</vt:lpstr>
      <vt:lpstr>Z-Fail Caps</vt:lpstr>
      <vt:lpstr>Shadow Volume Efficiency</vt:lpstr>
      <vt:lpstr>Merging shadow volumes</vt:lpstr>
      <vt:lpstr>Shadow Volume Efficiency</vt:lpstr>
      <vt:lpstr>Shadow Volume Advantages</vt:lpstr>
      <vt:lpstr>Shadow Maps vs. Shadow Volumes</vt:lpstr>
      <vt:lpstr>Shadow Volume Disadvantages</vt:lpstr>
      <vt:lpstr>zFail versus zPass Summary</vt:lpstr>
      <vt:lpstr>Wrapped Stencil Counts</vt:lpstr>
      <vt:lpstr>Two-sided Stencil Testing</vt:lpstr>
      <vt:lpstr>Two-sided Stencil Testing</vt:lpstr>
    </vt:vector>
  </TitlesOfParts>
  <Company>Department of Computer Science and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Roger Crawfis</cp:lastModifiedBy>
  <cp:revision>244</cp:revision>
  <dcterms:created xsi:type="dcterms:W3CDTF">2009-02-19T16:23:26Z</dcterms:created>
  <dcterms:modified xsi:type="dcterms:W3CDTF">2012-02-24T17:56:41Z</dcterms:modified>
</cp:coreProperties>
</file>