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4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445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E2B0ACAF-7FD8-4823-9055-C858AAB8D629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26EC0917-4910-4FCB-8E64-FBE27AD929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48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9372D0-3B4C-4EA8-84B1-1B2DC3488028}" type="slidenum">
              <a:rPr lang="en-US"/>
              <a:pPr/>
              <a:t>10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79029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045CDB-086E-4410-96EB-F0179DE7CBA1}" type="slidenum">
              <a:rPr lang="en-US"/>
              <a:pPr/>
              <a:t>11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28768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A40E89-5C32-4E87-B19C-6F5B5F8A3664}" type="slidenum">
              <a:rPr lang="en-US"/>
              <a:pPr/>
              <a:t>12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58888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312E42-035C-48C1-B020-F15A832A869B}" type="slidenum">
              <a:rPr lang="en-US"/>
              <a:pPr/>
              <a:t>13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505104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659C3B-0114-4B6F-A36E-20E2FC496BB3}" type="slidenum">
              <a:rPr lang="en-US"/>
              <a:pPr/>
              <a:t>14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59642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8755B0-DD93-46EB-B51E-F1BCFAA2AD96}" type="slidenum">
              <a:rPr lang="en-US"/>
              <a:pPr/>
              <a:t>18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92518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1738" y="693738"/>
            <a:ext cx="4611687" cy="3460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634" y="4385915"/>
            <a:ext cx="5139134" cy="415837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787" tIns="46894" rIns="93787" bIns="46894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573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76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295400"/>
            <a:ext cx="4194175" cy="48037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194175" cy="48037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0B35A-B4DF-4930-9792-5D6A08A3A6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699CB88-5E1A-4FAC-892A-60949ACB1F6F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9CB88-5E1A-4FAC-892A-60949ACB1F6F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b/be/Fisher_dolly_on_track_med.JP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4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8.jpeg"/><Relationship Id="rId4" Type="http://schemas.openxmlformats.org/officeDocument/2006/relationships/image" Target="../media/image17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Viewing and Camera Rotations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CSE </a:t>
            </a:r>
            <a:r>
              <a:rPr lang="en-US" smtClean="0"/>
              <a:t>5542</a:t>
            </a:r>
            <a:endParaRPr lang="en-US" dirty="0" smtClean="0"/>
          </a:p>
          <a:p>
            <a:r>
              <a:rPr lang="en-US" dirty="0" smtClean="0"/>
              <a:t>Prof. Roger Crawfis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Suppose we have three orthogonal vectors…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mtClean="0"/>
              <a:t>v</a:t>
            </a:r>
            <a:r>
              <a:rPr lang="en-US" baseline="-25000" smtClean="0"/>
              <a:t>1</a:t>
            </a:r>
            <a:r>
              <a:rPr lang="en-US" smtClean="0"/>
              <a:t>,v</a:t>
            </a:r>
            <a:r>
              <a:rPr lang="en-US" baseline="-25000" smtClean="0"/>
              <a:t>2</a:t>
            </a:r>
            <a:r>
              <a:rPr lang="en-US" smtClean="0"/>
              <a:t>,v</a:t>
            </a:r>
            <a:r>
              <a:rPr lang="en-US" baseline="-25000" smtClean="0"/>
              <a:t>3</a:t>
            </a:r>
          </a:p>
          <a:p>
            <a:pPr eaLnBrk="1" hangingPunct="1"/>
            <a:r>
              <a:rPr lang="en-US" smtClean="0"/>
              <a:t>Let’s build a matrix like this: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This will rotate:  v</a:t>
            </a:r>
            <a:r>
              <a:rPr lang="en-US" baseline="-25000" smtClean="0"/>
              <a:t>1</a:t>
            </a:r>
            <a:r>
              <a:rPr lang="en-US" smtClean="0"/>
              <a:t> onto the x axis, </a:t>
            </a:r>
            <a:br>
              <a:rPr lang="en-US" smtClean="0"/>
            </a:br>
            <a:r>
              <a:rPr lang="en-US" smtClean="0"/>
              <a:t>v</a:t>
            </a:r>
            <a:r>
              <a:rPr lang="en-US" baseline="-25000" smtClean="0"/>
              <a:t>2</a:t>
            </a:r>
            <a:r>
              <a:rPr lang="en-US" smtClean="0"/>
              <a:t> onto the y axis, v</a:t>
            </a:r>
            <a:r>
              <a:rPr lang="en-US" baseline="-25000" smtClean="0"/>
              <a:t>3</a:t>
            </a:r>
            <a:r>
              <a:rPr lang="en-US" smtClean="0"/>
              <a:t> onto the z axis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4D4993-DC4C-4C05-B93A-FAC8612DA2D0}" type="slidenum">
              <a:rPr lang="en-US"/>
              <a:pPr/>
              <a:t>10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752600" y="2819400"/>
            <a:ext cx="4143375" cy="1787525"/>
            <a:chOff x="1529" y="1776"/>
            <a:chExt cx="2610" cy="1126"/>
          </a:xfrm>
        </p:grpSpPr>
        <p:graphicFrame>
          <p:nvGraphicFramePr>
            <p:cNvPr id="10242" name="Object 5"/>
            <p:cNvGraphicFramePr>
              <a:graphicFrameLocks noChangeAspect="1"/>
            </p:cNvGraphicFramePr>
            <p:nvPr/>
          </p:nvGraphicFramePr>
          <p:xfrm>
            <a:off x="1529" y="1776"/>
            <a:ext cx="2610" cy="11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" name="Equation" r:id="rId4" imgW="2120760" imgH="914400" progId="Equation.3">
                    <p:embed/>
                  </p:oleObj>
                </mc:Choice>
                <mc:Fallback>
                  <p:oleObj name="Equation" r:id="rId4" imgW="2120760" imgH="9144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9" y="1776"/>
                          <a:ext cx="2610" cy="1126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47" name="Line 6"/>
            <p:cNvSpPr>
              <a:spLocks noChangeShapeType="1"/>
            </p:cNvSpPr>
            <p:nvPr/>
          </p:nvSpPr>
          <p:spPr bwMode="auto">
            <a:xfrm>
              <a:off x="2784" y="2160"/>
              <a:ext cx="1104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8" name="Line 7"/>
            <p:cNvSpPr>
              <a:spLocks noChangeShapeType="1"/>
            </p:cNvSpPr>
            <p:nvPr/>
          </p:nvSpPr>
          <p:spPr bwMode="auto">
            <a:xfrm>
              <a:off x="2784" y="2448"/>
              <a:ext cx="1104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Line 8"/>
            <p:cNvSpPr>
              <a:spLocks noChangeShapeType="1"/>
            </p:cNvSpPr>
            <p:nvPr/>
          </p:nvSpPr>
          <p:spPr bwMode="auto">
            <a:xfrm>
              <a:off x="2784" y="2736"/>
              <a:ext cx="1104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My Version of gluLookAt()</a:t>
            </a:r>
          </a:p>
        </p:txBody>
      </p:sp>
      <p:sp>
        <p:nvSpPr>
          <p:cNvPr id="378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8777E8-D4F5-4E1E-9AD1-BCECCF7ACACF}" type="slidenum">
              <a:rPr lang="en-US"/>
              <a:pPr/>
              <a:t>11</a:t>
            </a:fld>
            <a:endParaRPr lang="en-US"/>
          </a:p>
        </p:txBody>
      </p:sp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762000" y="2133600"/>
            <a:ext cx="7696200" cy="3937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</a:rPr>
              <a:t>void mygluLookAt(Point3 eye, Point3 center, Point3 up)</a:t>
            </a:r>
          </a:p>
          <a:p>
            <a:r>
              <a:rPr lang="en-US">
                <a:latin typeface="Times New Roman" pitchFamily="18" charset="0"/>
              </a:rPr>
              <a:t>{</a:t>
            </a:r>
          </a:p>
          <a:p>
            <a:r>
              <a:rPr lang="en-US">
                <a:latin typeface="Times New Roman" pitchFamily="18" charset="0"/>
              </a:rPr>
              <a:t>   Point3 cameraZ = Normalize( eye – center );  </a:t>
            </a:r>
            <a:r>
              <a:rPr lang="en-US">
                <a:solidFill>
                  <a:srgbClr val="388533"/>
                </a:solidFill>
                <a:latin typeface="Times New Roman" pitchFamily="18" charset="0"/>
              </a:rPr>
              <a:t>// v3</a:t>
            </a:r>
          </a:p>
          <a:p>
            <a:r>
              <a:rPr lang="en-US">
                <a:latin typeface="Times New Roman" pitchFamily="18" charset="0"/>
              </a:rPr>
              <a:t>   Point3 cameraX = Normalize( Cross(up, cameraZ) );  </a:t>
            </a:r>
            <a:r>
              <a:rPr lang="en-US">
                <a:solidFill>
                  <a:srgbClr val="388533"/>
                </a:solidFill>
                <a:latin typeface="Times New Roman" pitchFamily="18" charset="0"/>
              </a:rPr>
              <a:t>// v1</a:t>
            </a:r>
          </a:p>
          <a:p>
            <a:r>
              <a:rPr lang="en-US">
                <a:latin typeface="Times New Roman" pitchFamily="18" charset="0"/>
              </a:rPr>
              <a:t>   Point3 cameraY = Cross( cameraZ, cameraX );  </a:t>
            </a:r>
            <a:r>
              <a:rPr lang="en-US">
                <a:solidFill>
                  <a:srgbClr val="388533"/>
                </a:solidFill>
                <a:latin typeface="Times New Roman" pitchFamily="18" charset="0"/>
              </a:rPr>
              <a:t>// v2</a:t>
            </a:r>
          </a:p>
          <a:p>
            <a:r>
              <a:rPr lang="en-US">
                <a:latin typeface="Times New Roman" pitchFamily="18" charset="0"/>
              </a:rPr>
              <a:t>   GLdouble m[16];</a:t>
            </a:r>
          </a:p>
          <a:p>
            <a:r>
              <a:rPr lang="en-US">
                <a:latin typeface="Times New Roman" pitchFamily="18" charset="0"/>
              </a:rPr>
              <a:t>   // Fill the matrix in row by row</a:t>
            </a:r>
          </a:p>
          <a:p>
            <a:r>
              <a:rPr lang="en-US">
                <a:latin typeface="Times New Roman" pitchFamily="18" charset="0"/>
              </a:rPr>
              <a:t>   m[0] = cameraX.X;  m[4] = cameraX.Y;  m[8] = cameraX.Z;  m[12] = 0.0;</a:t>
            </a:r>
          </a:p>
          <a:p>
            <a:r>
              <a:rPr lang="en-US">
                <a:latin typeface="Times New Roman" pitchFamily="18" charset="0"/>
              </a:rPr>
              <a:t>   m[1] = cameraY.X;  m[5] = cameraY.Y;  m[9] = cameraY.Z;  m[13] = 0.0;</a:t>
            </a:r>
          </a:p>
          <a:p>
            <a:r>
              <a:rPr lang="en-US">
                <a:latin typeface="Times New Roman" pitchFamily="18" charset="0"/>
              </a:rPr>
              <a:t>   m[2] = cameraZ.X;  m[6] = cameraZ.Y;  m[10] = cameraZ.Z;  m[14] = 0.0;</a:t>
            </a:r>
          </a:p>
          <a:p>
            <a:r>
              <a:rPr lang="en-US">
                <a:latin typeface="Times New Roman" pitchFamily="18" charset="0"/>
              </a:rPr>
              <a:t>   m[3] = m[7] = m[11] = 0.0;  m[15] = 1.0;</a:t>
            </a:r>
          </a:p>
          <a:p>
            <a:r>
              <a:rPr lang="en-US">
                <a:latin typeface="Times New Roman" pitchFamily="18" charset="0"/>
              </a:rPr>
              <a:t>   glMultMatrixd( m );</a:t>
            </a:r>
          </a:p>
          <a:p>
            <a:r>
              <a:rPr lang="en-US">
                <a:latin typeface="Times New Roman" pitchFamily="18" charset="0"/>
              </a:rPr>
              <a:t>   glTranslated( -eye.X, -eye.Y, -eye.Z );</a:t>
            </a:r>
          </a:p>
          <a:p>
            <a:r>
              <a:rPr lang="en-US">
                <a:latin typeface="Times New Roman" pitchFamily="18" charset="0"/>
              </a:rPr>
              <a:t>}</a:t>
            </a:r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5241925" y="5899150"/>
            <a:ext cx="27559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Order of transformations!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Messing with the camera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if I want to PAN the camera?</a:t>
            </a:r>
          </a:p>
          <a:p>
            <a:pPr eaLnBrk="1" hangingPunct="1"/>
            <a:r>
              <a:rPr lang="en-US" smtClean="0"/>
              <a:t>We need to define “PAN”</a:t>
            </a:r>
          </a:p>
          <a:p>
            <a:pPr lvl="1" eaLnBrk="1" hangingPunct="1"/>
            <a:r>
              <a:rPr lang="en-US" smtClean="0"/>
              <a:t>There are two </a:t>
            </a:r>
            <a:br>
              <a:rPr lang="en-US" smtClean="0"/>
            </a:br>
            <a:r>
              <a:rPr lang="en-US" smtClean="0"/>
              <a:t>possibilities</a:t>
            </a:r>
          </a:p>
          <a:p>
            <a:pPr lvl="2" eaLnBrk="1" hangingPunct="1"/>
            <a:r>
              <a:rPr lang="en-US" smtClean="0"/>
              <a:t>Crab</a:t>
            </a:r>
          </a:p>
          <a:p>
            <a:pPr lvl="2" eaLnBrk="1" hangingPunct="1"/>
            <a:r>
              <a:rPr lang="en-US" smtClean="0"/>
              <a:t>Pan</a:t>
            </a:r>
          </a:p>
          <a:p>
            <a:pPr eaLnBrk="1" hangingPunct="1"/>
            <a:endParaRPr lang="en-US" smtClean="0"/>
          </a:p>
        </p:txBody>
      </p:sp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A4E4B9-0AFC-4270-BB28-F9A6AACBD7A7}" type="slidenum">
              <a:rPr lang="en-US"/>
              <a:pPr/>
              <a:t>12</a:t>
            </a:fld>
            <a:endParaRPr lang="en-US"/>
          </a:p>
        </p:txBody>
      </p:sp>
      <p:pic>
        <p:nvPicPr>
          <p:cNvPr id="38917" name="Picture 5" descr="cmov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3200400"/>
            <a:ext cx="31242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Panning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Suppose we </a:t>
            </a:r>
            <a:r>
              <a:rPr lang="en-US" b="1" smtClean="0"/>
              <a:t>pan</a:t>
            </a:r>
            <a:r>
              <a:rPr lang="en-US" smtClean="0"/>
              <a:t> around the camera Y axis</a:t>
            </a:r>
          </a:p>
          <a:p>
            <a:pPr lvl="1" eaLnBrk="1" hangingPunct="1"/>
            <a:r>
              <a:rPr lang="en-US" smtClean="0"/>
              <a:t>This is NOT “up” in world space.</a:t>
            </a:r>
          </a:p>
          <a:p>
            <a:pPr lvl="1" eaLnBrk="1" hangingPunct="1"/>
            <a:r>
              <a:rPr lang="en-US" smtClean="0"/>
              <a:t>We need to change the lookAt point.</a:t>
            </a:r>
          </a:p>
        </p:txBody>
      </p:sp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41DF01-8E8E-42FF-B51D-32D5A0499819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Operations on Points in Space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LookAt</a:t>
            </a:r>
            <a:r>
              <a:rPr lang="en-US" dirty="0" smtClean="0"/>
              <a:t> is a point in space</a:t>
            </a:r>
          </a:p>
          <a:p>
            <a:pPr eaLnBrk="1" hangingPunct="1"/>
            <a:r>
              <a:rPr lang="en-US" dirty="0" smtClean="0"/>
              <a:t>Need these transformations:</a:t>
            </a:r>
          </a:p>
          <a:p>
            <a:pPr lvl="1" eaLnBrk="1" hangingPunct="1"/>
            <a:r>
              <a:rPr lang="en-US" dirty="0" smtClean="0"/>
              <a:t>Translate by –eye</a:t>
            </a:r>
          </a:p>
          <a:p>
            <a:pPr lvl="1" eaLnBrk="1" hangingPunct="1"/>
            <a:r>
              <a:rPr lang="en-US" dirty="0" smtClean="0"/>
              <a:t>Rotate frame onto axis (using some M)</a:t>
            </a:r>
          </a:p>
          <a:p>
            <a:pPr lvl="1" eaLnBrk="1" hangingPunct="1"/>
            <a:r>
              <a:rPr lang="en-US" dirty="0" smtClean="0"/>
              <a:t>Rotate around Y by pan angle</a:t>
            </a:r>
          </a:p>
          <a:p>
            <a:pPr lvl="1" eaLnBrk="1" hangingPunct="1"/>
            <a:r>
              <a:rPr lang="en-US" dirty="0" smtClean="0"/>
              <a:t>Inverse rotate M</a:t>
            </a:r>
          </a:p>
          <a:p>
            <a:pPr lvl="1" eaLnBrk="1" hangingPunct="1"/>
            <a:r>
              <a:rPr lang="en-US" dirty="0" smtClean="0"/>
              <a:t>Translate by eye</a:t>
            </a:r>
          </a:p>
          <a:p>
            <a:pPr eaLnBrk="1" hangingPunct="1"/>
            <a:r>
              <a:rPr lang="en-US" dirty="0" smtClean="0"/>
              <a:t>P</a:t>
            </a:r>
            <a:r>
              <a:rPr lang="en-US" baseline="-25000" dirty="0" smtClean="0"/>
              <a:t>P</a:t>
            </a:r>
            <a:r>
              <a:rPr lang="en-US" dirty="0" smtClean="0"/>
              <a:t>=T(eye) M</a:t>
            </a:r>
            <a:r>
              <a:rPr lang="en-US" baseline="30000" dirty="0" smtClean="0"/>
              <a:t>T </a:t>
            </a:r>
            <a:r>
              <a:rPr lang="en-US" dirty="0" smtClean="0"/>
              <a:t>R</a:t>
            </a:r>
            <a:r>
              <a:rPr lang="en-US" baseline="-25000" dirty="0" smtClean="0"/>
              <a:t>Y</a:t>
            </a:r>
            <a:r>
              <a:rPr lang="en-US" dirty="0" smtClean="0"/>
              <a:t>(</a:t>
            </a:r>
            <a:r>
              <a:rPr lang="en-US" dirty="0" smtClean="0">
                <a:latin typeface="Symbol" pitchFamily="18" charset="2"/>
              </a:rPr>
              <a:t>q</a:t>
            </a:r>
            <a:r>
              <a:rPr lang="en-US" dirty="0" smtClean="0"/>
              <a:t>) M T(-eye)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29789E-3F4A-4BEA-BF2C-AE76CDE820A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Easier #1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Just replace the matrix using gluLookAt.</a:t>
            </a:r>
          </a:p>
          <a:p>
            <a:pPr lvl="1" eaLnBrk="1" hangingPunct="1"/>
            <a:r>
              <a:rPr lang="en-US" smtClean="0"/>
              <a:t>Problems?</a:t>
            </a:r>
          </a:p>
        </p:txBody>
      </p:sp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7C0637-05BB-4119-8888-54EE21230257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Easier #2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first 2 operations are already what is done to set the camera up:</a:t>
            </a:r>
          </a:p>
          <a:p>
            <a:pPr lvl="1" eaLnBrk="1" hangingPunct="1"/>
            <a:r>
              <a:rPr lang="en-US" smtClean="0"/>
              <a:t>M T(-eye)</a:t>
            </a:r>
          </a:p>
          <a:p>
            <a:pPr eaLnBrk="1" hangingPunct="1"/>
            <a:r>
              <a:rPr lang="en-US" smtClean="0"/>
              <a:t>We just need to add a rotate after this is done.</a:t>
            </a:r>
          </a:p>
          <a:p>
            <a:pPr lvl="1" eaLnBrk="1" hangingPunct="1"/>
            <a:r>
              <a:rPr lang="en-US" smtClean="0"/>
              <a:t>Implies we want to pre-multiply by a rotation matrix.</a:t>
            </a:r>
          </a:p>
        </p:txBody>
      </p:sp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142FA5-7D3F-4837-B03F-9E04B8F92626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Easier #2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smtClean="0"/>
              <a:t>Steps: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Read out the current matrix.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Set the matrix to the identity matrix.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Rotate about the y-axis the amount we want to pan.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Post-multiply by the matrix read out in step #1.</a:t>
            </a:r>
          </a:p>
        </p:txBody>
      </p:sp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D39E15-AF96-46F0-A08C-15A8755C44E8}" type="slidenum">
              <a:rPr lang="en-US"/>
              <a:pPr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47800" y="52578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With GLSL Shaders, the OpenGL matrix system does not buy you much, so just use your own matrix classes.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Camera Controls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Tilt</a:t>
            </a:r>
          </a:p>
          <a:p>
            <a:pPr eaLnBrk="1" hangingPunct="1"/>
            <a:r>
              <a:rPr lang="en-US" smtClean="0"/>
              <a:t>Roll</a:t>
            </a:r>
          </a:p>
          <a:p>
            <a:pPr eaLnBrk="1" hangingPunct="1"/>
            <a:r>
              <a:rPr lang="en-US" smtClean="0"/>
              <a:t>Dolly</a:t>
            </a:r>
          </a:p>
          <a:p>
            <a:pPr eaLnBrk="1" hangingPunct="1"/>
            <a:r>
              <a:rPr lang="en-US" smtClean="0"/>
              <a:t>Boom</a:t>
            </a:r>
          </a:p>
          <a:p>
            <a:pPr eaLnBrk="1" hangingPunct="1"/>
            <a:r>
              <a:rPr lang="en-US" smtClean="0"/>
              <a:t>Zoom (same as dolly?)</a:t>
            </a:r>
          </a:p>
          <a:p>
            <a:pPr eaLnBrk="1" hangingPunct="1"/>
            <a:r>
              <a:rPr lang="en-US" smtClean="0"/>
              <a:t>General camera (or entity) movement and the user interface / control.</a:t>
            </a:r>
          </a:p>
        </p:txBody>
      </p:sp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84D666-1165-43E8-9987-CEDAF3F42764}" type="slidenum">
              <a:rPr lang="en-US"/>
              <a:pPr/>
              <a:t>18</a:t>
            </a:fld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105400" y="1524000"/>
            <a:ext cx="3733800" cy="2800350"/>
            <a:chOff x="3216" y="816"/>
            <a:chExt cx="2352" cy="1764"/>
          </a:xfrm>
        </p:grpSpPr>
        <p:pic>
          <p:nvPicPr>
            <p:cNvPr id="45064" name="Picture 5" descr="Image:Fisher dolly on track med.JP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216" y="816"/>
              <a:ext cx="2352" cy="17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5065" name="Text Box 6"/>
            <p:cNvSpPr txBox="1">
              <a:spLocks noChangeArrowheads="1"/>
            </p:cNvSpPr>
            <p:nvPr/>
          </p:nvSpPr>
          <p:spPr bwMode="auto">
            <a:xfrm>
              <a:off x="3408" y="2400"/>
              <a:ext cx="1986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000">
                  <a:solidFill>
                    <a:srgbClr val="FF0000"/>
                  </a:solidFill>
                </a:rPr>
                <a:t>Eliot Lash, 2007 (from Wikipedia.org – Camera dolly)</a:t>
              </a:r>
            </a:p>
          </p:txBody>
        </p:sp>
      </p:grpSp>
      <p:sp>
        <p:nvSpPr>
          <p:cNvPr id="45062" name="Line 7"/>
          <p:cNvSpPr>
            <a:spLocks noChangeShapeType="1"/>
          </p:cNvSpPr>
          <p:nvPr/>
        </p:nvSpPr>
        <p:spPr bwMode="auto">
          <a:xfrm flipV="1">
            <a:off x="2743200" y="3276600"/>
            <a:ext cx="2362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063" name="Line 8"/>
          <p:cNvSpPr>
            <a:spLocks noChangeShapeType="1"/>
          </p:cNvSpPr>
          <p:nvPr/>
        </p:nvSpPr>
        <p:spPr bwMode="auto">
          <a:xfrm flipV="1">
            <a:off x="2590800" y="3429000"/>
            <a:ext cx="5410200" cy="76200"/>
          </a:xfrm>
          <a:prstGeom prst="line">
            <a:avLst/>
          </a:prstGeom>
          <a:noFill/>
          <a:ln w="12700">
            <a:solidFill>
              <a:srgbClr val="0790D5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Camera Controls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Stationary</a:t>
            </a:r>
          </a:p>
          <a:p>
            <a:pPr eaLnBrk="1" hangingPunct="1"/>
            <a:r>
              <a:rPr lang="en-US" smtClean="0"/>
              <a:t>2 degrees of freedom + zoom</a:t>
            </a:r>
          </a:p>
          <a:p>
            <a:pPr eaLnBrk="1" hangingPunct="1"/>
            <a:r>
              <a:rPr lang="en-US" smtClean="0"/>
              <a:t>QuicktimeVR</a:t>
            </a:r>
          </a:p>
        </p:txBody>
      </p:sp>
      <p:sp>
        <p:nvSpPr>
          <p:cNvPr id="46085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608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DFB625-B4A7-4D16-B04B-185F4BCD364B}" type="slidenum">
              <a:rPr lang="en-US"/>
              <a:pPr/>
              <a:t>19</a:t>
            </a:fld>
            <a:endParaRPr lang="en-US"/>
          </a:p>
        </p:txBody>
      </p:sp>
      <p:pic>
        <p:nvPicPr>
          <p:cNvPr id="46086" name="Picture 5" descr="D2ACanonNU-700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2209800"/>
            <a:ext cx="3962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 to 3D viewing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209800"/>
            <a:ext cx="7772400" cy="4114800"/>
          </a:xfrm>
        </p:spPr>
        <p:txBody>
          <a:bodyPr/>
          <a:lstStyle/>
          <a:p>
            <a:pPr eaLnBrk="1" hangingPunct="1"/>
            <a:r>
              <a:rPr lang="en-US" smtClean="0"/>
              <a:t>3D is just like taking a photograph! </a:t>
            </a:r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1AE9A0-3A3E-4382-A1CF-8FB2E24DDAE9}" type="slidenum">
              <a:rPr lang="en-US"/>
              <a:pPr/>
              <a:t>2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2971800"/>
            <a:ext cx="7696200" cy="3516313"/>
            <a:chOff x="672" y="1872"/>
            <a:chExt cx="4848" cy="2215"/>
          </a:xfrm>
        </p:grpSpPr>
        <p:pic>
          <p:nvPicPr>
            <p:cNvPr id="29703" name="Picture 5" descr="camera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2" y="1956"/>
              <a:ext cx="4848" cy="2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704" name="Rectangle 6"/>
            <p:cNvSpPr>
              <a:spLocks noChangeArrowheads="1"/>
            </p:cNvSpPr>
            <p:nvPr/>
          </p:nvSpPr>
          <p:spPr bwMode="auto">
            <a:xfrm>
              <a:off x="960" y="1872"/>
              <a:ext cx="1680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2" name="Rectangle 7"/>
          <p:cNvSpPr>
            <a:spLocks noChangeArrowheads="1"/>
          </p:cNvSpPr>
          <p:nvPr/>
        </p:nvSpPr>
        <p:spPr bwMode="auto">
          <a:xfrm>
            <a:off x="6477000" y="5562600"/>
            <a:ext cx="2514600" cy="91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Interactive Applications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How do we add interactive control?</a:t>
            </a:r>
          </a:p>
          <a:p>
            <a:pPr>
              <a:lnSpc>
                <a:spcPct val="90000"/>
              </a:lnSpc>
            </a:pPr>
            <a:r>
              <a:rPr lang="en-US"/>
              <a:t>Many different paradigms</a:t>
            </a:r>
          </a:p>
          <a:p>
            <a:pPr lvl="1">
              <a:lnSpc>
                <a:spcPct val="90000"/>
              </a:lnSpc>
            </a:pPr>
            <a:r>
              <a:rPr lang="en-US"/>
              <a:t>Examiner =&gt; Object in hand</a:t>
            </a:r>
          </a:p>
          <a:p>
            <a:pPr lvl="1">
              <a:lnSpc>
                <a:spcPct val="90000"/>
              </a:lnSpc>
            </a:pPr>
            <a:r>
              <a:rPr lang="en-US"/>
              <a:t>Fly-thru =&gt; In a virtual vehicle pod</a:t>
            </a:r>
          </a:p>
          <a:p>
            <a:pPr lvl="1">
              <a:lnSpc>
                <a:spcPct val="90000"/>
              </a:lnSpc>
            </a:pPr>
            <a:r>
              <a:rPr lang="en-US"/>
              <a:t>Walk-thru =&gt; Constrained to stay on ground.</a:t>
            </a:r>
          </a:p>
          <a:p>
            <a:pPr lvl="1">
              <a:lnSpc>
                <a:spcPct val="90000"/>
              </a:lnSpc>
            </a:pPr>
            <a:r>
              <a:rPr lang="en-US"/>
              <a:t>Move-to / re-center =&gt; Pick a location to fly to.</a:t>
            </a:r>
          </a:p>
          <a:p>
            <a:pPr>
              <a:lnSpc>
                <a:spcPct val="90000"/>
              </a:lnSpc>
            </a:pPr>
            <a:r>
              <a:rPr lang="en-US"/>
              <a:t>Collision detection?</a:t>
            </a:r>
          </a:p>
          <a:p>
            <a:pPr lvl="1">
              <a:lnSpc>
                <a:spcPct val="90000"/>
              </a:lnSpc>
            </a:pPr>
            <a:r>
              <a:rPr lang="en-US"/>
              <a:t>Can we pass thru objects like ghosts?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Interactive Applications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do we use to control the motion?</a:t>
            </a:r>
          </a:p>
          <a:p>
            <a:pPr lvl="1"/>
            <a:r>
              <a:rPr lang="en-US"/>
              <a:t>Mouse</a:t>
            </a:r>
          </a:p>
          <a:p>
            <a:pPr lvl="2"/>
            <a:r>
              <a:rPr lang="en-US"/>
              <a:t>One-button, two-button, three-button</a:t>
            </a:r>
          </a:p>
          <a:p>
            <a:pPr lvl="2"/>
            <a:r>
              <a:rPr lang="en-US"/>
              <a:t>What button does what?</a:t>
            </a:r>
          </a:p>
          <a:p>
            <a:pPr lvl="2"/>
            <a:r>
              <a:rPr lang="en-US"/>
              <a:t>Only when mouse is clicked down, released up, or continuously as the mouse moves?</a:t>
            </a:r>
          </a:p>
          <a:p>
            <a:pPr lvl="1"/>
            <a:r>
              <a:rPr lang="en-US"/>
              <a:t>Keyboard</a:t>
            </a:r>
          </a:p>
          <a:p>
            <a:pPr lvl="2"/>
            <a:r>
              <a:rPr lang="en-US"/>
              <a:t>Arrow keys?</a:t>
            </a:r>
          </a:p>
          <a:p>
            <a:pPr lvl="2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Input Devices</a:t>
            </a:r>
          </a:p>
        </p:txBody>
      </p:sp>
      <p:sp>
        <p:nvSpPr>
          <p:cNvPr id="47616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914400" y="1728788"/>
            <a:ext cx="7543800" cy="4214812"/>
          </a:xfrm>
        </p:spPr>
        <p:txBody>
          <a:bodyPr/>
          <a:lstStyle/>
          <a:p>
            <a:r>
              <a:rPr lang="en-US"/>
              <a:t>Interactive user control devices</a:t>
            </a:r>
          </a:p>
          <a:p>
            <a:pPr lvl="1"/>
            <a:r>
              <a:rPr lang="en-US"/>
              <a:t>Mouse</a:t>
            </a:r>
          </a:p>
          <a:p>
            <a:pPr lvl="1"/>
            <a:r>
              <a:rPr lang="en-US"/>
              <a:t>3D pointer - Polhemus, Microscribe, …</a:t>
            </a:r>
          </a:p>
          <a:p>
            <a:pPr lvl="1"/>
            <a:r>
              <a:rPr lang="en-US"/>
              <a:t>Spaceball</a:t>
            </a:r>
          </a:p>
          <a:p>
            <a:pPr lvl="1"/>
            <a:r>
              <a:rPr lang="en-US"/>
              <a:t>Hand-held wand</a:t>
            </a:r>
          </a:p>
          <a:p>
            <a:pPr lvl="1"/>
            <a:r>
              <a:rPr lang="en-US"/>
              <a:t>Data Glove</a:t>
            </a:r>
          </a:p>
          <a:p>
            <a:pPr lvl="1"/>
            <a:r>
              <a:rPr lang="en-US"/>
              <a:t>Gesture</a:t>
            </a:r>
          </a:p>
          <a:p>
            <a:pPr lvl="1"/>
            <a:r>
              <a:rPr lang="en-US"/>
              <a:t>Custom</a:t>
            </a:r>
          </a:p>
        </p:txBody>
      </p:sp>
      <p:graphicFrame>
        <p:nvGraphicFramePr>
          <p:cNvPr id="476164" name="Object 2052"/>
          <p:cNvGraphicFramePr>
            <a:graphicFrameLocks noChangeAspect="1"/>
          </p:cNvGraphicFramePr>
          <p:nvPr/>
        </p:nvGraphicFramePr>
        <p:xfrm>
          <a:off x="5486400" y="4724400"/>
          <a:ext cx="1524000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Clip" r:id="rId3" imgW="1523810" imgH="1356190" progId="">
                  <p:embed/>
                </p:oleObj>
              </mc:Choice>
              <mc:Fallback>
                <p:oleObj name="Clip" r:id="rId3" imgW="1523810" imgH="135619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724400"/>
                        <a:ext cx="1524000" cy="1355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6165" name="Object 2053"/>
          <p:cNvGraphicFramePr>
            <a:graphicFrameLocks noChangeAspect="1"/>
          </p:cNvGraphicFramePr>
          <p:nvPr/>
        </p:nvGraphicFramePr>
        <p:xfrm>
          <a:off x="7239000" y="3581400"/>
          <a:ext cx="158432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Clip" r:id="rId5" imgW="1584762" imgH="1219048" progId="">
                  <p:embed/>
                </p:oleObj>
              </mc:Choice>
              <mc:Fallback>
                <p:oleObj name="Clip" r:id="rId5" imgW="1584762" imgH="1219048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3581400"/>
                        <a:ext cx="1584325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7186" name="Picture 2050" descr="fastrak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9325" y="738188"/>
            <a:ext cx="3849688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7187" name="Picture 2051" descr="Magellan3DController_produc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11738" y="533400"/>
            <a:ext cx="2871787" cy="322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7188" name="Picture 2052" descr="6dofmous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6788" y="3690938"/>
            <a:ext cx="3760787" cy="239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7189" name="Picture 2053" descr="2003med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05413" y="3676650"/>
            <a:ext cx="293052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Virtual Trackball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rather standard and easy-to-use interface.</a:t>
            </a:r>
          </a:p>
          <a:p>
            <a:r>
              <a:rPr lang="en-US"/>
              <a:t>Examiner type of interaction.</a:t>
            </a:r>
          </a:p>
          <a:p>
            <a:r>
              <a:rPr lang="en-US"/>
              <a:t>Consider a hemi-sphere over the image-plane.</a:t>
            </a:r>
          </a:p>
          <a:p>
            <a:r>
              <a:rPr lang="en-US"/>
              <a:t>Each point in the</a:t>
            </a:r>
            <a:br>
              <a:rPr lang="en-US"/>
            </a:br>
            <a:r>
              <a:rPr lang="en-US"/>
              <a:t>image is projected</a:t>
            </a:r>
            <a:br>
              <a:rPr lang="en-US"/>
            </a:br>
            <a:r>
              <a:rPr lang="en-US"/>
              <a:t>onto the hemi-sphere.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724400" y="3886200"/>
            <a:ext cx="3505200" cy="2743200"/>
            <a:chOff x="2976" y="2448"/>
            <a:chExt cx="2208" cy="1728"/>
          </a:xfrm>
        </p:grpSpPr>
        <p:sp>
          <p:nvSpPr>
            <p:cNvPr id="409605" name="Rectangle 5"/>
            <p:cNvSpPr>
              <a:spLocks noChangeArrowheads="1"/>
            </p:cNvSpPr>
            <p:nvPr/>
          </p:nvSpPr>
          <p:spPr bwMode="auto">
            <a:xfrm>
              <a:off x="2976" y="2448"/>
              <a:ext cx="2208" cy="172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409604" name="Picture 4" descr="C:\WINDOWS\Application Data\Microsoft\Media Catalog\Downloaded Clips\cl0\ED00214_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360" y="2592"/>
              <a:ext cx="1392" cy="1392"/>
            </a:xfrm>
            <a:prstGeom prst="rect">
              <a:avLst/>
            </a:prstGeom>
            <a:noFill/>
          </p:spPr>
        </p:pic>
        <p:sp>
          <p:nvSpPr>
            <p:cNvPr id="409609" name="Oval 9"/>
            <p:cNvSpPr>
              <a:spLocks noChangeArrowheads="1"/>
            </p:cNvSpPr>
            <p:nvPr/>
          </p:nvSpPr>
          <p:spPr bwMode="auto">
            <a:xfrm>
              <a:off x="3360" y="2592"/>
              <a:ext cx="1392" cy="1392"/>
            </a:xfrm>
            <a:prstGeom prst="ellips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06" name="Line 6"/>
            <p:cNvSpPr>
              <a:spLocks noChangeShapeType="1"/>
            </p:cNvSpPr>
            <p:nvPr/>
          </p:nvSpPr>
          <p:spPr bwMode="auto">
            <a:xfrm>
              <a:off x="4080" y="3360"/>
              <a:ext cx="336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07" name="Line 7"/>
            <p:cNvSpPr>
              <a:spLocks noChangeShapeType="1"/>
            </p:cNvSpPr>
            <p:nvPr/>
          </p:nvSpPr>
          <p:spPr bwMode="auto">
            <a:xfrm flipV="1">
              <a:off x="4080" y="3072"/>
              <a:ext cx="96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Virtual Trackball</a:t>
            </a:r>
          </a:p>
        </p:txBody>
      </p:sp>
      <p:sp>
        <p:nvSpPr>
          <p:cNvPr id="479235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Points inside the projection of the hemi-sphere are mapped up to the surface.</a:t>
            </a:r>
          </a:p>
          <a:p>
            <a:pPr lvl="1"/>
            <a:r>
              <a:rPr lang="en-US" sz="2400"/>
              <a:t>Determine distance from point (mouse position) to the image-plane center.</a:t>
            </a:r>
          </a:p>
          <a:p>
            <a:pPr lvl="1"/>
            <a:r>
              <a:rPr lang="en-US" sz="2400"/>
              <a:t>Scale such that points on </a:t>
            </a:r>
            <a:br>
              <a:rPr lang="en-US" sz="2400"/>
            </a:br>
            <a:r>
              <a:rPr lang="en-US" sz="2400"/>
              <a:t>the silhouette of the sphere </a:t>
            </a:r>
            <a:br>
              <a:rPr lang="en-US" sz="2400"/>
            </a:br>
            <a:r>
              <a:rPr lang="en-US" sz="2400"/>
              <a:t>have unit length.</a:t>
            </a:r>
          </a:p>
          <a:p>
            <a:pPr lvl="1"/>
            <a:r>
              <a:rPr lang="en-US" sz="2400"/>
              <a:t>Add the z-coordinate to</a:t>
            </a:r>
            <a:br>
              <a:rPr lang="en-US" sz="2400"/>
            </a:br>
            <a:r>
              <a:rPr lang="en-US" sz="2400"/>
              <a:t>normalize the vector.</a:t>
            </a:r>
          </a:p>
        </p:txBody>
      </p:sp>
      <p:grpSp>
        <p:nvGrpSpPr>
          <p:cNvPr id="2" name="Group 2052"/>
          <p:cNvGrpSpPr>
            <a:grpSpLocks/>
          </p:cNvGrpSpPr>
          <p:nvPr/>
        </p:nvGrpSpPr>
        <p:grpSpPr bwMode="auto">
          <a:xfrm>
            <a:off x="4876800" y="3810000"/>
            <a:ext cx="3505200" cy="2743200"/>
            <a:chOff x="2976" y="2448"/>
            <a:chExt cx="2208" cy="1728"/>
          </a:xfrm>
        </p:grpSpPr>
        <p:sp>
          <p:nvSpPr>
            <p:cNvPr id="479237" name="Rectangle 2053"/>
            <p:cNvSpPr>
              <a:spLocks noChangeArrowheads="1"/>
            </p:cNvSpPr>
            <p:nvPr/>
          </p:nvSpPr>
          <p:spPr bwMode="auto">
            <a:xfrm>
              <a:off x="2976" y="2448"/>
              <a:ext cx="2208" cy="172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479238" name="Picture 2054" descr="C:\WINDOWS\Application Data\Microsoft\Media Catalog\Downloaded Clips\cl0\ED00214_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360" y="2592"/>
              <a:ext cx="1392" cy="1392"/>
            </a:xfrm>
            <a:prstGeom prst="rect">
              <a:avLst/>
            </a:prstGeom>
            <a:noFill/>
          </p:spPr>
        </p:pic>
        <p:sp>
          <p:nvSpPr>
            <p:cNvPr id="479239" name="Oval 2055"/>
            <p:cNvSpPr>
              <a:spLocks noChangeArrowheads="1"/>
            </p:cNvSpPr>
            <p:nvPr/>
          </p:nvSpPr>
          <p:spPr bwMode="auto">
            <a:xfrm>
              <a:off x="3360" y="2592"/>
              <a:ext cx="1392" cy="1392"/>
            </a:xfrm>
            <a:prstGeom prst="ellips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9240" name="Line 2056"/>
            <p:cNvSpPr>
              <a:spLocks noChangeShapeType="1"/>
            </p:cNvSpPr>
            <p:nvPr/>
          </p:nvSpPr>
          <p:spPr bwMode="auto">
            <a:xfrm>
              <a:off x="4080" y="3360"/>
              <a:ext cx="336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9241" name="Line 2057"/>
            <p:cNvSpPr>
              <a:spLocks noChangeShapeType="1"/>
            </p:cNvSpPr>
            <p:nvPr/>
          </p:nvSpPr>
          <p:spPr bwMode="auto">
            <a:xfrm flipV="1">
              <a:off x="4080" y="3072"/>
              <a:ext cx="96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Virtual Trackball</a:t>
            </a:r>
          </a:p>
        </p:txBody>
      </p:sp>
      <p:sp>
        <p:nvSpPr>
          <p:cNvPr id="480259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Do this for all points.</a:t>
            </a:r>
          </a:p>
          <a:p>
            <a:r>
              <a:rPr lang="en-US" sz="2400"/>
              <a:t>Keep track of the last trackball (mouse) location and the current location.</a:t>
            </a:r>
          </a:p>
          <a:p>
            <a:r>
              <a:rPr lang="en-US" sz="2400"/>
              <a:t>This is the direction we want the scene to move in.</a:t>
            </a:r>
          </a:p>
          <a:p>
            <a:r>
              <a:rPr lang="en-US" sz="2400"/>
              <a:t>Take the direction </a:t>
            </a:r>
            <a:br>
              <a:rPr lang="en-US" sz="2400"/>
            </a:br>
            <a:r>
              <a:rPr lang="en-US" sz="2400"/>
              <a:t>perpendicular to this and use </a:t>
            </a:r>
            <a:br>
              <a:rPr lang="en-US" sz="2400"/>
            </a:br>
            <a:r>
              <a:rPr lang="en-US" sz="2400"/>
              <a:t>it as the axis of rotation.</a:t>
            </a:r>
          </a:p>
          <a:p>
            <a:r>
              <a:rPr lang="en-US" sz="2400"/>
              <a:t>Use the distance between the </a:t>
            </a:r>
            <a:br>
              <a:rPr lang="en-US" sz="2400"/>
            </a:br>
            <a:r>
              <a:rPr lang="en-US" sz="2400"/>
              <a:t>two points to determine the </a:t>
            </a:r>
            <a:br>
              <a:rPr lang="en-US" sz="2400"/>
            </a:br>
            <a:r>
              <a:rPr lang="en-US" sz="2400"/>
              <a:t>rotation angle (or amount).</a:t>
            </a:r>
          </a:p>
        </p:txBody>
      </p:sp>
      <p:grpSp>
        <p:nvGrpSpPr>
          <p:cNvPr id="2" name="Group 2052"/>
          <p:cNvGrpSpPr>
            <a:grpSpLocks/>
          </p:cNvGrpSpPr>
          <p:nvPr/>
        </p:nvGrpSpPr>
        <p:grpSpPr bwMode="auto">
          <a:xfrm>
            <a:off x="4876800" y="3810000"/>
            <a:ext cx="3505200" cy="2743200"/>
            <a:chOff x="2976" y="2448"/>
            <a:chExt cx="2208" cy="1728"/>
          </a:xfrm>
        </p:grpSpPr>
        <p:sp>
          <p:nvSpPr>
            <p:cNvPr id="480261" name="Rectangle 2053"/>
            <p:cNvSpPr>
              <a:spLocks noChangeArrowheads="1"/>
            </p:cNvSpPr>
            <p:nvPr/>
          </p:nvSpPr>
          <p:spPr bwMode="auto">
            <a:xfrm>
              <a:off x="2976" y="2448"/>
              <a:ext cx="2208" cy="172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480262" name="Picture 2054" descr="C:\WINDOWS\Application Data\Microsoft\Media Catalog\Downloaded Clips\cl0\ED00214_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360" y="2592"/>
              <a:ext cx="1392" cy="1392"/>
            </a:xfrm>
            <a:prstGeom prst="rect">
              <a:avLst/>
            </a:prstGeom>
            <a:noFill/>
          </p:spPr>
        </p:pic>
        <p:sp>
          <p:nvSpPr>
            <p:cNvPr id="480263" name="Oval 2055"/>
            <p:cNvSpPr>
              <a:spLocks noChangeArrowheads="1"/>
            </p:cNvSpPr>
            <p:nvPr/>
          </p:nvSpPr>
          <p:spPr bwMode="auto">
            <a:xfrm>
              <a:off x="3360" y="2592"/>
              <a:ext cx="1392" cy="1392"/>
            </a:xfrm>
            <a:prstGeom prst="ellips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0264" name="Line 2056"/>
            <p:cNvSpPr>
              <a:spLocks noChangeShapeType="1"/>
            </p:cNvSpPr>
            <p:nvPr/>
          </p:nvSpPr>
          <p:spPr bwMode="auto">
            <a:xfrm>
              <a:off x="4080" y="3360"/>
              <a:ext cx="336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0265" name="Line 2057"/>
            <p:cNvSpPr>
              <a:spLocks noChangeShapeType="1"/>
            </p:cNvSpPr>
            <p:nvPr/>
          </p:nvSpPr>
          <p:spPr bwMode="auto">
            <a:xfrm flipV="1">
              <a:off x="4080" y="3072"/>
              <a:ext cx="96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0266" name="Line 2058"/>
          <p:cNvSpPr>
            <a:spLocks noChangeShapeType="1"/>
          </p:cNvSpPr>
          <p:nvPr/>
        </p:nvSpPr>
        <p:spPr bwMode="auto">
          <a:xfrm flipV="1">
            <a:off x="7162800" y="4953000"/>
            <a:ext cx="5334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0269" name="Line 2061"/>
          <p:cNvSpPr>
            <a:spLocks noChangeShapeType="1"/>
          </p:cNvSpPr>
          <p:nvPr/>
        </p:nvSpPr>
        <p:spPr bwMode="auto">
          <a:xfrm flipH="1" flipV="1">
            <a:off x="6096000" y="4800600"/>
            <a:ext cx="5334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0270" name="AutoShape 2062"/>
          <p:cNvSpPr>
            <a:spLocks noChangeArrowheads="1"/>
          </p:cNvSpPr>
          <p:nvPr/>
        </p:nvSpPr>
        <p:spPr bwMode="auto">
          <a:xfrm>
            <a:off x="6096000" y="4953000"/>
            <a:ext cx="533400" cy="304800"/>
          </a:xfrm>
          <a:prstGeom prst="curvedUpArrow">
            <a:avLst>
              <a:gd name="adj1" fmla="val 35000"/>
              <a:gd name="adj2" fmla="val 70000"/>
              <a:gd name="adj3" fmla="val 333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0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0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026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Virtual Trackball</a:t>
            </a:r>
          </a:p>
        </p:txBody>
      </p:sp>
      <p:sp>
        <p:nvSpPr>
          <p:cNvPr id="481283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Rotation axis:</a:t>
            </a:r>
          </a:p>
          <a:p>
            <a:endParaRPr lang="en-US"/>
          </a:p>
          <a:p>
            <a:endParaRPr lang="en-US"/>
          </a:p>
          <a:p>
            <a:pPr>
              <a:buFontTx/>
              <a:buNone/>
            </a:pPr>
            <a:r>
              <a:rPr lang="en-US"/>
              <a:t>Where, </a:t>
            </a:r>
            <a:r>
              <a:rPr lang="en-US" i="1"/>
              <a:t>v</a:t>
            </a:r>
            <a:r>
              <a:rPr lang="en-US" i="1" baseline="-25000"/>
              <a:t>1</a:t>
            </a:r>
            <a:r>
              <a:rPr lang="en-US"/>
              <a:t> and </a:t>
            </a:r>
            <a:r>
              <a:rPr lang="en-US" i="1"/>
              <a:t>v</a:t>
            </a:r>
            <a:r>
              <a:rPr lang="en-US" i="1" baseline="-25000"/>
              <a:t>2</a:t>
            </a:r>
            <a:r>
              <a:rPr lang="en-US"/>
              <a:t> are the</a:t>
            </a:r>
            <a:br>
              <a:rPr lang="en-US"/>
            </a:br>
            <a:r>
              <a:rPr lang="en-US"/>
              <a:t>mouse points mapped</a:t>
            </a:r>
            <a:br>
              <a:rPr lang="en-US"/>
            </a:br>
            <a:r>
              <a:rPr lang="en-US"/>
              <a:t>to the sphere.</a:t>
            </a:r>
          </a:p>
        </p:txBody>
      </p:sp>
      <p:grpSp>
        <p:nvGrpSpPr>
          <p:cNvPr id="2" name="Group 2052"/>
          <p:cNvGrpSpPr>
            <a:grpSpLocks/>
          </p:cNvGrpSpPr>
          <p:nvPr/>
        </p:nvGrpSpPr>
        <p:grpSpPr bwMode="auto">
          <a:xfrm>
            <a:off x="4876800" y="3810000"/>
            <a:ext cx="3505200" cy="2743200"/>
            <a:chOff x="2976" y="2448"/>
            <a:chExt cx="2208" cy="1728"/>
          </a:xfrm>
        </p:grpSpPr>
        <p:sp>
          <p:nvSpPr>
            <p:cNvPr id="481285" name="Rectangle 2053"/>
            <p:cNvSpPr>
              <a:spLocks noChangeArrowheads="1"/>
            </p:cNvSpPr>
            <p:nvPr/>
          </p:nvSpPr>
          <p:spPr bwMode="auto">
            <a:xfrm>
              <a:off x="2976" y="2448"/>
              <a:ext cx="2208" cy="172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481286" name="Picture 2054" descr="C:\WINDOWS\Application Data\Microsoft\Media Catalog\Downloaded Clips\cl0\ED00214_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60" y="2592"/>
              <a:ext cx="1392" cy="1392"/>
            </a:xfrm>
            <a:prstGeom prst="rect">
              <a:avLst/>
            </a:prstGeom>
            <a:noFill/>
          </p:spPr>
        </p:pic>
        <p:sp>
          <p:nvSpPr>
            <p:cNvPr id="481287" name="Oval 2055"/>
            <p:cNvSpPr>
              <a:spLocks noChangeArrowheads="1"/>
            </p:cNvSpPr>
            <p:nvPr/>
          </p:nvSpPr>
          <p:spPr bwMode="auto">
            <a:xfrm>
              <a:off x="3360" y="2592"/>
              <a:ext cx="1392" cy="1392"/>
            </a:xfrm>
            <a:prstGeom prst="ellips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288" name="Line 2056"/>
            <p:cNvSpPr>
              <a:spLocks noChangeShapeType="1"/>
            </p:cNvSpPr>
            <p:nvPr/>
          </p:nvSpPr>
          <p:spPr bwMode="auto">
            <a:xfrm>
              <a:off x="4080" y="3360"/>
              <a:ext cx="336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289" name="Line 2057"/>
            <p:cNvSpPr>
              <a:spLocks noChangeShapeType="1"/>
            </p:cNvSpPr>
            <p:nvPr/>
          </p:nvSpPr>
          <p:spPr bwMode="auto">
            <a:xfrm flipV="1">
              <a:off x="4080" y="3072"/>
              <a:ext cx="96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1290" name="Line 2058"/>
          <p:cNvSpPr>
            <a:spLocks noChangeShapeType="1"/>
          </p:cNvSpPr>
          <p:nvPr/>
        </p:nvSpPr>
        <p:spPr bwMode="auto">
          <a:xfrm flipV="1">
            <a:off x="7162800" y="4953000"/>
            <a:ext cx="5334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291" name="AutoShape 2059"/>
          <p:cNvSpPr>
            <a:spLocks noChangeArrowheads="1"/>
          </p:cNvSpPr>
          <p:nvPr/>
        </p:nvSpPr>
        <p:spPr bwMode="auto">
          <a:xfrm>
            <a:off x="6248400" y="4800600"/>
            <a:ext cx="609600" cy="381000"/>
          </a:xfrm>
          <a:custGeom>
            <a:avLst/>
            <a:gdLst>
              <a:gd name="T0" fmla="*/ 9250 w 21600"/>
              <a:gd name="T1" fmla="*/ 0 h 21600"/>
              <a:gd name="T2" fmla="*/ 3055 w 21600"/>
              <a:gd name="T3" fmla="*/ 21600 h 21600"/>
              <a:gd name="T4" fmla="*/ 9725 w 21600"/>
              <a:gd name="T5" fmla="*/ 8310 h 21600"/>
              <a:gd name="T6" fmla="*/ 15662 w 21600"/>
              <a:gd name="T7" fmla="*/ 14285 h 21600"/>
              <a:gd name="T8" fmla="*/ 21600 w 21600"/>
              <a:gd name="T9" fmla="*/ 8310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611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2" y="14285"/>
                </a:moveTo>
                <a:lnTo>
                  <a:pt x="21600" y="8310"/>
                </a:lnTo>
                <a:lnTo>
                  <a:pt x="18630" y="8310"/>
                </a:lnTo>
                <a:cubicBezTo>
                  <a:pt x="18630" y="3721"/>
                  <a:pt x="14430" y="0"/>
                  <a:pt x="9250" y="0"/>
                </a:cubicBezTo>
                <a:cubicBezTo>
                  <a:pt x="4141" y="0"/>
                  <a:pt x="0" y="3799"/>
                  <a:pt x="0" y="8485"/>
                </a:cubicBezTo>
                <a:lnTo>
                  <a:pt x="0" y="21600"/>
                </a:lnTo>
                <a:lnTo>
                  <a:pt x="6110" y="21600"/>
                </a:lnTo>
                <a:lnTo>
                  <a:pt x="6110" y="8310"/>
                </a:lnTo>
                <a:cubicBezTo>
                  <a:pt x="6110" y="6947"/>
                  <a:pt x="7362" y="5842"/>
                  <a:pt x="8907" y="5842"/>
                </a:cubicBezTo>
                <a:lnTo>
                  <a:pt x="9725" y="5842"/>
                </a:lnTo>
                <a:cubicBezTo>
                  <a:pt x="11269" y="5842"/>
                  <a:pt x="12520" y="6947"/>
                  <a:pt x="12520" y="8310"/>
                </a:cubicBezTo>
                <a:lnTo>
                  <a:pt x="9725" y="8310"/>
                </a:lnTo>
                <a:close/>
              </a:path>
            </a:pathLst>
          </a:cu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292" name="Line 2060"/>
          <p:cNvSpPr>
            <a:spLocks noChangeShapeType="1"/>
          </p:cNvSpPr>
          <p:nvPr/>
        </p:nvSpPr>
        <p:spPr bwMode="auto">
          <a:xfrm flipH="1" flipV="1">
            <a:off x="6248400" y="4648200"/>
            <a:ext cx="381000" cy="609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293" name="Text Box 2061"/>
          <p:cNvSpPr txBox="1">
            <a:spLocks noChangeArrowheads="1"/>
          </p:cNvSpPr>
          <p:nvPr/>
        </p:nvSpPr>
        <p:spPr bwMode="auto">
          <a:xfrm>
            <a:off x="6842125" y="5624513"/>
            <a:ext cx="3556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v</a:t>
            </a:r>
            <a:r>
              <a:rPr lang="en-US" sz="1600" baseline="-25000"/>
              <a:t>1</a:t>
            </a:r>
            <a:endParaRPr lang="en-US" sz="1600"/>
          </a:p>
        </p:txBody>
      </p:sp>
      <p:sp>
        <p:nvSpPr>
          <p:cNvPr id="481294" name="Text Box 2062"/>
          <p:cNvSpPr txBox="1">
            <a:spLocks noChangeArrowheads="1"/>
          </p:cNvSpPr>
          <p:nvPr/>
        </p:nvSpPr>
        <p:spPr bwMode="auto">
          <a:xfrm>
            <a:off x="7315200" y="4572000"/>
            <a:ext cx="3556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v</a:t>
            </a:r>
            <a:r>
              <a:rPr lang="en-US" sz="1600" baseline="-25000"/>
              <a:t>2</a:t>
            </a:r>
            <a:endParaRPr lang="en-US" sz="1600"/>
          </a:p>
        </p:txBody>
      </p:sp>
      <p:graphicFrame>
        <p:nvGraphicFramePr>
          <p:cNvPr id="481295" name="Object 2063"/>
          <p:cNvGraphicFramePr>
            <a:graphicFrameLocks noChangeAspect="1"/>
          </p:cNvGraphicFramePr>
          <p:nvPr/>
        </p:nvGraphicFramePr>
        <p:xfrm>
          <a:off x="1676400" y="2286000"/>
          <a:ext cx="2667000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4" imgW="660240" imgH="215640" progId="">
                  <p:embed/>
                </p:oleObj>
              </mc:Choice>
              <mc:Fallback>
                <p:oleObj name="Equation" r:id="rId4" imgW="660240" imgH="2156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286000"/>
                        <a:ext cx="2667000" cy="87153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1066800" y="5210175"/>
            <a:ext cx="142875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Ctr="1">
            <a:spAutoFit/>
          </a:bodyPr>
          <a:lstStyle/>
          <a:p>
            <a:pPr eaLnBrk="0" hangingPunct="0"/>
            <a:r>
              <a:rPr lang="en-US" sz="2800" dirty="0">
                <a:latin typeface="Times New Roman" pitchFamily="18" charset="0"/>
              </a:rPr>
              <a:t>| sin </a:t>
            </a:r>
            <a:r>
              <a:rPr lang="en-US" sz="2800" dirty="0">
                <a:latin typeface="Symbol" pitchFamily="18" charset="2"/>
              </a:rPr>
              <a:t>q</a:t>
            </a:r>
            <a:r>
              <a:rPr lang="en-US" sz="2800" dirty="0">
                <a:latin typeface="Times New Roman" pitchFamily="18" charset="0"/>
              </a:rPr>
              <a:t>|</a:t>
            </a:r>
            <a:r>
              <a:rPr lang="en-US" sz="2400" dirty="0">
                <a:latin typeface="Times New Roman" pitchFamily="18" charset="0"/>
              </a:rPr>
              <a:t> = </a:t>
            </a:r>
          </a:p>
        </p:txBody>
      </p:sp>
      <p:graphicFrame>
        <p:nvGraphicFramePr>
          <p:cNvPr id="17" name="Object 11"/>
          <p:cNvGraphicFramePr>
            <a:graphicFrameLocks noChangeAspect="1"/>
          </p:cNvGraphicFramePr>
          <p:nvPr/>
        </p:nvGraphicFramePr>
        <p:xfrm>
          <a:off x="2466975" y="5073650"/>
          <a:ext cx="1352550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6" imgW="571320" imgH="431640" progId="Equation.3">
                  <p:embed/>
                </p:oleObj>
              </mc:Choice>
              <mc:Fallback>
                <p:oleObj name="Equation" r:id="rId6" imgW="57132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6975" y="5073650"/>
                        <a:ext cx="1352550" cy="1022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8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91" grpId="0" animBg="1"/>
      <p:bldP spid="48129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Trackball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229600" cy="43005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/>
              <a:t>How to calculate p1 and p2? 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Assuming the mouse position is (x,y), then the sphere point P also has x and y coordinates equal to x and y 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Assume the radius of the hemi-sphere is 1. So the z coordinate of P is </a:t>
            </a:r>
          </a:p>
          <a:p>
            <a:pPr>
              <a:lnSpc>
                <a:spcPct val="90000"/>
              </a:lnSpc>
            </a:pPr>
            <a:endParaRPr lang="en-US" sz="2200" dirty="0"/>
          </a:p>
          <a:p>
            <a:pPr>
              <a:lnSpc>
                <a:spcPct val="90000"/>
              </a:lnSpc>
            </a:pPr>
            <a:r>
              <a:rPr lang="en-US" sz="2200" dirty="0"/>
              <a:t>Note: normalize viewport y extend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    to -1 to 1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If a point is outside the circle, project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    it to the nearest point on the circle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    (set z to </a:t>
            </a:r>
            <a:r>
              <a:rPr lang="en-US" sz="2200" dirty="0" smtClean="0"/>
              <a:t>0 </a:t>
            </a:r>
            <a:r>
              <a:rPr lang="en-US" sz="2200" dirty="0"/>
              <a:t>and renormalize (x,y))</a:t>
            </a:r>
          </a:p>
        </p:txBody>
      </p:sp>
      <p:graphicFrame>
        <p:nvGraphicFramePr>
          <p:cNvPr id="5939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276600" y="3200400"/>
          <a:ext cx="1649413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3" imgW="850680" imgH="279360" progId="Equation.3">
                  <p:embed/>
                </p:oleObj>
              </mc:Choice>
              <mc:Fallback>
                <p:oleObj name="Equation" r:id="rId3" imgW="850680" imgH="279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200400"/>
                        <a:ext cx="1649413" cy="54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715000" y="4114800"/>
            <a:ext cx="2590800" cy="2376488"/>
            <a:chOff x="3024" y="1728"/>
            <a:chExt cx="2352" cy="1843"/>
          </a:xfrm>
        </p:grpSpPr>
        <p:pic>
          <p:nvPicPr>
            <p:cNvPr id="59398" name="Picture 6" descr="AN04F6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024" y="1728"/>
              <a:ext cx="2347" cy="1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9399" name="Rectangle 7"/>
            <p:cNvSpPr>
              <a:spLocks noChangeArrowheads="1"/>
            </p:cNvSpPr>
            <p:nvPr/>
          </p:nvSpPr>
          <p:spPr bwMode="auto">
            <a:xfrm>
              <a:off x="4176" y="172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/>
                <a:t>z</a:t>
              </a:r>
            </a:p>
          </p:txBody>
        </p:sp>
        <p:sp>
          <p:nvSpPr>
            <p:cNvPr id="59400" name="Rectangle 8"/>
            <p:cNvSpPr>
              <a:spLocks noChangeArrowheads="1"/>
            </p:cNvSpPr>
            <p:nvPr/>
          </p:nvSpPr>
          <p:spPr bwMode="auto">
            <a:xfrm>
              <a:off x="5232" y="264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/>
                <a:t>y</a:t>
              </a:r>
            </a:p>
          </p:txBody>
        </p:sp>
        <p:sp>
          <p:nvSpPr>
            <p:cNvPr id="59401" name="Rectangle 9"/>
            <p:cNvSpPr>
              <a:spLocks noChangeArrowheads="1"/>
            </p:cNvSpPr>
            <p:nvPr/>
          </p:nvSpPr>
          <p:spPr bwMode="auto">
            <a:xfrm>
              <a:off x="3456" y="336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9402" name="Rectangle 10"/>
            <p:cNvSpPr>
              <a:spLocks noChangeArrowheads="1"/>
            </p:cNvSpPr>
            <p:nvPr/>
          </p:nvSpPr>
          <p:spPr bwMode="auto">
            <a:xfrm>
              <a:off x="4176" y="3024"/>
              <a:ext cx="384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/>
                <a:t>(x,y,0)</a:t>
              </a:r>
            </a:p>
          </p:txBody>
        </p:sp>
        <p:sp>
          <p:nvSpPr>
            <p:cNvPr id="59403" name="Text Box 11"/>
            <p:cNvSpPr txBox="1">
              <a:spLocks noChangeArrowheads="1"/>
            </p:cNvSpPr>
            <p:nvPr/>
          </p:nvSpPr>
          <p:spPr bwMode="auto">
            <a:xfrm>
              <a:off x="3350" y="3287"/>
              <a:ext cx="271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/>
                <a:t>x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Trackball </a:t>
            </a:r>
          </a:p>
        </p:txBody>
      </p:sp>
      <p:pic>
        <p:nvPicPr>
          <p:cNvPr id="604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62000" y="2733675"/>
            <a:ext cx="6400800" cy="3590925"/>
          </a:xfrm>
          <a:noFill/>
          <a:ln/>
        </p:spPr>
      </p:pic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746125" y="1893888"/>
            <a:ext cx="48371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Visualization of the algorithm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Viewing Transformation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209800"/>
            <a:ext cx="7772400" cy="4114800"/>
          </a:xfrm>
        </p:spPr>
        <p:txBody>
          <a:bodyPr/>
          <a:lstStyle/>
          <a:p>
            <a:pPr eaLnBrk="1" hangingPunct="1"/>
            <a:r>
              <a:rPr lang="en-US" smtClean="0"/>
              <a:t>Position and orient your camera</a:t>
            </a:r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179365-540D-4F47-B986-41BE523DACE0}" type="slidenum">
              <a:rPr lang="en-US"/>
              <a:pPr/>
              <a:t>3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2971800"/>
            <a:ext cx="7696200" cy="3516313"/>
            <a:chOff x="672" y="1872"/>
            <a:chExt cx="4848" cy="2215"/>
          </a:xfrm>
        </p:grpSpPr>
        <p:pic>
          <p:nvPicPr>
            <p:cNvPr id="30727" name="Picture 5" descr="camera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2" y="1956"/>
              <a:ext cx="4848" cy="2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28" name="Rectangle 6"/>
            <p:cNvSpPr>
              <a:spLocks noChangeArrowheads="1"/>
            </p:cNvSpPr>
            <p:nvPr/>
          </p:nvSpPr>
          <p:spPr bwMode="auto">
            <a:xfrm>
              <a:off x="960" y="1872"/>
              <a:ext cx="1680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26" name="Oval 7"/>
          <p:cNvSpPr>
            <a:spLocks noChangeArrowheads="1"/>
          </p:cNvSpPr>
          <p:nvPr/>
        </p:nvSpPr>
        <p:spPr bwMode="auto">
          <a:xfrm>
            <a:off x="1143000" y="3657600"/>
            <a:ext cx="3505200" cy="2743200"/>
          </a:xfrm>
          <a:prstGeom prst="ellipse">
            <a:avLst/>
          </a:prstGeom>
          <a:noFill/>
          <a:ln w="762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Example from Ed Angel’s OpenGL Primer </a:t>
            </a:r>
          </a:p>
          <a:p>
            <a:r>
              <a:rPr lang="en-US" dirty="0"/>
              <a:t>In this example, the virtual trackball is used to rotate a color cube</a:t>
            </a:r>
          </a:p>
          <a:p>
            <a:r>
              <a:rPr lang="en-US" dirty="0"/>
              <a:t>The code for the colorcube function is omitted</a:t>
            </a:r>
          </a:p>
          <a:p>
            <a:r>
              <a:rPr lang="en-US" dirty="0"/>
              <a:t>I will not cover the following code, but I am sure you will find it </a:t>
            </a:r>
            <a:r>
              <a:rPr lang="en-US" dirty="0" smtClean="0"/>
              <a:t>useful</a:t>
            </a:r>
          </a:p>
          <a:p>
            <a:pPr algn="ctr"/>
            <a:r>
              <a:rPr lang="en-US" i="1" dirty="0" smtClean="0"/>
              <a:t>Note you can use the trackball to move the camera or you can apply the rotations to a transform node in your scene graph to move an object. The rotations are negated from each other though.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Initialization</a:t>
            </a:r>
          </a:p>
        </p:txBody>
      </p:sp>
      <p:sp>
        <p:nvSpPr>
          <p:cNvPr id="62467" name="Text Box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#define bool int  /* if system does not support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                  bool type */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#define false 0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#define true 1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#define M_PI 3.14159 /* if not in math.h */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endParaRPr lang="en-US" sz="1900" b="1" dirty="0">
              <a:latin typeface="Courier New" pitchFamily="49" charset="0"/>
            </a:endParaRP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int 	winWidth, winHeight;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endParaRPr lang="en-US" sz="1900" b="1" dirty="0">
              <a:latin typeface="Courier New" pitchFamily="49" charset="0"/>
            </a:endParaRP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float angle = 0.0, axis[3], trans[3];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endParaRPr lang="en-US" sz="1900" b="1" dirty="0">
              <a:latin typeface="Courier New" pitchFamily="49" charset="0"/>
            </a:endParaRP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bool 	trackingMouse = false;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bool 	redrawContinue = false;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bool    trackballMove = false;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endParaRPr lang="en-US" sz="1900" b="1" dirty="0">
              <a:latin typeface="Courier New" pitchFamily="49" charset="0"/>
            </a:endParaRP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float lastPos[3] = {0.0, 0.0, 0.0};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int curx, cury;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int startX, startY;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Projection Step</a:t>
            </a:r>
          </a:p>
        </p:txBody>
      </p:sp>
      <p:sp>
        <p:nvSpPr>
          <p:cNvPr id="63491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724400"/>
          </a:xfrm>
          <a:noFill/>
          <a:ln/>
        </p:spPr>
        <p:txBody>
          <a:bodyPr lIns="92075" tIns="46038" rIns="92075" bIns="46038"/>
          <a:lstStyle/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2300" dirty="0" smtClean="0">
                <a:latin typeface="Times New Roman" pitchFamily="18" charset="0"/>
              </a:rPr>
              <a:t>void </a:t>
            </a:r>
            <a:r>
              <a:rPr lang="en-US" sz="2300" dirty="0" err="1" smtClean="0">
                <a:latin typeface="Times New Roman" pitchFamily="18" charset="0"/>
              </a:rPr>
              <a:t>trackball_ptov</a:t>
            </a:r>
            <a:r>
              <a:rPr lang="en-US" sz="2300" dirty="0" smtClean="0">
                <a:latin typeface="Times New Roman" pitchFamily="18" charset="0"/>
              </a:rPr>
              <a:t>(</a:t>
            </a:r>
            <a:r>
              <a:rPr lang="en-US" sz="2300" dirty="0" err="1" smtClean="0">
                <a:latin typeface="Times New Roman" pitchFamily="18" charset="0"/>
              </a:rPr>
              <a:t>int</a:t>
            </a:r>
            <a:r>
              <a:rPr lang="en-US" sz="2300" dirty="0" smtClean="0">
                <a:latin typeface="Times New Roman" pitchFamily="18" charset="0"/>
              </a:rPr>
              <a:t> </a:t>
            </a:r>
            <a:r>
              <a:rPr lang="en-US" sz="2300" dirty="0">
                <a:latin typeface="Times New Roman" pitchFamily="18" charset="0"/>
              </a:rPr>
              <a:t>x, int y, int width, int height, float v[3])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2300" dirty="0">
                <a:latin typeface="Times New Roman" pitchFamily="18" charset="0"/>
              </a:rPr>
              <a:t>{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2300" dirty="0">
                <a:latin typeface="Times New Roman" pitchFamily="18" charset="0"/>
              </a:rPr>
              <a:t>    float d, a;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2300" dirty="0">
                <a:latin typeface="Times New Roman" pitchFamily="18" charset="0"/>
              </a:rPr>
              <a:t>    /* project x,y onto a hemisphere centered within width, height , note z is up here*/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2300" dirty="0">
                <a:latin typeface="Times New Roman" pitchFamily="18" charset="0"/>
              </a:rPr>
              <a:t>    v[0] = (2.0*x - width) / width;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2300" dirty="0">
                <a:latin typeface="Times New Roman" pitchFamily="18" charset="0"/>
              </a:rPr>
              <a:t>    v[1] = (height - 2.0F*y) / height;    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2300" dirty="0">
                <a:latin typeface="Times New Roman" pitchFamily="18" charset="0"/>
              </a:rPr>
              <a:t>    d = sqrt(v[0]*v[0] + v[1]*v[1]);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2300" dirty="0">
                <a:latin typeface="Times New Roman" pitchFamily="18" charset="0"/>
              </a:rPr>
              <a:t>    v[2] = cos((M_PI/2.0) * ((d &lt; 1.0) ? d : 1.0));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2300" dirty="0">
                <a:latin typeface="Times New Roman" pitchFamily="18" charset="0"/>
              </a:rPr>
              <a:t>    a = 1.0 / sqrt(v[0]*v[0] + v[1]*v[1] + v[2]*v[2]);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2300" dirty="0">
                <a:latin typeface="Times New Roman" pitchFamily="18" charset="0"/>
              </a:rPr>
              <a:t>    v[0] *= a;    v[1] *= a;    v[2] *= a;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2300" dirty="0">
                <a:latin typeface="Times New Roman" pitchFamily="18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glutMotionFunc (1)</a:t>
            </a:r>
          </a:p>
        </p:txBody>
      </p:sp>
      <p:sp>
        <p:nvSpPr>
          <p:cNvPr id="6451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610600" cy="4724400"/>
          </a:xfrm>
          <a:noFill/>
          <a:ln/>
        </p:spPr>
        <p:txBody>
          <a:bodyPr lIns="92075" tIns="46038" rIns="92075" bIns="46038"/>
          <a:lstStyle/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Void mouseMotion(int x, int y)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{    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 float curPos[3],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 dx, dy, dz;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 /* compute position on hemisphere */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 trackball_ptov(x, y, winWidth, winHeight, curPos);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 if(trackingMouse)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{    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    /* compute the change in position 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         on the hemisphere */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    dx = curPos[0] - lastPos[0];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    dy = curPos[1] - lastPos[1];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    dz = curPos[2] - lastPos[2];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glutMotionFunc (2)</a:t>
            </a:r>
          </a:p>
        </p:txBody>
      </p:sp>
      <p:sp>
        <p:nvSpPr>
          <p:cNvPr id="65539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839200" cy="4724400"/>
          </a:xfrm>
          <a:noFill/>
          <a:ln/>
        </p:spPr>
        <p:txBody>
          <a:bodyPr lIns="92075" tIns="46038" rIns="92075" bIns="46038">
            <a:normAutofit lnSpcReduction="10000"/>
          </a:bodyPr>
          <a:lstStyle/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if (dx || dy || dz) 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{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/* compute theta and cross product */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angle = 90.0 * sqrt(dx*dx + dy*dy + dz*dz);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axis[0] = lastPos[1]*curPos[2] – 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     lastPos[2]*curPos[1];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axis[1] = lastPos[2]*curPos[0] – 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     lastPos[0]*curPos[2];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axis[2] = lastPos[0]*curPos[1] – 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     lastPos[1]*curPos[0];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/* update position */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lastPos[0] = curPos[0];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lastPos[1] = curPos[1];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lastPos[2] = curPos[2];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}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}     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glutPostRedisplay();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}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endParaRPr lang="en-US" sz="2300" b="1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Idle and Display Callbacks</a:t>
            </a:r>
          </a:p>
        </p:txBody>
      </p:sp>
      <p:sp>
        <p:nvSpPr>
          <p:cNvPr id="6656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724400"/>
          </a:xfrm>
          <a:noFill/>
          <a:ln/>
        </p:spPr>
        <p:txBody>
          <a:bodyPr lIns="92075" tIns="46038" rIns="92075" bIns="46038"/>
          <a:lstStyle/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void spinCube()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{    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if (redrawContinue) glutPostRedisplay();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}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endParaRPr lang="en-US" sz="1900" b="1" dirty="0">
              <a:latin typeface="Courier New" pitchFamily="49" charset="0"/>
            </a:endParaRP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void display()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 smtClean="0">
                <a:latin typeface="Courier New" pitchFamily="49" charset="0"/>
              </a:rPr>
              <a:t>{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 smtClean="0">
                <a:latin typeface="Courier New" pitchFamily="49" charset="0"/>
              </a:rPr>
              <a:t>   </a:t>
            </a:r>
            <a:r>
              <a:rPr lang="en-US" sz="1900" b="1" dirty="0" err="1" smtClean="0">
                <a:latin typeface="Courier New" pitchFamily="49" charset="0"/>
              </a:rPr>
              <a:t>glClear</a:t>
            </a:r>
            <a:r>
              <a:rPr lang="en-US" sz="1900" b="1" dirty="0" smtClean="0">
                <a:latin typeface="Courier New" pitchFamily="49" charset="0"/>
              </a:rPr>
              <a:t>(GL_COLOR_BUFFER_BIT|GL_DEPTH_BUFFER_BIT</a:t>
            </a:r>
            <a:r>
              <a:rPr lang="en-US" sz="1900" b="1" dirty="0">
                <a:latin typeface="Courier New" pitchFamily="49" charset="0"/>
              </a:rPr>
              <a:t>);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</a:t>
            </a:r>
            <a:r>
              <a:rPr lang="en-US" sz="1900" b="1" dirty="0" smtClean="0">
                <a:latin typeface="Courier New" pitchFamily="49" charset="0"/>
              </a:rPr>
              <a:t>  if </a:t>
            </a:r>
            <a:r>
              <a:rPr lang="en-US" sz="1900" b="1" dirty="0">
                <a:latin typeface="Courier New" pitchFamily="49" charset="0"/>
              </a:rPr>
              <a:t>(trackballMove) 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</a:t>
            </a:r>
            <a:r>
              <a:rPr lang="en-US" sz="1900" b="1" dirty="0" smtClean="0">
                <a:latin typeface="Courier New" pitchFamily="49" charset="0"/>
              </a:rPr>
              <a:t>  {</a:t>
            </a:r>
            <a:endParaRPr lang="en-US" sz="1900" b="1" dirty="0">
              <a:latin typeface="Courier New" pitchFamily="49" charset="0"/>
            </a:endParaRP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	   </a:t>
            </a:r>
            <a:r>
              <a:rPr lang="en-US" sz="1900" b="1" dirty="0" smtClean="0">
                <a:latin typeface="Courier New" pitchFamily="49" charset="0"/>
              </a:rPr>
              <a:t> </a:t>
            </a:r>
            <a:r>
              <a:rPr lang="en-US" sz="1900" b="1" dirty="0" err="1" smtClean="0">
                <a:latin typeface="Courier New" pitchFamily="49" charset="0"/>
              </a:rPr>
              <a:t>glRotatef</a:t>
            </a:r>
            <a:r>
              <a:rPr lang="en-US" sz="1900" b="1" dirty="0" smtClean="0">
                <a:latin typeface="Courier New" pitchFamily="49" charset="0"/>
              </a:rPr>
              <a:t>(angle</a:t>
            </a:r>
            <a:r>
              <a:rPr lang="en-US" sz="1900" b="1" dirty="0">
                <a:latin typeface="Courier New" pitchFamily="49" charset="0"/>
              </a:rPr>
              <a:t>, axis[0], axis[1], axis[2]);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</a:t>
            </a:r>
            <a:r>
              <a:rPr lang="en-US" sz="1900" b="1" dirty="0" smtClean="0">
                <a:latin typeface="Courier New" pitchFamily="49" charset="0"/>
              </a:rPr>
              <a:t>  }</a:t>
            </a:r>
            <a:endParaRPr lang="en-US" sz="1900" b="1" dirty="0">
              <a:latin typeface="Courier New" pitchFamily="49" charset="0"/>
            </a:endParaRP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	</a:t>
            </a:r>
            <a:r>
              <a:rPr lang="en-US" sz="1900" b="1" dirty="0" smtClean="0">
                <a:latin typeface="Courier New" pitchFamily="49" charset="0"/>
              </a:rPr>
              <a:t>  </a:t>
            </a:r>
            <a:r>
              <a:rPr lang="en-US" sz="1900" b="1" dirty="0" err="1" smtClean="0">
                <a:latin typeface="Courier New" pitchFamily="49" charset="0"/>
              </a:rPr>
              <a:t>colorcube</a:t>
            </a:r>
            <a:r>
              <a:rPr lang="en-US" sz="1900" b="1" dirty="0">
                <a:latin typeface="Courier New" pitchFamily="49" charset="0"/>
              </a:rPr>
              <a:t>();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</a:t>
            </a:r>
            <a:r>
              <a:rPr lang="en-US" sz="1900" b="1" dirty="0" smtClean="0">
                <a:latin typeface="Courier New" pitchFamily="49" charset="0"/>
              </a:rPr>
              <a:t>  </a:t>
            </a:r>
            <a:r>
              <a:rPr lang="en-US" sz="1900" b="1" dirty="0" err="1" smtClean="0">
                <a:latin typeface="Courier New" pitchFamily="49" charset="0"/>
              </a:rPr>
              <a:t>glutSwapBuffers</a:t>
            </a:r>
            <a:r>
              <a:rPr lang="en-US" sz="1900" b="1" dirty="0">
                <a:latin typeface="Courier New" pitchFamily="49" charset="0"/>
              </a:rPr>
              <a:t>();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Mouse Callback</a:t>
            </a:r>
          </a:p>
        </p:txBody>
      </p:sp>
      <p:sp>
        <p:nvSpPr>
          <p:cNvPr id="67587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458200" cy="4724400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void mouseButton(int button, int state, int x, int y)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{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	if(button==GLUT_RIGHT_BUTTON) exit(0);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endParaRPr lang="en-US" sz="1900" b="1" dirty="0">
              <a:latin typeface="Courier New" pitchFamily="49" charset="0"/>
            </a:endParaRP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 smtClean="0">
                <a:latin typeface="Courier New" pitchFamily="49" charset="0"/>
              </a:rPr>
              <a:t>  /* </a:t>
            </a:r>
            <a:r>
              <a:rPr lang="en-US" sz="1900" b="1" dirty="0">
                <a:latin typeface="Courier New" pitchFamily="49" charset="0"/>
              </a:rPr>
              <a:t>holding down left button 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  allows user to rotate cube */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	if(button==GLUT_LEFT_BUTTON</a:t>
            </a:r>
            <a:r>
              <a:rPr lang="en-US" sz="1900" b="1" dirty="0" smtClean="0">
                <a:latin typeface="Courier New" pitchFamily="49" charset="0"/>
              </a:rPr>
              <a:t>)</a:t>
            </a:r>
          </a:p>
          <a:p>
            <a:pPr marL="556260" lvl="1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700" b="1" dirty="0" smtClean="0">
                <a:latin typeface="Courier New" pitchFamily="49" charset="0"/>
              </a:rPr>
              <a:t> </a:t>
            </a:r>
            <a:r>
              <a:rPr lang="en-US" sz="1700" b="1" dirty="0">
                <a:latin typeface="Courier New" pitchFamily="49" charset="0"/>
              </a:rPr>
              <a:t>switch(state)</a:t>
            </a:r>
          </a:p>
          <a:p>
            <a:pPr marL="556260" lvl="1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700" b="1" dirty="0">
                <a:latin typeface="Courier New" pitchFamily="49" charset="0"/>
              </a:rPr>
              <a:t> 	{</a:t>
            </a:r>
          </a:p>
          <a:p>
            <a:pPr marL="556260" lvl="1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700" b="1" dirty="0">
                <a:latin typeface="Courier New" pitchFamily="49" charset="0"/>
              </a:rPr>
              <a:t>    case GLUT_DOWN:</a:t>
            </a:r>
          </a:p>
          <a:p>
            <a:pPr marL="556260" lvl="1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700" b="1" dirty="0">
                <a:latin typeface="Courier New" pitchFamily="49" charset="0"/>
              </a:rPr>
              <a:t>	       y=winHeight-y;</a:t>
            </a:r>
          </a:p>
          <a:p>
            <a:pPr marL="556260" lvl="1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700" b="1" dirty="0">
                <a:latin typeface="Courier New" pitchFamily="49" charset="0"/>
              </a:rPr>
              <a:t>	       startMotion( x,y);</a:t>
            </a:r>
          </a:p>
          <a:p>
            <a:pPr marL="556260" lvl="1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700" b="1" dirty="0">
                <a:latin typeface="Courier New" pitchFamily="49" charset="0"/>
              </a:rPr>
              <a:t>	       break;</a:t>
            </a:r>
          </a:p>
          <a:p>
            <a:pPr marL="556260" lvl="1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700" b="1" dirty="0">
                <a:latin typeface="Courier New" pitchFamily="49" charset="0"/>
              </a:rPr>
              <a:t>    case GLUT_UP:</a:t>
            </a:r>
          </a:p>
          <a:p>
            <a:pPr marL="556260" lvl="1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700" b="1" dirty="0">
                <a:latin typeface="Courier New" pitchFamily="49" charset="0"/>
              </a:rPr>
              <a:t>	       stopMotion( x,y);</a:t>
            </a:r>
          </a:p>
          <a:p>
            <a:pPr marL="556260" lvl="1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700" b="1" dirty="0">
                <a:latin typeface="Courier New" pitchFamily="49" charset="0"/>
              </a:rPr>
              <a:t>	       break;</a:t>
            </a:r>
          </a:p>
          <a:p>
            <a:pPr marL="556260" lvl="1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700" b="1" dirty="0">
                <a:latin typeface="Courier New" pitchFamily="49" charset="0"/>
              </a:rPr>
              <a:t>  }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 Function</a:t>
            </a:r>
          </a:p>
        </p:txBody>
      </p:sp>
      <p:sp>
        <p:nvSpPr>
          <p:cNvPr id="68611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458200" cy="4724400"/>
          </a:xfrm>
          <a:noFill/>
          <a:ln/>
        </p:spPr>
        <p:txBody>
          <a:bodyPr lIns="92075" tIns="46038" rIns="92075" bIns="46038"/>
          <a:lstStyle/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void startMotion(int x, int y)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{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trackingMouse = true;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redrawContinue = false;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startX = x;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startY = y;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curx = x;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cury = y;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trackball_ptov(x, y, winWidth, winHeight, lastPos);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trackballMove=true;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Stop Function</a:t>
            </a:r>
          </a:p>
        </p:txBody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void stopMotion(int x, int y)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{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trackingMouse = false;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/* check if position has changed */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if (startX != x || startY != y)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	     redrawContinue = true;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else 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{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	     angle = 0.0;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	     redrawContinue = false;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	     trackballMove = false;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}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00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100" dirty="0" smtClean="0">
                <a:solidFill>
                  <a:srgbClr val="0000FF"/>
                </a:solidFill>
                <a:latin typeface="Courier New"/>
              </a:rPr>
              <a:t>public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rgbClr val="0000FF"/>
                </a:solidFill>
                <a:latin typeface="Courier New"/>
              </a:rPr>
              <a:t>void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KeyTrackballArrows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( </a:t>
            </a:r>
            <a:r>
              <a:rPr lang="en-US" sz="1100" dirty="0" smtClean="0">
                <a:solidFill>
                  <a:srgbClr val="0000FF"/>
                </a:solidFill>
                <a:latin typeface="Courier New"/>
              </a:rPr>
              <a:t>object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sender,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Forms.KeyEventArgs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e ) {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    </a:t>
            </a:r>
            <a:r>
              <a:rPr lang="en-US" sz="1100" dirty="0" smtClean="0">
                <a:solidFill>
                  <a:srgbClr val="008000"/>
                </a:solidFill>
                <a:latin typeface="Courier New"/>
              </a:rPr>
              <a:t>// This provides a simple mapping of the keyboard to rotations of the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   </a:t>
            </a:r>
            <a:r>
              <a:rPr lang="en-US" sz="1100" dirty="0" smtClean="0">
                <a:solidFill>
                  <a:srgbClr val="008000"/>
                </a:solidFill>
                <a:latin typeface="Courier New"/>
              </a:rPr>
              <a:t>// object (or the world if used in a camera).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   </a:t>
            </a:r>
            <a:r>
              <a:rPr lang="en-US" sz="1100" dirty="0" smtClean="0">
                <a:solidFill>
                  <a:srgbClr val="008000"/>
                </a:solidFill>
                <a:latin typeface="Courier New"/>
              </a:rPr>
              <a:t>// The SHIFT key can be used for gross changes, the CTRL key can be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   </a:t>
            </a:r>
            <a:r>
              <a:rPr lang="en-US" sz="1100" dirty="0" smtClean="0">
                <a:solidFill>
                  <a:srgbClr val="008000"/>
                </a:solidFill>
                <a:latin typeface="Courier New"/>
              </a:rPr>
              <a:t>// used for fine-control.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    Vector3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rotationAxis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XAxis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   </a:t>
            </a:r>
            <a:r>
              <a:rPr lang="en-US" sz="1100" dirty="0" smtClean="0">
                <a:solidFill>
                  <a:srgbClr val="0000FF"/>
                </a:solidFill>
                <a:latin typeface="Courier New"/>
              </a:rPr>
              <a:t>float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sign = 1.0f;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   </a:t>
            </a:r>
            <a:r>
              <a:rPr lang="en-US" sz="1100" dirty="0" smtClean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(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e.KeyCode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==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Keys.Up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) {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     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rotationAxis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XAxis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;   sign = -1.0f;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   }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   </a:t>
            </a:r>
            <a:r>
              <a:rPr lang="en-US" sz="1100" dirty="0" smtClean="0">
                <a:solidFill>
                  <a:srgbClr val="0000FF"/>
                </a:solidFill>
                <a:latin typeface="Courier New"/>
              </a:rPr>
              <a:t>else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(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e.KeyCode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==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Keys.Down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) {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     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rotationAxis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XAxis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   }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   </a:t>
            </a:r>
            <a:r>
              <a:rPr lang="en-US" sz="1100" dirty="0" smtClean="0">
                <a:solidFill>
                  <a:srgbClr val="0000FF"/>
                </a:solidFill>
                <a:latin typeface="Courier New"/>
              </a:rPr>
              <a:t>else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(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e.KeyCode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==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Keys.Left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)    {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     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rotationAxis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YAxis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;   sign = -1.0f;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   }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   </a:t>
            </a:r>
            <a:r>
              <a:rPr lang="en-US" sz="1100" dirty="0" smtClean="0">
                <a:solidFill>
                  <a:srgbClr val="0000FF"/>
                </a:solidFill>
                <a:latin typeface="Courier New"/>
              </a:rPr>
              <a:t>else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(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e.KeyCode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==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Keys.Right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)    {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     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rotationAxis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Yaxis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   }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   </a:t>
            </a:r>
            <a:r>
              <a:rPr lang="en-US" sz="1100" dirty="0" smtClean="0">
                <a:solidFill>
                  <a:srgbClr val="0000FF"/>
                </a:solidFill>
                <a:latin typeface="Courier New"/>
              </a:rPr>
              <a:t>else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   {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      </a:t>
            </a:r>
            <a:r>
              <a:rPr lang="en-US" sz="1100" dirty="0" smtClean="0">
                <a:solidFill>
                  <a:srgbClr val="0000FF"/>
                </a:solidFill>
                <a:latin typeface="Courier New"/>
              </a:rPr>
              <a:t>return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   }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   </a:t>
            </a:r>
            <a:r>
              <a:rPr lang="en-US" sz="1100" dirty="0" smtClean="0">
                <a:solidFill>
                  <a:srgbClr val="0000FF"/>
                </a:solidFill>
                <a:latin typeface="Courier New"/>
              </a:rPr>
              <a:t>float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rotationAngle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RotationIncrementStandard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   </a:t>
            </a:r>
            <a:r>
              <a:rPr lang="en-US" sz="1100" dirty="0" smtClean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(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e.Modifiers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==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Keys.Shift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)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     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rotationAngle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RotationIncrementLarge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; 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    </a:t>
            </a:r>
            <a:r>
              <a:rPr lang="en-US" sz="1100" dirty="0" smtClean="0">
                <a:solidFill>
                  <a:srgbClr val="0000FF"/>
                </a:solidFill>
                <a:latin typeface="Courier New"/>
              </a:rPr>
              <a:t>else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(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e.Modifiers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==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Keys.Control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)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     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rotationAngle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RotationIncrementSmall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; 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    </a:t>
            </a:r>
            <a:r>
              <a:rPr lang="en-US" sz="1100" dirty="0" smtClean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( rotate != </a:t>
            </a:r>
            <a:r>
              <a:rPr lang="en-US" sz="1100" dirty="0" smtClean="0">
                <a:solidFill>
                  <a:srgbClr val="0000FF"/>
                </a:solidFill>
                <a:latin typeface="Courier New"/>
              </a:rPr>
              <a:t>null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)    {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      rotate( sign*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rotationAngle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rotationAxis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);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   }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}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Projection Transformation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209800"/>
            <a:ext cx="7772400" cy="4114800"/>
          </a:xfrm>
        </p:spPr>
        <p:txBody>
          <a:bodyPr/>
          <a:lstStyle/>
          <a:p>
            <a:pPr eaLnBrk="1" hangingPunct="1"/>
            <a:r>
              <a:rPr lang="en-US" sz="2400" smtClean="0"/>
              <a:t>Control the “lens” of the camera</a:t>
            </a:r>
          </a:p>
          <a:p>
            <a:pPr eaLnBrk="1" hangingPunct="1"/>
            <a:r>
              <a:rPr lang="en-US" sz="2400" smtClean="0"/>
              <a:t>Project the object from 3D world to 2D screen</a:t>
            </a:r>
          </a:p>
          <a:p>
            <a:pPr eaLnBrk="1" hangingPunct="1"/>
            <a:endParaRPr lang="en-US" sz="2400" smtClean="0"/>
          </a:p>
          <a:p>
            <a:pPr lvl="1" eaLnBrk="1" hangingPunct="1"/>
            <a:endParaRPr lang="en-US" smtClean="0"/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0D4804-81D3-497A-B451-32D21F7AFB28}" type="slidenum">
              <a:rPr lang="en-US"/>
              <a:pPr/>
              <a:t>4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3265488"/>
            <a:ext cx="7696200" cy="3516312"/>
            <a:chOff x="672" y="1872"/>
            <a:chExt cx="4848" cy="2215"/>
          </a:xfrm>
        </p:grpSpPr>
        <p:pic>
          <p:nvPicPr>
            <p:cNvPr id="31751" name="Picture 5" descr="camera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2" y="1956"/>
              <a:ext cx="4848" cy="2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752" name="Rectangle 6"/>
            <p:cNvSpPr>
              <a:spLocks noChangeArrowheads="1"/>
            </p:cNvSpPr>
            <p:nvPr/>
          </p:nvSpPr>
          <p:spPr bwMode="auto">
            <a:xfrm>
              <a:off x="960" y="1872"/>
              <a:ext cx="1680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50" name="Oval 7"/>
          <p:cNvSpPr>
            <a:spLocks noChangeArrowheads="1"/>
          </p:cNvSpPr>
          <p:nvPr/>
        </p:nvSpPr>
        <p:spPr bwMode="auto">
          <a:xfrm>
            <a:off x="3581400" y="3429000"/>
            <a:ext cx="4495800" cy="2743200"/>
          </a:xfrm>
          <a:prstGeom prst="ellipse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Viewing Transformation (2)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7772400" cy="4114800"/>
          </a:xfrm>
        </p:spPr>
        <p:txBody>
          <a:bodyPr/>
          <a:lstStyle/>
          <a:p>
            <a:pPr eaLnBrk="1" hangingPunct="1"/>
            <a:r>
              <a:rPr lang="en-US" smtClean="0"/>
              <a:t>Important camera parameters to specify </a:t>
            </a:r>
          </a:p>
        </p:txBody>
      </p:sp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5102A3-D098-4A15-BC68-51225C6853B8}" type="slidenum">
              <a:rPr lang="en-US"/>
              <a:pPr/>
              <a:t>5</a:t>
            </a:fld>
            <a:endParaRPr lang="en-US"/>
          </a:p>
        </p:txBody>
      </p:sp>
      <p:sp>
        <p:nvSpPr>
          <p:cNvPr id="378884" name="Rectangle 4"/>
          <p:cNvSpPr>
            <a:spLocks noChangeArrowheads="1"/>
          </p:cNvSpPr>
          <p:nvPr/>
        </p:nvSpPr>
        <p:spPr bwMode="auto">
          <a:xfrm>
            <a:off x="990600" y="2438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en-US" sz="2400"/>
              <a:t>Camera (eye) position (Ex,Ey,Ez) in world coordinate system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en-US" sz="2400"/>
              <a:t>Center of interest (coi)  (cx, cy, cz)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en-US" sz="2400"/>
              <a:t>Orientation (which way is up?)  View-up vector (Up_x, Up_y, Up_z) 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14400" y="4724400"/>
            <a:ext cx="8042275" cy="1905000"/>
            <a:chOff x="576" y="2928"/>
            <a:chExt cx="5066" cy="1200"/>
          </a:xfrm>
        </p:grpSpPr>
        <p:sp>
          <p:nvSpPr>
            <p:cNvPr id="32775" name="Line 6"/>
            <p:cNvSpPr>
              <a:spLocks noChangeShapeType="1"/>
            </p:cNvSpPr>
            <p:nvPr/>
          </p:nvSpPr>
          <p:spPr bwMode="auto">
            <a:xfrm flipV="1">
              <a:off x="1114" y="3264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776" name="Line 7"/>
            <p:cNvSpPr>
              <a:spLocks noChangeShapeType="1"/>
            </p:cNvSpPr>
            <p:nvPr/>
          </p:nvSpPr>
          <p:spPr bwMode="auto">
            <a:xfrm>
              <a:off x="1114" y="3888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777" name="Line 8"/>
            <p:cNvSpPr>
              <a:spLocks noChangeShapeType="1"/>
            </p:cNvSpPr>
            <p:nvPr/>
          </p:nvSpPr>
          <p:spPr bwMode="auto">
            <a:xfrm flipH="1">
              <a:off x="682" y="3888"/>
              <a:ext cx="43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778" name="Text Box 9"/>
            <p:cNvSpPr txBox="1">
              <a:spLocks noChangeArrowheads="1"/>
            </p:cNvSpPr>
            <p:nvPr/>
          </p:nvSpPr>
          <p:spPr bwMode="auto">
            <a:xfrm>
              <a:off x="576" y="3524"/>
              <a:ext cx="46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/>
                <a:t>world</a:t>
              </a:r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2458" y="3120"/>
              <a:ext cx="192" cy="144"/>
              <a:chOff x="1872" y="3120"/>
              <a:chExt cx="192" cy="144"/>
            </a:xfrm>
          </p:grpSpPr>
          <p:sp>
            <p:nvSpPr>
              <p:cNvPr id="32787" name="Line 11"/>
              <p:cNvSpPr>
                <a:spLocks noChangeShapeType="1"/>
              </p:cNvSpPr>
              <p:nvPr/>
            </p:nvSpPr>
            <p:spPr bwMode="auto">
              <a:xfrm flipV="1">
                <a:off x="1872" y="3120"/>
                <a:ext cx="192" cy="4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2788" name="Line 12"/>
              <p:cNvSpPr>
                <a:spLocks noChangeShapeType="1"/>
              </p:cNvSpPr>
              <p:nvPr/>
            </p:nvSpPr>
            <p:spPr bwMode="auto">
              <a:xfrm flipH="1">
                <a:off x="1968" y="3120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2789" name="Freeform 13"/>
              <p:cNvSpPr>
                <a:spLocks/>
              </p:cNvSpPr>
              <p:nvPr/>
            </p:nvSpPr>
            <p:spPr bwMode="auto">
              <a:xfrm>
                <a:off x="1920" y="3168"/>
                <a:ext cx="48" cy="48"/>
              </a:xfrm>
              <a:custGeom>
                <a:avLst/>
                <a:gdLst>
                  <a:gd name="T0" fmla="*/ 0 w 48"/>
                  <a:gd name="T1" fmla="*/ 0 h 48"/>
                  <a:gd name="T2" fmla="*/ 48 w 48"/>
                  <a:gd name="T3" fmla="*/ 48 h 48"/>
                  <a:gd name="T4" fmla="*/ 0 60000 65536"/>
                  <a:gd name="T5" fmla="*/ 0 60000 65536"/>
                  <a:gd name="T6" fmla="*/ 0 w 48"/>
                  <a:gd name="T7" fmla="*/ 0 h 48"/>
                  <a:gd name="T8" fmla="*/ 48 w 48"/>
                  <a:gd name="T9" fmla="*/ 48 h 4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8" h="48">
                    <a:moveTo>
                      <a:pt x="0" y="0"/>
                    </a:moveTo>
                    <a:cubicBezTo>
                      <a:pt x="20" y="20"/>
                      <a:pt x="40" y="40"/>
                      <a:pt x="48" y="48"/>
                    </a:cubicBezTo>
                  </a:path>
                </a:pathLst>
              </a:custGeom>
              <a:noFill/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2790" name="Oval 14"/>
              <p:cNvSpPr>
                <a:spLocks noChangeArrowheads="1"/>
              </p:cNvSpPr>
              <p:nvPr/>
            </p:nvSpPr>
            <p:spPr bwMode="auto">
              <a:xfrm>
                <a:off x="1968" y="316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2780" name="Oval 15"/>
            <p:cNvSpPr>
              <a:spLocks noChangeArrowheads="1"/>
            </p:cNvSpPr>
            <p:nvPr/>
          </p:nvSpPr>
          <p:spPr bwMode="auto">
            <a:xfrm>
              <a:off x="1690" y="360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1" name="Text Box 16"/>
            <p:cNvSpPr txBox="1">
              <a:spLocks noChangeArrowheads="1"/>
            </p:cNvSpPr>
            <p:nvPr/>
          </p:nvSpPr>
          <p:spPr bwMode="auto">
            <a:xfrm>
              <a:off x="1776" y="3657"/>
              <a:ext cx="8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/>
                <a:t>(cx, cy, cz)</a:t>
              </a:r>
            </a:p>
          </p:txBody>
        </p:sp>
        <p:sp>
          <p:nvSpPr>
            <p:cNvPr id="32782" name="Text Box 17"/>
            <p:cNvSpPr txBox="1">
              <a:spLocks noChangeArrowheads="1"/>
            </p:cNvSpPr>
            <p:nvPr/>
          </p:nvSpPr>
          <p:spPr bwMode="auto">
            <a:xfrm>
              <a:off x="2506" y="3321"/>
              <a:ext cx="83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/>
                <a:t>(ex, ey, ez)</a:t>
              </a:r>
            </a:p>
          </p:txBody>
        </p:sp>
        <p:sp>
          <p:nvSpPr>
            <p:cNvPr id="32783" name="Line 18"/>
            <p:cNvSpPr>
              <a:spLocks noChangeShapeType="1"/>
            </p:cNvSpPr>
            <p:nvPr/>
          </p:nvSpPr>
          <p:spPr bwMode="auto">
            <a:xfrm flipH="1">
              <a:off x="1786" y="3216"/>
              <a:ext cx="72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784" name="Line 19"/>
            <p:cNvSpPr>
              <a:spLocks noChangeShapeType="1"/>
            </p:cNvSpPr>
            <p:nvPr/>
          </p:nvSpPr>
          <p:spPr bwMode="auto">
            <a:xfrm flipH="1" flipV="1">
              <a:off x="2314" y="2976"/>
              <a:ext cx="144" cy="144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785" name="Freeform 20"/>
            <p:cNvSpPr>
              <a:spLocks/>
            </p:cNvSpPr>
            <p:nvPr/>
          </p:nvSpPr>
          <p:spPr bwMode="auto">
            <a:xfrm>
              <a:off x="2506" y="2928"/>
              <a:ext cx="1680" cy="712"/>
            </a:xfrm>
            <a:custGeom>
              <a:avLst/>
              <a:gdLst>
                <a:gd name="T0" fmla="*/ 1680 w 1680"/>
                <a:gd name="T1" fmla="*/ 712 h 712"/>
                <a:gd name="T2" fmla="*/ 1296 w 1680"/>
                <a:gd name="T3" fmla="*/ 328 h 712"/>
                <a:gd name="T4" fmla="*/ 864 w 1680"/>
                <a:gd name="T5" fmla="*/ 40 h 712"/>
                <a:gd name="T6" fmla="*/ 0 w 1680"/>
                <a:gd name="T7" fmla="*/ 88 h 7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80"/>
                <a:gd name="T13" fmla="*/ 0 h 712"/>
                <a:gd name="T14" fmla="*/ 1680 w 1680"/>
                <a:gd name="T15" fmla="*/ 712 h 7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80" h="712">
                  <a:moveTo>
                    <a:pt x="1680" y="712"/>
                  </a:moveTo>
                  <a:cubicBezTo>
                    <a:pt x="1556" y="576"/>
                    <a:pt x="1432" y="440"/>
                    <a:pt x="1296" y="328"/>
                  </a:cubicBezTo>
                  <a:cubicBezTo>
                    <a:pt x="1160" y="216"/>
                    <a:pt x="1080" y="80"/>
                    <a:pt x="864" y="40"/>
                  </a:cubicBezTo>
                  <a:cubicBezTo>
                    <a:pt x="648" y="0"/>
                    <a:pt x="144" y="80"/>
                    <a:pt x="0" y="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 type="triangle" w="sm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786" name="Text Box 21"/>
            <p:cNvSpPr txBox="1">
              <a:spLocks noChangeArrowheads="1"/>
            </p:cNvSpPr>
            <p:nvPr/>
          </p:nvSpPr>
          <p:spPr bwMode="auto">
            <a:xfrm>
              <a:off x="4272" y="3524"/>
              <a:ext cx="137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/>
                <a:t>view up vector</a:t>
              </a:r>
            </a:p>
            <a:p>
              <a:pPr eaLnBrk="1" hangingPunct="1"/>
              <a:r>
                <a:rPr lang="en-US"/>
                <a:t>(Up_x, Up_y, Up_z)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8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8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Viewing Transformation (3)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286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Transformation? 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Form a camera (eye) coordinate frame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Transform objects from world to eye space </a:t>
            </a:r>
          </a:p>
        </p:txBody>
      </p:sp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9837D-6F8E-4029-816F-51112890DDE3}" type="slidenum">
              <a:rPr lang="en-US"/>
              <a:pPr/>
              <a:t>6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47800" y="3519488"/>
            <a:ext cx="5273675" cy="2043112"/>
            <a:chOff x="998" y="1977"/>
            <a:chExt cx="3322" cy="1287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998" y="2496"/>
              <a:ext cx="1066" cy="672"/>
              <a:chOff x="998" y="2496"/>
              <a:chExt cx="1066" cy="672"/>
            </a:xfrm>
          </p:grpSpPr>
          <p:sp>
            <p:nvSpPr>
              <p:cNvPr id="33812" name="Line 6"/>
              <p:cNvSpPr>
                <a:spLocks noChangeShapeType="1"/>
              </p:cNvSpPr>
              <p:nvPr/>
            </p:nvSpPr>
            <p:spPr bwMode="auto">
              <a:xfrm flipV="1">
                <a:off x="1632" y="2496"/>
                <a:ext cx="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13" name="Line 7"/>
              <p:cNvSpPr>
                <a:spLocks noChangeShapeType="1"/>
              </p:cNvSpPr>
              <p:nvPr/>
            </p:nvSpPr>
            <p:spPr bwMode="auto">
              <a:xfrm>
                <a:off x="1632" y="292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14" name="Line 8"/>
              <p:cNvSpPr>
                <a:spLocks noChangeShapeType="1"/>
              </p:cNvSpPr>
              <p:nvPr/>
            </p:nvSpPr>
            <p:spPr bwMode="auto">
              <a:xfrm flipH="1">
                <a:off x="1344" y="2928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15" name="Text Box 9"/>
              <p:cNvSpPr txBox="1">
                <a:spLocks noChangeArrowheads="1"/>
              </p:cNvSpPr>
              <p:nvPr/>
            </p:nvSpPr>
            <p:spPr bwMode="auto">
              <a:xfrm>
                <a:off x="998" y="2756"/>
                <a:ext cx="46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world</a:t>
                </a:r>
              </a:p>
            </p:txBody>
          </p:sp>
        </p:grpSp>
        <p:sp>
          <p:nvSpPr>
            <p:cNvPr id="33799" name="Line 10"/>
            <p:cNvSpPr>
              <a:spLocks noChangeShapeType="1"/>
            </p:cNvSpPr>
            <p:nvPr/>
          </p:nvSpPr>
          <p:spPr bwMode="auto">
            <a:xfrm flipH="1" flipV="1">
              <a:off x="2572" y="2245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00" name="Line 11"/>
            <p:cNvSpPr>
              <a:spLocks noChangeShapeType="1"/>
            </p:cNvSpPr>
            <p:nvPr/>
          </p:nvSpPr>
          <p:spPr bwMode="auto">
            <a:xfrm flipV="1">
              <a:off x="2812" y="2149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01" name="Line 12"/>
            <p:cNvSpPr>
              <a:spLocks noChangeShapeType="1"/>
            </p:cNvSpPr>
            <p:nvPr/>
          </p:nvSpPr>
          <p:spPr bwMode="auto">
            <a:xfrm flipV="1">
              <a:off x="2812" y="2245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02" name="Text Box 13"/>
            <p:cNvSpPr txBox="1">
              <a:spLocks noChangeArrowheads="1"/>
            </p:cNvSpPr>
            <p:nvPr/>
          </p:nvSpPr>
          <p:spPr bwMode="auto">
            <a:xfrm>
              <a:off x="2784" y="197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/>
                <a:t>u</a:t>
              </a:r>
            </a:p>
          </p:txBody>
        </p:sp>
        <p:sp>
          <p:nvSpPr>
            <p:cNvPr id="33803" name="Text Box 14"/>
            <p:cNvSpPr txBox="1">
              <a:spLocks noChangeArrowheads="1"/>
            </p:cNvSpPr>
            <p:nvPr/>
          </p:nvSpPr>
          <p:spPr bwMode="auto">
            <a:xfrm>
              <a:off x="2428" y="2025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/>
                <a:t>v</a:t>
              </a:r>
            </a:p>
          </p:txBody>
        </p:sp>
        <p:sp>
          <p:nvSpPr>
            <p:cNvPr id="33804" name="Text Box 15"/>
            <p:cNvSpPr txBox="1">
              <a:spLocks noChangeArrowheads="1"/>
            </p:cNvSpPr>
            <p:nvPr/>
          </p:nvSpPr>
          <p:spPr bwMode="auto">
            <a:xfrm>
              <a:off x="3192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/>
                <a:t>n</a:t>
              </a:r>
            </a:p>
          </p:txBody>
        </p:sp>
        <p:sp>
          <p:nvSpPr>
            <p:cNvPr id="33805" name="Text Box 16"/>
            <p:cNvSpPr txBox="1">
              <a:spLocks noChangeArrowheads="1"/>
            </p:cNvSpPr>
            <p:nvPr/>
          </p:nvSpPr>
          <p:spPr bwMode="auto">
            <a:xfrm>
              <a:off x="2156" y="2784"/>
              <a:ext cx="18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/>
                <a:t>x</a:t>
              </a:r>
            </a:p>
          </p:txBody>
        </p:sp>
        <p:sp>
          <p:nvSpPr>
            <p:cNvPr id="33806" name="Text Box 17"/>
            <p:cNvSpPr txBox="1">
              <a:spLocks noChangeArrowheads="1"/>
            </p:cNvSpPr>
            <p:nvPr/>
          </p:nvSpPr>
          <p:spPr bwMode="auto">
            <a:xfrm>
              <a:off x="1536" y="2256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/>
                <a:t>y</a:t>
              </a:r>
            </a:p>
          </p:txBody>
        </p:sp>
        <p:sp>
          <p:nvSpPr>
            <p:cNvPr id="33807" name="Text Box 18"/>
            <p:cNvSpPr txBox="1">
              <a:spLocks noChangeArrowheads="1"/>
            </p:cNvSpPr>
            <p:nvPr/>
          </p:nvSpPr>
          <p:spPr bwMode="auto">
            <a:xfrm>
              <a:off x="1488" y="3033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/>
                <a:t>z</a:t>
              </a:r>
            </a:p>
          </p:txBody>
        </p:sp>
        <p:sp>
          <p:nvSpPr>
            <p:cNvPr id="33808" name="Text Box 19"/>
            <p:cNvSpPr txBox="1">
              <a:spLocks noChangeArrowheads="1"/>
            </p:cNvSpPr>
            <p:nvPr/>
          </p:nvSpPr>
          <p:spPr bwMode="auto">
            <a:xfrm>
              <a:off x="2802" y="2361"/>
              <a:ext cx="15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/>
                <a:t>Eye coordinate frame </a:t>
              </a:r>
            </a:p>
          </p:txBody>
        </p:sp>
        <p:sp>
          <p:nvSpPr>
            <p:cNvPr id="33809" name="Line 20"/>
            <p:cNvSpPr>
              <a:spLocks noChangeShapeType="1"/>
            </p:cNvSpPr>
            <p:nvPr/>
          </p:nvSpPr>
          <p:spPr bwMode="auto">
            <a:xfrm flipH="1">
              <a:off x="2400" y="2400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10" name="Text Box 21"/>
            <p:cNvSpPr txBox="1">
              <a:spLocks noChangeArrowheads="1"/>
            </p:cNvSpPr>
            <p:nvPr/>
          </p:nvSpPr>
          <p:spPr bwMode="auto">
            <a:xfrm>
              <a:off x="2294" y="2516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endParaRPr lang="en-US"/>
            </a:p>
          </p:txBody>
        </p:sp>
        <p:sp>
          <p:nvSpPr>
            <p:cNvPr id="33811" name="Text Box 22"/>
            <p:cNvSpPr txBox="1">
              <a:spLocks noChangeArrowheads="1"/>
            </p:cNvSpPr>
            <p:nvPr/>
          </p:nvSpPr>
          <p:spPr bwMode="auto">
            <a:xfrm>
              <a:off x="2198" y="2564"/>
              <a:ext cx="29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/>
                <a:t>coi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3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Viewing Transformation (4)</a:t>
            </a:r>
          </a:p>
        </p:txBody>
      </p:sp>
      <p:sp>
        <p:nvSpPr>
          <p:cNvPr id="34834" name="Rectangle 21"/>
          <p:cNvSpPr>
            <a:spLocks noGrp="1" noChangeArrowheads="1"/>
          </p:cNvSpPr>
          <p:nvPr>
            <p:ph idx="1"/>
          </p:nvPr>
        </p:nvSpPr>
        <p:spPr>
          <a:xfrm>
            <a:off x="838200" y="2209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Eye space?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Transform to eye space can simplify many downstream operations (such as projection) in the pipeline </a:t>
            </a:r>
          </a:p>
        </p:txBody>
      </p:sp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A6FFA4-5C53-4105-BF5B-CAD7E05E0899}" type="slidenum">
              <a:rPr lang="en-US"/>
              <a:pPr/>
              <a:t>7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76400" y="4024313"/>
            <a:ext cx="1692275" cy="1066800"/>
            <a:chOff x="998" y="2496"/>
            <a:chExt cx="1066" cy="672"/>
          </a:xfrm>
        </p:grpSpPr>
        <p:sp>
          <p:nvSpPr>
            <p:cNvPr id="34838" name="Line 3"/>
            <p:cNvSpPr>
              <a:spLocks noChangeShapeType="1"/>
            </p:cNvSpPr>
            <p:nvPr/>
          </p:nvSpPr>
          <p:spPr bwMode="auto">
            <a:xfrm flipV="1">
              <a:off x="1632" y="2496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39" name="Line 4"/>
            <p:cNvSpPr>
              <a:spLocks noChangeShapeType="1"/>
            </p:cNvSpPr>
            <p:nvPr/>
          </p:nvSpPr>
          <p:spPr bwMode="auto">
            <a:xfrm>
              <a:off x="1632" y="292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40" name="Line 5"/>
            <p:cNvSpPr>
              <a:spLocks noChangeShapeType="1"/>
            </p:cNvSpPr>
            <p:nvPr/>
          </p:nvSpPr>
          <p:spPr bwMode="auto">
            <a:xfrm flipH="1">
              <a:off x="1344" y="2928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41" name="Text Box 6"/>
            <p:cNvSpPr txBox="1">
              <a:spLocks noChangeArrowheads="1"/>
            </p:cNvSpPr>
            <p:nvPr/>
          </p:nvSpPr>
          <p:spPr bwMode="auto">
            <a:xfrm>
              <a:off x="998" y="2756"/>
              <a:ext cx="46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/>
                <a:t>world</a:t>
              </a:r>
            </a:p>
          </p:txBody>
        </p:sp>
      </p:grpSp>
      <p:sp>
        <p:nvSpPr>
          <p:cNvPr id="34820" name="Line 7"/>
          <p:cNvSpPr>
            <a:spLocks noChangeShapeType="1"/>
          </p:cNvSpPr>
          <p:nvPr/>
        </p:nvSpPr>
        <p:spPr bwMode="auto">
          <a:xfrm flipH="1" flipV="1">
            <a:off x="4175125" y="362585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21" name="Line 8"/>
          <p:cNvSpPr>
            <a:spLocks noChangeShapeType="1"/>
          </p:cNvSpPr>
          <p:nvPr/>
        </p:nvSpPr>
        <p:spPr bwMode="auto">
          <a:xfrm flipV="1">
            <a:off x="4556125" y="347345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22" name="Line 9"/>
          <p:cNvSpPr>
            <a:spLocks noChangeShapeType="1"/>
          </p:cNvSpPr>
          <p:nvPr/>
        </p:nvSpPr>
        <p:spPr bwMode="auto">
          <a:xfrm flipV="1">
            <a:off x="4556125" y="362585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23" name="Text Box 10"/>
          <p:cNvSpPr txBox="1">
            <a:spLocks noChangeArrowheads="1"/>
          </p:cNvSpPr>
          <p:nvPr/>
        </p:nvSpPr>
        <p:spPr bwMode="auto">
          <a:xfrm>
            <a:off x="4511675" y="3200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u</a:t>
            </a:r>
          </a:p>
        </p:txBody>
      </p:sp>
      <p:sp>
        <p:nvSpPr>
          <p:cNvPr id="34824" name="Text Box 11"/>
          <p:cNvSpPr txBox="1">
            <a:spLocks noChangeArrowheads="1"/>
          </p:cNvSpPr>
          <p:nvPr/>
        </p:nvSpPr>
        <p:spPr bwMode="auto">
          <a:xfrm>
            <a:off x="3946525" y="32766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v</a:t>
            </a:r>
          </a:p>
        </p:txBody>
      </p:sp>
      <p:sp>
        <p:nvSpPr>
          <p:cNvPr id="34825" name="Text Box 12"/>
          <p:cNvSpPr txBox="1">
            <a:spLocks noChangeArrowheads="1"/>
          </p:cNvSpPr>
          <p:nvPr/>
        </p:nvSpPr>
        <p:spPr bwMode="auto">
          <a:xfrm>
            <a:off x="5159375" y="34115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n</a:t>
            </a:r>
          </a:p>
        </p:txBody>
      </p:sp>
      <p:sp>
        <p:nvSpPr>
          <p:cNvPr id="34826" name="Text Box 13"/>
          <p:cNvSpPr txBox="1">
            <a:spLocks noChangeArrowheads="1"/>
          </p:cNvSpPr>
          <p:nvPr/>
        </p:nvSpPr>
        <p:spPr bwMode="auto">
          <a:xfrm>
            <a:off x="3514725" y="4481513"/>
            <a:ext cx="296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x</a:t>
            </a:r>
          </a:p>
        </p:txBody>
      </p:sp>
      <p:sp>
        <p:nvSpPr>
          <p:cNvPr id="34827" name="Text Box 14"/>
          <p:cNvSpPr txBox="1">
            <a:spLocks noChangeArrowheads="1"/>
          </p:cNvSpPr>
          <p:nvPr/>
        </p:nvSpPr>
        <p:spPr bwMode="auto">
          <a:xfrm>
            <a:off x="2530475" y="36433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y</a:t>
            </a:r>
          </a:p>
        </p:txBody>
      </p:sp>
      <p:sp>
        <p:nvSpPr>
          <p:cNvPr id="34828" name="Text Box 15"/>
          <p:cNvSpPr txBox="1">
            <a:spLocks noChangeArrowheads="1"/>
          </p:cNvSpPr>
          <p:nvPr/>
        </p:nvSpPr>
        <p:spPr bwMode="auto">
          <a:xfrm>
            <a:off x="2454275" y="4876800"/>
            <a:ext cx="285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z</a:t>
            </a:r>
          </a:p>
        </p:txBody>
      </p:sp>
      <p:sp>
        <p:nvSpPr>
          <p:cNvPr id="34829" name="Text Box 16"/>
          <p:cNvSpPr txBox="1">
            <a:spLocks noChangeArrowheads="1"/>
          </p:cNvSpPr>
          <p:nvPr/>
        </p:nvSpPr>
        <p:spPr bwMode="auto">
          <a:xfrm>
            <a:off x="4267200" y="3976688"/>
            <a:ext cx="946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(0,0,0) </a:t>
            </a:r>
          </a:p>
        </p:txBody>
      </p:sp>
      <p:sp>
        <p:nvSpPr>
          <p:cNvPr id="34830" name="Line 17"/>
          <p:cNvSpPr>
            <a:spLocks noChangeShapeType="1"/>
          </p:cNvSpPr>
          <p:nvPr/>
        </p:nvSpPr>
        <p:spPr bwMode="auto">
          <a:xfrm flipH="1">
            <a:off x="3902075" y="3871913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31" name="Text Box 18"/>
          <p:cNvSpPr txBox="1">
            <a:spLocks noChangeArrowheads="1"/>
          </p:cNvSpPr>
          <p:nvPr/>
        </p:nvSpPr>
        <p:spPr bwMode="auto">
          <a:xfrm>
            <a:off x="3733800" y="40560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34832" name="Text Box 19"/>
          <p:cNvSpPr txBox="1">
            <a:spLocks noChangeArrowheads="1"/>
          </p:cNvSpPr>
          <p:nvPr/>
        </p:nvSpPr>
        <p:spPr bwMode="auto">
          <a:xfrm>
            <a:off x="3581400" y="4132263"/>
            <a:ext cx="465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coi</a:t>
            </a:r>
          </a:p>
        </p:txBody>
      </p:sp>
      <p:sp>
        <p:nvSpPr>
          <p:cNvPr id="34835" name="Text Box 22"/>
          <p:cNvSpPr txBox="1">
            <a:spLocks noChangeArrowheads="1"/>
          </p:cNvSpPr>
          <p:nvPr/>
        </p:nvSpPr>
        <p:spPr bwMode="auto">
          <a:xfrm>
            <a:off x="4495800" y="2971800"/>
            <a:ext cx="874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(1,0,0)</a:t>
            </a:r>
          </a:p>
        </p:txBody>
      </p:sp>
      <p:sp>
        <p:nvSpPr>
          <p:cNvPr id="34836" name="Text Box 23"/>
          <p:cNvSpPr txBox="1">
            <a:spLocks noChangeArrowheads="1"/>
          </p:cNvSpPr>
          <p:nvPr/>
        </p:nvSpPr>
        <p:spPr bwMode="auto">
          <a:xfrm>
            <a:off x="3276600" y="3062288"/>
            <a:ext cx="874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(0,1,0)</a:t>
            </a:r>
          </a:p>
        </p:txBody>
      </p:sp>
      <p:sp>
        <p:nvSpPr>
          <p:cNvPr id="34837" name="Text Box 24"/>
          <p:cNvSpPr txBox="1">
            <a:spLocks noChangeArrowheads="1"/>
          </p:cNvSpPr>
          <p:nvPr/>
        </p:nvSpPr>
        <p:spPr bwMode="auto">
          <a:xfrm>
            <a:off x="5394325" y="3308350"/>
            <a:ext cx="874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(0,0,1)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Viewing Transformation (5)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209800"/>
            <a:ext cx="7772400" cy="4114800"/>
          </a:xfrm>
        </p:spPr>
        <p:txBody>
          <a:bodyPr/>
          <a:lstStyle/>
          <a:p>
            <a:pPr eaLnBrk="1" hangingPunct="1"/>
            <a:r>
              <a:rPr lang="en-US" smtClean="0"/>
              <a:t>In OpenGL: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 -  </a:t>
            </a:r>
            <a:r>
              <a:rPr lang="en-US" sz="2400" smtClean="0"/>
              <a:t>gluLookAt (Ex, Ey, Ez, cx, cy, cz,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                           Up_x, Up_y, Up_z)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      -    The view up vector is usually (0,1,0)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      -    Remember to set the OpenGL matrix mode to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           </a:t>
            </a:r>
            <a:r>
              <a:rPr lang="en-US" sz="2400" smtClean="0">
                <a:solidFill>
                  <a:schemeClr val="hlink"/>
                </a:solidFill>
              </a:rPr>
              <a:t>GL_MODELVIEW</a:t>
            </a:r>
            <a:r>
              <a:rPr lang="en-US" sz="2400" smtClean="0"/>
              <a:t> first </a:t>
            </a:r>
          </a:p>
        </p:txBody>
      </p:sp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7756CC-B8C0-44D6-89A9-C89CDB9A891B}" type="slidenum">
              <a:rPr lang="en-US"/>
              <a:pPr/>
              <a:t>8</a:t>
            </a:fld>
            <a:endParaRPr lang="en-US"/>
          </a:p>
        </p:txBody>
      </p:sp>
      <p:pic>
        <p:nvPicPr>
          <p:cNvPr id="35845" name="Picture 4" descr="openg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2133600"/>
            <a:ext cx="160020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Viewing Transformation (6)</a:t>
            </a:r>
          </a:p>
        </p:txBody>
      </p:sp>
      <p:sp>
        <p:nvSpPr>
          <p:cNvPr id="368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371DA4-BF18-4D33-B4DF-6FFDEF477C1F}" type="slidenum">
              <a:rPr lang="en-US"/>
              <a:pPr/>
              <a:t>9</a:t>
            </a:fld>
            <a:endParaRPr lang="en-US"/>
          </a:p>
        </p:txBody>
      </p:sp>
      <p:sp>
        <p:nvSpPr>
          <p:cNvPr id="36868" name="Text Box 3"/>
          <p:cNvSpPr txBox="1">
            <a:spLocks noChangeArrowheads="1"/>
          </p:cNvSpPr>
          <p:nvPr/>
        </p:nvSpPr>
        <p:spPr bwMode="auto">
          <a:xfrm>
            <a:off x="898525" y="2319338"/>
            <a:ext cx="545465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/>
              <a:t>void display()   </a:t>
            </a:r>
          </a:p>
          <a:p>
            <a:pPr eaLnBrk="1" hangingPunct="1"/>
            <a:r>
              <a:rPr lang="en-US" sz="2400"/>
              <a:t>{</a:t>
            </a:r>
          </a:p>
          <a:p>
            <a:pPr eaLnBrk="1" hangingPunct="1"/>
            <a:r>
              <a:rPr lang="en-US" sz="2400"/>
              <a:t>      glClear(GL_COLOR_BUFFER_BIT); </a:t>
            </a:r>
          </a:p>
          <a:p>
            <a:pPr eaLnBrk="1" hangingPunct="1"/>
            <a:r>
              <a:rPr lang="en-US" sz="2400"/>
              <a:t>      glMatrixMode(</a:t>
            </a:r>
            <a:r>
              <a:rPr lang="en-US" sz="2400">
                <a:solidFill>
                  <a:schemeClr val="tx2"/>
                </a:solidFill>
              </a:rPr>
              <a:t>GL_MODELVIEW</a:t>
            </a:r>
            <a:r>
              <a:rPr lang="en-US" sz="2400"/>
              <a:t>); </a:t>
            </a:r>
          </a:p>
          <a:p>
            <a:pPr eaLnBrk="1" hangingPunct="1"/>
            <a:r>
              <a:rPr lang="en-US" sz="2400"/>
              <a:t>      glLoadIdentity(); </a:t>
            </a:r>
          </a:p>
          <a:p>
            <a:pPr eaLnBrk="1" hangingPunct="1"/>
            <a:r>
              <a:rPr lang="en-US" sz="2400"/>
              <a:t>      </a:t>
            </a:r>
            <a:r>
              <a:rPr lang="en-US" sz="2400">
                <a:solidFill>
                  <a:schemeClr val="tx2"/>
                </a:solidFill>
              </a:rPr>
              <a:t>gluLookAt(0,0,1,0,0,0,0,1,0);</a:t>
            </a:r>
            <a:r>
              <a:rPr lang="en-US" sz="2400"/>
              <a:t> </a:t>
            </a:r>
          </a:p>
          <a:p>
            <a:pPr eaLnBrk="1" hangingPunct="1"/>
            <a:r>
              <a:rPr lang="en-US" sz="2400"/>
              <a:t>      display_all();    </a:t>
            </a:r>
            <a:r>
              <a:rPr lang="en-US" sz="2000"/>
              <a:t>// your display routine</a:t>
            </a:r>
          </a:p>
          <a:p>
            <a:pPr eaLnBrk="1" hangingPunct="1"/>
            <a:r>
              <a:rPr lang="en-US" sz="2400"/>
              <a:t>}</a:t>
            </a:r>
          </a:p>
        </p:txBody>
      </p:sp>
      <p:sp>
        <p:nvSpPr>
          <p:cNvPr id="5" name="Cloud Callout 4"/>
          <p:cNvSpPr/>
          <p:nvPr/>
        </p:nvSpPr>
        <p:spPr>
          <a:xfrm>
            <a:off x="4800600" y="2590800"/>
            <a:ext cx="3733800" cy="1447800"/>
          </a:xfrm>
          <a:prstGeom prst="cloudCallout">
            <a:avLst>
              <a:gd name="adj1" fmla="val -47772"/>
              <a:gd name="adj2" fmla="val 656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 this is constant, why do it every frame?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200</TotalTime>
  <Words>1711</Words>
  <Application>Microsoft Office PowerPoint</Application>
  <PresentationFormat>On-screen Show (4:3)</PresentationFormat>
  <Paragraphs>398</Paragraphs>
  <Slides>39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51" baseType="lpstr">
      <vt:lpstr>Arial</vt:lpstr>
      <vt:lpstr>Calibri</vt:lpstr>
      <vt:lpstr>Courier New</vt:lpstr>
      <vt:lpstr>Symbol</vt:lpstr>
      <vt:lpstr>Times New Roman</vt:lpstr>
      <vt:lpstr>Verdana</vt:lpstr>
      <vt:lpstr>Wingdings</vt:lpstr>
      <vt:lpstr>Wingdings 2</vt:lpstr>
      <vt:lpstr>Aspect</vt:lpstr>
      <vt:lpstr>Office Theme</vt:lpstr>
      <vt:lpstr>Equation</vt:lpstr>
      <vt:lpstr>Clip</vt:lpstr>
      <vt:lpstr>Viewing and Camera Rotations</vt:lpstr>
      <vt:lpstr>Introduction to 3D viewing</vt:lpstr>
      <vt:lpstr>Viewing Transformation</vt:lpstr>
      <vt:lpstr>Projection Transformation</vt:lpstr>
      <vt:lpstr>Viewing Transformation (2)</vt:lpstr>
      <vt:lpstr>Viewing Transformation (3)</vt:lpstr>
      <vt:lpstr>Viewing Transformation (4)</vt:lpstr>
      <vt:lpstr>Viewing Transformation (5)</vt:lpstr>
      <vt:lpstr>Viewing Transformation (6)</vt:lpstr>
      <vt:lpstr>Suppose we have three orthogonal vectors…</vt:lpstr>
      <vt:lpstr>My Version of gluLookAt()</vt:lpstr>
      <vt:lpstr>Messing with the camera</vt:lpstr>
      <vt:lpstr>Panning</vt:lpstr>
      <vt:lpstr>Operations on Points in Space</vt:lpstr>
      <vt:lpstr>Easier #1</vt:lpstr>
      <vt:lpstr>Easier #2</vt:lpstr>
      <vt:lpstr>Easier #2</vt:lpstr>
      <vt:lpstr>Camera Controls</vt:lpstr>
      <vt:lpstr>Camera Controls</vt:lpstr>
      <vt:lpstr>Interactive Applications</vt:lpstr>
      <vt:lpstr>Interactive Applications</vt:lpstr>
      <vt:lpstr>Input Devices</vt:lpstr>
      <vt:lpstr>PowerPoint Presentation</vt:lpstr>
      <vt:lpstr>A Virtual Trackball</vt:lpstr>
      <vt:lpstr>A Virtual Trackball</vt:lpstr>
      <vt:lpstr>A Virtual Trackball</vt:lpstr>
      <vt:lpstr>A Virtual Trackball</vt:lpstr>
      <vt:lpstr>Virtual Trackball</vt:lpstr>
      <vt:lpstr>Virtual Trackball </vt:lpstr>
      <vt:lpstr>Example</vt:lpstr>
      <vt:lpstr>Initialization</vt:lpstr>
      <vt:lpstr>The Projection Step</vt:lpstr>
      <vt:lpstr>glutMotionFunc (1)</vt:lpstr>
      <vt:lpstr>glutMotionFunc (2)</vt:lpstr>
      <vt:lpstr>Idle and Display Callbacks</vt:lpstr>
      <vt:lpstr>Mouse Callback</vt:lpstr>
      <vt:lpstr>Start Function</vt:lpstr>
      <vt:lpstr>Stop Function</vt:lpstr>
      <vt:lpstr>PowerPoint Presentation</vt:lpstr>
    </vt:vector>
  </TitlesOfParts>
  <Company>Department of Computer Science and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Roger Crawfis</dc:creator>
  <cp:lastModifiedBy>Roger Crawfis</cp:lastModifiedBy>
  <cp:revision>22</cp:revision>
  <dcterms:created xsi:type="dcterms:W3CDTF">2009-01-13T20:03:06Z</dcterms:created>
  <dcterms:modified xsi:type="dcterms:W3CDTF">2017-10-02T22:25:17Z</dcterms:modified>
</cp:coreProperties>
</file>