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9" r:id="rId1"/>
  </p:sldMasterIdLst>
  <p:notesMasterIdLst>
    <p:notesMasterId r:id="rId69"/>
  </p:notesMasterIdLst>
  <p:sldIdLst>
    <p:sldId id="256" r:id="rId2"/>
    <p:sldId id="449" r:id="rId3"/>
    <p:sldId id="260" r:id="rId4"/>
    <p:sldId id="259" r:id="rId5"/>
    <p:sldId id="443" r:id="rId6"/>
    <p:sldId id="444" r:id="rId7"/>
    <p:sldId id="445" r:id="rId8"/>
    <p:sldId id="446" r:id="rId9"/>
    <p:sldId id="447" r:id="rId10"/>
    <p:sldId id="442" r:id="rId11"/>
    <p:sldId id="457" r:id="rId12"/>
    <p:sldId id="460" r:id="rId13"/>
    <p:sldId id="431" r:id="rId14"/>
    <p:sldId id="451" r:id="rId15"/>
    <p:sldId id="453" r:id="rId16"/>
    <p:sldId id="454" r:id="rId17"/>
    <p:sldId id="455" r:id="rId18"/>
    <p:sldId id="263" r:id="rId19"/>
    <p:sldId id="461" r:id="rId20"/>
    <p:sldId id="462" r:id="rId21"/>
    <p:sldId id="463" r:id="rId22"/>
    <p:sldId id="464" r:id="rId23"/>
    <p:sldId id="465" r:id="rId24"/>
    <p:sldId id="483" r:id="rId25"/>
    <p:sldId id="484" r:id="rId26"/>
    <p:sldId id="485" r:id="rId27"/>
    <p:sldId id="466" r:id="rId28"/>
    <p:sldId id="487" r:id="rId29"/>
    <p:sldId id="488" r:id="rId30"/>
    <p:sldId id="469" r:id="rId31"/>
    <p:sldId id="489" r:id="rId32"/>
    <p:sldId id="486" r:id="rId33"/>
    <p:sldId id="471" r:id="rId34"/>
    <p:sldId id="503" r:id="rId35"/>
    <p:sldId id="432" r:id="rId36"/>
    <p:sldId id="490" r:id="rId37"/>
    <p:sldId id="491" r:id="rId38"/>
    <p:sldId id="492" r:id="rId39"/>
    <p:sldId id="473" r:id="rId40"/>
    <p:sldId id="504" r:id="rId41"/>
    <p:sldId id="476" r:id="rId42"/>
    <p:sldId id="474" r:id="rId43"/>
    <p:sldId id="475" r:id="rId44"/>
    <p:sldId id="477" r:id="rId45"/>
    <p:sldId id="478" r:id="rId46"/>
    <p:sldId id="494" r:id="rId47"/>
    <p:sldId id="495" r:id="rId48"/>
    <p:sldId id="479" r:id="rId49"/>
    <p:sldId id="480" r:id="rId50"/>
    <p:sldId id="481" r:id="rId51"/>
    <p:sldId id="482" r:id="rId52"/>
    <p:sldId id="493" r:id="rId53"/>
    <p:sldId id="496" r:id="rId54"/>
    <p:sldId id="499" r:id="rId55"/>
    <p:sldId id="506" r:id="rId56"/>
    <p:sldId id="507" r:id="rId57"/>
    <p:sldId id="505" r:id="rId58"/>
    <p:sldId id="508" r:id="rId59"/>
    <p:sldId id="509" r:id="rId60"/>
    <p:sldId id="511" r:id="rId61"/>
    <p:sldId id="502" r:id="rId62"/>
    <p:sldId id="497" r:id="rId63"/>
    <p:sldId id="498" r:id="rId64"/>
    <p:sldId id="513" r:id="rId65"/>
    <p:sldId id="514" r:id="rId66"/>
    <p:sldId id="512" r:id="rId67"/>
    <p:sldId id="515" r:id="rId68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1C"/>
    <a:srgbClr val="4CBC2E"/>
    <a:srgbClr val="FFFF00"/>
    <a:srgbClr val="CC0000"/>
    <a:srgbClr val="FFCC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28170F3-AA36-4B1B-8FEE-526D6D64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17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170F3-AA36-4B1B-8FEE-526D6D64CF9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1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4C4802-008E-4770-9AB8-C357C69A18AD}" type="slidenum">
              <a:rPr lang="en-US"/>
              <a:pPr/>
              <a:t>24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36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3325" y="709613"/>
            <a:ext cx="4637088" cy="34766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892" y="4400667"/>
            <a:ext cx="5145247" cy="41167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79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52B83-4443-4C63-B9F6-4F3EC9C00464}" type="slidenum">
              <a:rPr lang="en-US"/>
              <a:pPr/>
              <a:t>5</a:t>
            </a:fld>
            <a:endParaRPr lang="en-US"/>
          </a:p>
        </p:txBody>
      </p:sp>
      <p:sp>
        <p:nvSpPr>
          <p:cNvPr id="304130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1" tIns="46411" rIns="92821" bIns="46411" anchor="b"/>
          <a:lstStyle/>
          <a:p>
            <a:pPr algn="r"/>
            <a:fld id="{5C8FC0C2-997A-43C6-955F-39EF8205AC63}" type="slidenum">
              <a:rPr lang="en-US" sz="1200">
                <a:cs typeface="Arial" charset="0"/>
              </a:rPr>
              <a:pPr algn="r"/>
              <a:t>5</a:t>
            </a:fld>
            <a:endParaRPr lang="en-US" sz="1200" dirty="0">
              <a:cs typeface="Arial" charset="0"/>
            </a:endParaRPr>
          </a:p>
        </p:txBody>
      </p:sp>
      <p:sp>
        <p:nvSpPr>
          <p:cNvPr id="304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146050"/>
            <a:ext cx="4619625" cy="3463925"/>
          </a:xfrm>
          <a:ln/>
        </p:spPr>
      </p:sp>
      <p:sp>
        <p:nvSpPr>
          <p:cNvPr id="304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1" y="3708862"/>
            <a:ext cx="6870841" cy="4834508"/>
          </a:xfrm>
        </p:spPr>
        <p:txBody>
          <a:bodyPr lIns="92821" tIns="46411" rIns="92821" bIns="4641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50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16AA05-C07E-4794-B42E-BA8834D35B3B}" type="slidenum">
              <a:rPr lang="en-US"/>
              <a:pPr/>
              <a:t>6</a:t>
            </a:fld>
            <a:endParaRPr lang="en-US"/>
          </a:p>
        </p:txBody>
      </p:sp>
      <p:sp>
        <p:nvSpPr>
          <p:cNvPr id="306178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1" tIns="46411" rIns="92821" bIns="46411" anchor="b"/>
          <a:lstStyle/>
          <a:p>
            <a:pPr algn="r"/>
            <a:fld id="{65AEEB9F-D3D5-497E-B9FF-9CE20C5D239D}" type="slidenum">
              <a:rPr lang="en-US" sz="1200">
                <a:cs typeface="Arial" charset="0"/>
              </a:rPr>
              <a:pPr algn="r"/>
              <a:t>6</a:t>
            </a:fld>
            <a:endParaRPr lang="en-US" sz="1200" dirty="0">
              <a:cs typeface="Arial" charset="0"/>
            </a:endParaRPr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146050"/>
            <a:ext cx="4619625" cy="3463925"/>
          </a:xfrm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1" y="3708862"/>
            <a:ext cx="6870841" cy="4834508"/>
          </a:xfrm>
        </p:spPr>
        <p:txBody>
          <a:bodyPr lIns="92821" tIns="46411" rIns="92821" bIns="4641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97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549743-EF09-4786-9409-2FDF20AADAA6}" type="slidenum">
              <a:rPr lang="en-US"/>
              <a:pPr/>
              <a:t>7</a:t>
            </a:fld>
            <a:endParaRPr lang="en-US"/>
          </a:p>
        </p:txBody>
      </p:sp>
      <p:sp>
        <p:nvSpPr>
          <p:cNvPr id="308226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1" tIns="46411" rIns="92821" bIns="46411" anchor="b"/>
          <a:lstStyle/>
          <a:p>
            <a:pPr algn="r"/>
            <a:fld id="{DB443919-9AA9-4023-93B6-C018A01B0F47}" type="slidenum">
              <a:rPr lang="en-US" sz="1200">
                <a:cs typeface="Arial" charset="0"/>
              </a:rPr>
              <a:pPr algn="r"/>
              <a:t>7</a:t>
            </a:fld>
            <a:endParaRPr lang="en-US" sz="1200" dirty="0">
              <a:cs typeface="Arial" charset="0"/>
            </a:endParaRPr>
          </a:p>
        </p:txBody>
      </p:sp>
      <p:sp>
        <p:nvSpPr>
          <p:cNvPr id="308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146050"/>
            <a:ext cx="4619625" cy="3463925"/>
          </a:xfrm>
          <a:ln/>
        </p:spPr>
      </p:sp>
      <p:sp>
        <p:nvSpPr>
          <p:cNvPr id="308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1" y="3708862"/>
            <a:ext cx="6870841" cy="4834508"/>
          </a:xfrm>
        </p:spPr>
        <p:txBody>
          <a:bodyPr lIns="92821" tIns="46411" rIns="92821" bIns="4641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49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B8F20-CD6C-4A3E-880C-4F725B7AF796}" type="slidenum">
              <a:rPr lang="en-US"/>
              <a:pPr/>
              <a:t>8</a:t>
            </a:fld>
            <a:endParaRPr lang="en-US"/>
          </a:p>
        </p:txBody>
      </p:sp>
      <p:sp>
        <p:nvSpPr>
          <p:cNvPr id="310274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1" tIns="46411" rIns="92821" bIns="46411" anchor="b"/>
          <a:lstStyle/>
          <a:p>
            <a:pPr algn="r"/>
            <a:fld id="{DC98CB39-6F74-4D1A-94BE-D932318D3ABA}" type="slidenum">
              <a:rPr lang="en-US" sz="1200">
                <a:cs typeface="Arial" charset="0"/>
              </a:rPr>
              <a:pPr algn="r"/>
              <a:t>8</a:t>
            </a:fld>
            <a:endParaRPr lang="en-US" sz="1200" dirty="0">
              <a:cs typeface="Arial" charset="0"/>
            </a:endParaRPr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146050"/>
            <a:ext cx="4619625" cy="3463925"/>
          </a:xfrm>
          <a:ln/>
        </p:spPr>
      </p:sp>
      <p:sp>
        <p:nvSpPr>
          <p:cNvPr id="310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1" y="3708862"/>
            <a:ext cx="6870841" cy="4834508"/>
          </a:xfrm>
        </p:spPr>
        <p:txBody>
          <a:bodyPr lIns="92821" tIns="46411" rIns="92821" bIns="4641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53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522DB6-AC04-4501-9F1A-2CC1C4B61402}" type="slidenum">
              <a:rPr lang="en-US"/>
              <a:pPr/>
              <a:t>9</a:t>
            </a:fld>
            <a:endParaRPr lang="en-US"/>
          </a:p>
        </p:txBody>
      </p:sp>
      <p:sp>
        <p:nvSpPr>
          <p:cNvPr id="312322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1" tIns="46411" rIns="92821" bIns="46411" anchor="b"/>
          <a:lstStyle/>
          <a:p>
            <a:pPr algn="r"/>
            <a:fld id="{8D40A491-0C40-4993-ADE0-A3AD14934F6D}" type="slidenum">
              <a:rPr lang="en-US" sz="1200">
                <a:cs typeface="Arial" charset="0"/>
              </a:rPr>
              <a:pPr algn="r"/>
              <a:t>9</a:t>
            </a:fld>
            <a:endParaRPr lang="en-US" sz="1200" dirty="0">
              <a:cs typeface="Arial" charset="0"/>
            </a:endParaRPr>
          </a:p>
        </p:txBody>
      </p:sp>
      <p:sp>
        <p:nvSpPr>
          <p:cNvPr id="312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146050"/>
            <a:ext cx="4619625" cy="3463925"/>
          </a:xfrm>
          <a:ln/>
        </p:spPr>
      </p:sp>
      <p:sp>
        <p:nvSpPr>
          <p:cNvPr id="312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1" y="3708862"/>
            <a:ext cx="6870841" cy="4834508"/>
          </a:xfrm>
        </p:spPr>
        <p:txBody>
          <a:bodyPr lIns="92821" tIns="46411" rIns="92821" bIns="4641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60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E6641-59A1-4E2B-83AD-B8346CF01349}" type="slidenum">
              <a:rPr lang="en-US"/>
              <a:pPr/>
              <a:t>10</a:t>
            </a:fld>
            <a:endParaRPr lang="en-US"/>
          </a:p>
        </p:txBody>
      </p:sp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1" tIns="46411" rIns="92821" bIns="46411" anchor="b"/>
          <a:lstStyle/>
          <a:p>
            <a:pPr algn="r"/>
            <a:fld id="{3023538D-A3C5-4FD5-933B-ACEE984D06F1}" type="slidenum">
              <a:rPr lang="en-US" sz="1200">
                <a:cs typeface="Arial" charset="0"/>
              </a:rPr>
              <a:pPr algn="r"/>
              <a:t>10</a:t>
            </a:fld>
            <a:endParaRPr lang="en-US" sz="1200" dirty="0">
              <a:cs typeface="Arial" charset="0"/>
            </a:endParaRPr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146050"/>
            <a:ext cx="4619625" cy="3463925"/>
          </a:xfrm>
          <a:ln/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1" y="3708862"/>
            <a:ext cx="6870841" cy="4834508"/>
          </a:xfrm>
        </p:spPr>
        <p:txBody>
          <a:bodyPr lIns="92821" tIns="46411" rIns="92821" bIns="4641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54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3325" y="709613"/>
            <a:ext cx="4637088" cy="34766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892" y="4400667"/>
            <a:ext cx="5145247" cy="41167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73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65BB93-D1B5-4EEF-BD3B-618222708AFF}" type="slidenum">
              <a:rPr lang="en-US"/>
              <a:pPr/>
              <a:t>14</a:t>
            </a:fld>
            <a:endParaRPr lang="en-US"/>
          </a:p>
        </p:txBody>
      </p:sp>
      <p:sp>
        <p:nvSpPr>
          <p:cNvPr id="320514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1" tIns="46411" rIns="92821" bIns="46411" anchor="b"/>
          <a:lstStyle/>
          <a:p>
            <a:pPr algn="r"/>
            <a:fld id="{6698C306-6FD3-42A1-9D0E-881635FED435}" type="slidenum">
              <a:rPr lang="en-US" sz="1200">
                <a:cs typeface="Arial" charset="0"/>
              </a:rPr>
              <a:pPr algn="r"/>
              <a:t>14</a:t>
            </a:fld>
            <a:endParaRPr lang="en-US" sz="1200" dirty="0">
              <a:cs typeface="Arial" charset="0"/>
            </a:endParaRPr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146050"/>
            <a:ext cx="4619625" cy="3463925"/>
          </a:xfrm>
          <a:ln/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1" y="3708862"/>
            <a:ext cx="6870841" cy="4834508"/>
          </a:xfrm>
        </p:spPr>
        <p:txBody>
          <a:bodyPr lIns="92821" tIns="46411" rIns="92821" bIns="4641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51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9" name="Picture 12" descr="brutus w_typ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858000" y="1524000"/>
            <a:ext cx="21336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F0967D-37C4-4C31-92F0-B6755DFAB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5DB4E-9ADC-40FB-B05F-15DCFD62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8094-0350-400A-B16E-03287A157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D30CFEA-46D0-45B3-ACF3-3E58C26758A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0" y="2708275"/>
            <a:ext cx="8489950" cy="1652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200" y="4513263"/>
            <a:ext cx="8489950" cy="1652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12088" y="6337300"/>
            <a:ext cx="1008062" cy="476250"/>
          </a:xfrm>
        </p:spPr>
        <p:txBody>
          <a:bodyPr/>
          <a:lstStyle>
            <a:lvl1pPr>
              <a:defRPr/>
            </a:lvl1pPr>
          </a:lstStyle>
          <a:p>
            <a:fld id="{2ABD837F-D859-44D9-833C-67B56A03B9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4DFB-D5A3-4D90-A69E-E1609B56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FD08-C512-4AE2-96D1-B4C6704CA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DD40-55A3-45BF-8B80-33B3902B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4427-5AE0-44E7-A370-FAC78F955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C10B-EAC1-4E01-9B56-32863A2F8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EFAF-49D4-4227-BE16-158378E7E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FB70-8254-4060-9370-57E33D617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0DD5-CB3D-4645-B9AB-C8B736A88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7119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367898CF-4241-424D-B22C-001CC68EC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1" descr="brutus w_type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010400" y="152400"/>
            <a:ext cx="1524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8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Real-Time Rendering</a:t>
            </a:r>
            <a:br>
              <a:rPr lang="en-US" dirty="0"/>
            </a:br>
            <a:r>
              <a:rPr lang="en-US" dirty="0"/>
              <a:t>	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 to Shadows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600" dirty="0"/>
              <a:t>CSE 5542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600" dirty="0"/>
              <a:t>Prof. Roger Crawfis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Freeform 15"/>
          <p:cNvSpPr>
            <a:spLocks/>
          </p:cNvSpPr>
          <p:nvPr/>
        </p:nvSpPr>
        <p:spPr bwMode="auto">
          <a:xfrm>
            <a:off x="6324600" y="3657600"/>
            <a:ext cx="2286000" cy="1600200"/>
          </a:xfrm>
          <a:custGeom>
            <a:avLst/>
            <a:gdLst>
              <a:gd name="T0" fmla="*/ 0 w 1440"/>
              <a:gd name="T1" fmla="*/ 0 h 1008"/>
              <a:gd name="T2" fmla="*/ 0 w 1440"/>
              <a:gd name="T3" fmla="*/ 1008 h 1008"/>
              <a:gd name="T4" fmla="*/ 1440 w 1440"/>
              <a:gd name="T5" fmla="*/ 1008 h 1008"/>
              <a:gd name="T6" fmla="*/ 1296 w 1440"/>
              <a:gd name="T7" fmla="*/ 288 h 1008"/>
              <a:gd name="T8" fmla="*/ 672 w 1440"/>
              <a:gd name="T9" fmla="*/ 144 h 1008"/>
              <a:gd name="T10" fmla="*/ 0 w 1440"/>
              <a:gd name="T11" fmla="*/ 0 h 10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0"/>
              <a:gd name="T19" fmla="*/ 0 h 1008"/>
              <a:gd name="T20" fmla="*/ 1440 w 1440"/>
              <a:gd name="T21" fmla="*/ 1008 h 10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0" h="1008">
                <a:moveTo>
                  <a:pt x="0" y="0"/>
                </a:moveTo>
                <a:lnTo>
                  <a:pt x="0" y="1008"/>
                </a:lnTo>
                <a:lnTo>
                  <a:pt x="1440" y="1008"/>
                </a:lnTo>
                <a:lnTo>
                  <a:pt x="1296" y="288"/>
                </a:lnTo>
                <a:lnTo>
                  <a:pt x="672" y="144"/>
                </a:lnTo>
                <a:lnTo>
                  <a:pt x="0" y="0"/>
                </a:lnTo>
                <a:close/>
              </a:path>
            </a:pathLst>
          </a:custGeom>
          <a:solidFill>
            <a:srgbClr val="969696"/>
          </a:solidFill>
          <a:ln w="12700" cap="sq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153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dirty="0"/>
              <a:t>Definition</a:t>
            </a:r>
          </a:p>
        </p:txBody>
      </p:sp>
      <p:sp>
        <p:nvSpPr>
          <p:cNvPr id="31539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676400"/>
            <a:ext cx="4953000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 sz="2600" dirty="0"/>
              <a:t>	</a:t>
            </a:r>
            <a:r>
              <a:rPr lang="en-US" sz="2600" b="1" dirty="0"/>
              <a:t>Shadow:</a:t>
            </a:r>
            <a:r>
              <a:rPr lang="en-US" sz="2600" dirty="0"/>
              <a:t> Darkness caused when part or all of the illumination from a light source is blocked by an occluder.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6677025" y="2209800"/>
            <a:ext cx="668338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light</a:t>
            </a:r>
          </a:p>
        </p:txBody>
      </p:sp>
      <p:sp>
        <p:nvSpPr>
          <p:cNvPr id="315399" name="Rectangle 7"/>
          <p:cNvSpPr>
            <a:spLocks noChangeArrowheads="1"/>
          </p:cNvSpPr>
          <p:nvPr/>
        </p:nvSpPr>
        <p:spPr bwMode="auto">
          <a:xfrm rot="1241727">
            <a:off x="6324600" y="3733800"/>
            <a:ext cx="2057400" cy="3048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15400" name="Rectangle 8"/>
          <p:cNvSpPr>
            <a:spLocks noChangeArrowheads="1"/>
          </p:cNvSpPr>
          <p:nvPr/>
        </p:nvSpPr>
        <p:spPr bwMode="auto">
          <a:xfrm>
            <a:off x="4267200" y="5257800"/>
            <a:ext cx="4343400" cy="3048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15401" name="Line 9"/>
          <p:cNvSpPr>
            <a:spLocks noChangeShapeType="1"/>
          </p:cNvSpPr>
          <p:nvPr/>
        </p:nvSpPr>
        <p:spPr bwMode="auto">
          <a:xfrm>
            <a:off x="6400800" y="2667000"/>
            <a:ext cx="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5402" name="Line 10"/>
          <p:cNvSpPr>
            <a:spLocks noChangeShapeType="1"/>
          </p:cNvSpPr>
          <p:nvPr/>
        </p:nvSpPr>
        <p:spPr bwMode="auto">
          <a:xfrm>
            <a:off x="6477000" y="2667000"/>
            <a:ext cx="254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5403" name="Line 11"/>
          <p:cNvSpPr>
            <a:spLocks noChangeShapeType="1"/>
          </p:cNvSpPr>
          <p:nvPr/>
        </p:nvSpPr>
        <p:spPr bwMode="auto">
          <a:xfrm flipH="1">
            <a:off x="5718175" y="2644775"/>
            <a:ext cx="627063" cy="25876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5404" name="Line 12"/>
          <p:cNvSpPr>
            <a:spLocks noChangeShapeType="1"/>
          </p:cNvSpPr>
          <p:nvPr/>
        </p:nvSpPr>
        <p:spPr bwMode="auto">
          <a:xfrm flipH="1">
            <a:off x="5024438" y="2633663"/>
            <a:ext cx="1266825" cy="259873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5405" name="Oval 5"/>
          <p:cNvSpPr>
            <a:spLocks noChangeArrowheads="1"/>
          </p:cNvSpPr>
          <p:nvPr/>
        </p:nvSpPr>
        <p:spPr bwMode="auto">
          <a:xfrm>
            <a:off x="6172200" y="2209800"/>
            <a:ext cx="457200" cy="457200"/>
          </a:xfrm>
          <a:prstGeom prst="ellipse">
            <a:avLst/>
          </a:prstGeom>
          <a:solidFill>
            <a:srgbClr val="FFFF0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15406" name="Text Box 13"/>
          <p:cNvSpPr txBox="1">
            <a:spLocks noChangeArrowheads="1"/>
          </p:cNvSpPr>
          <p:nvPr/>
        </p:nvSpPr>
        <p:spPr bwMode="auto">
          <a:xfrm>
            <a:off x="7213600" y="3352800"/>
            <a:ext cx="1122363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Tahoma" pitchFamily="34" charset="0"/>
                <a:cs typeface="Arial" charset="0"/>
              </a:rPr>
              <a:t>occluder</a:t>
            </a:r>
          </a:p>
        </p:txBody>
      </p:sp>
      <p:sp>
        <p:nvSpPr>
          <p:cNvPr id="315407" name="Text Box 16"/>
          <p:cNvSpPr txBox="1">
            <a:spLocks noChangeArrowheads="1"/>
          </p:cNvSpPr>
          <p:nvPr/>
        </p:nvSpPr>
        <p:spPr bwMode="auto">
          <a:xfrm>
            <a:off x="6821488" y="4495800"/>
            <a:ext cx="1038225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shadow</a:t>
            </a: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1143000" y="3962400"/>
            <a:ext cx="341927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5444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44037" name="Freeform 5"/>
          <p:cNvSpPr>
            <a:spLocks/>
          </p:cNvSpPr>
          <p:nvPr/>
        </p:nvSpPr>
        <p:spPr bwMode="auto">
          <a:xfrm>
            <a:off x="4792663" y="2670175"/>
            <a:ext cx="717550" cy="887413"/>
          </a:xfrm>
          <a:custGeom>
            <a:avLst/>
            <a:gdLst/>
            <a:ahLst/>
            <a:cxnLst>
              <a:cxn ang="0">
                <a:pos x="19" y="21"/>
              </a:cxn>
              <a:cxn ang="0">
                <a:pos x="183" y="27"/>
              </a:cxn>
              <a:cxn ang="0">
                <a:pos x="219" y="58"/>
              </a:cxn>
              <a:cxn ang="0">
                <a:pos x="238" y="64"/>
              </a:cxn>
              <a:cxn ang="0">
                <a:pos x="238" y="70"/>
              </a:cxn>
              <a:cxn ang="0">
                <a:pos x="250" y="76"/>
              </a:cxn>
              <a:cxn ang="0">
                <a:pos x="274" y="82"/>
              </a:cxn>
              <a:cxn ang="0">
                <a:pos x="353" y="136"/>
              </a:cxn>
              <a:cxn ang="0">
                <a:pos x="419" y="185"/>
              </a:cxn>
              <a:cxn ang="0">
                <a:pos x="456" y="252"/>
              </a:cxn>
              <a:cxn ang="0">
                <a:pos x="462" y="270"/>
              </a:cxn>
              <a:cxn ang="0">
                <a:pos x="480" y="349"/>
              </a:cxn>
              <a:cxn ang="0">
                <a:pos x="486" y="367"/>
              </a:cxn>
              <a:cxn ang="0">
                <a:pos x="480" y="494"/>
              </a:cxn>
              <a:cxn ang="0">
                <a:pos x="456" y="549"/>
              </a:cxn>
              <a:cxn ang="0">
                <a:pos x="426" y="621"/>
              </a:cxn>
              <a:cxn ang="0">
                <a:pos x="377" y="664"/>
              </a:cxn>
              <a:cxn ang="0">
                <a:pos x="341" y="676"/>
              </a:cxn>
              <a:cxn ang="0">
                <a:pos x="322" y="682"/>
              </a:cxn>
              <a:cxn ang="0">
                <a:pos x="256" y="670"/>
              </a:cxn>
              <a:cxn ang="0">
                <a:pos x="232" y="646"/>
              </a:cxn>
              <a:cxn ang="0">
                <a:pos x="201" y="567"/>
              </a:cxn>
              <a:cxn ang="0">
                <a:pos x="213" y="482"/>
              </a:cxn>
              <a:cxn ang="0">
                <a:pos x="225" y="446"/>
              </a:cxn>
              <a:cxn ang="0">
                <a:pos x="219" y="361"/>
              </a:cxn>
              <a:cxn ang="0">
                <a:pos x="74" y="258"/>
              </a:cxn>
              <a:cxn ang="0">
                <a:pos x="19" y="203"/>
              </a:cxn>
              <a:cxn ang="0">
                <a:pos x="7" y="167"/>
              </a:cxn>
              <a:cxn ang="0">
                <a:pos x="1" y="148"/>
              </a:cxn>
              <a:cxn ang="0">
                <a:pos x="7" y="51"/>
              </a:cxn>
              <a:cxn ang="0">
                <a:pos x="19" y="21"/>
              </a:cxn>
            </a:cxnLst>
            <a:rect l="0" t="0" r="r" b="b"/>
            <a:pathLst>
              <a:path w="486" h="686">
                <a:moveTo>
                  <a:pt x="19" y="21"/>
                </a:moveTo>
                <a:cubicBezTo>
                  <a:pt x="71" y="4"/>
                  <a:pt x="129" y="19"/>
                  <a:pt x="183" y="27"/>
                </a:cubicBezTo>
                <a:cubicBezTo>
                  <a:pt x="194" y="38"/>
                  <a:pt x="205" y="51"/>
                  <a:pt x="219" y="58"/>
                </a:cubicBezTo>
                <a:cubicBezTo>
                  <a:pt x="225" y="61"/>
                  <a:pt x="232" y="60"/>
                  <a:pt x="238" y="64"/>
                </a:cubicBezTo>
                <a:cubicBezTo>
                  <a:pt x="240" y="65"/>
                  <a:pt x="238" y="68"/>
                  <a:pt x="238" y="70"/>
                </a:cubicBezTo>
                <a:cubicBezTo>
                  <a:pt x="221" y="37"/>
                  <a:pt x="234" y="66"/>
                  <a:pt x="250" y="76"/>
                </a:cubicBezTo>
                <a:cubicBezTo>
                  <a:pt x="257" y="80"/>
                  <a:pt x="266" y="80"/>
                  <a:pt x="274" y="82"/>
                </a:cubicBezTo>
                <a:cubicBezTo>
                  <a:pt x="284" y="113"/>
                  <a:pt x="324" y="122"/>
                  <a:pt x="353" y="136"/>
                </a:cubicBezTo>
                <a:cubicBezTo>
                  <a:pt x="370" y="144"/>
                  <a:pt x="408" y="175"/>
                  <a:pt x="419" y="185"/>
                </a:cubicBezTo>
                <a:cubicBezTo>
                  <a:pt x="442" y="206"/>
                  <a:pt x="446" y="221"/>
                  <a:pt x="456" y="252"/>
                </a:cubicBezTo>
                <a:cubicBezTo>
                  <a:pt x="458" y="258"/>
                  <a:pt x="462" y="270"/>
                  <a:pt x="462" y="270"/>
                </a:cubicBezTo>
                <a:cubicBezTo>
                  <a:pt x="470" y="324"/>
                  <a:pt x="464" y="299"/>
                  <a:pt x="480" y="349"/>
                </a:cubicBezTo>
                <a:cubicBezTo>
                  <a:pt x="482" y="355"/>
                  <a:pt x="486" y="367"/>
                  <a:pt x="486" y="367"/>
                </a:cubicBezTo>
                <a:cubicBezTo>
                  <a:pt x="484" y="409"/>
                  <a:pt x="485" y="452"/>
                  <a:pt x="480" y="494"/>
                </a:cubicBezTo>
                <a:cubicBezTo>
                  <a:pt x="475" y="538"/>
                  <a:pt x="469" y="519"/>
                  <a:pt x="456" y="549"/>
                </a:cubicBezTo>
                <a:cubicBezTo>
                  <a:pt x="447" y="570"/>
                  <a:pt x="440" y="602"/>
                  <a:pt x="426" y="621"/>
                </a:cubicBezTo>
                <a:cubicBezTo>
                  <a:pt x="419" y="631"/>
                  <a:pt x="393" y="657"/>
                  <a:pt x="377" y="664"/>
                </a:cubicBezTo>
                <a:cubicBezTo>
                  <a:pt x="365" y="669"/>
                  <a:pt x="353" y="672"/>
                  <a:pt x="341" y="676"/>
                </a:cubicBezTo>
                <a:cubicBezTo>
                  <a:pt x="335" y="678"/>
                  <a:pt x="322" y="682"/>
                  <a:pt x="322" y="682"/>
                </a:cubicBezTo>
                <a:cubicBezTo>
                  <a:pt x="300" y="679"/>
                  <a:pt x="272" y="686"/>
                  <a:pt x="256" y="670"/>
                </a:cubicBezTo>
                <a:cubicBezTo>
                  <a:pt x="224" y="638"/>
                  <a:pt x="280" y="662"/>
                  <a:pt x="232" y="646"/>
                </a:cubicBezTo>
                <a:cubicBezTo>
                  <a:pt x="209" y="625"/>
                  <a:pt x="207" y="596"/>
                  <a:pt x="201" y="567"/>
                </a:cubicBezTo>
                <a:cubicBezTo>
                  <a:pt x="205" y="539"/>
                  <a:pt x="209" y="510"/>
                  <a:pt x="213" y="482"/>
                </a:cubicBezTo>
                <a:cubicBezTo>
                  <a:pt x="215" y="469"/>
                  <a:pt x="225" y="446"/>
                  <a:pt x="225" y="446"/>
                </a:cubicBezTo>
                <a:cubicBezTo>
                  <a:pt x="223" y="418"/>
                  <a:pt x="222" y="389"/>
                  <a:pt x="219" y="361"/>
                </a:cubicBezTo>
                <a:cubicBezTo>
                  <a:pt x="211" y="288"/>
                  <a:pt x="117" y="294"/>
                  <a:pt x="74" y="258"/>
                </a:cubicBezTo>
                <a:cubicBezTo>
                  <a:pt x="56" y="243"/>
                  <a:pt x="29" y="226"/>
                  <a:pt x="19" y="203"/>
                </a:cubicBezTo>
                <a:cubicBezTo>
                  <a:pt x="14" y="191"/>
                  <a:pt x="11" y="179"/>
                  <a:pt x="7" y="167"/>
                </a:cubicBezTo>
                <a:cubicBezTo>
                  <a:pt x="5" y="161"/>
                  <a:pt x="1" y="148"/>
                  <a:pt x="1" y="148"/>
                </a:cubicBezTo>
                <a:cubicBezTo>
                  <a:pt x="3" y="116"/>
                  <a:pt x="0" y="83"/>
                  <a:pt x="7" y="51"/>
                </a:cubicBezTo>
                <a:cubicBezTo>
                  <a:pt x="18" y="0"/>
                  <a:pt x="38" y="77"/>
                  <a:pt x="19" y="2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2454275" y="3476625"/>
            <a:ext cx="4038600" cy="155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5713413" y="1676400"/>
            <a:ext cx="425450" cy="185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flipH="1">
            <a:off x="3729038" y="1676400"/>
            <a:ext cx="1984375" cy="229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flipH="1">
            <a:off x="5359400" y="1676400"/>
            <a:ext cx="354013" cy="291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H="1">
            <a:off x="3162300" y="1862138"/>
            <a:ext cx="2976563" cy="1863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H="1">
            <a:off x="5005388" y="1862138"/>
            <a:ext cx="1133475" cy="260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3729038" y="3973513"/>
            <a:ext cx="1276350" cy="4968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3368675" y="1447800"/>
            <a:ext cx="202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(area) light source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5730875" y="4343400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receiver 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3521075" y="4495800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shadow</a:t>
            </a:r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 flipH="1" flipV="1">
            <a:off x="3140075" y="38100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 flipV="1">
            <a:off x="4511675" y="46482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2514600" y="2170113"/>
            <a:ext cx="104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occluder</a:t>
            </a:r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>
            <a:off x="3673475" y="24384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55" name="Text Box 23"/>
          <p:cNvSpPr txBox="1">
            <a:spLocks noChangeArrowheads="1"/>
          </p:cNvSpPr>
          <p:nvPr/>
        </p:nvSpPr>
        <p:spPr bwMode="auto">
          <a:xfrm>
            <a:off x="4114800" y="3770313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umbra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371600" y="2779713"/>
            <a:ext cx="3987801" cy="1814512"/>
            <a:chOff x="1371600" y="2779713"/>
            <a:chExt cx="3987801" cy="1814512"/>
          </a:xfrm>
        </p:grpSpPr>
        <p:sp>
          <p:nvSpPr>
            <p:cNvPr id="44045" name="Line 13"/>
            <p:cNvSpPr>
              <a:spLocks noChangeShapeType="1"/>
            </p:cNvSpPr>
            <p:nvPr/>
          </p:nvSpPr>
          <p:spPr bwMode="auto">
            <a:xfrm flipH="1" flipV="1">
              <a:off x="3162300" y="3725863"/>
              <a:ext cx="566738" cy="2476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46" name="Line 14"/>
            <p:cNvSpPr>
              <a:spLocks noChangeShapeType="1"/>
            </p:cNvSpPr>
            <p:nvPr/>
          </p:nvSpPr>
          <p:spPr bwMode="auto">
            <a:xfrm>
              <a:off x="5005388" y="4470400"/>
              <a:ext cx="354013" cy="12382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56" name="Text Box 24"/>
            <p:cNvSpPr txBox="1">
              <a:spLocks noChangeArrowheads="1"/>
            </p:cNvSpPr>
            <p:nvPr/>
          </p:nvSpPr>
          <p:spPr bwMode="auto">
            <a:xfrm>
              <a:off x="1371600" y="2779713"/>
              <a:ext cx="1212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penumbra</a:t>
              </a:r>
            </a:p>
          </p:txBody>
        </p:sp>
        <p:sp>
          <p:nvSpPr>
            <p:cNvPr id="44057" name="Line 25"/>
            <p:cNvSpPr>
              <a:spLocks noChangeShapeType="1"/>
            </p:cNvSpPr>
            <p:nvPr/>
          </p:nvSpPr>
          <p:spPr bwMode="auto">
            <a:xfrm>
              <a:off x="2530475" y="3048000"/>
              <a:ext cx="24384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58" name="Line 26"/>
            <p:cNvSpPr>
              <a:spLocks noChangeShapeType="1"/>
            </p:cNvSpPr>
            <p:nvPr/>
          </p:nvSpPr>
          <p:spPr bwMode="auto">
            <a:xfrm>
              <a:off x="3368675" y="3276600"/>
              <a:ext cx="152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60" name="Line 28"/>
            <p:cNvSpPr>
              <a:spLocks noChangeShapeType="1"/>
            </p:cNvSpPr>
            <p:nvPr/>
          </p:nvSpPr>
          <p:spPr bwMode="auto">
            <a:xfrm>
              <a:off x="4968875" y="3657600"/>
              <a:ext cx="228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1905000" y="5334000"/>
            <a:ext cx="4276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umbra</a:t>
            </a:r>
            <a:r>
              <a:rPr lang="en-US" dirty="0"/>
              <a:t> – fully shadowed region</a:t>
            </a:r>
          </a:p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penumbra</a:t>
            </a:r>
            <a:r>
              <a:rPr lang="en-US" dirty="0"/>
              <a:t> – partially shadowed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  <p:bldP spid="44038" grpId="0" animBg="1"/>
      <p:bldP spid="44039" grpId="0" animBg="1"/>
      <p:bldP spid="44040" grpId="0" animBg="1"/>
      <p:bldP spid="44041" grpId="0" animBg="1"/>
      <p:bldP spid="44042" grpId="0" animBg="1"/>
      <p:bldP spid="44043" grpId="0" animBg="1"/>
      <p:bldP spid="44044" grpId="0" animBg="1"/>
      <p:bldP spid="44048" grpId="0"/>
      <p:bldP spid="44049" grpId="0"/>
      <p:bldP spid="44050" grpId="0"/>
      <p:bldP spid="44051" grpId="0" animBg="1"/>
      <p:bldP spid="44052" grpId="0" animBg="1"/>
      <p:bldP spid="44053" grpId="0"/>
      <p:bldP spid="44054" grpId="0" animBg="1"/>
      <p:bldP spid="44055" grpId="0"/>
      <p:bldP spid="4406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  <a:endParaRPr lang="en-GB" dirty="0"/>
          </a:p>
        </p:txBody>
      </p:sp>
      <p:graphicFrame>
        <p:nvGraphicFramePr>
          <p:cNvPr id="172036" name="Object 4"/>
          <p:cNvGraphicFramePr>
            <a:graphicFrameLocks noChangeAspect="1"/>
          </p:cNvGraphicFramePr>
          <p:nvPr/>
        </p:nvGraphicFramePr>
        <p:xfrm>
          <a:off x="554038" y="1981200"/>
          <a:ext cx="7924800" cy="385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hoto Editor Photo" r:id="rId3" imgW="26266667" imgH="12780952" progId="">
                  <p:embed/>
                </p:oleObj>
              </mc:Choice>
              <mc:Fallback>
                <p:oleObj name="Photo Editor Photo" r:id="rId3" imgW="26266667" imgH="1278095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1981200"/>
                        <a:ext cx="7924800" cy="385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6"/>
          <p:cNvSpPr/>
          <p:nvPr/>
        </p:nvSpPr>
        <p:spPr bwMode="auto">
          <a:xfrm>
            <a:off x="4572000" y="2895600"/>
            <a:ext cx="3657600" cy="3048000"/>
          </a:xfrm>
          <a:prstGeom prst="trapezoid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957047" y="2543287"/>
            <a:ext cx="1473798" cy="1021977"/>
          </a:xfrm>
          <a:custGeom>
            <a:avLst/>
            <a:gdLst>
              <a:gd name="connsiteX0" fmla="*/ 828339 w 1473798"/>
              <a:gd name="connsiteY0" fmla="*/ 0 h 1021977"/>
              <a:gd name="connsiteX1" fmla="*/ 1473798 w 1473798"/>
              <a:gd name="connsiteY1" fmla="*/ 301214 h 1021977"/>
              <a:gd name="connsiteX2" fmla="*/ 1151068 w 1473798"/>
              <a:gd name="connsiteY2" fmla="*/ 1021977 h 1021977"/>
              <a:gd name="connsiteX3" fmla="*/ 0 w 1473798"/>
              <a:gd name="connsiteY3" fmla="*/ 494852 h 102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798" h="1021977">
                <a:moveTo>
                  <a:pt x="828339" y="0"/>
                </a:moveTo>
                <a:cubicBezTo>
                  <a:pt x="1044234" y="98800"/>
                  <a:pt x="1305903" y="133335"/>
                  <a:pt x="1473798" y="301214"/>
                </a:cubicBezTo>
                <a:lnTo>
                  <a:pt x="1151068" y="1021977"/>
                </a:lnTo>
                <a:lnTo>
                  <a:pt x="0" y="494852"/>
                </a:lnTo>
              </a:path>
            </a:pathLst>
          </a:custGeom>
          <a:solidFill>
            <a:srgbClr val="C0C0C0">
              <a:alpha val="6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160981" y="2564802"/>
            <a:ext cx="1656678" cy="2872292"/>
          </a:xfrm>
          <a:custGeom>
            <a:avLst/>
            <a:gdLst>
              <a:gd name="connsiteX0" fmla="*/ 1613647 w 1656678"/>
              <a:gd name="connsiteY0" fmla="*/ 0 h 2872292"/>
              <a:gd name="connsiteX1" fmla="*/ 1656678 w 1656678"/>
              <a:gd name="connsiteY1" fmla="*/ 742278 h 2872292"/>
              <a:gd name="connsiteX2" fmla="*/ 0 w 1656678"/>
              <a:gd name="connsiteY2" fmla="*/ 2872292 h 2872292"/>
              <a:gd name="connsiteX3" fmla="*/ 785308 w 1656678"/>
              <a:gd name="connsiteY3" fmla="*/ 494852 h 287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6678" h="2872292">
                <a:moveTo>
                  <a:pt x="1613647" y="0"/>
                </a:moveTo>
                <a:lnTo>
                  <a:pt x="1656678" y="742278"/>
                </a:lnTo>
                <a:lnTo>
                  <a:pt x="0" y="2872292"/>
                </a:lnTo>
                <a:lnTo>
                  <a:pt x="785308" y="494852"/>
                </a:lnTo>
              </a:path>
            </a:pathLst>
          </a:custGeom>
          <a:solidFill>
            <a:srgbClr val="C0C0C0">
              <a:alpha val="6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150224" y="2855259"/>
            <a:ext cx="2280621" cy="2581835"/>
          </a:xfrm>
          <a:custGeom>
            <a:avLst/>
            <a:gdLst>
              <a:gd name="connsiteX0" fmla="*/ 2280621 w 2280621"/>
              <a:gd name="connsiteY0" fmla="*/ 0 h 2581835"/>
              <a:gd name="connsiteX1" fmla="*/ 1957891 w 2280621"/>
              <a:gd name="connsiteY1" fmla="*/ 742277 h 2581835"/>
              <a:gd name="connsiteX2" fmla="*/ 1957891 w 2280621"/>
              <a:gd name="connsiteY2" fmla="*/ 731520 h 2581835"/>
              <a:gd name="connsiteX3" fmla="*/ 0 w 2280621"/>
              <a:gd name="connsiteY3" fmla="*/ 2581835 h 2581835"/>
              <a:gd name="connsiteX4" fmla="*/ 1688950 w 2280621"/>
              <a:gd name="connsiteY4" fmla="*/ 430306 h 258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0621" h="2581835">
                <a:moveTo>
                  <a:pt x="2280621" y="0"/>
                </a:moveTo>
                <a:cubicBezTo>
                  <a:pt x="2173044" y="247426"/>
                  <a:pt x="2066793" y="495432"/>
                  <a:pt x="1957891" y="742277"/>
                </a:cubicBezTo>
                <a:cubicBezTo>
                  <a:pt x="1956444" y="745558"/>
                  <a:pt x="1957891" y="735106"/>
                  <a:pt x="1957891" y="731520"/>
                </a:cubicBezTo>
                <a:lnTo>
                  <a:pt x="0" y="2581835"/>
                </a:lnTo>
                <a:lnTo>
                  <a:pt x="1688950" y="430306"/>
                </a:lnTo>
              </a:path>
            </a:pathLst>
          </a:custGeom>
          <a:solidFill>
            <a:srgbClr val="C0C0C0">
              <a:alpha val="6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rot="5400000">
            <a:off x="4800600" y="2362200"/>
            <a:ext cx="3429000" cy="2667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10800000" flipV="1">
            <a:off x="5943600" y="1981200"/>
            <a:ext cx="190500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5400000">
            <a:off x="6667500" y="2400300"/>
            <a:ext cx="160020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Isosceles Triangle 7"/>
          <p:cNvSpPr/>
          <p:nvPr/>
        </p:nvSpPr>
        <p:spPr bwMode="auto">
          <a:xfrm rot="19542777">
            <a:off x="6582498" y="2523866"/>
            <a:ext cx="762000" cy="60960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Definition: Shadow Volume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Volume formed by extruding the occluder from the light source.</a:t>
            </a:r>
          </a:p>
          <a:p>
            <a:r>
              <a:rPr lang="en-US" sz="2800" dirty="0"/>
              <a:t>Open and infinite</a:t>
            </a:r>
          </a:p>
          <a:p>
            <a:r>
              <a:rPr lang="en-US" sz="2800" dirty="0"/>
              <a:t>Space inside the volume is in shadow.</a:t>
            </a:r>
          </a:p>
          <a:p>
            <a:r>
              <a:rPr lang="en-US" dirty="0"/>
              <a:t>Space outside the volume is not.</a:t>
            </a:r>
            <a:endParaRPr lang="en-US" sz="2800" dirty="0"/>
          </a:p>
        </p:txBody>
      </p:sp>
      <p:sp>
        <p:nvSpPr>
          <p:cNvPr id="9" name="Sun 8"/>
          <p:cNvSpPr/>
          <p:nvPr/>
        </p:nvSpPr>
        <p:spPr bwMode="auto">
          <a:xfrm>
            <a:off x="7620000" y="1752600"/>
            <a:ext cx="457200" cy="45720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>
            <a:endCxn id="8" idx="0"/>
          </p:cNvCxnSpPr>
          <p:nvPr/>
        </p:nvCxnSpPr>
        <p:spPr bwMode="auto">
          <a:xfrm rot="10800000" flipV="1">
            <a:off x="6791792" y="1981200"/>
            <a:ext cx="1056808" cy="5956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8" idx="4"/>
          </p:cNvCxnSpPr>
          <p:nvPr/>
        </p:nvCxnSpPr>
        <p:spPr bwMode="auto">
          <a:xfrm rot="5400000">
            <a:off x="7206965" y="2224231"/>
            <a:ext cx="884667" cy="3986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endCxn id="8" idx="2"/>
          </p:cNvCxnSpPr>
          <p:nvPr/>
        </p:nvCxnSpPr>
        <p:spPr bwMode="auto">
          <a:xfrm rot="5400000">
            <a:off x="6677540" y="2124072"/>
            <a:ext cx="1313932" cy="10281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19A1-57BE-4ABC-A59F-7105A1286E25}" type="slidenum">
              <a:rPr lang="en-US" altLang="en-US"/>
              <a:pPr/>
              <a:t>14</a:t>
            </a:fld>
            <a:endParaRPr lang="en-US" altLang="en-US"/>
          </a:p>
        </p:txBody>
      </p:sp>
      <p:pic>
        <p:nvPicPr>
          <p:cNvPr id="319491" name="Picture 2" descr="snap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00" y="2063750"/>
            <a:ext cx="351155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492" name="Picture 3" descr="snap1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8050" y="2063750"/>
            <a:ext cx="351155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493" name="Text Box 4"/>
          <p:cNvSpPr txBox="1">
            <a:spLocks noChangeArrowheads="1"/>
          </p:cNvSpPr>
          <p:nvPr/>
        </p:nvSpPr>
        <p:spPr bwMode="auto">
          <a:xfrm>
            <a:off x="984250" y="4802188"/>
            <a:ext cx="88741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394" tIns="76197" rIns="152394" bIns="76197">
            <a:spAutoFit/>
          </a:bodyPr>
          <a:lstStyle/>
          <a:p>
            <a:pPr algn="l" defTabSz="915988"/>
            <a:r>
              <a:rPr lang="en-US" sz="1500" b="1">
                <a:solidFill>
                  <a:schemeClr val="bg1"/>
                </a:solidFill>
                <a:cs typeface="Arial" charset="0"/>
              </a:rPr>
              <a:t>umbra</a:t>
            </a:r>
          </a:p>
        </p:txBody>
      </p:sp>
      <p:sp>
        <p:nvSpPr>
          <p:cNvPr id="319494" name="Text Box 5"/>
          <p:cNvSpPr txBox="1">
            <a:spLocks noChangeArrowheads="1"/>
          </p:cNvSpPr>
          <p:nvPr/>
        </p:nvSpPr>
        <p:spPr bwMode="auto">
          <a:xfrm>
            <a:off x="4870450" y="4864100"/>
            <a:ext cx="8874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394" tIns="76197" rIns="152394" bIns="76197">
            <a:spAutoFit/>
          </a:bodyPr>
          <a:lstStyle/>
          <a:p>
            <a:pPr algn="l" defTabSz="915988"/>
            <a:r>
              <a:rPr lang="en-US" sz="1500" b="1">
                <a:solidFill>
                  <a:schemeClr val="bg1"/>
                </a:solidFill>
                <a:cs typeface="Arial" charset="0"/>
              </a:rPr>
              <a:t>umbra</a:t>
            </a:r>
          </a:p>
        </p:txBody>
      </p:sp>
      <p:sp>
        <p:nvSpPr>
          <p:cNvPr id="319495" name="Text Box 6"/>
          <p:cNvSpPr txBox="1">
            <a:spLocks noChangeArrowheads="1"/>
          </p:cNvSpPr>
          <p:nvPr/>
        </p:nvSpPr>
        <p:spPr bwMode="auto">
          <a:xfrm>
            <a:off x="6534150" y="4114800"/>
            <a:ext cx="1225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394" tIns="76197" rIns="152394" bIns="76197">
            <a:spAutoFit/>
          </a:bodyPr>
          <a:lstStyle/>
          <a:p>
            <a:pPr algn="l" defTabSz="915988"/>
            <a:r>
              <a:rPr lang="en-US" sz="1500" b="1">
                <a:cs typeface="Arial" charset="0"/>
              </a:rPr>
              <a:t>penumbra</a:t>
            </a:r>
          </a:p>
        </p:txBody>
      </p:sp>
      <p:sp>
        <p:nvSpPr>
          <p:cNvPr id="319496" name="Line 7"/>
          <p:cNvSpPr>
            <a:spLocks noChangeShapeType="1"/>
          </p:cNvSpPr>
          <p:nvPr/>
        </p:nvSpPr>
        <p:spPr bwMode="auto">
          <a:xfrm flipH="1">
            <a:off x="6550025" y="4459288"/>
            <a:ext cx="509588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9497" name="Text Box 8"/>
          <p:cNvSpPr txBox="1">
            <a:spLocks noChangeArrowheads="1"/>
          </p:cNvSpPr>
          <p:nvPr/>
        </p:nvSpPr>
        <p:spPr bwMode="auto">
          <a:xfrm>
            <a:off x="3038475" y="2105025"/>
            <a:ext cx="76835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394" tIns="76197" rIns="152394" bIns="76197">
            <a:spAutoFit/>
          </a:bodyPr>
          <a:lstStyle/>
          <a:p>
            <a:pPr algn="l" defTabSz="915988">
              <a:lnSpc>
                <a:spcPct val="85000"/>
              </a:lnSpc>
            </a:pPr>
            <a:r>
              <a:rPr lang="en-US" sz="1500" b="1">
                <a:solidFill>
                  <a:schemeClr val="bg1"/>
                </a:solidFill>
                <a:cs typeface="Arial" charset="0"/>
              </a:rPr>
              <a:t>point</a:t>
            </a:r>
            <a:br>
              <a:rPr lang="en-US" sz="1500" b="1">
                <a:solidFill>
                  <a:schemeClr val="bg1"/>
                </a:solidFill>
                <a:cs typeface="Arial" charset="0"/>
              </a:rPr>
            </a:br>
            <a:r>
              <a:rPr lang="en-US" sz="1500" b="1">
                <a:solidFill>
                  <a:schemeClr val="bg1"/>
                </a:solidFill>
                <a:cs typeface="Arial" charset="0"/>
              </a:rPr>
              <a:t>light</a:t>
            </a:r>
          </a:p>
        </p:txBody>
      </p:sp>
      <p:sp>
        <p:nvSpPr>
          <p:cNvPr id="319498" name="Line 9"/>
          <p:cNvSpPr>
            <a:spLocks noChangeShapeType="1"/>
          </p:cNvSpPr>
          <p:nvPr/>
        </p:nvSpPr>
        <p:spPr bwMode="auto">
          <a:xfrm flipH="1">
            <a:off x="2581275" y="2368550"/>
            <a:ext cx="5476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9499" name="Text Box 10"/>
          <p:cNvSpPr txBox="1">
            <a:spLocks noChangeArrowheads="1"/>
          </p:cNvSpPr>
          <p:nvPr/>
        </p:nvSpPr>
        <p:spPr bwMode="auto">
          <a:xfrm>
            <a:off x="6918325" y="2025650"/>
            <a:ext cx="11414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394" tIns="76197" rIns="152394" bIns="76197">
            <a:spAutoFit/>
          </a:bodyPr>
          <a:lstStyle/>
          <a:p>
            <a:pPr algn="l" defTabSz="915988">
              <a:lnSpc>
                <a:spcPct val="85000"/>
              </a:lnSpc>
            </a:pPr>
            <a:r>
              <a:rPr lang="en-US" sz="1500" b="1">
                <a:solidFill>
                  <a:schemeClr val="bg1"/>
                </a:solidFill>
                <a:cs typeface="Arial" charset="0"/>
              </a:rPr>
              <a:t>extended</a:t>
            </a:r>
            <a:br>
              <a:rPr lang="en-US" sz="1500" b="1">
                <a:solidFill>
                  <a:schemeClr val="bg1"/>
                </a:solidFill>
                <a:cs typeface="Arial" charset="0"/>
              </a:rPr>
            </a:br>
            <a:r>
              <a:rPr lang="en-US" sz="1500" b="1">
                <a:solidFill>
                  <a:schemeClr val="bg1"/>
                </a:solidFill>
                <a:cs typeface="Arial" charset="0"/>
              </a:rPr>
              <a:t>light</a:t>
            </a:r>
          </a:p>
        </p:txBody>
      </p:sp>
      <p:sp>
        <p:nvSpPr>
          <p:cNvPr id="319500" name="Oval 11"/>
          <p:cNvSpPr>
            <a:spLocks noChangeArrowheads="1"/>
          </p:cNvSpPr>
          <p:nvPr/>
        </p:nvSpPr>
        <p:spPr bwMode="auto">
          <a:xfrm>
            <a:off x="2398713" y="2338388"/>
            <a:ext cx="90487" cy="92075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19501" name="Text Box 13"/>
          <p:cNvSpPr txBox="1">
            <a:spLocks noChangeArrowheads="1"/>
          </p:cNvSpPr>
          <p:nvPr/>
        </p:nvSpPr>
        <p:spPr bwMode="auto">
          <a:xfrm>
            <a:off x="755650" y="5568950"/>
            <a:ext cx="1654175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Hard shadow</a:t>
            </a:r>
          </a:p>
        </p:txBody>
      </p:sp>
      <p:sp>
        <p:nvSpPr>
          <p:cNvPr id="319502" name="Text Box 14"/>
          <p:cNvSpPr txBox="1">
            <a:spLocks noChangeArrowheads="1"/>
          </p:cNvSpPr>
          <p:nvPr/>
        </p:nvSpPr>
        <p:spPr bwMode="auto">
          <a:xfrm>
            <a:off x="4740275" y="5568950"/>
            <a:ext cx="1563688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Soft shadow</a:t>
            </a:r>
          </a:p>
        </p:txBody>
      </p:sp>
      <p:sp>
        <p:nvSpPr>
          <p:cNvPr id="319503" name="Rectangle 1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Hard and soft shadows</a:t>
            </a:r>
          </a:p>
        </p:txBody>
      </p:sp>
    </p:spTree>
  </p:cSld>
  <p:clrMapOvr>
    <a:masterClrMapping/>
  </p:clrMapOvr>
  <p:transition advTm="29609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Shadows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Shadow is a function of the area of the light source and the distance.</a:t>
            </a:r>
          </a:p>
        </p:txBody>
      </p:sp>
      <p:pic>
        <p:nvPicPr>
          <p:cNvPr id="64519" name="Picture 7" descr="D:\Ucheba\Seminar\d1-Hugo-pointSr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2743200"/>
            <a:ext cx="2730500" cy="3276600"/>
          </a:xfrm>
          <a:prstGeom prst="rect">
            <a:avLst/>
          </a:prstGeom>
          <a:noFill/>
        </p:spPr>
      </p:pic>
      <p:pic>
        <p:nvPicPr>
          <p:cNvPr id="64520" name="Picture 8" descr="D:\Ucheba\Seminar\d2-Hugo-smallSr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3100" y="2743200"/>
            <a:ext cx="2730500" cy="3276600"/>
          </a:xfrm>
          <a:prstGeom prst="rect">
            <a:avLst/>
          </a:prstGeom>
          <a:noFill/>
        </p:spPr>
      </p:pic>
      <p:pic>
        <p:nvPicPr>
          <p:cNvPr id="64521" name="Picture 9" descr="D:\Ucheba\Seminar\d3-Hugo-largeSr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2500" y="2743200"/>
            <a:ext cx="27305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 shadow creation</a:t>
            </a:r>
          </a:p>
        </p:txBody>
      </p:sp>
      <p:pic>
        <p:nvPicPr>
          <p:cNvPr id="65542" name="Picture 6" descr="D:\Ucheba\Seminar\fig-hardShadow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057400"/>
            <a:ext cx="3765550" cy="3621088"/>
          </a:xfrm>
          <a:prstGeom prst="rect">
            <a:avLst/>
          </a:prstGeom>
          <a:noFill/>
        </p:spPr>
      </p:pic>
      <p:pic>
        <p:nvPicPr>
          <p:cNvPr id="65543" name="Picture 7" descr="D:\Ucheba\Seminar\Hugo-hardShadowLate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76600"/>
            <a:ext cx="4419600" cy="2416175"/>
          </a:xfrm>
          <a:prstGeom prst="rect">
            <a:avLst/>
          </a:prstGeom>
          <a:noFill/>
        </p:spPr>
      </p:pic>
      <p:sp>
        <p:nvSpPr>
          <p:cNvPr id="6554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4419600" cy="1143000"/>
          </a:xfrm>
          <a:noFill/>
          <a:ln/>
        </p:spPr>
        <p:txBody>
          <a:bodyPr/>
          <a:lstStyle/>
          <a:p>
            <a:pPr algn="l" rtl="0">
              <a:buFontTx/>
              <a:buChar char="•"/>
            </a:pPr>
            <a:r>
              <a:rPr lang="en-US" sz="2400"/>
              <a:t>For every pixel, light source is either visible or occluded</a:t>
            </a:r>
          </a:p>
          <a:p>
            <a:pPr algn="l" rtl="0">
              <a:buFontTx/>
              <a:buChar char="•"/>
            </a:pP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Soft shadow creation</a:t>
            </a:r>
          </a:p>
        </p:txBody>
      </p:sp>
      <p:pic>
        <p:nvPicPr>
          <p:cNvPr id="66570" name="Picture 10" descr="D:\Ucheba\Seminar\fig-softShado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216900" cy="434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Affecting Shadows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Scene Complexity</a:t>
            </a:r>
          </a:p>
          <a:p>
            <a:pPr lvl="1"/>
            <a:r>
              <a:rPr lang="en-US" dirty="0"/>
              <a:t>Number of light sources</a:t>
            </a:r>
          </a:p>
          <a:p>
            <a:pPr lvl="1"/>
            <a:r>
              <a:rPr lang="en-US" dirty="0"/>
              <a:t>Types of light sources</a:t>
            </a:r>
          </a:p>
          <a:p>
            <a:pPr lvl="1"/>
            <a:r>
              <a:rPr lang="en-US" dirty="0"/>
              <a:t>Number of </a:t>
            </a:r>
            <a:r>
              <a:rPr lang="en-US" dirty="0" err="1"/>
              <a:t>occluders</a:t>
            </a:r>
            <a:endParaRPr lang="en-US" dirty="0"/>
          </a:p>
          <a:p>
            <a:pPr lvl="1"/>
            <a:r>
              <a:rPr lang="en-US" dirty="0"/>
              <a:t>Number of receivers</a:t>
            </a:r>
          </a:p>
          <a:p>
            <a:pPr lvl="1"/>
            <a:r>
              <a:rPr lang="en-US" dirty="0"/>
              <a:t>Position, size and strength of lights</a:t>
            </a:r>
          </a:p>
          <a:p>
            <a:r>
              <a:rPr lang="en-US" dirty="0"/>
              <a:t>Static vs. dynamic</a:t>
            </a:r>
          </a:p>
          <a:p>
            <a:pPr lvl="1"/>
            <a:r>
              <a:rPr lang="en-US" dirty="0" err="1"/>
              <a:t>Occluders</a:t>
            </a:r>
            <a:r>
              <a:rPr lang="en-US" dirty="0"/>
              <a:t>, Receivers, Lights, Light properties (on/off, intensity, …)</a:t>
            </a:r>
          </a:p>
          <a:p>
            <a:r>
              <a:rPr lang="en-US" dirty="0"/>
              <a:t>Self-shadowing</a:t>
            </a:r>
          </a:p>
          <a:p>
            <a:r>
              <a:rPr lang="en-US" dirty="0"/>
              <a:t>Opaque vs. transparent objects</a:t>
            </a:r>
          </a:p>
          <a:p>
            <a:r>
              <a:rPr lang="en-US" dirty="0"/>
              <a:t>Precision or realism of shadows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465DF-31AE-4B2D-BA3F-587DE9E530B0}" type="slidenum">
              <a:rPr lang="en-US"/>
              <a:pPr/>
              <a:t>19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Shadow Methods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23225" cy="4114800"/>
          </a:xfrm>
        </p:spPr>
        <p:txBody>
          <a:bodyPr/>
          <a:lstStyle/>
          <a:p>
            <a:r>
              <a:rPr lang="en-US"/>
              <a:t>There exist a very large number of methods</a:t>
            </a:r>
          </a:p>
          <a:p>
            <a:r>
              <a:rPr lang="en-US"/>
              <a:t>We are interested in methods suitable for interactive walkthroughs, speed is crucial</a:t>
            </a:r>
          </a:p>
          <a:p>
            <a:r>
              <a:rPr lang="en-US"/>
              <a:t>We will classify them on complexity:</a:t>
            </a:r>
          </a:p>
          <a:p>
            <a:endParaRPr lang="en-US"/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1133475" y="5205413"/>
            <a:ext cx="1376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Times New Roman" pitchFamily="18" charset="0"/>
              </a:rPr>
              <a:t>no shadows</a:t>
            </a:r>
            <a:endParaRPr lang="en-US" sz="3200" i="1" u="sng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2671763" y="5194300"/>
            <a:ext cx="171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Times New Roman" pitchFamily="18" charset="0"/>
              </a:rPr>
              <a:t>Sharp shadows</a:t>
            </a:r>
            <a:endParaRPr lang="en-US" sz="3200" i="1" u="sng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4498975" y="5167313"/>
            <a:ext cx="1544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Times New Roman" pitchFamily="18" charset="0"/>
              </a:rPr>
              <a:t>Soft shadows</a:t>
            </a:r>
            <a:endParaRPr lang="en-US" sz="3200" i="1" u="sng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6350000" y="5170488"/>
            <a:ext cx="166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Times New Roman" pitchFamily="18" charset="0"/>
              </a:rPr>
              <a:t>Special effects</a:t>
            </a:r>
            <a:endParaRPr lang="en-US" sz="3200" i="1" u="sng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6204" name="Line 12"/>
          <p:cNvSpPr>
            <a:spLocks noChangeShapeType="1"/>
          </p:cNvSpPr>
          <p:nvPr/>
        </p:nvSpPr>
        <p:spPr bwMode="auto">
          <a:xfrm flipH="1">
            <a:off x="1963738" y="4375150"/>
            <a:ext cx="2363787" cy="811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05" name="Line 13"/>
          <p:cNvSpPr>
            <a:spLocks noChangeShapeType="1"/>
          </p:cNvSpPr>
          <p:nvPr/>
        </p:nvSpPr>
        <p:spPr bwMode="auto">
          <a:xfrm>
            <a:off x="4432300" y="4386263"/>
            <a:ext cx="2363788" cy="811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06" name="Line 14"/>
          <p:cNvSpPr>
            <a:spLocks noChangeShapeType="1"/>
          </p:cNvSpPr>
          <p:nvPr/>
        </p:nvSpPr>
        <p:spPr bwMode="auto">
          <a:xfrm flipH="1">
            <a:off x="3527425" y="4375150"/>
            <a:ext cx="835025" cy="72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07" name="Line 15"/>
          <p:cNvSpPr>
            <a:spLocks noChangeShapeType="1"/>
          </p:cNvSpPr>
          <p:nvPr/>
        </p:nvSpPr>
        <p:spPr bwMode="auto">
          <a:xfrm>
            <a:off x="4395788" y="4373563"/>
            <a:ext cx="835025" cy="728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Shadows can be Wonderful!</a:t>
            </a:r>
          </a:p>
        </p:txBody>
      </p:sp>
      <p:pic>
        <p:nvPicPr>
          <p:cNvPr id="27654" name="Picture 6" descr="http://fc28.deviantart.com/fs26/i/2008/173/3/3/Trees_and_shadows_by_manro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"/>
            <a:ext cx="9939129" cy="6858000"/>
          </a:xfrm>
          <a:prstGeom prst="rect">
            <a:avLst/>
          </a:prstGeom>
          <a:noFill/>
        </p:spPr>
      </p:pic>
      <p:pic>
        <p:nvPicPr>
          <p:cNvPr id="27652" name="Picture 4" descr="http://jpdykes.com/Images/ShadowPainting550x6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-1"/>
            <a:ext cx="9144000" cy="7161967"/>
          </a:xfrm>
          <a:prstGeom prst="rect">
            <a:avLst/>
          </a:prstGeom>
          <a:noFill/>
        </p:spPr>
      </p:pic>
      <p:pic>
        <p:nvPicPr>
          <p:cNvPr id="27656" name="Picture 8" descr="Shadow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3187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 Shadows</a:t>
            </a:r>
          </a:p>
        </p:txBody>
      </p:sp>
      <p:sp>
        <p:nvSpPr>
          <p:cNvPr id="137234" name="Rectangle 104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 or directional light sources</a:t>
            </a:r>
          </a:p>
        </p:txBody>
      </p:sp>
      <p:sp>
        <p:nvSpPr>
          <p:cNvPr id="137229" name="Text Box 1037"/>
          <p:cNvSpPr txBox="1">
            <a:spLocks noChangeArrowheads="1"/>
          </p:cNvSpPr>
          <p:nvPr/>
        </p:nvSpPr>
        <p:spPr bwMode="auto">
          <a:xfrm>
            <a:off x="774700" y="3316288"/>
            <a:ext cx="7473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u="sng">
                <a:latin typeface="Times New Roman" pitchFamily="18" charset="0"/>
              </a:rPr>
              <a:t>Fake</a:t>
            </a:r>
            <a:r>
              <a:rPr lang="en-US" sz="2000">
                <a:latin typeface="Times New Roman" pitchFamily="18" charset="0"/>
              </a:rPr>
              <a:t> </a:t>
            </a:r>
          </a:p>
        </p:txBody>
      </p:sp>
      <p:sp>
        <p:nvSpPr>
          <p:cNvPr id="137231" name="Text Box 1039"/>
          <p:cNvSpPr txBox="1">
            <a:spLocks noChangeArrowheads="1"/>
          </p:cNvSpPr>
          <p:nvPr/>
        </p:nvSpPr>
        <p:spPr bwMode="auto">
          <a:xfrm>
            <a:off x="4932363" y="3355975"/>
            <a:ext cx="1620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u="sng">
                <a:latin typeface="Times New Roman" pitchFamily="18" charset="0"/>
              </a:rPr>
              <a:t>Pre-computed</a:t>
            </a:r>
          </a:p>
        </p:txBody>
      </p:sp>
      <p:sp>
        <p:nvSpPr>
          <p:cNvPr id="137232" name="Text Box 1040"/>
          <p:cNvSpPr txBox="1">
            <a:spLocks noChangeArrowheads="1"/>
          </p:cNvSpPr>
          <p:nvPr/>
        </p:nvSpPr>
        <p:spPr bwMode="auto">
          <a:xfrm>
            <a:off x="2514600" y="3352800"/>
            <a:ext cx="21133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u="sng" dirty="0">
                <a:latin typeface="Times New Roman" pitchFamily="18" charset="0"/>
              </a:rPr>
              <a:t>Hardware Assisted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37233" name="Text Box 1041"/>
          <p:cNvSpPr txBox="1">
            <a:spLocks noChangeArrowheads="1"/>
          </p:cNvSpPr>
          <p:nvPr/>
        </p:nvSpPr>
        <p:spPr bwMode="auto">
          <a:xfrm>
            <a:off x="6934200" y="3352800"/>
            <a:ext cx="13724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u="sng" dirty="0">
                <a:latin typeface="Times New Roman" pitchFamily="18" charset="0"/>
              </a:rPr>
              <a:t>Ray tracing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37236" name="Line 1044"/>
          <p:cNvSpPr>
            <a:spLocks noChangeShapeType="1"/>
          </p:cNvSpPr>
          <p:nvPr/>
        </p:nvSpPr>
        <p:spPr bwMode="auto">
          <a:xfrm flipH="1">
            <a:off x="1423988" y="2611438"/>
            <a:ext cx="3162300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37237" name="Line 1045"/>
          <p:cNvSpPr>
            <a:spLocks noChangeShapeType="1"/>
          </p:cNvSpPr>
          <p:nvPr/>
        </p:nvSpPr>
        <p:spPr bwMode="auto">
          <a:xfrm>
            <a:off x="4681538" y="2611438"/>
            <a:ext cx="3138487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37238" name="Line 1046"/>
          <p:cNvSpPr>
            <a:spLocks noChangeShapeType="1"/>
          </p:cNvSpPr>
          <p:nvPr/>
        </p:nvSpPr>
        <p:spPr bwMode="auto">
          <a:xfrm flipH="1">
            <a:off x="3233738" y="2622550"/>
            <a:ext cx="13874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37239" name="Line 1047"/>
          <p:cNvSpPr>
            <a:spLocks noChangeShapeType="1"/>
          </p:cNvSpPr>
          <p:nvPr/>
        </p:nvSpPr>
        <p:spPr bwMode="auto">
          <a:xfrm>
            <a:off x="4654550" y="2620963"/>
            <a:ext cx="13874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37240" name="Text Box 1048"/>
          <p:cNvSpPr txBox="1">
            <a:spLocks noChangeArrowheads="1"/>
          </p:cNvSpPr>
          <p:nvPr/>
        </p:nvSpPr>
        <p:spPr bwMode="auto">
          <a:xfrm>
            <a:off x="6934200" y="3810000"/>
            <a:ext cx="1600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Rather slow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for large scenes</a:t>
            </a:r>
            <a:endParaRPr lang="en-US" sz="2800" i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7241" name="Text Box 1049"/>
          <p:cNvSpPr txBox="1">
            <a:spLocks noChangeArrowheads="1"/>
          </p:cNvSpPr>
          <p:nvPr/>
        </p:nvSpPr>
        <p:spPr bwMode="auto">
          <a:xfrm>
            <a:off x="4919663" y="3811588"/>
            <a:ext cx="181652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Shadows are 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pre-computed 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and stored for 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repeated use</a:t>
            </a:r>
          </a:p>
          <a:p>
            <a:pPr eaLnBrk="0" hangingPunct="0"/>
            <a:r>
              <a:rPr lang="en-US" dirty="0">
                <a:latin typeface="Times New Roman" pitchFamily="18" charset="0"/>
                <a:sym typeface="Symbol" pitchFamily="18" charset="2"/>
              </a:rPr>
              <a:t> Detail polygons</a:t>
            </a:r>
            <a:endParaRPr lang="en-US" sz="2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37242" name="Text Box 1050"/>
          <p:cNvSpPr txBox="1">
            <a:spLocks noChangeArrowheads="1"/>
          </p:cNvSpPr>
          <p:nvPr/>
        </p:nvSpPr>
        <p:spPr bwMode="auto">
          <a:xfrm>
            <a:off x="2514600" y="3810000"/>
            <a:ext cx="233269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Use of specialized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hardware to generate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shadows </a:t>
            </a:r>
          </a:p>
          <a:p>
            <a:pPr eaLnBrk="0" hangingPunct="0"/>
            <a:r>
              <a:rPr lang="en-US" dirty="0">
                <a:latin typeface="Times New Roman" pitchFamily="18" charset="0"/>
                <a:sym typeface="Symbol" pitchFamily="18" charset="2"/>
              </a:rPr>
              <a:t> Shadow texture</a:t>
            </a:r>
          </a:p>
          <a:p>
            <a:pPr eaLnBrk="0" hangingPunct="0"/>
            <a:r>
              <a:rPr lang="en-US" dirty="0">
                <a:latin typeface="Times New Roman" pitchFamily="18" charset="0"/>
                <a:sym typeface="Symbol" pitchFamily="18" charset="2"/>
              </a:rPr>
              <a:t> Shadow volumes</a:t>
            </a:r>
          </a:p>
        </p:txBody>
      </p:sp>
      <p:sp>
        <p:nvSpPr>
          <p:cNvPr id="137243" name="Text Box 1051"/>
          <p:cNvSpPr txBox="1">
            <a:spLocks noChangeArrowheads="1"/>
          </p:cNvSpPr>
          <p:nvPr/>
        </p:nvSpPr>
        <p:spPr bwMode="auto">
          <a:xfrm>
            <a:off x="457200" y="3810000"/>
            <a:ext cx="20574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Fast but often 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inadequate</a:t>
            </a:r>
          </a:p>
          <a:p>
            <a:pPr eaLnBrk="0" hangingPunct="0">
              <a:buFont typeface="Symbol" pitchFamily="18" charset="2"/>
              <a:buChar char="·"/>
            </a:pPr>
            <a:r>
              <a:rPr lang="en-US" dirty="0">
                <a:latin typeface="Times New Roman" pitchFamily="18" charset="0"/>
                <a:sym typeface="Symbol" pitchFamily="18" charset="2"/>
              </a:rPr>
              <a:t>Billboard</a:t>
            </a:r>
          </a:p>
          <a:p>
            <a:pPr eaLnBrk="0" hangingPunct="0">
              <a:buFont typeface="Symbol" pitchFamily="18" charset="2"/>
              <a:buChar char="·"/>
            </a:pPr>
            <a:r>
              <a:rPr lang="en-US" dirty="0">
                <a:latin typeface="Times New Roman" pitchFamily="18" charset="0"/>
                <a:sym typeface="Symbol" pitchFamily="18" charset="2"/>
              </a:rPr>
              <a:t>Projected object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Soft Shadows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 light sources</a:t>
            </a: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3027363" y="2935288"/>
            <a:ext cx="1620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u="sng" dirty="0">
                <a:latin typeface="Times New Roman" pitchFamily="18" charset="0"/>
              </a:rPr>
              <a:t>Pre-computed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381000" y="3048000"/>
            <a:ext cx="1922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u="sng" dirty="0">
                <a:latin typeface="Times New Roman" pitchFamily="18" charset="0"/>
              </a:rPr>
              <a:t>Hardware Assisted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7208838" y="2917825"/>
            <a:ext cx="12666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u="sng">
                <a:latin typeface="Times New Roman" pitchFamily="18" charset="0"/>
              </a:rPr>
              <a:t>Ray-based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48490" name="Line 10"/>
          <p:cNvSpPr>
            <a:spLocks noChangeShapeType="1"/>
          </p:cNvSpPr>
          <p:nvPr/>
        </p:nvSpPr>
        <p:spPr bwMode="auto">
          <a:xfrm flipH="1">
            <a:off x="1423988" y="2100263"/>
            <a:ext cx="3162300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48491" name="Line 11"/>
          <p:cNvSpPr>
            <a:spLocks noChangeShapeType="1"/>
          </p:cNvSpPr>
          <p:nvPr/>
        </p:nvSpPr>
        <p:spPr bwMode="auto">
          <a:xfrm>
            <a:off x="4681538" y="2100263"/>
            <a:ext cx="3138487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48492" name="Line 12"/>
          <p:cNvSpPr>
            <a:spLocks noChangeShapeType="1"/>
          </p:cNvSpPr>
          <p:nvPr/>
        </p:nvSpPr>
        <p:spPr bwMode="auto">
          <a:xfrm flipH="1">
            <a:off x="3233738" y="2111375"/>
            <a:ext cx="13874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48493" name="Line 13"/>
          <p:cNvSpPr>
            <a:spLocks noChangeShapeType="1"/>
          </p:cNvSpPr>
          <p:nvPr/>
        </p:nvSpPr>
        <p:spPr bwMode="auto">
          <a:xfrm>
            <a:off x="4654550" y="2109788"/>
            <a:ext cx="13874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48495" name="Text Box 15"/>
          <p:cNvSpPr txBox="1">
            <a:spLocks noChangeArrowheads="1"/>
          </p:cNvSpPr>
          <p:nvPr/>
        </p:nvSpPr>
        <p:spPr bwMode="auto">
          <a:xfrm>
            <a:off x="2847975" y="3368675"/>
            <a:ext cx="198163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Mainly analytical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computation on 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the geometry of 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the source</a:t>
            </a:r>
          </a:p>
          <a:p>
            <a:pPr eaLnBrk="0" hangingPunct="0"/>
            <a:r>
              <a:rPr lang="en-US" sz="2000" dirty="0">
                <a:latin typeface="Times New Roman" pitchFamily="18" charset="0"/>
                <a:sym typeface="Symbol" pitchFamily="18" charset="2"/>
              </a:rPr>
              <a:t> Light maps</a:t>
            </a:r>
          </a:p>
          <a:p>
            <a:pPr eaLnBrk="0" hangingPunct="0"/>
            <a:r>
              <a:rPr lang="en-US" sz="2000" dirty="0">
                <a:latin typeface="Times New Roman" pitchFamily="18" charset="0"/>
                <a:sym typeface="Symbol" pitchFamily="18" charset="2"/>
              </a:rPr>
              <a:t> Discontinuity 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   Meshing</a:t>
            </a:r>
          </a:p>
        </p:txBody>
      </p:sp>
      <p:sp>
        <p:nvSpPr>
          <p:cNvPr id="148496" name="Text Box 16"/>
          <p:cNvSpPr txBox="1">
            <a:spLocks noChangeArrowheads="1"/>
          </p:cNvSpPr>
          <p:nvPr/>
        </p:nvSpPr>
        <p:spPr bwMode="auto">
          <a:xfrm>
            <a:off x="533400" y="3352800"/>
            <a:ext cx="196720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Times New Roman" pitchFamily="18" charset="0"/>
              </a:rPr>
              <a:t>Mainly treat the </a:t>
            </a:r>
          </a:p>
          <a:p>
            <a:pPr eaLnBrk="0" hangingPunct="0"/>
            <a:r>
              <a:rPr lang="en-US" dirty="0">
                <a:latin typeface="Times New Roman" pitchFamily="18" charset="0"/>
              </a:rPr>
              <a:t>light source as a </a:t>
            </a:r>
          </a:p>
          <a:p>
            <a:pPr eaLnBrk="0" hangingPunct="0"/>
            <a:r>
              <a:rPr lang="en-US" dirty="0">
                <a:latin typeface="Times New Roman" pitchFamily="18" charset="0"/>
              </a:rPr>
              <a:t>collection of points</a:t>
            </a:r>
          </a:p>
          <a:p>
            <a:pPr eaLnBrk="0" hangingPunct="0"/>
            <a:r>
              <a:rPr lang="en-US" dirty="0">
                <a:latin typeface="Times New Roman" pitchFamily="18" charset="0"/>
                <a:sym typeface="Symbol" pitchFamily="18" charset="2"/>
              </a:rPr>
              <a:t> Accumulation </a:t>
            </a:r>
          </a:p>
          <a:p>
            <a:pPr eaLnBrk="0" hangingPunct="0"/>
            <a:r>
              <a:rPr lang="en-US" dirty="0">
                <a:latin typeface="Times New Roman" pitchFamily="18" charset="0"/>
                <a:sym typeface="Symbol" pitchFamily="18" charset="2"/>
              </a:rPr>
              <a:t>buffer</a:t>
            </a:r>
          </a:p>
          <a:p>
            <a:pPr eaLnBrk="0" hangingPunct="0"/>
            <a:r>
              <a:rPr lang="en-US" dirty="0">
                <a:latin typeface="Times New Roman" pitchFamily="18" charset="0"/>
                <a:sym typeface="Symbol" pitchFamily="18" charset="2"/>
              </a:rPr>
              <a:t> Shadow volumes</a:t>
            </a:r>
          </a:p>
          <a:p>
            <a:pPr eaLnBrk="0" hangingPunct="0"/>
            <a:r>
              <a:rPr lang="en-US" dirty="0">
                <a:latin typeface="Times New Roman" pitchFamily="18" charset="0"/>
                <a:sym typeface="Symbol" pitchFamily="18" charset="2"/>
              </a:rPr>
              <a:t> Shadow textures</a:t>
            </a:r>
          </a:p>
        </p:txBody>
      </p:sp>
      <p:sp>
        <p:nvSpPr>
          <p:cNvPr id="148498" name="Text Box 18"/>
          <p:cNvSpPr txBox="1">
            <a:spLocks noChangeArrowheads="1"/>
          </p:cNvSpPr>
          <p:nvPr/>
        </p:nvSpPr>
        <p:spPr bwMode="auto">
          <a:xfrm>
            <a:off x="5394325" y="2935288"/>
            <a:ext cx="11657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u="sng">
                <a:latin typeface="Times New Roman" pitchFamily="18" charset="0"/>
              </a:rPr>
              <a:t>Radiosity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48501" name="Text Box 21"/>
          <p:cNvSpPr txBox="1">
            <a:spLocks noChangeArrowheads="1"/>
          </p:cNvSpPr>
          <p:nvPr/>
        </p:nvSpPr>
        <p:spPr bwMode="auto">
          <a:xfrm>
            <a:off x="7026275" y="3314700"/>
            <a:ext cx="175637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  <a:sym typeface="Symbol" pitchFamily="18" charset="2"/>
              </a:rPr>
              <a:t> Distributed</a:t>
            </a:r>
          </a:p>
          <a:p>
            <a:pPr eaLnBrk="0" hangingPunct="0"/>
            <a:r>
              <a:rPr lang="en-US" sz="2000">
                <a:latin typeface="Times New Roman" pitchFamily="18" charset="0"/>
                <a:sym typeface="Symbol" pitchFamily="18" charset="2"/>
              </a:rPr>
              <a:t>   ray tracing</a:t>
            </a:r>
          </a:p>
          <a:p>
            <a:pPr eaLnBrk="0" hangingPunct="0"/>
            <a:r>
              <a:rPr lang="en-US" sz="2000">
                <a:latin typeface="Times New Roman" pitchFamily="18" charset="0"/>
                <a:sym typeface="Symbol" pitchFamily="18" charset="2"/>
              </a:rPr>
              <a:t> Cone Tracing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48502" name="Text Box 22"/>
          <p:cNvSpPr txBox="1">
            <a:spLocks noChangeArrowheads="1"/>
          </p:cNvSpPr>
          <p:nvPr/>
        </p:nvSpPr>
        <p:spPr bwMode="auto">
          <a:xfrm>
            <a:off x="5224463" y="3403600"/>
            <a:ext cx="16065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 This is also 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pre-computed</a:t>
            </a:r>
          </a:p>
          <a:p>
            <a:pPr eaLnBrk="0" hangingPunct="0"/>
            <a:r>
              <a:rPr lang="en-US" sz="2000" dirty="0">
                <a:latin typeface="Times New Roman" pitchFamily="18" charset="0"/>
                <a:sym typeface="Symbol" pitchFamily="18" charset="2"/>
              </a:rPr>
              <a:t> Hemi-cube</a:t>
            </a:r>
          </a:p>
          <a:p>
            <a:pPr eaLnBrk="0" hangingPunct="0"/>
            <a:r>
              <a:rPr lang="en-US" sz="2000" dirty="0">
                <a:latin typeface="Times New Roman" pitchFamily="18" charset="0"/>
                <a:sym typeface="Symbol" pitchFamily="18" charset="2"/>
              </a:rPr>
              <a:t> Ray casting</a:t>
            </a:r>
            <a:endParaRPr lang="en-US" sz="20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Approaches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Ad-hoc / Custom</a:t>
            </a:r>
          </a:p>
          <a:p>
            <a:pPr lvl="1"/>
            <a:r>
              <a:rPr lang="en-GB" dirty="0"/>
              <a:t>Artist directed shadows</a:t>
            </a:r>
          </a:p>
          <a:p>
            <a:pPr lvl="1"/>
            <a:r>
              <a:rPr lang="en-GB" dirty="0"/>
              <a:t>Very simple and constrained conditions.</a:t>
            </a:r>
          </a:p>
          <a:p>
            <a:r>
              <a:rPr lang="en-GB" dirty="0"/>
              <a:t>Analytical</a:t>
            </a:r>
          </a:p>
          <a:p>
            <a:pPr lvl="1"/>
            <a:r>
              <a:rPr lang="en-GB" dirty="0"/>
              <a:t>Find all boundaries within the umbra / penumbra. Precise.</a:t>
            </a:r>
          </a:p>
          <a:p>
            <a:r>
              <a:rPr lang="en-GB" dirty="0"/>
              <a:t>Sampling</a:t>
            </a:r>
          </a:p>
          <a:p>
            <a:pPr lvl="1"/>
            <a:r>
              <a:rPr lang="en-GB" dirty="0"/>
              <a:t>Probabilistic sampling of whether a particular fragment is within the umbra / penumbra. With enough samples can be made precise.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Shadows and Illumination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a point is in shadow, how do we change the illumination?</a:t>
            </a:r>
          </a:p>
          <a:p>
            <a:endParaRPr lang="en-US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343400" y="2819400"/>
            <a:ext cx="3079750" cy="2611437"/>
            <a:chOff x="803" y="1707"/>
            <a:chExt cx="2151" cy="1847"/>
          </a:xfrm>
        </p:grpSpPr>
        <p:sp>
          <p:nvSpPr>
            <p:cNvPr id="349188" name="Line 4"/>
            <p:cNvSpPr>
              <a:spLocks noChangeShapeType="1"/>
            </p:cNvSpPr>
            <p:nvPr/>
          </p:nvSpPr>
          <p:spPr bwMode="auto">
            <a:xfrm flipV="1">
              <a:off x="803" y="2755"/>
              <a:ext cx="2151" cy="730"/>
            </a:xfrm>
            <a:prstGeom prst="line">
              <a:avLst/>
            </a:prstGeom>
            <a:noFill/>
            <a:ln w="76200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9191" name="Oval 7"/>
            <p:cNvSpPr>
              <a:spLocks noChangeArrowheads="1"/>
            </p:cNvSpPr>
            <p:nvPr/>
          </p:nvSpPr>
          <p:spPr bwMode="auto">
            <a:xfrm>
              <a:off x="1785" y="2401"/>
              <a:ext cx="553" cy="10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9193" name="Line 9"/>
            <p:cNvSpPr>
              <a:spLocks noChangeShapeType="1"/>
            </p:cNvSpPr>
            <p:nvPr/>
          </p:nvSpPr>
          <p:spPr bwMode="auto">
            <a:xfrm>
              <a:off x="1916" y="1939"/>
              <a:ext cx="764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9192" name="Line 8"/>
            <p:cNvSpPr>
              <a:spLocks noChangeShapeType="1"/>
            </p:cNvSpPr>
            <p:nvPr/>
          </p:nvSpPr>
          <p:spPr bwMode="auto">
            <a:xfrm flipH="1">
              <a:off x="1568" y="1939"/>
              <a:ext cx="348" cy="12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9189" name="Oval 5"/>
            <p:cNvSpPr>
              <a:spLocks noChangeArrowheads="1"/>
            </p:cNvSpPr>
            <p:nvPr/>
          </p:nvSpPr>
          <p:spPr bwMode="auto">
            <a:xfrm>
              <a:off x="1876" y="1909"/>
              <a:ext cx="104" cy="109"/>
            </a:xfrm>
            <a:prstGeom prst="ellipse">
              <a:avLst/>
            </a:prstGeom>
            <a:solidFill>
              <a:srgbClr val="FFFF00"/>
            </a:solidFill>
            <a:ln w="2857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9194" name="Line 10"/>
            <p:cNvSpPr>
              <a:spLocks noChangeShapeType="1"/>
            </p:cNvSpPr>
            <p:nvPr/>
          </p:nvSpPr>
          <p:spPr bwMode="auto">
            <a:xfrm>
              <a:off x="1186" y="2407"/>
              <a:ext cx="593" cy="6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9195" name="Text Box 11"/>
            <p:cNvSpPr txBox="1">
              <a:spLocks noChangeArrowheads="1"/>
            </p:cNvSpPr>
            <p:nvPr/>
          </p:nvSpPr>
          <p:spPr bwMode="auto">
            <a:xfrm>
              <a:off x="1611" y="1707"/>
              <a:ext cx="781" cy="19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Light Source</a:t>
              </a:r>
            </a:p>
          </p:txBody>
        </p:sp>
        <p:sp>
          <p:nvSpPr>
            <p:cNvPr id="349196" name="Text Box 12"/>
            <p:cNvSpPr txBox="1">
              <a:spLocks noChangeArrowheads="1"/>
            </p:cNvSpPr>
            <p:nvPr/>
          </p:nvSpPr>
          <p:spPr bwMode="auto">
            <a:xfrm>
              <a:off x="923" y="2210"/>
              <a:ext cx="471" cy="19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Viewer</a:t>
              </a:r>
            </a:p>
          </p:txBody>
        </p:sp>
        <p:sp>
          <p:nvSpPr>
            <p:cNvPr id="349197" name="Oval 13"/>
            <p:cNvSpPr>
              <a:spLocks noChangeArrowheads="1"/>
            </p:cNvSpPr>
            <p:nvPr/>
          </p:nvSpPr>
          <p:spPr bwMode="auto">
            <a:xfrm>
              <a:off x="1796" y="3080"/>
              <a:ext cx="80" cy="7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9198" name="Text Box 14"/>
            <p:cNvSpPr txBox="1">
              <a:spLocks noChangeArrowheads="1"/>
            </p:cNvSpPr>
            <p:nvPr/>
          </p:nvSpPr>
          <p:spPr bwMode="auto">
            <a:xfrm>
              <a:off x="1765" y="3161"/>
              <a:ext cx="1067" cy="19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Point is in shadow</a:t>
              </a:r>
            </a:p>
          </p:txBody>
        </p:sp>
        <p:sp>
          <p:nvSpPr>
            <p:cNvPr id="349199" name="Text Box 15"/>
            <p:cNvSpPr txBox="1">
              <a:spLocks noChangeArrowheads="1"/>
            </p:cNvSpPr>
            <p:nvPr/>
          </p:nvSpPr>
          <p:spPr bwMode="auto">
            <a:xfrm>
              <a:off x="2222" y="2220"/>
              <a:ext cx="590" cy="19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Occluder</a:t>
              </a:r>
            </a:p>
          </p:txBody>
        </p:sp>
        <p:sp>
          <p:nvSpPr>
            <p:cNvPr id="349200" name="Oval 16"/>
            <p:cNvSpPr>
              <a:spLocks noChangeArrowheads="1"/>
            </p:cNvSpPr>
            <p:nvPr/>
          </p:nvSpPr>
          <p:spPr bwMode="auto">
            <a:xfrm>
              <a:off x="1367" y="3239"/>
              <a:ext cx="80" cy="79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9201" name="Line 17"/>
            <p:cNvSpPr>
              <a:spLocks noChangeShapeType="1"/>
            </p:cNvSpPr>
            <p:nvPr/>
          </p:nvSpPr>
          <p:spPr bwMode="auto">
            <a:xfrm>
              <a:off x="1190" y="2412"/>
              <a:ext cx="195" cy="7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9202" name="Text Box 18"/>
            <p:cNvSpPr txBox="1">
              <a:spLocks noChangeArrowheads="1"/>
            </p:cNvSpPr>
            <p:nvPr/>
          </p:nvSpPr>
          <p:spPr bwMode="auto">
            <a:xfrm>
              <a:off x="1184" y="3360"/>
              <a:ext cx="640" cy="19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Point is lit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Shadows and Illumination</a:t>
            </a:r>
          </a:p>
        </p:txBody>
      </p:sp>
      <p:sp>
        <p:nvSpPr>
          <p:cNvPr id="282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28600" indent="-228600"/>
            <a:r>
              <a:rPr lang="en-US" dirty="0"/>
              <a:t>Illumination model with included visibility term:</a:t>
            </a:r>
          </a:p>
          <a:p>
            <a:pPr marL="228600" indent="-228600">
              <a:spcBef>
                <a:spcPct val="600000"/>
              </a:spcBef>
            </a:pPr>
            <a:r>
              <a:rPr lang="en-US" dirty="0"/>
              <a:t>Visibility term determines if a light can “see” the point</a:t>
            </a:r>
          </a:p>
          <a:p>
            <a:pPr marL="228600" indent="-228600"/>
            <a:r>
              <a:rPr lang="en-US" dirty="0"/>
              <a:t>If point is in shadow, only ambient term applies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0682-E868-4EF4-BA46-62BCBFED59AB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82629" name="Line 5"/>
          <p:cNvSpPr>
            <a:spLocks noChangeShapeType="1"/>
          </p:cNvSpPr>
          <p:nvPr/>
        </p:nvSpPr>
        <p:spPr bwMode="auto">
          <a:xfrm flipH="1" flipV="1">
            <a:off x="3200400" y="2667000"/>
            <a:ext cx="762000" cy="990600"/>
          </a:xfrm>
          <a:prstGeom prst="line">
            <a:avLst/>
          </a:prstGeom>
          <a:noFill/>
          <a:ln w="12700">
            <a:solidFill>
              <a:srgbClr val="783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2630" name="Text Box 6"/>
          <p:cNvSpPr txBox="1">
            <a:spLocks noChangeArrowheads="1"/>
          </p:cNvSpPr>
          <p:nvPr/>
        </p:nvSpPr>
        <p:spPr bwMode="auto">
          <a:xfrm>
            <a:off x="3886200" y="35814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8C"/>
                </a:solidFill>
                <a:latin typeface="Times New Roman" pitchFamily="18" charset="0"/>
              </a:rPr>
              <a:t>Visibility Term: </a:t>
            </a:r>
            <a:r>
              <a:rPr lang="en-US">
                <a:solidFill>
                  <a:srgbClr val="783C00"/>
                </a:solidFill>
                <a:latin typeface="Times New Roman" pitchFamily="18" charset="0"/>
              </a:rPr>
              <a:t>0 or 1 for point/directional lights</a:t>
            </a:r>
          </a:p>
        </p:txBody>
      </p:sp>
      <p:sp>
        <p:nvSpPr>
          <p:cNvPr id="282631" name="Line 7"/>
          <p:cNvSpPr>
            <a:spLocks noChangeShapeType="1"/>
          </p:cNvSpPr>
          <p:nvPr/>
        </p:nvSpPr>
        <p:spPr bwMode="auto">
          <a:xfrm flipV="1">
            <a:off x="2754313" y="2971800"/>
            <a:ext cx="0" cy="685800"/>
          </a:xfrm>
          <a:prstGeom prst="line">
            <a:avLst/>
          </a:prstGeom>
          <a:noFill/>
          <a:ln w="12700">
            <a:solidFill>
              <a:srgbClr val="783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2632" name="Text Box 8"/>
          <p:cNvSpPr txBox="1">
            <a:spLocks noChangeArrowheads="1"/>
          </p:cNvSpPr>
          <p:nvPr/>
        </p:nvSpPr>
        <p:spPr bwMode="auto">
          <a:xfrm>
            <a:off x="2076450" y="3581400"/>
            <a:ext cx="135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8C"/>
                </a:solidFill>
                <a:latin typeface="Times New Roman" pitchFamily="18" charset="0"/>
              </a:rPr>
              <a:t>For all lights</a:t>
            </a:r>
          </a:p>
        </p:txBody>
      </p:sp>
      <p:graphicFrame>
        <p:nvGraphicFramePr>
          <p:cNvPr id="282633" name="Object 18"/>
          <p:cNvGraphicFramePr>
            <a:graphicFrameLocks noChangeAspect="1"/>
          </p:cNvGraphicFramePr>
          <p:nvPr/>
        </p:nvGraphicFramePr>
        <p:xfrm>
          <a:off x="1206500" y="1981200"/>
          <a:ext cx="696118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3225600" imgH="431640" progId="Equation.3">
                  <p:embed/>
                </p:oleObj>
              </mc:Choice>
              <mc:Fallback>
                <p:oleObj name="Equation" r:id="rId4" imgW="3225600" imgH="4316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1981200"/>
                        <a:ext cx="6961188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8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Shadows and OpenGL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OpenGL we send the geometry for a model through the pipeline.</a:t>
            </a:r>
          </a:p>
          <a:p>
            <a:r>
              <a:rPr lang="en-US" dirty="0"/>
              <a:t>The Visibility function, </a:t>
            </a:r>
            <a:r>
              <a:rPr lang="en-US" b="1" i="1" dirty="0"/>
              <a:t>V</a:t>
            </a:r>
            <a:r>
              <a:rPr lang="en-US" dirty="0"/>
              <a:t>, is not a constant in our illumination model.</a:t>
            </a:r>
          </a:p>
          <a:p>
            <a:pPr lvl="1"/>
            <a:r>
              <a:rPr lang="en-US" dirty="0"/>
              <a:t>Per vertex information?</a:t>
            </a:r>
          </a:p>
          <a:p>
            <a:pPr lvl="1"/>
            <a:r>
              <a:rPr lang="en-US" dirty="0"/>
              <a:t>Per fragment using a texture map?</a:t>
            </a:r>
          </a:p>
          <a:p>
            <a:pPr lvl="1"/>
            <a:r>
              <a:rPr lang="en-US" dirty="0"/>
              <a:t>Some per-pixel masking function?</a:t>
            </a:r>
          </a:p>
          <a:p>
            <a:r>
              <a:rPr lang="en-US" dirty="0"/>
              <a:t>Recall that we need a </a:t>
            </a:r>
            <a:r>
              <a:rPr lang="en-US" b="1" i="1" dirty="0"/>
              <a:t>V</a:t>
            </a:r>
            <a:r>
              <a:rPr lang="en-US" dirty="0"/>
              <a:t> for each light.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Shadows and Illumination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Note, we can re-write our illumination equation: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Negative light.</a:t>
            </a:r>
          </a:p>
        </p:txBody>
      </p:sp>
      <p:graphicFrame>
        <p:nvGraphicFramePr>
          <p:cNvPr id="230402" name="Object 18"/>
          <p:cNvGraphicFramePr>
            <a:graphicFrameLocks noChangeAspect="1"/>
          </p:cNvGraphicFramePr>
          <p:nvPr/>
        </p:nvGraphicFramePr>
        <p:xfrm>
          <a:off x="1143000" y="2667000"/>
          <a:ext cx="6961188" cy="284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3225600" imgH="1320480" progId="Equation.3">
                  <p:embed/>
                </p:oleObj>
              </mc:Choice>
              <mc:Fallback>
                <p:oleObj name="Equation" r:id="rId3" imgW="3225600" imgH="1320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667000"/>
                        <a:ext cx="6961188" cy="284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8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Brace 4"/>
          <p:cNvSpPr/>
          <p:nvPr/>
        </p:nvSpPr>
        <p:spPr bwMode="auto">
          <a:xfrm rot="16200000">
            <a:off x="5600700" y="495300"/>
            <a:ext cx="304800" cy="4495800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22860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</a:t>
            </a:r>
            <a:r>
              <a:rPr lang="en-US" baseline="-25000" dirty="0" err="1"/>
              <a:t>i</a:t>
            </a:r>
            <a:endParaRPr lang="en-US" baseline="-25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Masking in OpenGL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OpenGL provides several ways of </a:t>
            </a:r>
            <a:r>
              <a:rPr lang="en-US" i="1" dirty="0"/>
              <a:t>masking </a:t>
            </a:r>
            <a:r>
              <a:rPr lang="en-US" dirty="0"/>
              <a:t>pixels</a:t>
            </a:r>
          </a:p>
          <a:p>
            <a:pPr lvl="1"/>
            <a:r>
              <a:rPr lang="en-US" dirty="0"/>
              <a:t>Stencil buffer with stencil test</a:t>
            </a:r>
          </a:p>
          <a:p>
            <a:pPr lvl="1"/>
            <a:r>
              <a:rPr lang="en-US" dirty="0"/>
              <a:t>Alpha test with fragment’s alpha values</a:t>
            </a:r>
          </a:p>
          <a:p>
            <a:pPr lvl="1"/>
            <a:r>
              <a:rPr lang="en-US" dirty="0"/>
              <a:t>Blending with fragment’s and </a:t>
            </a:r>
            <a:r>
              <a:rPr lang="en-US" dirty="0" err="1"/>
              <a:t>framebuffer’s</a:t>
            </a:r>
            <a:r>
              <a:rPr lang="en-US" dirty="0"/>
              <a:t> alpha values.</a:t>
            </a:r>
          </a:p>
          <a:p>
            <a:pPr lvl="1"/>
            <a:r>
              <a:rPr lang="en-US" dirty="0"/>
              <a:t>Texture sampling and shaders.</a:t>
            </a:r>
          </a:p>
          <a:p>
            <a:pPr>
              <a:buFontTx/>
              <a:buNone/>
            </a:pPr>
            <a:endParaRPr lang="en-US" b="0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 (single light)</a:t>
            </a:r>
          </a:p>
          <a:p>
            <a:pPr lvl="1"/>
            <a:r>
              <a:rPr lang="en-US" dirty="0"/>
              <a:t>Render receivers with full illumination</a:t>
            </a:r>
          </a:p>
          <a:p>
            <a:pPr lvl="1"/>
            <a:r>
              <a:rPr lang="en-US" dirty="0"/>
              <a:t>For each occluder</a:t>
            </a:r>
          </a:p>
          <a:p>
            <a:pPr lvl="2"/>
            <a:r>
              <a:rPr lang="en-US" dirty="0"/>
              <a:t>Project occluder from the light to the receivers</a:t>
            </a:r>
          </a:p>
          <a:p>
            <a:pPr lvl="2"/>
            <a:r>
              <a:rPr lang="en-US" dirty="0"/>
              <a:t>Darken (set to black or ambient) the illumination.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multiple light sources this technique does not work. If the algorithm simply sets the pixels to black (or ambient), then it will erases the contributions from all light sources.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Shadows</a:t>
            </a:r>
          </a:p>
        </p:txBody>
      </p:sp>
      <p:pic>
        <p:nvPicPr>
          <p:cNvPr id="9" name="Picture 4" descr="spatia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828800"/>
            <a:ext cx="291147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spatia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6037" y="4060825"/>
            <a:ext cx="291147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spatial3_nobu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9525" y="2944812"/>
            <a:ext cx="2909887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19800" y="2362200"/>
            <a:ext cx="1330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Trapezoid?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Light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  <a:p>
            <a:pPr lvl="1"/>
            <a:r>
              <a:rPr lang="en-US" dirty="0"/>
              <a:t>Render scene with ambient illumination only</a:t>
            </a:r>
          </a:p>
          <a:p>
            <a:pPr lvl="1"/>
            <a:r>
              <a:rPr lang="en-US" dirty="0"/>
              <a:t>For each light source</a:t>
            </a:r>
          </a:p>
          <a:p>
            <a:pPr lvl="2"/>
            <a:r>
              <a:rPr lang="en-US" dirty="0"/>
              <a:t>Render scene with illumination from this light only</a:t>
            </a:r>
          </a:p>
          <a:p>
            <a:pPr lvl="2"/>
            <a:r>
              <a:rPr lang="en-US" dirty="0"/>
              <a:t>Scale illumination by shadow mask</a:t>
            </a:r>
          </a:p>
          <a:p>
            <a:pPr lvl="2"/>
            <a:r>
              <a:rPr lang="en-US" dirty="0"/>
              <a:t>Add contribution to frame buffer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Real-Time Rendering</a:t>
            </a:r>
            <a:br>
              <a:rPr lang="en-US" dirty="0"/>
            </a:br>
            <a:r>
              <a:rPr lang="en-US" dirty="0"/>
              <a:t>	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Ad-hoc Shadows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600" dirty="0"/>
              <a:t>CSE 5542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600" dirty="0"/>
              <a:t>Prof. Roger Crawfis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Ad-Hoc and Custom Shadows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Fake proxy geometry.</a:t>
            </a:r>
          </a:p>
          <a:p>
            <a:r>
              <a:rPr lang="en-US" dirty="0"/>
              <a:t>Projection of model to a plane.</a:t>
            </a:r>
          </a:p>
          <a:p>
            <a:r>
              <a:rPr lang="en-US" dirty="0"/>
              <a:t>Projection of a texture to a plane.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Fake Proxy Shadow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Shadows are simple hand-drawn polygons or textures.</a:t>
            </a:r>
          </a:p>
        </p:txBody>
      </p:sp>
      <p:pic>
        <p:nvPicPr>
          <p:cNvPr id="354308" name="Picture 4" descr="U:\brabec\unix-home\doc\tutorials\gtec_2001\talk\pics\TombRaid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2743200"/>
            <a:ext cx="2006600" cy="3025775"/>
          </a:xfrm>
          <a:prstGeom prst="rect">
            <a:avLst/>
          </a:prstGeom>
          <a:noFill/>
        </p:spPr>
      </p:pic>
      <p:pic>
        <p:nvPicPr>
          <p:cNvPr id="354309" name="Picture 5" descr="U:\brabec\unix-home\doc\tutorials\gtec_2001\talk\pics\tomb2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3124200" y="2743200"/>
            <a:ext cx="4857750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4310" name="Text Box 6"/>
          <p:cNvSpPr txBox="1">
            <a:spLocks noChangeAspect="1" noChangeArrowheads="1"/>
          </p:cNvSpPr>
          <p:nvPr/>
        </p:nvSpPr>
        <p:spPr bwMode="auto">
          <a:xfrm>
            <a:off x="1290637" y="5768975"/>
            <a:ext cx="6691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400">
                <a:latin typeface="Times New Roman" pitchFamily="18" charset="0"/>
              </a:rPr>
              <a:t>Images from TombRaider. ©Eidos Interactive. </a:t>
            </a:r>
            <a:endParaRPr lang="en-GB" sz="1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Fake Proxy Shadow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Neither static lighting or dynamic lighting – it is faked.</a:t>
            </a:r>
          </a:p>
          <a:p>
            <a:r>
              <a:rPr lang="en-US" dirty="0"/>
              <a:t>Do not care whether it is a static or dynamic occluder.</a:t>
            </a:r>
          </a:p>
          <a:p>
            <a:r>
              <a:rPr lang="en-US" dirty="0"/>
              <a:t>Typically a single object (occluder) to a single, and simple, object (receiver).</a:t>
            </a:r>
          </a:p>
          <a:p>
            <a:r>
              <a:rPr lang="en-US" dirty="0"/>
              <a:t>Hard and soft (fake) shadows are easily supported.</a:t>
            </a:r>
          </a:p>
          <a:p>
            <a:r>
              <a:rPr lang="en-US" dirty="0"/>
              <a:t>For certain cases works great!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Fake Proxy Shadow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Approximation of shadow position and shape based on object’s typical use.</a:t>
            </a:r>
          </a:p>
          <a:p>
            <a:r>
              <a:rPr lang="en-US" sz="2800" dirty="0"/>
              <a:t>Typically assumes overhead lighting.</a:t>
            </a:r>
          </a:p>
          <a:p>
            <a:r>
              <a:rPr lang="en-US" sz="2800" dirty="0"/>
              <a:t>Typically assumes a single flat ground plane as a receiver.</a:t>
            </a:r>
          </a:p>
          <a:p>
            <a:r>
              <a:rPr lang="en-US" dirty="0"/>
              <a:t>E.g., draw the bottom of the bounding box.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3" name="Picture 5" descr="D:\geri\uni\sem-cg\fake_shadow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1981200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8" name="Picture 4" descr="http://i292.photobucket.com/albums/mm14/orscella/tabl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3810000" cy="2419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Fake Proxy Shadow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Consider this model </a:t>
            </a:r>
            <a:br>
              <a:rPr lang="en-US" dirty="0"/>
            </a:br>
            <a:r>
              <a:rPr lang="en-US" dirty="0"/>
              <a:t>of a desk with a fake</a:t>
            </a:r>
            <a:br>
              <a:rPr lang="en-US" dirty="0"/>
            </a:br>
            <a:r>
              <a:rPr lang="en-US" dirty="0"/>
              <a:t>shadow using an </a:t>
            </a:r>
            <a:br>
              <a:rPr lang="en-US" dirty="0"/>
            </a:br>
            <a:r>
              <a:rPr lang="en-US" dirty="0"/>
              <a:t>ellipse: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Know where the shadow is going to be.</a:t>
            </a:r>
          </a:p>
          <a:p>
            <a:r>
              <a:rPr lang="en-US" dirty="0"/>
              <a:t>Will change some depending on the light placement in the room, but good enough!</a:t>
            </a:r>
          </a:p>
          <a:p>
            <a:r>
              <a:rPr lang="en-US" dirty="0"/>
              <a:t>The ellipse is part of the model.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Fake Proxy Shadow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2146" name="Picture 2" descr="3D Model of Stryker ATGM (HP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Fake Proxy Shadow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3124200" cy="4419600"/>
          </a:xfrm>
        </p:spPr>
        <p:txBody>
          <a:bodyPr/>
          <a:lstStyle/>
          <a:p>
            <a:r>
              <a:rPr lang="en-US" sz="2800" dirty="0"/>
              <a:t>Quite complex model.</a:t>
            </a:r>
          </a:p>
          <a:p>
            <a:r>
              <a:rPr lang="en-US" sz="2800" dirty="0"/>
              <a:t>Know it will sit on a flat floor.</a:t>
            </a:r>
          </a:p>
          <a:p>
            <a:r>
              <a:rPr lang="en-US" sz="2800" dirty="0"/>
              <a:t>Will fail if we place another object behind or underneath it.</a:t>
            </a:r>
          </a:p>
        </p:txBody>
      </p:sp>
      <p:pic>
        <p:nvPicPr>
          <p:cNvPr id="263170" name="Picture 2" descr="http://www.the123d.com/tutorial/general2/step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1" y="1447801"/>
            <a:ext cx="5410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Occluder</a:t>
            </a:r>
            <a:endParaRPr lang="en-GB" dirty="0"/>
          </a:p>
        </p:txBody>
      </p:sp>
      <p:sp>
        <p:nvSpPr>
          <p:cNvPr id="35635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Shadows for large planar receivers</a:t>
            </a:r>
          </a:p>
          <a:p>
            <a:pPr lvl="1"/>
            <a:r>
              <a:rPr lang="en-US" dirty="0"/>
              <a:t>Ground plane</a:t>
            </a:r>
          </a:p>
          <a:p>
            <a:pPr lvl="1"/>
            <a:r>
              <a:rPr lang="en-US" dirty="0"/>
              <a:t>Walls</a:t>
            </a:r>
          </a:p>
          <a:p>
            <a:r>
              <a:rPr lang="en-US" dirty="0"/>
              <a:t>Use mathematics to flatten (splat) the object to the plane.</a:t>
            </a:r>
          </a:p>
          <a:p>
            <a:pPr>
              <a:buFontTx/>
              <a:buNone/>
            </a:pPr>
            <a:endParaRPr lang="en-GB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71319"/>
            <a:ext cx="3886200" cy="327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Shadows</a:t>
            </a:r>
          </a:p>
        </p:txBody>
      </p:sp>
      <p:sp>
        <p:nvSpPr>
          <p:cNvPr id="647176" name="Rectangle 8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Cue to object-object relationship.</a:t>
            </a:r>
          </a:p>
          <a:p>
            <a:r>
              <a:rPr lang="en-US" dirty="0"/>
              <a:t>Provides additional depth cue.</a:t>
            </a:r>
          </a:p>
          <a:p>
            <a:endParaRPr lang="en-US" dirty="0"/>
          </a:p>
        </p:txBody>
      </p:sp>
      <p:graphicFrame>
        <p:nvGraphicFramePr>
          <p:cNvPr id="647173" name="Object 5"/>
          <p:cNvGraphicFramePr>
            <a:graphicFrameLocks noChangeAspect="1"/>
          </p:cNvGraphicFramePr>
          <p:nvPr/>
        </p:nvGraphicFramePr>
        <p:xfrm>
          <a:off x="4800600" y="2743200"/>
          <a:ext cx="3581400" cy="317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Photo" r:id="rId3" imgW="2448267" imgH="2172003" progId="">
                  <p:embed/>
                </p:oleObj>
              </mc:Choice>
              <mc:Fallback>
                <p:oleObj name="Photo Editor Photo" r:id="rId3" imgW="2448267" imgH="217200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743200"/>
                        <a:ext cx="3581400" cy="317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7174" name="Object 6"/>
          <p:cNvGraphicFramePr>
            <a:graphicFrameLocks noChangeAspect="1"/>
          </p:cNvGraphicFramePr>
          <p:nvPr/>
        </p:nvGraphicFramePr>
        <p:xfrm>
          <a:off x="762000" y="2743200"/>
          <a:ext cx="3581400" cy="317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5" imgW="2448267" imgH="2172003" progId="">
                  <p:embed/>
                </p:oleObj>
              </mc:Choice>
              <mc:Fallback>
                <p:oleObj name="Photo Editor Photo" r:id="rId5" imgW="2448267" imgH="2172003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43200"/>
                        <a:ext cx="3581400" cy="317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Occluder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Works for:</a:t>
            </a:r>
          </a:p>
          <a:p>
            <a:pPr lvl="1"/>
            <a:r>
              <a:rPr lang="en-US" dirty="0"/>
              <a:t>Static or dynamic </a:t>
            </a:r>
            <a:r>
              <a:rPr lang="en-US" dirty="0" err="1"/>
              <a:t>occluders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Only planar receivers.</a:t>
            </a:r>
          </a:p>
          <a:p>
            <a:pPr lvl="2"/>
            <a:r>
              <a:rPr lang="en-US" dirty="0"/>
              <a:t>A wall and a floor can be shadowed separately.</a:t>
            </a:r>
          </a:p>
          <a:p>
            <a:pPr lvl="1"/>
            <a:r>
              <a:rPr lang="en-US" dirty="0"/>
              <a:t>Static or dynamic light sources.</a:t>
            </a:r>
          </a:p>
          <a:p>
            <a:pPr lvl="1"/>
            <a:r>
              <a:rPr lang="en-US" dirty="0"/>
              <a:t>Mainly hard shadows.</a:t>
            </a:r>
          </a:p>
          <a:p>
            <a:pPr lvl="1"/>
            <a:r>
              <a:rPr lang="en-US" dirty="0"/>
              <a:t>Usually a single light source.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Occluder</a:t>
            </a:r>
            <a:endParaRPr lang="en-GB" dirty="0"/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Projection of a vertex, </a:t>
            </a:r>
            <a:r>
              <a:rPr lang="en-US" i="1" dirty="0"/>
              <a:t>v</a:t>
            </a:r>
            <a:r>
              <a:rPr lang="en-US" dirty="0"/>
              <a:t>, to a plane with normal, </a:t>
            </a:r>
            <a:r>
              <a:rPr lang="en-US" i="1" dirty="0"/>
              <a:t>n</a:t>
            </a:r>
            <a:r>
              <a:rPr lang="en-US" dirty="0"/>
              <a:t>, and coefficient </a:t>
            </a:r>
            <a:r>
              <a:rPr lang="en-US" i="1" dirty="0"/>
              <a:t>d</a:t>
            </a:r>
            <a:r>
              <a:rPr lang="en-US" dirty="0"/>
              <a:t>.</a:t>
            </a:r>
            <a:br>
              <a:rPr lang="en-US" i="1" dirty="0"/>
            </a:br>
            <a:br>
              <a:rPr lang="en-US" i="1" dirty="0"/>
            </a:br>
            <a:endParaRPr lang="en-US" i="1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Could be done in shader, but also leads to a 4x4 matrix.</a:t>
            </a:r>
          </a:p>
          <a:p>
            <a:pPr>
              <a:buFontTx/>
              <a:buNone/>
            </a:pPr>
            <a:endParaRPr lang="en-GB" dirty="0"/>
          </a:p>
        </p:txBody>
      </p:sp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1752600" y="2895600"/>
          <a:ext cx="4141788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1536480" imgH="660240" progId="Equation.3">
                  <p:embed/>
                </p:oleObj>
              </mc:Choice>
              <mc:Fallback>
                <p:oleObj name="Equation" r:id="rId3" imgW="153648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95600"/>
                        <a:ext cx="4141788" cy="178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3806097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>
            <a:stCxn id="10" idx="0"/>
          </p:cNvCxnSpPr>
          <p:nvPr/>
        </p:nvCxnSpPr>
        <p:spPr bwMode="auto">
          <a:xfrm rot="16200000" flipH="1" flipV="1">
            <a:off x="2948293" y="3936693"/>
            <a:ext cx="3249614" cy="21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Occluder</a:t>
            </a:r>
            <a:endParaRPr lang="en-GB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 </a:t>
            </a:r>
            <a:r>
              <a:rPr lang="en-US" i="1"/>
              <a:t>xz </a:t>
            </a:r>
            <a:r>
              <a:rPr lang="en-US"/>
              <a:t>plane at </a:t>
            </a:r>
            <a:r>
              <a:rPr lang="en-US" i="1"/>
              <a:t>y=0</a:t>
            </a:r>
            <a:endParaRPr lang="en-US"/>
          </a:p>
          <a:p>
            <a:pPr>
              <a:buFontTx/>
              <a:buNone/>
            </a:pPr>
            <a:endParaRPr lang="en-GB"/>
          </a:p>
        </p:txBody>
      </p:sp>
      <p:graphicFrame>
        <p:nvGraphicFramePr>
          <p:cNvPr id="357380" name="Object 4"/>
          <p:cNvGraphicFramePr>
            <a:graphicFrameLocks noChangeAspect="1"/>
          </p:cNvGraphicFramePr>
          <p:nvPr/>
        </p:nvGraphicFramePr>
        <p:xfrm>
          <a:off x="5080000" y="2619375"/>
          <a:ext cx="2698750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977760" imgH="965160" progId="Equation.3">
                  <p:embed/>
                </p:oleObj>
              </mc:Choice>
              <mc:Fallback>
                <p:oleObj name="Equation" r:id="rId3" imgW="977760" imgH="965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2619375"/>
                        <a:ext cx="2698750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3806097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0" y="5562600"/>
            <a:ext cx="3200400" cy="136525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3352800" y="3886199"/>
            <a:ext cx="914400" cy="914400"/>
          </a:xfrm>
          <a:prstGeom prst="ellipse">
            <a:avLst/>
          </a:prstGeom>
          <a:solidFill>
            <a:srgbClr val="FA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4494335" y="2312986"/>
            <a:ext cx="159727" cy="1603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4038600" y="2438399"/>
            <a:ext cx="533400" cy="3200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2362200" y="2438399"/>
            <a:ext cx="2209800" cy="3200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328746" y="4049712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v-SE" sz="4000" b="1">
                <a:latin typeface="Times New Roman" pitchFamily="18" charset="0"/>
              </a:rPr>
              <a:t>v</a:t>
            </a:r>
            <a:endParaRPr lang="en-GB" sz="4000" b="1">
              <a:latin typeface="Times New Roman" pitchFamily="18" charset="0"/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4191000" y="4343399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3962400" y="5486399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647343" y="4887912"/>
            <a:ext cx="46745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v-SE" sz="4000" b="1">
                <a:latin typeface="Times New Roman" pitchFamily="18" charset="0"/>
              </a:rPr>
              <a:t>p</a:t>
            </a:r>
            <a:endParaRPr lang="en-GB" sz="4000" b="1">
              <a:latin typeface="Times New Roman" pitchFamily="18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2237642" y="2117725"/>
            <a:ext cx="212480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v-SE" sz="4000" b="1">
                <a:latin typeface="Times New Roman" pitchFamily="18" charset="0"/>
              </a:rPr>
              <a:t>l</a:t>
            </a:r>
            <a:r>
              <a:rPr lang="sv-SE" sz="4000" i="1">
                <a:latin typeface="Times New Roman" pitchFamily="18" charset="0"/>
              </a:rPr>
              <a:t>=</a:t>
            </a:r>
            <a:r>
              <a:rPr lang="sv-SE" sz="4000">
                <a:latin typeface="Times New Roman" pitchFamily="18" charset="0"/>
              </a:rPr>
              <a:t>(</a:t>
            </a:r>
            <a:r>
              <a:rPr lang="sv-SE" sz="4000" i="1">
                <a:latin typeface="Times New Roman" pitchFamily="18" charset="0"/>
              </a:rPr>
              <a:t>l</a:t>
            </a:r>
            <a:r>
              <a:rPr lang="sv-SE" sz="4000" i="1" baseline="-25000">
                <a:latin typeface="Times New Roman" pitchFamily="18" charset="0"/>
              </a:rPr>
              <a:t>x</a:t>
            </a:r>
            <a:r>
              <a:rPr lang="sv-SE" sz="4000" i="1">
                <a:latin typeface="Times New Roman" pitchFamily="18" charset="0"/>
              </a:rPr>
              <a:t>,l</a:t>
            </a:r>
            <a:r>
              <a:rPr lang="sv-SE" sz="4000" i="1" baseline="-25000">
                <a:latin typeface="Times New Roman" pitchFamily="18" charset="0"/>
              </a:rPr>
              <a:t>y</a:t>
            </a:r>
            <a:r>
              <a:rPr lang="sv-SE" sz="4000" i="1">
                <a:latin typeface="Times New Roman" pitchFamily="18" charset="0"/>
              </a:rPr>
              <a:t>,l</a:t>
            </a:r>
            <a:r>
              <a:rPr lang="sv-SE" sz="4000" i="1" baseline="-25000">
                <a:latin typeface="Times New Roman" pitchFamily="18" charset="0"/>
              </a:rPr>
              <a:t>z</a:t>
            </a:r>
            <a:r>
              <a:rPr lang="sv-SE" sz="4000">
                <a:latin typeface="Times New Roman" pitchFamily="18" charset="0"/>
              </a:rPr>
              <a:t>)</a:t>
            </a:r>
            <a:endParaRPr lang="en-GB" sz="4000">
              <a:latin typeface="Times New Roman" pitchFamily="18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533400" y="5268912"/>
            <a:ext cx="1006719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v-SE" sz="4000" i="1">
                <a:latin typeface="Times New Roman" pitchFamily="18" charset="0"/>
              </a:rPr>
              <a:t>y=0</a:t>
            </a:r>
            <a:endParaRPr lang="en-GB" sz="4000">
              <a:latin typeface="Times New Roman" pitchFamily="18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1676400" y="3565524"/>
            <a:ext cx="0" cy="2057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799492" y="3168650"/>
            <a:ext cx="41030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v-SE" sz="4000" i="1">
                <a:latin typeface="Times New Roman" pitchFamily="18" charset="0"/>
              </a:rPr>
              <a:t>y</a:t>
            </a:r>
            <a:endParaRPr lang="en-GB" sz="40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Occluder</a:t>
            </a:r>
            <a:endParaRPr lang="en-GB" dirty="0"/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Transformation as a 4 by 4 matrix</a:t>
            </a:r>
            <a:endParaRPr lang="en-GB" dirty="0"/>
          </a:p>
        </p:txBody>
      </p:sp>
      <p:graphicFrame>
        <p:nvGraphicFramePr>
          <p:cNvPr id="358404" name="Object 4"/>
          <p:cNvGraphicFramePr>
            <a:graphicFrameLocks noChangeAspect="1"/>
          </p:cNvGraphicFramePr>
          <p:nvPr/>
        </p:nvGraphicFramePr>
        <p:xfrm>
          <a:off x="1524000" y="2590800"/>
          <a:ext cx="4660900" cy="259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1688760" imgH="939600" progId="Equation.3">
                  <p:embed/>
                </p:oleObj>
              </mc:Choice>
              <mc:Fallback>
                <p:oleObj name="Equation" r:id="rId3" imgW="1688760" imgH="939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90800"/>
                        <a:ext cx="4660900" cy="259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3806097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2406650" y="3275012"/>
            <a:ext cx="2819400" cy="457200"/>
          </a:xfrm>
          <a:prstGeom prst="roundRect">
            <a:avLst/>
          </a:prstGeom>
          <a:solidFill>
            <a:srgbClr val="FFFF00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Occluder</a:t>
            </a:r>
            <a:endParaRPr lang="en-GB" dirty="0"/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algorithm</a:t>
            </a:r>
          </a:p>
          <a:p>
            <a:pPr lvl="1"/>
            <a:r>
              <a:rPr lang="en-US" dirty="0"/>
              <a:t>Render scene (full lighting)</a:t>
            </a:r>
          </a:p>
          <a:p>
            <a:pPr lvl="1"/>
            <a:r>
              <a:rPr lang="en-US" dirty="0"/>
              <a:t>For each receiver plane</a:t>
            </a:r>
          </a:p>
          <a:p>
            <a:pPr lvl="2"/>
            <a:r>
              <a:rPr lang="en-US" dirty="0"/>
              <a:t>Compute projection matrix </a:t>
            </a:r>
            <a:r>
              <a:rPr lang="en-US" i="1" dirty="0"/>
              <a:t>M</a:t>
            </a:r>
          </a:p>
          <a:p>
            <a:pPr lvl="2"/>
            <a:r>
              <a:rPr lang="en-US" dirty="0"/>
              <a:t>Multiply with actual transformation (</a:t>
            </a:r>
            <a:r>
              <a:rPr lang="en-US" dirty="0" err="1"/>
              <a:t>modelview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Note, even though this is a projection.</a:t>
            </a:r>
          </a:p>
          <a:p>
            <a:pPr lvl="3"/>
            <a:r>
              <a:rPr lang="en-US" dirty="0"/>
              <a:t>Need to flatten it in world space.</a:t>
            </a:r>
          </a:p>
          <a:p>
            <a:pPr lvl="2"/>
            <a:r>
              <a:rPr lang="en-US" dirty="0"/>
              <a:t>Render selected (occluder) geometry</a:t>
            </a:r>
          </a:p>
          <a:p>
            <a:pPr lvl="3"/>
            <a:r>
              <a:rPr lang="en-US" dirty="0"/>
              <a:t>Darken/Black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Projected Occluder Problems</a:t>
            </a:r>
            <a:endParaRPr lang="en-GB" sz="4000" dirty="0"/>
          </a:p>
        </p:txBody>
      </p:sp>
      <p:sp>
        <p:nvSpPr>
          <p:cNvPr id="3614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Z-Fighting</a:t>
            </a:r>
          </a:p>
          <a:p>
            <a:pPr lvl="1"/>
            <a:r>
              <a:rPr lang="en-US" dirty="0"/>
              <a:t>Use bias when rendering shadow polygons</a:t>
            </a:r>
          </a:p>
          <a:p>
            <a:pPr lvl="1"/>
            <a:r>
              <a:rPr lang="en-US" dirty="0"/>
              <a:t>Use stencil buffer (no depth test)</a:t>
            </a:r>
          </a:p>
        </p:txBody>
      </p:sp>
      <p:pic>
        <p:nvPicPr>
          <p:cNvPr id="6" name="Picture 10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08796"/>
            <a:ext cx="3886200" cy="340240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 Box 1033"/>
          <p:cNvSpPr txBox="1">
            <a:spLocks noChangeArrowheads="1"/>
          </p:cNvSpPr>
          <p:nvPr/>
        </p:nvSpPr>
        <p:spPr bwMode="auto">
          <a:xfrm>
            <a:off x="6553200" y="5638800"/>
            <a:ext cx="1438041" cy="4574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dirty="0"/>
              <a:t>Z fighting</a:t>
            </a:r>
          </a:p>
        </p:txBody>
      </p:sp>
      <p:sp>
        <p:nvSpPr>
          <p:cNvPr id="8" name="Line 1036"/>
          <p:cNvSpPr>
            <a:spLocks noChangeShapeType="1"/>
          </p:cNvSpPr>
          <p:nvPr/>
        </p:nvSpPr>
        <p:spPr bwMode="auto">
          <a:xfrm flipV="1">
            <a:off x="7239000" y="4172178"/>
            <a:ext cx="543027" cy="1466621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Projected Occluder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Bounded receiver polygon</a:t>
            </a:r>
          </a:p>
          <a:p>
            <a:pPr lvl="1"/>
            <a:r>
              <a:rPr lang="en-US" dirty="0"/>
              <a:t>Use stencil buffer (restrict drawing to receiver area)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10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08796"/>
            <a:ext cx="3886200" cy="340240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 Box 1032"/>
          <p:cNvSpPr txBox="1">
            <a:spLocks noChangeArrowheads="1"/>
          </p:cNvSpPr>
          <p:nvPr/>
        </p:nvSpPr>
        <p:spPr bwMode="auto">
          <a:xfrm>
            <a:off x="4800600" y="5638800"/>
            <a:ext cx="36576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/>
              <a:t>extends off ground region</a:t>
            </a:r>
          </a:p>
        </p:txBody>
      </p:sp>
      <p:sp>
        <p:nvSpPr>
          <p:cNvPr id="8" name="Line 1035"/>
          <p:cNvSpPr>
            <a:spLocks noChangeShapeType="1"/>
          </p:cNvSpPr>
          <p:nvPr/>
        </p:nvSpPr>
        <p:spPr bwMode="auto">
          <a:xfrm flipV="1">
            <a:off x="7832336" y="3962399"/>
            <a:ext cx="625864" cy="16787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Projected Occluder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Shadow polygon overlap</a:t>
            </a:r>
          </a:p>
          <a:p>
            <a:pPr lvl="1"/>
            <a:r>
              <a:rPr lang="en-US" dirty="0"/>
              <a:t>Use stencil count (only the first pixel gets through)</a:t>
            </a:r>
            <a:endParaRPr lang="en-GB" dirty="0"/>
          </a:p>
          <a:p>
            <a:endParaRPr lang="en-US" dirty="0"/>
          </a:p>
        </p:txBody>
      </p:sp>
      <p:pic>
        <p:nvPicPr>
          <p:cNvPr id="7" name="Picture 10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08796"/>
            <a:ext cx="3886200" cy="340240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ext Box 1034"/>
          <p:cNvSpPr txBox="1">
            <a:spLocks noChangeArrowheads="1"/>
          </p:cNvSpPr>
          <p:nvPr/>
        </p:nvSpPr>
        <p:spPr bwMode="auto">
          <a:xfrm>
            <a:off x="4953000" y="5638800"/>
            <a:ext cx="2341295" cy="4574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dirty="0"/>
              <a:t>double blending</a:t>
            </a:r>
          </a:p>
        </p:txBody>
      </p:sp>
      <p:sp>
        <p:nvSpPr>
          <p:cNvPr id="9" name="Line 1037"/>
          <p:cNvSpPr>
            <a:spLocks noChangeShapeType="1"/>
          </p:cNvSpPr>
          <p:nvPr/>
        </p:nvSpPr>
        <p:spPr bwMode="auto">
          <a:xfrm flipV="1">
            <a:off x="6589390" y="4419600"/>
            <a:ext cx="725809" cy="12864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Occluder - Fixed</a:t>
            </a:r>
          </a:p>
        </p:txBody>
      </p:sp>
      <p:pic>
        <p:nvPicPr>
          <p:cNvPr id="395270" name="Picture 1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0"/>
            <a:ext cx="5181600" cy="41067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Projected Occluder Algorithm</a:t>
            </a:r>
            <a:endParaRPr lang="en-GB" sz="4000" dirty="0"/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Stencil buffer algorithm (1bit stencil)</a:t>
            </a:r>
          </a:p>
          <a:p>
            <a:pPr marL="971550" lvl="1" indent="-514350" eaLnBrk="0" hangingPunct="0">
              <a:lnSpc>
                <a:spcPct val="80000"/>
              </a:lnSpc>
              <a:buAutoNum type="arabicPeriod"/>
            </a:pPr>
            <a:r>
              <a:rPr lang="en-US" dirty="0"/>
              <a:t>Render scene without receiver polygon</a:t>
            </a:r>
          </a:p>
          <a:p>
            <a:pPr marL="971550" lvl="1" indent="-514350" eaLnBrk="0" hangingPunct="0">
              <a:lnSpc>
                <a:spcPct val="80000"/>
              </a:lnSpc>
              <a:buAutoNum type="arabicPeriod"/>
            </a:pPr>
            <a:r>
              <a:rPr lang="en-US" dirty="0"/>
              <a:t>Clear stencil buffer </a:t>
            </a:r>
          </a:p>
          <a:p>
            <a:pPr marL="971550" lvl="1" indent="-514350" eaLnBrk="0" hangingPunct="0">
              <a:lnSpc>
                <a:spcPct val="80000"/>
              </a:lnSpc>
              <a:buAutoNum type="arabicPeriod"/>
            </a:pPr>
            <a:r>
              <a:rPr lang="en-US" dirty="0"/>
              <a:t>Render receiver plane</a:t>
            </a:r>
          </a:p>
          <a:p>
            <a:pPr marL="1371600" lvl="2" indent="-514350" eaLnBrk="0" hangingPunct="0">
              <a:lnSpc>
                <a:spcPct val="80000"/>
              </a:lnSpc>
            </a:pPr>
            <a:r>
              <a:rPr lang="en-US" dirty="0"/>
              <a:t>Set the stencil buffer for all visible pixels</a:t>
            </a:r>
          </a:p>
          <a:p>
            <a:pPr marL="971550" lvl="1" indent="-514350" eaLnBrk="0" hangingPunct="0">
              <a:lnSpc>
                <a:spcPct val="80000"/>
              </a:lnSpc>
              <a:buAutoNum type="arabicPeriod"/>
            </a:pPr>
            <a:r>
              <a:rPr lang="en-US" dirty="0"/>
              <a:t>Render occluder polygons</a:t>
            </a:r>
          </a:p>
          <a:p>
            <a:pPr marL="1371600" lvl="2" indent="-514350" eaLnBrk="0" hangingPunct="0">
              <a:lnSpc>
                <a:spcPct val="80000"/>
              </a:lnSpc>
            </a:pPr>
            <a:r>
              <a:rPr lang="en-US" dirty="0"/>
              <a:t>No depth testing</a:t>
            </a:r>
          </a:p>
          <a:p>
            <a:pPr marL="1371600" lvl="2" indent="-514350" eaLnBrk="0" hangingPunct="0">
              <a:lnSpc>
                <a:spcPct val="80000"/>
              </a:lnSpc>
            </a:pPr>
            <a:r>
              <a:rPr lang="en-US" dirty="0"/>
              <a:t>Check if stencil buffer is set</a:t>
            </a:r>
          </a:p>
          <a:p>
            <a:pPr marL="1371600" lvl="2" indent="-514350" eaLnBrk="0" hangingPunct="0">
              <a:lnSpc>
                <a:spcPct val="80000"/>
              </a:lnSpc>
            </a:pPr>
            <a:r>
              <a:rPr lang="en-US" dirty="0"/>
              <a:t>Use the stencil operation ‘clear’</a:t>
            </a:r>
          </a:p>
          <a:p>
            <a:pPr marL="1371600" lvl="2" indent="-514350" eaLnBrk="0" hangingPunct="0">
              <a:lnSpc>
                <a:spcPct val="80000"/>
              </a:lnSpc>
            </a:pPr>
            <a:r>
              <a:rPr lang="en-US" dirty="0"/>
              <a:t>Blend in the polygons (darken)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dirty="0"/>
              <a:t>Importance of Shadows</a:t>
            </a:r>
          </a:p>
        </p:txBody>
      </p:sp>
      <p:pic>
        <p:nvPicPr>
          <p:cNvPr id="303108" name="Picture 4" descr="spheresNoShado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3716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413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Projected Occluder Problems</a:t>
            </a:r>
            <a:endParaRPr lang="en-GB" sz="4000" dirty="0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Wrong Shadows &amp; Anti-Shadows</a:t>
            </a:r>
          </a:p>
          <a:p>
            <a:pPr lvl="1"/>
            <a:r>
              <a:rPr lang="en-US" sz="2400" dirty="0"/>
              <a:t>Objects behind light source</a:t>
            </a:r>
          </a:p>
          <a:p>
            <a:pPr lvl="1"/>
            <a:r>
              <a:rPr lang="en-US" sz="2400" dirty="0"/>
              <a:t>Objects behind receiver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133600" y="3048000"/>
            <a:ext cx="2598737" cy="2943225"/>
            <a:chOff x="486" y="2358"/>
            <a:chExt cx="1637" cy="1854"/>
          </a:xfrm>
        </p:grpSpPr>
        <p:sp>
          <p:nvSpPr>
            <p:cNvPr id="363524" name="Line 4"/>
            <p:cNvSpPr>
              <a:spLocks noChangeShapeType="1"/>
            </p:cNvSpPr>
            <p:nvPr/>
          </p:nvSpPr>
          <p:spPr bwMode="auto">
            <a:xfrm flipV="1">
              <a:off x="514" y="3437"/>
              <a:ext cx="1420" cy="360"/>
            </a:xfrm>
            <a:prstGeom prst="line">
              <a:avLst/>
            </a:prstGeom>
            <a:noFill/>
            <a:ln w="57150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3526" name="Line 6"/>
            <p:cNvSpPr>
              <a:spLocks noChangeShapeType="1"/>
            </p:cNvSpPr>
            <p:nvPr/>
          </p:nvSpPr>
          <p:spPr bwMode="auto">
            <a:xfrm>
              <a:off x="658" y="2602"/>
              <a:ext cx="369" cy="1444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3527" name="Line 7"/>
            <p:cNvSpPr>
              <a:spLocks noChangeShapeType="1"/>
            </p:cNvSpPr>
            <p:nvPr/>
          </p:nvSpPr>
          <p:spPr bwMode="auto">
            <a:xfrm>
              <a:off x="658" y="2602"/>
              <a:ext cx="916" cy="128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3528" name="Line 8"/>
            <p:cNvSpPr>
              <a:spLocks noChangeShapeType="1"/>
            </p:cNvSpPr>
            <p:nvPr/>
          </p:nvSpPr>
          <p:spPr bwMode="auto">
            <a:xfrm flipV="1">
              <a:off x="1022" y="3888"/>
              <a:ext cx="548" cy="158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3529" name="Line 9"/>
            <p:cNvSpPr>
              <a:spLocks noChangeShapeType="1"/>
            </p:cNvSpPr>
            <p:nvPr/>
          </p:nvSpPr>
          <p:spPr bwMode="auto">
            <a:xfrm flipV="1">
              <a:off x="931" y="3566"/>
              <a:ext cx="408" cy="1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3530" name="Text Box 10"/>
            <p:cNvSpPr txBox="1">
              <a:spLocks noChangeArrowheads="1"/>
            </p:cNvSpPr>
            <p:nvPr/>
          </p:nvSpPr>
          <p:spPr bwMode="auto">
            <a:xfrm>
              <a:off x="624" y="4020"/>
              <a:ext cx="1499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occluder behind receiver  </a:t>
              </a:r>
            </a:p>
          </p:txBody>
        </p:sp>
        <p:sp>
          <p:nvSpPr>
            <p:cNvPr id="363531" name="Text Box 11"/>
            <p:cNvSpPr txBox="1">
              <a:spLocks noChangeArrowheads="1"/>
            </p:cNvSpPr>
            <p:nvPr/>
          </p:nvSpPr>
          <p:spPr bwMode="auto">
            <a:xfrm>
              <a:off x="1462" y="3280"/>
              <a:ext cx="576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receiver </a:t>
              </a:r>
            </a:p>
          </p:txBody>
        </p:sp>
        <p:sp>
          <p:nvSpPr>
            <p:cNvPr id="363532" name="Text Box 12"/>
            <p:cNvSpPr txBox="1">
              <a:spLocks noChangeArrowheads="1"/>
            </p:cNvSpPr>
            <p:nvPr/>
          </p:nvSpPr>
          <p:spPr bwMode="auto">
            <a:xfrm>
              <a:off x="486" y="2358"/>
              <a:ext cx="351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light</a:t>
              </a:r>
            </a:p>
          </p:txBody>
        </p:sp>
        <p:sp>
          <p:nvSpPr>
            <p:cNvPr id="363525" name="Oval 5"/>
            <p:cNvSpPr>
              <a:spLocks noChangeArrowheads="1"/>
            </p:cNvSpPr>
            <p:nvPr/>
          </p:nvSpPr>
          <p:spPr bwMode="auto">
            <a:xfrm>
              <a:off x="605" y="2553"/>
              <a:ext cx="105" cy="101"/>
            </a:xfrm>
            <a:prstGeom prst="ellipse">
              <a:avLst/>
            </a:prstGeom>
            <a:solidFill>
              <a:srgbClr val="FFFF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943600" y="3352800"/>
            <a:ext cx="2352675" cy="2724150"/>
            <a:chOff x="3057" y="2486"/>
            <a:chExt cx="1482" cy="1716"/>
          </a:xfrm>
        </p:grpSpPr>
        <p:sp>
          <p:nvSpPr>
            <p:cNvPr id="363533" name="Line 13"/>
            <p:cNvSpPr>
              <a:spLocks noChangeShapeType="1"/>
            </p:cNvSpPr>
            <p:nvPr/>
          </p:nvSpPr>
          <p:spPr bwMode="auto">
            <a:xfrm flipV="1">
              <a:off x="3057" y="3427"/>
              <a:ext cx="1420" cy="360"/>
            </a:xfrm>
            <a:prstGeom prst="line">
              <a:avLst/>
            </a:prstGeom>
            <a:noFill/>
            <a:ln w="57150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3534" name="Line 14"/>
            <p:cNvSpPr>
              <a:spLocks noChangeShapeType="1"/>
            </p:cNvSpPr>
            <p:nvPr/>
          </p:nvSpPr>
          <p:spPr bwMode="auto">
            <a:xfrm>
              <a:off x="3470" y="2486"/>
              <a:ext cx="9" cy="1175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3535" name="Line 15"/>
            <p:cNvSpPr>
              <a:spLocks noChangeShapeType="1"/>
            </p:cNvSpPr>
            <p:nvPr/>
          </p:nvSpPr>
          <p:spPr bwMode="auto">
            <a:xfrm>
              <a:off x="3201" y="2592"/>
              <a:ext cx="691" cy="978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3536" name="Line 16"/>
            <p:cNvSpPr>
              <a:spLocks noChangeShapeType="1"/>
            </p:cNvSpPr>
            <p:nvPr/>
          </p:nvSpPr>
          <p:spPr bwMode="auto">
            <a:xfrm flipV="1">
              <a:off x="3195" y="2501"/>
              <a:ext cx="274" cy="77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3537" name="Line 17"/>
            <p:cNvSpPr>
              <a:spLocks noChangeShapeType="1"/>
            </p:cNvSpPr>
            <p:nvPr/>
          </p:nvSpPr>
          <p:spPr bwMode="auto">
            <a:xfrm flipV="1">
              <a:off x="3474" y="3556"/>
              <a:ext cx="408" cy="1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3538" name="Text Box 18"/>
            <p:cNvSpPr txBox="1">
              <a:spLocks noChangeArrowheads="1"/>
            </p:cNvSpPr>
            <p:nvPr/>
          </p:nvSpPr>
          <p:spPr bwMode="auto">
            <a:xfrm>
              <a:off x="3296" y="4010"/>
              <a:ext cx="1243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occluder behind light</a:t>
              </a:r>
            </a:p>
          </p:txBody>
        </p:sp>
        <p:sp>
          <p:nvSpPr>
            <p:cNvPr id="363539" name="Text Box 19"/>
            <p:cNvSpPr txBox="1">
              <a:spLocks noChangeArrowheads="1"/>
            </p:cNvSpPr>
            <p:nvPr/>
          </p:nvSpPr>
          <p:spPr bwMode="auto">
            <a:xfrm>
              <a:off x="3957" y="3209"/>
              <a:ext cx="576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receiver </a:t>
              </a:r>
            </a:p>
          </p:txBody>
        </p:sp>
        <p:sp>
          <p:nvSpPr>
            <p:cNvPr id="363540" name="Text Box 20"/>
            <p:cNvSpPr txBox="1">
              <a:spLocks noChangeArrowheads="1"/>
            </p:cNvSpPr>
            <p:nvPr/>
          </p:nvSpPr>
          <p:spPr bwMode="auto">
            <a:xfrm>
              <a:off x="3547" y="2766"/>
              <a:ext cx="351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light</a:t>
              </a:r>
            </a:p>
          </p:txBody>
        </p:sp>
        <p:sp>
          <p:nvSpPr>
            <p:cNvPr id="363541" name="Oval 21"/>
            <p:cNvSpPr>
              <a:spLocks noChangeArrowheads="1"/>
            </p:cNvSpPr>
            <p:nvPr/>
          </p:nvSpPr>
          <p:spPr bwMode="auto">
            <a:xfrm>
              <a:off x="3417" y="2894"/>
              <a:ext cx="105" cy="101"/>
            </a:xfrm>
            <a:prstGeom prst="ellipse">
              <a:avLst/>
            </a:prstGeom>
            <a:solidFill>
              <a:srgbClr val="FFFF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</a:t>
            </a:r>
            <a:r>
              <a:rPr lang="en-US" sz="4400" dirty="0"/>
              <a:t>Occluder </a:t>
            </a:r>
            <a:endParaRPr lang="en-GB" dirty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Only practical for very few, large receivers </a:t>
            </a:r>
          </a:p>
          <a:p>
            <a:pPr lvl="1"/>
            <a:r>
              <a:rPr lang="en-US" dirty="0"/>
              <a:t>Easy to implement</a:t>
            </a:r>
          </a:p>
          <a:p>
            <a:pPr lvl="1"/>
            <a:r>
              <a:rPr lang="en-US" dirty="0"/>
              <a:t>Use stencil buffer (z fighting, overlap, receiver)</a:t>
            </a:r>
          </a:p>
          <a:p>
            <a:pPr lvl="1"/>
            <a:r>
              <a:rPr lang="en-US" dirty="0"/>
              <a:t>Requires occluder geometry to be redrawn for each light source.</a:t>
            </a:r>
          </a:p>
          <a:p>
            <a:pPr lvl="2"/>
            <a:r>
              <a:rPr lang="en-US" dirty="0"/>
              <a:t>Can use a simplified model (proxy occluder geometry).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Shadow Texture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Sky layers</a:t>
            </a:r>
          </a:p>
          <a:p>
            <a:r>
              <a:rPr lang="en-US" dirty="0"/>
              <a:t>Cast shadows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Projective Textures</a:t>
            </a:r>
          </a:p>
        </p:txBody>
      </p:sp>
      <p:sp>
        <p:nvSpPr>
          <p:cNvPr id="6952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Textures can be projected like a slide projector.</a:t>
            </a:r>
          </a:p>
          <a:p>
            <a:r>
              <a:rPr lang="en-US" dirty="0"/>
              <a:t>Before we talk about this projective textures let’s look at texture interpolation.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257800" y="5410200"/>
            <a:ext cx="3021661" cy="3395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i="1" dirty="0">
                <a:latin typeface="Arial" charset="0"/>
              </a:rPr>
              <a:t>Source: Wolfgang </a:t>
            </a:r>
            <a:r>
              <a:rPr lang="en-US" sz="1600" i="1" dirty="0" err="1">
                <a:latin typeface="Arial" charset="0"/>
              </a:rPr>
              <a:t>Heidrich</a:t>
            </a:r>
            <a:r>
              <a:rPr lang="en-US" sz="1600" i="1" dirty="0">
                <a:latin typeface="Arial" charset="0"/>
              </a:rPr>
              <a:t> [99]</a:t>
            </a:r>
          </a:p>
        </p:txBody>
      </p:sp>
      <p:pic>
        <p:nvPicPr>
          <p:cNvPr id="10" name="Picture 5" descr="C:\mjk\slidesho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23353"/>
            <a:ext cx="3886200" cy="277329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Perspective-Correct Texturing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While we think of 2D texture mapping using only the (s, t) coordinates, doing this will lead to errors.</a:t>
            </a:r>
          </a:p>
          <a:p>
            <a:r>
              <a:rPr lang="en-US" dirty="0"/>
              <a:t>The texture will </a:t>
            </a:r>
            <a:r>
              <a:rPr lang="en-US" i="1" dirty="0"/>
              <a:t>swim</a:t>
            </a:r>
            <a:r>
              <a:rPr lang="en-US" dirty="0"/>
              <a:t>.</a:t>
            </a:r>
          </a:p>
          <a:p>
            <a:r>
              <a:rPr lang="en-US" dirty="0"/>
              <a:t>A fix for this is needed </a:t>
            </a:r>
            <a:br>
              <a:rPr lang="en-US" dirty="0"/>
            </a:br>
            <a:r>
              <a:rPr lang="en-US" dirty="0"/>
              <a:t>for regular 2D texture </a:t>
            </a:r>
            <a:br>
              <a:rPr lang="en-US" dirty="0"/>
            </a:br>
            <a:r>
              <a:rPr lang="en-US" dirty="0"/>
              <a:t>mapping.</a:t>
            </a:r>
          </a:p>
        </p:txBody>
      </p:sp>
      <p:pic>
        <p:nvPicPr>
          <p:cNvPr id="4" name="Picture 3" descr="swi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66700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Perspective-Correct Texturing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Interpolation in screen space is not the same as interpolation in 3-space</a:t>
            </a:r>
          </a:p>
          <a:p>
            <a:pPr lvl="1"/>
            <a:r>
              <a:rPr lang="en-US" dirty="0"/>
              <a:t>Problem is perspective</a:t>
            </a:r>
          </a:p>
          <a:p>
            <a:pPr lvl="1"/>
            <a:r>
              <a:rPr lang="en-US" dirty="0"/>
              <a:t>Need to interpolate in the plane of the triangle.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143000" y="4343400"/>
            <a:ext cx="1524000" cy="1524000"/>
            <a:chOff x="1219200" y="4024313"/>
            <a:chExt cx="1524000" cy="1524000"/>
          </a:xfrm>
        </p:grpSpPr>
        <p:sp>
          <p:nvSpPr>
            <p:cNvPr id="463910" name="Rectangle 38"/>
            <p:cNvSpPr>
              <a:spLocks noChangeArrowheads="1"/>
            </p:cNvSpPr>
            <p:nvPr/>
          </p:nvSpPr>
          <p:spPr bwMode="auto">
            <a:xfrm>
              <a:off x="1219200" y="4024313"/>
              <a:ext cx="1524000" cy="1524000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3911" name="Line 39"/>
            <p:cNvSpPr>
              <a:spLocks noChangeShapeType="1"/>
            </p:cNvSpPr>
            <p:nvPr/>
          </p:nvSpPr>
          <p:spPr bwMode="auto">
            <a:xfrm>
              <a:off x="1219200" y="4329113"/>
              <a:ext cx="152400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3912" name="Line 40"/>
            <p:cNvSpPr>
              <a:spLocks noChangeShapeType="1"/>
            </p:cNvSpPr>
            <p:nvPr/>
          </p:nvSpPr>
          <p:spPr bwMode="auto">
            <a:xfrm>
              <a:off x="1219200" y="4633913"/>
              <a:ext cx="152400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3913" name="Line 41"/>
            <p:cNvSpPr>
              <a:spLocks noChangeShapeType="1"/>
            </p:cNvSpPr>
            <p:nvPr/>
          </p:nvSpPr>
          <p:spPr bwMode="auto">
            <a:xfrm>
              <a:off x="1219200" y="4938713"/>
              <a:ext cx="152400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3914" name="Line 42"/>
            <p:cNvSpPr>
              <a:spLocks noChangeShapeType="1"/>
            </p:cNvSpPr>
            <p:nvPr/>
          </p:nvSpPr>
          <p:spPr bwMode="auto">
            <a:xfrm>
              <a:off x="1219200" y="5243513"/>
              <a:ext cx="152400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3915" name="AutoShape 43"/>
          <p:cNvSpPr>
            <a:spLocks noChangeArrowheads="1"/>
          </p:cNvSpPr>
          <p:nvPr/>
        </p:nvSpPr>
        <p:spPr bwMode="auto">
          <a:xfrm rot="10800000">
            <a:off x="5530850" y="4414838"/>
            <a:ext cx="1919288" cy="776287"/>
          </a:xfrm>
          <a:custGeom>
            <a:avLst/>
            <a:gdLst>
              <a:gd name="G0" fmla="+- 9004 0 0"/>
              <a:gd name="G1" fmla="+- 21600 0 9004"/>
              <a:gd name="G2" fmla="*/ 9004 1 2"/>
              <a:gd name="G3" fmla="+- 21600 0 G2"/>
              <a:gd name="G4" fmla="+/ 9004 21600 2"/>
              <a:gd name="G5" fmla="+/ G1 0 2"/>
              <a:gd name="G6" fmla="*/ 21600 21600 9004"/>
              <a:gd name="G7" fmla="*/ G6 1 2"/>
              <a:gd name="G8" fmla="+- 21600 0 G7"/>
              <a:gd name="G9" fmla="*/ 21600 1 2"/>
              <a:gd name="G10" fmla="+- 9004 0 G9"/>
              <a:gd name="G11" fmla="?: G10 G8 0"/>
              <a:gd name="G12" fmla="?: G10 G7 21600"/>
              <a:gd name="T0" fmla="*/ 17098 w 21600"/>
              <a:gd name="T1" fmla="*/ 10800 h 21600"/>
              <a:gd name="T2" fmla="*/ 10800 w 21600"/>
              <a:gd name="T3" fmla="*/ 21600 h 21600"/>
              <a:gd name="T4" fmla="*/ 4502 w 21600"/>
              <a:gd name="T5" fmla="*/ 10800 h 21600"/>
              <a:gd name="T6" fmla="*/ 10800 w 21600"/>
              <a:gd name="T7" fmla="*/ 0 h 21600"/>
              <a:gd name="T8" fmla="*/ 6302 w 21600"/>
              <a:gd name="T9" fmla="*/ 6302 h 21600"/>
              <a:gd name="T10" fmla="*/ 15298 w 21600"/>
              <a:gd name="T11" fmla="*/ 1529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004" y="21600"/>
                </a:lnTo>
                <a:lnTo>
                  <a:pt x="12596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916" name="Line 44"/>
          <p:cNvSpPr>
            <a:spLocks noChangeShapeType="1"/>
          </p:cNvSpPr>
          <p:nvPr/>
        </p:nvSpPr>
        <p:spPr bwMode="auto">
          <a:xfrm flipV="1">
            <a:off x="6248400" y="4478338"/>
            <a:ext cx="466725" cy="15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917" name="Line 45"/>
          <p:cNvSpPr>
            <a:spLocks noChangeShapeType="1"/>
          </p:cNvSpPr>
          <p:nvPr/>
        </p:nvSpPr>
        <p:spPr bwMode="auto">
          <a:xfrm>
            <a:off x="6162675" y="4583113"/>
            <a:ext cx="679450" cy="15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918" name="Line 46"/>
          <p:cNvSpPr>
            <a:spLocks noChangeShapeType="1"/>
          </p:cNvSpPr>
          <p:nvPr/>
        </p:nvSpPr>
        <p:spPr bwMode="auto">
          <a:xfrm>
            <a:off x="5991225" y="4727575"/>
            <a:ext cx="990600" cy="158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919" name="Line 47"/>
          <p:cNvSpPr>
            <a:spLocks noChangeShapeType="1"/>
          </p:cNvSpPr>
          <p:nvPr/>
        </p:nvSpPr>
        <p:spPr bwMode="auto">
          <a:xfrm flipV="1">
            <a:off x="5800725" y="4926013"/>
            <a:ext cx="1363663" cy="15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920" name="AutoShape 48"/>
          <p:cNvSpPr>
            <a:spLocks noChangeArrowheads="1"/>
          </p:cNvSpPr>
          <p:nvPr/>
        </p:nvSpPr>
        <p:spPr bwMode="auto">
          <a:xfrm rot="10800000">
            <a:off x="3330575" y="4435475"/>
            <a:ext cx="1919288" cy="776288"/>
          </a:xfrm>
          <a:custGeom>
            <a:avLst/>
            <a:gdLst>
              <a:gd name="G0" fmla="+- 9004 0 0"/>
              <a:gd name="G1" fmla="+- 21600 0 9004"/>
              <a:gd name="G2" fmla="*/ 9004 1 2"/>
              <a:gd name="G3" fmla="+- 21600 0 G2"/>
              <a:gd name="G4" fmla="+/ 9004 21600 2"/>
              <a:gd name="G5" fmla="+/ G1 0 2"/>
              <a:gd name="G6" fmla="*/ 21600 21600 9004"/>
              <a:gd name="G7" fmla="*/ G6 1 2"/>
              <a:gd name="G8" fmla="+- 21600 0 G7"/>
              <a:gd name="G9" fmla="*/ 21600 1 2"/>
              <a:gd name="G10" fmla="+- 9004 0 G9"/>
              <a:gd name="G11" fmla="?: G10 G8 0"/>
              <a:gd name="G12" fmla="?: G10 G7 21600"/>
              <a:gd name="T0" fmla="*/ 17098 w 21600"/>
              <a:gd name="T1" fmla="*/ 10800 h 21600"/>
              <a:gd name="T2" fmla="*/ 10800 w 21600"/>
              <a:gd name="T3" fmla="*/ 21600 h 21600"/>
              <a:gd name="T4" fmla="*/ 4502 w 21600"/>
              <a:gd name="T5" fmla="*/ 10800 h 21600"/>
              <a:gd name="T6" fmla="*/ 10800 w 21600"/>
              <a:gd name="T7" fmla="*/ 0 h 21600"/>
              <a:gd name="T8" fmla="*/ 6302 w 21600"/>
              <a:gd name="T9" fmla="*/ 6302 h 21600"/>
              <a:gd name="T10" fmla="*/ 15298 w 21600"/>
              <a:gd name="T11" fmla="*/ 1529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004" y="21600"/>
                </a:lnTo>
                <a:lnTo>
                  <a:pt x="12596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921" name="Line 49"/>
          <p:cNvSpPr>
            <a:spLocks noChangeShapeType="1"/>
          </p:cNvSpPr>
          <p:nvPr/>
        </p:nvSpPr>
        <p:spPr bwMode="auto">
          <a:xfrm>
            <a:off x="3970338" y="4594225"/>
            <a:ext cx="620712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922" name="Line 50"/>
          <p:cNvSpPr>
            <a:spLocks noChangeShapeType="1"/>
          </p:cNvSpPr>
          <p:nvPr/>
        </p:nvSpPr>
        <p:spPr bwMode="auto">
          <a:xfrm>
            <a:off x="3808413" y="4738688"/>
            <a:ext cx="982662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923" name="Line 51"/>
          <p:cNvSpPr>
            <a:spLocks noChangeShapeType="1"/>
          </p:cNvSpPr>
          <p:nvPr/>
        </p:nvSpPr>
        <p:spPr bwMode="auto">
          <a:xfrm>
            <a:off x="3651250" y="4899025"/>
            <a:ext cx="1300163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924" name="Line 52"/>
          <p:cNvSpPr>
            <a:spLocks noChangeShapeType="1"/>
          </p:cNvSpPr>
          <p:nvPr/>
        </p:nvSpPr>
        <p:spPr bwMode="auto">
          <a:xfrm>
            <a:off x="3490913" y="5059363"/>
            <a:ext cx="1597025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925" name="Text Box 53"/>
          <p:cNvSpPr txBox="1">
            <a:spLocks noChangeArrowheads="1"/>
          </p:cNvSpPr>
          <p:nvPr/>
        </p:nvSpPr>
        <p:spPr bwMode="auto">
          <a:xfrm>
            <a:off x="3255963" y="5426075"/>
            <a:ext cx="2274887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Interpolation in screen space</a:t>
            </a:r>
          </a:p>
        </p:txBody>
      </p:sp>
      <p:sp>
        <p:nvSpPr>
          <p:cNvPr id="463926" name="Text Box 54"/>
          <p:cNvSpPr txBox="1">
            <a:spLocks noChangeArrowheads="1"/>
          </p:cNvSpPr>
          <p:nvPr/>
        </p:nvSpPr>
        <p:spPr bwMode="auto">
          <a:xfrm>
            <a:off x="5638800" y="5392738"/>
            <a:ext cx="2274888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Interpolation in plane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Visualizing the Problem</a:t>
            </a:r>
          </a:p>
        </p:txBody>
      </p:sp>
      <p:pic>
        <p:nvPicPr>
          <p:cNvPr id="466947" name="Picture 3" descr="scninterp"/>
          <p:cNvPicPr>
            <a:picLocks noChangeAspect="1" noChangeArrowheads="1"/>
          </p:cNvPicPr>
          <p:nvPr/>
        </p:nvPicPr>
        <p:blipFill>
          <a:blip r:embed="rId2" cstate="print"/>
          <a:srcRect l="1740" t="1927" r="2609" b="5580"/>
          <a:stretch>
            <a:fillRect/>
          </a:stretch>
        </p:blipFill>
        <p:spPr bwMode="auto">
          <a:xfrm>
            <a:off x="457200" y="1371600"/>
            <a:ext cx="8382000" cy="3657600"/>
          </a:xfrm>
          <a:prstGeom prst="rect">
            <a:avLst/>
          </a:prstGeom>
          <a:noFill/>
        </p:spPr>
      </p:pic>
      <p:sp>
        <p:nvSpPr>
          <p:cNvPr id="466948" name="Text Box 4"/>
          <p:cNvSpPr txBox="1">
            <a:spLocks noChangeArrowheads="1"/>
          </p:cNvSpPr>
          <p:nvPr/>
        </p:nvSpPr>
        <p:spPr bwMode="auto">
          <a:xfrm>
            <a:off x="1676400" y="5257800"/>
            <a:ext cx="5107487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i="1" dirty="0">
                <a:latin typeface="Times New Roman" pitchFamily="18" charset="0"/>
              </a:rPr>
              <a:t>Notice that uniform steps on the image plane do</a:t>
            </a:r>
          </a:p>
          <a:p>
            <a:pPr algn="ctr"/>
            <a:r>
              <a:rPr lang="en-US" sz="2000" i="1" dirty="0">
                <a:latin typeface="Times New Roman" pitchFamily="18" charset="0"/>
              </a:rPr>
              <a:t>not correspond to uniform steps along the edge.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Perspective-Correct Texturing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2D perspective-correct texture mapping</a:t>
            </a:r>
          </a:p>
          <a:p>
            <a:pPr lvl="1"/>
            <a:r>
              <a:rPr lang="en-US" sz="2400" dirty="0"/>
              <a:t>(s, t) should be interpolated linearly in eye-space.</a:t>
            </a:r>
          </a:p>
          <a:p>
            <a:pPr lvl="1"/>
            <a:r>
              <a:rPr lang="en-US" sz="2400" dirty="0"/>
              <a:t>Compute per-vertex s/w, t/w, and 1/w</a:t>
            </a:r>
          </a:p>
          <a:p>
            <a:pPr lvl="1"/>
            <a:r>
              <a:rPr lang="en-US" sz="2400" dirty="0"/>
              <a:t>Linearly interpolate these three </a:t>
            </a:r>
            <a:br>
              <a:rPr lang="en-US" sz="2400" dirty="0"/>
            </a:br>
            <a:r>
              <a:rPr lang="en-US" sz="2400" dirty="0"/>
              <a:t>parameters over the polygon.</a:t>
            </a:r>
          </a:p>
          <a:p>
            <a:pPr lvl="1"/>
            <a:r>
              <a:rPr lang="en-US" sz="2400" dirty="0"/>
              <a:t>Per-fragment compute:</a:t>
            </a:r>
          </a:p>
          <a:p>
            <a:pPr lvl="2">
              <a:buNone/>
            </a:pPr>
            <a:r>
              <a:rPr lang="en-US" sz="2000" dirty="0"/>
              <a:t>s’ = (s/w) / (1/w)</a:t>
            </a:r>
          </a:p>
          <a:p>
            <a:pPr lvl="2">
              <a:buNone/>
            </a:pPr>
            <a:r>
              <a:rPr lang="en-US" sz="2000" dirty="0"/>
              <a:t>t’ = (t/w) / (1/w)</a:t>
            </a:r>
          </a:p>
          <a:p>
            <a:pPr lvl="1"/>
            <a:r>
              <a:rPr lang="en-US" dirty="0"/>
              <a:t>There is an OpenGL hint to indicate perspective texture interpolation.</a:t>
            </a:r>
          </a:p>
          <a:p>
            <a:pPr lvl="2"/>
            <a:r>
              <a:rPr lang="en-US" dirty="0"/>
              <a:t>This is on by default with modern hardware.</a:t>
            </a:r>
          </a:p>
        </p:txBody>
      </p:sp>
      <p:pic>
        <p:nvPicPr>
          <p:cNvPr id="4" name="Picture 3" descr="noswi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243840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Line 14"/>
          <p:cNvSpPr>
            <a:spLocks noChangeShapeType="1"/>
          </p:cNvSpPr>
          <p:nvPr/>
        </p:nvSpPr>
        <p:spPr bwMode="auto">
          <a:xfrm flipV="1">
            <a:off x="1981200" y="5410200"/>
            <a:ext cx="1524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Projective Textures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Similar to projecting objects to the screen.</a:t>
            </a:r>
          </a:p>
          <a:p>
            <a:r>
              <a:rPr lang="en-US" sz="2400" dirty="0"/>
              <a:t>Now project the scene to the light source.</a:t>
            </a:r>
          </a:p>
          <a:p>
            <a:r>
              <a:rPr lang="en-US" sz="2400" dirty="0"/>
              <a:t>Use this projection from the receivers as their texture coordinates (a texture parameterization).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1905000" y="571500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81800" y="5486400"/>
            <a:ext cx="533400" cy="382588"/>
          </a:xfrm>
          <a:noFill/>
          <a:ln/>
        </p:spPr>
      </p:pic>
      <p:pic>
        <p:nvPicPr>
          <p:cNvPr id="9223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33800" y="3962400"/>
            <a:ext cx="2133600" cy="1527175"/>
          </a:xfrm>
          <a:noFill/>
          <a:ln/>
        </p:spPr>
      </p:pic>
      <p:sp>
        <p:nvSpPr>
          <p:cNvPr id="9225" name="Line 9"/>
          <p:cNvSpPr>
            <a:spLocks noChangeShapeType="1"/>
          </p:cNvSpPr>
          <p:nvPr/>
        </p:nvSpPr>
        <p:spPr bwMode="auto">
          <a:xfrm flipH="1" flipV="1">
            <a:off x="5867400" y="3962400"/>
            <a:ext cx="1447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 flipV="1">
            <a:off x="3733800" y="3962400"/>
            <a:ext cx="30480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 flipV="1">
            <a:off x="3733800" y="5486400"/>
            <a:ext cx="3048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 flipV="1">
            <a:off x="5867400" y="5486400"/>
            <a:ext cx="914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V="1">
            <a:off x="1981200" y="4191000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1981200" y="5715000"/>
            <a:ext cx="3124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V="1">
            <a:off x="1981200" y="5105400"/>
            <a:ext cx="1600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2362200" y="5181600"/>
            <a:ext cx="533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2895600" y="53340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H="1" flipV="1">
            <a:off x="2286000" y="5638800"/>
            <a:ext cx="6096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2362200" y="5181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746125" y="5213350"/>
            <a:ext cx="925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camera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6553200" y="5867400"/>
            <a:ext cx="164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Slide projector</a:t>
            </a:r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1828800" y="42672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669925" y="4070350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image plane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810000" y="3581400"/>
            <a:ext cx="2121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Receiver geometry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Projective Textures</a:t>
            </a:r>
            <a:endParaRPr lang="en-US" sz="40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Texture Coordinates – Project the objects to the “image plane” of the projector and use the projector’s NDC to calculate the texture coordinates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044575" y="4051300"/>
            <a:ext cx="1449388" cy="1050925"/>
            <a:chOff x="2256" y="2976"/>
            <a:chExt cx="1008" cy="722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56" y="2976"/>
              <a:ext cx="1008" cy="72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2256" y="2976"/>
              <a:ext cx="1008" cy="720"/>
            </a:xfrm>
            <a:prstGeom prst="rect">
              <a:avLst/>
            </a:prstGeom>
            <a:solidFill>
              <a:schemeClr val="accent1">
                <a:alpha val="57001"/>
              </a:schemeClr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838200" y="3352800"/>
            <a:ext cx="688975" cy="419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665288" y="5518150"/>
            <a:ext cx="276225" cy="279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Rectangle 12" descr="Light horizontal"/>
          <p:cNvSpPr>
            <a:spLocks noChangeArrowheads="1"/>
          </p:cNvSpPr>
          <p:nvPr/>
        </p:nvSpPr>
        <p:spPr bwMode="auto">
          <a:xfrm>
            <a:off x="1735138" y="5308600"/>
            <a:ext cx="138113" cy="209550"/>
          </a:xfrm>
          <a:prstGeom prst="rect">
            <a:avLst/>
          </a:prstGeom>
          <a:pattFill prst="ltHorz">
            <a:fgClr>
              <a:srgbClr val="969696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066925" y="5407025"/>
            <a:ext cx="1090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projector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1320800" y="4330700"/>
            <a:ext cx="344488" cy="279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H="1" flipV="1">
            <a:off x="1182688" y="3632200"/>
            <a:ext cx="620713" cy="160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H="1">
            <a:off x="1873250" y="3841750"/>
            <a:ext cx="1103313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1873250" y="3422650"/>
            <a:ext cx="903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objects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2616200" y="4429125"/>
            <a:ext cx="941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Texture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2895600" y="3587750"/>
            <a:ext cx="685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2057400" y="4578350"/>
            <a:ext cx="381000" cy="152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715000" y="4044950"/>
            <a:ext cx="1449388" cy="1050925"/>
            <a:chOff x="2256" y="2976"/>
            <a:chExt cx="1008" cy="722"/>
          </a:xfrm>
        </p:grpSpPr>
        <p:pic>
          <p:nvPicPr>
            <p:cNvPr id="14361" name="Picture 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56" y="2976"/>
              <a:ext cx="1008" cy="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362" name="Rectangle 26"/>
            <p:cNvSpPr>
              <a:spLocks noChangeArrowheads="1"/>
            </p:cNvSpPr>
            <p:nvPr/>
          </p:nvSpPr>
          <p:spPr bwMode="auto">
            <a:xfrm>
              <a:off x="2256" y="2976"/>
              <a:ext cx="1008" cy="720"/>
            </a:xfrm>
            <a:prstGeom prst="rect">
              <a:avLst/>
            </a:prstGeom>
            <a:solidFill>
              <a:schemeClr val="accent1">
                <a:alpha val="57001"/>
              </a:schemeClr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5486400" y="3352800"/>
            <a:ext cx="688975" cy="419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6313488" y="5518150"/>
            <a:ext cx="276225" cy="279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Rectangle 29" descr="Light horizontal"/>
          <p:cNvSpPr>
            <a:spLocks noChangeArrowheads="1"/>
          </p:cNvSpPr>
          <p:nvPr/>
        </p:nvSpPr>
        <p:spPr bwMode="auto">
          <a:xfrm>
            <a:off x="6383338" y="5308600"/>
            <a:ext cx="138113" cy="209550"/>
          </a:xfrm>
          <a:prstGeom prst="rect">
            <a:avLst/>
          </a:prstGeom>
          <a:pattFill prst="ltHorz">
            <a:fgClr>
              <a:srgbClr val="969696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6715125" y="5407025"/>
            <a:ext cx="1090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projector</a:t>
            </a:r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5969000" y="4330700"/>
            <a:ext cx="344488" cy="279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 flipH="1">
            <a:off x="6934200" y="3841750"/>
            <a:ext cx="690563" cy="88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6521450" y="3422650"/>
            <a:ext cx="903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objects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7264400" y="4429125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Projection</a:t>
            </a:r>
          </a:p>
        </p:txBody>
      </p:sp>
      <p:pic>
        <p:nvPicPr>
          <p:cNvPr id="14375" name="Picture 39"/>
          <p:cNvPicPr>
            <a:picLocks noChangeAspect="1" noChangeArrowheads="1"/>
          </p:cNvPicPr>
          <p:nvPr/>
        </p:nvPicPr>
        <p:blipFill>
          <a:blip r:embed="rId3" cstate="print"/>
          <a:srcRect l="15773" t="29002" r="52684" b="41994"/>
          <a:stretch>
            <a:fillRect/>
          </a:stretch>
        </p:blipFill>
        <p:spPr bwMode="auto">
          <a:xfrm>
            <a:off x="5486400" y="33591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84" name="Picture 48"/>
          <p:cNvPicPr>
            <a:picLocks noChangeAspect="1" noChangeArrowheads="1"/>
          </p:cNvPicPr>
          <p:nvPr/>
        </p:nvPicPr>
        <p:blipFill>
          <a:blip r:embed="rId3" cstate="print"/>
          <a:srcRect l="73604" t="43504" r="5367" b="34743"/>
          <a:stretch>
            <a:fillRect/>
          </a:stretch>
        </p:blipFill>
        <p:spPr bwMode="auto">
          <a:xfrm>
            <a:off x="7467600" y="358775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89" name="Rectangle 53"/>
          <p:cNvSpPr>
            <a:spLocks noChangeArrowheads="1"/>
          </p:cNvSpPr>
          <p:nvPr/>
        </p:nvSpPr>
        <p:spPr bwMode="auto">
          <a:xfrm>
            <a:off x="6705600" y="4654550"/>
            <a:ext cx="381000" cy="152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Rectangle 54"/>
          <p:cNvSpPr>
            <a:spLocks noChangeArrowheads="1"/>
          </p:cNvSpPr>
          <p:nvPr/>
        </p:nvSpPr>
        <p:spPr bwMode="auto">
          <a:xfrm>
            <a:off x="7467600" y="3587750"/>
            <a:ext cx="685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 flipH="1" flipV="1">
            <a:off x="5830888" y="3632200"/>
            <a:ext cx="341313" cy="869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AutoShape 57"/>
          <p:cNvSpPr>
            <a:spLocks noChangeArrowheads="1"/>
          </p:cNvSpPr>
          <p:nvPr/>
        </p:nvSpPr>
        <p:spPr bwMode="auto">
          <a:xfrm>
            <a:off x="4419600" y="42672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 animBg="1"/>
      <p:bldP spid="14352" grpId="0" animBg="1"/>
      <p:bldP spid="14353" grpId="0" animBg="1"/>
      <p:bldP spid="14388" grpId="0" animBg="1"/>
      <p:bldP spid="14367" grpId="0" animBg="1"/>
      <p:bldP spid="14369" grpId="0" animBg="1"/>
      <p:bldP spid="14389" grpId="0" animBg="1"/>
      <p:bldP spid="143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dirty="0"/>
              <a:t>Importance of Shadows</a:t>
            </a:r>
          </a:p>
        </p:txBody>
      </p:sp>
      <p:pic>
        <p:nvPicPr>
          <p:cNvPr id="305156" name="Picture 4" descr="spheresShado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371600"/>
            <a:ext cx="4497388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256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Projective Textures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receiver’s need to know about the projected texture, the </a:t>
            </a:r>
            <a:r>
              <a:rPr lang="en-US" b="1" i="1" dirty="0"/>
              <a:t>light</a:t>
            </a:r>
            <a:r>
              <a:rPr lang="en-US" dirty="0"/>
              <a:t> does not automatically apply to objects and is not an OpenGL state.</a:t>
            </a:r>
          </a:p>
          <a:p>
            <a:r>
              <a:rPr lang="en-US" dirty="0"/>
              <a:t>OpenGL allows 4D </a:t>
            </a:r>
            <a:br>
              <a:rPr lang="en-US" dirty="0"/>
            </a:br>
            <a:r>
              <a:rPr lang="en-US" dirty="0"/>
              <a:t>texture coordinates,</a:t>
            </a:r>
            <a:br>
              <a:rPr lang="en-US" dirty="0"/>
            </a:br>
            <a:r>
              <a:rPr lang="en-US" dirty="0"/>
              <a:t>which can handle</a:t>
            </a:r>
            <a:br>
              <a:rPr lang="en-US" dirty="0"/>
            </a:br>
            <a:r>
              <a:rPr lang="en-US" dirty="0"/>
              <a:t>the projection.</a:t>
            </a:r>
          </a:p>
        </p:txBody>
      </p:sp>
      <p:pic>
        <p:nvPicPr>
          <p:cNvPr id="269314" name="Picture 2" descr="stained 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124200"/>
            <a:ext cx="380047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Projective Texturing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Tricking hardware into doing projective textures</a:t>
            </a:r>
          </a:p>
          <a:p>
            <a:pPr lvl="1"/>
            <a:r>
              <a:rPr lang="en-US" sz="2400" dirty="0"/>
              <a:t>By interpolating q/w (perspective correction), hardware computes per-fragment</a:t>
            </a:r>
          </a:p>
          <a:p>
            <a:pPr lvl="2"/>
            <a:r>
              <a:rPr lang="en-US" sz="2200" dirty="0"/>
              <a:t>(s/w) / (q/w) = s/q</a:t>
            </a:r>
          </a:p>
          <a:p>
            <a:pPr lvl="2"/>
            <a:r>
              <a:rPr lang="en-US" sz="2200" dirty="0"/>
              <a:t>(t/w) / (q/w) = t/q</a:t>
            </a:r>
          </a:p>
          <a:p>
            <a:pPr lvl="1"/>
            <a:r>
              <a:rPr lang="en-US" sz="2400" dirty="0"/>
              <a:t>Net result:  Projective texturing</a:t>
            </a:r>
          </a:p>
          <a:p>
            <a:pPr lvl="2"/>
            <a:r>
              <a:rPr lang="en-US" sz="2200" dirty="0"/>
              <a:t>OpenGL (</a:t>
            </a:r>
            <a:r>
              <a:rPr lang="en-US" sz="2200" dirty="0" err="1"/>
              <a:t>glTexGen</a:t>
            </a:r>
            <a:r>
              <a:rPr lang="en-US" sz="2200" dirty="0"/>
              <a:t>) or a vertex shader, specifies the texture parameterization. Typically want this in world space, but like headlights can be done in eye space.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Projective Texture Shadows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57763" name="Object 3"/>
          <p:cNvGraphicFramePr>
            <a:graphicFrameLocks noChangeAspect="1"/>
          </p:cNvGraphicFramePr>
          <p:nvPr/>
        </p:nvGraphicFramePr>
        <p:xfrm>
          <a:off x="303213" y="2211388"/>
          <a:ext cx="2741612" cy="274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Photo Editor Photo" r:id="rId3" imgW="2438095" imgH="2438095" progId="">
                  <p:embed/>
                </p:oleObj>
              </mc:Choice>
              <mc:Fallback>
                <p:oleObj name="Photo Editor Photo" r:id="rId3" imgW="2438095" imgH="243809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2211388"/>
                        <a:ext cx="2741612" cy="274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64" name="Object 4"/>
          <p:cNvGraphicFramePr>
            <a:graphicFrameLocks noChangeAspect="1"/>
          </p:cNvGraphicFramePr>
          <p:nvPr/>
        </p:nvGraphicFramePr>
        <p:xfrm>
          <a:off x="6096000" y="2211388"/>
          <a:ext cx="2741613" cy="274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Photo Editor Photo" r:id="rId5" imgW="2438095" imgH="2438095" progId="">
                  <p:embed/>
                </p:oleObj>
              </mc:Choice>
              <mc:Fallback>
                <p:oleObj name="Photo Editor Photo" r:id="rId5" imgW="2438095" imgH="2438095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211388"/>
                        <a:ext cx="2741613" cy="274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65" name="Object 5"/>
          <p:cNvGraphicFramePr>
            <a:graphicFrameLocks noChangeAspect="1"/>
          </p:cNvGraphicFramePr>
          <p:nvPr/>
        </p:nvGraphicFramePr>
        <p:xfrm>
          <a:off x="3200400" y="2209800"/>
          <a:ext cx="2741613" cy="274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Photo Editor Photo" r:id="rId7" imgW="2438095" imgH="2438095" progId="">
                  <p:embed/>
                </p:oleObj>
              </mc:Choice>
              <mc:Fallback>
                <p:oleObj name="Photo Editor Photo" r:id="rId7" imgW="2438095" imgH="2438095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209800"/>
                        <a:ext cx="2741613" cy="274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766" name="Text Box 6"/>
          <p:cNvSpPr txBox="1">
            <a:spLocks noChangeArrowheads="1"/>
          </p:cNvSpPr>
          <p:nvPr/>
        </p:nvSpPr>
        <p:spPr bwMode="auto">
          <a:xfrm>
            <a:off x="303213" y="4937125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Light’s point-of-view</a:t>
            </a:r>
            <a:endParaRPr lang="en-US"/>
          </a:p>
        </p:txBody>
      </p:sp>
      <p:sp>
        <p:nvSpPr>
          <p:cNvPr id="757767" name="Text Box 7"/>
          <p:cNvSpPr txBox="1">
            <a:spLocks noChangeArrowheads="1"/>
          </p:cNvSpPr>
          <p:nvPr/>
        </p:nvSpPr>
        <p:spPr bwMode="auto">
          <a:xfrm>
            <a:off x="3198813" y="4937125"/>
            <a:ext cx="2743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Shadow projective texture (modulation image or light-map)</a:t>
            </a:r>
            <a:endParaRPr lang="en-US"/>
          </a:p>
        </p:txBody>
      </p:sp>
      <p:sp>
        <p:nvSpPr>
          <p:cNvPr id="757768" name="Text Box 8"/>
          <p:cNvSpPr txBox="1">
            <a:spLocks noChangeArrowheads="1"/>
          </p:cNvSpPr>
          <p:nvPr/>
        </p:nvSpPr>
        <p:spPr bwMode="auto">
          <a:xfrm>
            <a:off x="6094413" y="4937125"/>
            <a:ext cx="2743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Eye’s point-of-view, projective texture applied to ground-plane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Projective Texture Shadows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Two-pass approach</a:t>
            </a:r>
          </a:p>
          <a:p>
            <a:pPr>
              <a:lnSpc>
                <a:spcPct val="90000"/>
              </a:lnSpc>
            </a:pPr>
            <a:r>
              <a:rPr lang="en-US" dirty="0"/>
              <a:t>For each light source: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 a light camera that encloses shadowed area (bounding box of the occluder).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Render shadow casting objects into light’s view.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Use a simple shader (set fragment color to black).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 projective texture from light’s view</a:t>
            </a:r>
          </a:p>
          <a:p>
            <a:pPr>
              <a:lnSpc>
                <a:spcPct val="90000"/>
              </a:lnSpc>
            </a:pPr>
            <a:r>
              <a:rPr lang="en-US" dirty="0"/>
              <a:t>Render Scene using the projective textures.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Render fully-lit shadow receiving objects.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Modulate light contribution with the projective-texture for that light.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Render fully-lit shadow casting objects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Texture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problems to the projected </a:t>
            </a:r>
            <a:r>
              <a:rPr lang="en-US" dirty="0" err="1"/>
              <a:t>occluders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Receiver is behind the projector.</a:t>
            </a:r>
          </a:p>
          <a:p>
            <a:pPr lvl="1"/>
            <a:r>
              <a:rPr lang="en-US" dirty="0"/>
              <a:t>Occluder is behind receiver.</a:t>
            </a:r>
          </a:p>
        </p:txBody>
      </p:sp>
      <p:pic>
        <p:nvPicPr>
          <p:cNvPr id="286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733800"/>
            <a:ext cx="50577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16200000">
            <a:off x="6776710" y="442469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Projected Texture Mapping, Cass </a:t>
            </a:r>
            <a:r>
              <a:rPr lang="en-US" sz="1400" i="1" dirty="0" err="1"/>
              <a:t>Everitt</a:t>
            </a:r>
            <a:r>
              <a:rPr lang="en-US" sz="1400" i="1" dirty="0"/>
              <a:t>, </a:t>
            </a:r>
            <a:r>
              <a:rPr lang="en-US" sz="1400" i="1" dirty="0" err="1"/>
              <a:t>nVidia</a:t>
            </a:r>
            <a:endParaRPr lang="en-US" sz="1400" i="1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Texture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Precision issues:</a:t>
            </a:r>
          </a:p>
          <a:p>
            <a:pPr lvl="1"/>
            <a:r>
              <a:rPr lang="en-US" dirty="0"/>
              <a:t>Occluder very close to light (wide frustum).</a:t>
            </a:r>
          </a:p>
          <a:p>
            <a:pPr lvl="1"/>
            <a:r>
              <a:rPr lang="en-US" dirty="0"/>
              <a:t>Projector frustum faces the viewing frustum (sampling rate needed varies greatly).</a:t>
            </a:r>
          </a:p>
        </p:txBody>
      </p:sp>
      <p:pic>
        <p:nvPicPr>
          <p:cNvPr id="287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733800"/>
            <a:ext cx="37052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47800" y="5562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Projected Texture Mapping, Cass </a:t>
            </a:r>
            <a:r>
              <a:rPr lang="en-US" sz="1400" i="1" dirty="0" err="1"/>
              <a:t>Everitt</a:t>
            </a:r>
            <a:r>
              <a:rPr lang="en-US" sz="1400" i="1" dirty="0"/>
              <a:t>, </a:t>
            </a:r>
            <a:r>
              <a:rPr lang="en-US" sz="1400" i="1" dirty="0" err="1"/>
              <a:t>nVidia</a:t>
            </a:r>
            <a:endParaRPr lang="en-US" sz="1400" i="1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Projective Texture Shadows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sz="2800" dirty="0">
                <a:ea typeface="Gulim" pitchFamily="34" charset="-127"/>
              </a:rPr>
              <a:t>Texture can easily be projected onto multiple receivers.</a:t>
            </a:r>
          </a:p>
          <a:p>
            <a:pPr>
              <a:lnSpc>
                <a:spcPct val="90000"/>
              </a:lnSpc>
            </a:pPr>
            <a:r>
              <a:rPr lang="en-US" altLang="ko-KR" sz="2800" dirty="0">
                <a:ea typeface="Gulim" pitchFamily="34" charset="-127"/>
              </a:rPr>
              <a:t>Receivers do not need to be planar.</a:t>
            </a:r>
          </a:p>
          <a:p>
            <a:pPr>
              <a:lnSpc>
                <a:spcPct val="90000"/>
              </a:lnSpc>
            </a:pPr>
            <a:r>
              <a:rPr lang="en-US" altLang="ko-KR" sz="2800" dirty="0">
                <a:ea typeface="Gulim" pitchFamily="34" charset="-127"/>
              </a:rPr>
              <a:t>Static scenes only or you need to regenerate textures.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>
                <a:ea typeface="Gulim" pitchFamily="34" charset="-127"/>
              </a:rPr>
              <a:t>A sky layer can however </a:t>
            </a:r>
            <a:br>
              <a:rPr lang="en-US" altLang="ko-KR" sz="2400" dirty="0">
                <a:ea typeface="Gulim" pitchFamily="34" charset="-127"/>
              </a:rPr>
            </a:br>
            <a:r>
              <a:rPr lang="en-US" altLang="ko-KR" sz="2400" dirty="0">
                <a:ea typeface="Gulim" pitchFamily="34" charset="-127"/>
              </a:rPr>
              <a:t>move its shadow image </a:t>
            </a:r>
            <a:br>
              <a:rPr lang="en-US" altLang="ko-KR" sz="2400" dirty="0">
                <a:ea typeface="Gulim" pitchFamily="34" charset="-127"/>
              </a:rPr>
            </a:br>
            <a:r>
              <a:rPr lang="en-US" altLang="ko-KR" sz="2400" dirty="0">
                <a:ea typeface="Gulim" pitchFamily="34" charset="-127"/>
              </a:rPr>
              <a:t>with the clouds.</a:t>
            </a:r>
          </a:p>
          <a:p>
            <a:pPr>
              <a:lnSpc>
                <a:spcPct val="90000"/>
              </a:lnSpc>
            </a:pPr>
            <a:r>
              <a:rPr lang="en-US" altLang="ko-KR" sz="2400" dirty="0">
                <a:ea typeface="Gulim" pitchFamily="34" charset="-127"/>
              </a:rPr>
              <a:t>No self shadowing.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Gulim" pitchFamily="34" charset="-127"/>
              </a:rPr>
              <a:t>No area light sources (you can blur the texture though for a fake effect).</a:t>
            </a:r>
            <a:endParaRPr lang="en-GB" sz="2400" dirty="0"/>
          </a:p>
        </p:txBody>
      </p:sp>
      <p:pic>
        <p:nvPicPr>
          <p:cNvPr id="288770" name="Picture 2" descr="animated cloud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505200"/>
            <a:ext cx="371475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Ad-Hoc Shadow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common theme of these methods is that the </a:t>
            </a:r>
            <a:r>
              <a:rPr lang="en-US" dirty="0" err="1"/>
              <a:t>occluders</a:t>
            </a:r>
            <a:r>
              <a:rPr lang="en-US" dirty="0"/>
              <a:t> and/or receivers were predetermined.</a:t>
            </a:r>
          </a:p>
          <a:p>
            <a:r>
              <a:rPr lang="en-US" dirty="0"/>
              <a:t>For Fake shadows, the occluder was part of the model. Any receiver rendered before it would be darkened.</a:t>
            </a:r>
          </a:p>
          <a:p>
            <a:r>
              <a:rPr lang="en-US" dirty="0"/>
              <a:t>For the projection-based techniques, either the occluder had a priori knowledge of the receiver (projected </a:t>
            </a:r>
            <a:r>
              <a:rPr lang="en-US" dirty="0" err="1"/>
              <a:t>occluders</a:t>
            </a:r>
            <a:r>
              <a:rPr lang="en-US" dirty="0"/>
              <a:t>) or the receiver had a priori knowledge of the occluder(s) (projected shadow textures).</a:t>
            </a:r>
          </a:p>
          <a:p>
            <a:r>
              <a:rPr lang="en-US" dirty="0"/>
              <a:t>The occluder must also be different than the receiver (</a:t>
            </a:r>
            <a:r>
              <a:rPr lang="en-US"/>
              <a:t>no self-shadowing).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dirty="0"/>
              <a:t>Importance of Shadows</a:t>
            </a:r>
          </a:p>
        </p:txBody>
      </p:sp>
      <p:pic>
        <p:nvPicPr>
          <p:cNvPr id="307204" name="Picture 5" descr="spheresSet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47800"/>
            <a:ext cx="4497388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905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dirty="0"/>
              <a:t>Importance of Shadows</a:t>
            </a:r>
          </a:p>
        </p:txBody>
      </p:sp>
      <p:pic>
        <p:nvPicPr>
          <p:cNvPr id="309252" name="Picture 4" descr="pp3NoShado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53" name="Picture 5" descr="pp3Shadow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812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254" name="Text Box 6"/>
          <p:cNvSpPr txBox="1">
            <a:spLocks noChangeArrowheads="1"/>
          </p:cNvSpPr>
          <p:nvPr/>
        </p:nvSpPr>
        <p:spPr bwMode="auto">
          <a:xfrm>
            <a:off x="533400" y="5721350"/>
            <a:ext cx="2403475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>
                <a:latin typeface="Tahoma" pitchFamily="34" charset="0"/>
                <a:cs typeface="Arial" charset="0"/>
              </a:rPr>
              <a:t>Without shadows</a:t>
            </a:r>
          </a:p>
        </p:txBody>
      </p:sp>
      <p:sp>
        <p:nvSpPr>
          <p:cNvPr id="309255" name="Text Box 7"/>
          <p:cNvSpPr txBox="1">
            <a:spLocks noChangeArrowheads="1"/>
          </p:cNvSpPr>
          <p:nvPr/>
        </p:nvSpPr>
        <p:spPr bwMode="auto">
          <a:xfrm>
            <a:off x="4648200" y="5721350"/>
            <a:ext cx="1979613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>
                <a:latin typeface="Tahoma" pitchFamily="34" charset="0"/>
                <a:cs typeface="Arial" charset="0"/>
              </a:rPr>
              <a:t>With shadows</a:t>
            </a:r>
          </a:p>
        </p:txBody>
      </p:sp>
    </p:spTree>
  </p:cSld>
  <p:clrMapOvr>
    <a:masterClrMapping/>
  </p:clrMapOvr>
  <p:transition advTm="18112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dirty="0"/>
              <a:t>Importance of Shadows</a:t>
            </a:r>
          </a:p>
        </p:txBody>
      </p:sp>
      <p:pic>
        <p:nvPicPr>
          <p:cNvPr id="311300" name="Picture 4" descr="robotApproach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675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0.5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4"/>
</p:tagLst>
</file>

<file path=ppt/theme/theme1.xml><?xml version="1.0" encoding="utf-8"?>
<a:theme xmlns:a="http://schemas.openxmlformats.org/drawingml/2006/main" name="OSU_BrutusCrawfis">
  <a:themeElements>
    <a:clrScheme name="Radial 11">
      <a:dk1>
        <a:srgbClr val="000000"/>
      </a:dk1>
      <a:lt1>
        <a:srgbClr val="FFFFFF"/>
      </a:lt1>
      <a:dk2>
        <a:srgbClr val="FFFFFF"/>
      </a:dk2>
      <a:lt2>
        <a:srgbClr val="817F3F"/>
      </a:lt2>
      <a:accent1>
        <a:srgbClr val="C0C0C0"/>
      </a:accent1>
      <a:accent2>
        <a:srgbClr val="C30000"/>
      </a:accent2>
      <a:accent3>
        <a:srgbClr val="FFFFFF"/>
      </a:accent3>
      <a:accent4>
        <a:srgbClr val="000000"/>
      </a:accent4>
      <a:accent5>
        <a:srgbClr val="DCDCDC"/>
      </a:accent5>
      <a:accent6>
        <a:srgbClr val="B00000"/>
      </a:accent6>
      <a:hlink>
        <a:srgbClr val="3101FF"/>
      </a:hlink>
      <a:folHlink>
        <a:srgbClr val="0000FF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1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C0C0C0"/>
        </a:accent1>
        <a:accent2>
          <a:srgbClr val="C3000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00000"/>
        </a:accent6>
        <a:hlink>
          <a:srgbClr val="3101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OSU_BrutusCrawfis</Template>
  <TotalTime>8565</TotalTime>
  <Words>2114</Words>
  <Application>Microsoft Office PowerPoint</Application>
  <PresentationFormat>On-screen Show (4:3)</PresentationFormat>
  <Paragraphs>399</Paragraphs>
  <Slides>67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6" baseType="lpstr">
      <vt:lpstr>Arial</vt:lpstr>
      <vt:lpstr>Arial Black</vt:lpstr>
      <vt:lpstr>Symbol</vt:lpstr>
      <vt:lpstr>Tahoma</vt:lpstr>
      <vt:lpstr>Times New Roman</vt:lpstr>
      <vt:lpstr>Wingdings</vt:lpstr>
      <vt:lpstr>OSU_BrutusCrawfis</vt:lpstr>
      <vt:lpstr>Photo Editor Photo</vt:lpstr>
      <vt:lpstr>Equation</vt:lpstr>
      <vt:lpstr>Real-Time Rendering  Intro to Shadows</vt:lpstr>
      <vt:lpstr>Shadows can be Wonderful!</vt:lpstr>
      <vt:lpstr>Importance of Shadows</vt:lpstr>
      <vt:lpstr>Importance of Shadows</vt:lpstr>
      <vt:lpstr>Importance of Shadows</vt:lpstr>
      <vt:lpstr>Importance of Shadows</vt:lpstr>
      <vt:lpstr>Importance of Shadows</vt:lpstr>
      <vt:lpstr>Importance of Shadows</vt:lpstr>
      <vt:lpstr>Importance of Shadows</vt:lpstr>
      <vt:lpstr>Definition</vt:lpstr>
      <vt:lpstr>Terminology</vt:lpstr>
      <vt:lpstr>Terminology</vt:lpstr>
      <vt:lpstr>Definition: Shadow Volume</vt:lpstr>
      <vt:lpstr>Hard and soft shadows</vt:lpstr>
      <vt:lpstr>Soft Shadows</vt:lpstr>
      <vt:lpstr>Hard shadow creation</vt:lpstr>
      <vt:lpstr>Soft shadow creation</vt:lpstr>
      <vt:lpstr>Issues Affecting Shadows</vt:lpstr>
      <vt:lpstr>Current Shadow Methods</vt:lpstr>
      <vt:lpstr>Sharp Shadows</vt:lpstr>
      <vt:lpstr>Soft Shadows</vt:lpstr>
      <vt:lpstr>Approaches</vt:lpstr>
      <vt:lpstr>Shadows and Illumination</vt:lpstr>
      <vt:lpstr>Shadows and Illumination</vt:lpstr>
      <vt:lpstr>Shadows and OpenGL</vt:lpstr>
      <vt:lpstr>Shadows and Illumination</vt:lpstr>
      <vt:lpstr>Masking in OpenGL</vt:lpstr>
      <vt:lpstr>Negative Light</vt:lpstr>
      <vt:lpstr>Negative Light</vt:lpstr>
      <vt:lpstr>Positive Light</vt:lpstr>
      <vt:lpstr>Real-Time Rendering  Ad-hoc Shadows</vt:lpstr>
      <vt:lpstr>Ad-Hoc and Custom Shadows</vt:lpstr>
      <vt:lpstr>Fake Proxy Shadow</vt:lpstr>
      <vt:lpstr>Fake Proxy Shadow</vt:lpstr>
      <vt:lpstr>Fake Proxy Shadow</vt:lpstr>
      <vt:lpstr>Fake Proxy Shadow</vt:lpstr>
      <vt:lpstr>Fake Proxy Shadow</vt:lpstr>
      <vt:lpstr>Fake Proxy Shadow</vt:lpstr>
      <vt:lpstr>Projected Occluder</vt:lpstr>
      <vt:lpstr>Projected Occluder</vt:lpstr>
      <vt:lpstr>Projected Occluder</vt:lpstr>
      <vt:lpstr>Projected Occluder</vt:lpstr>
      <vt:lpstr>Projected Occluder</vt:lpstr>
      <vt:lpstr>Projected Occluder</vt:lpstr>
      <vt:lpstr>Projected Occluder Problems</vt:lpstr>
      <vt:lpstr>Projected Occluder Problems</vt:lpstr>
      <vt:lpstr>Projected Occluder Problems</vt:lpstr>
      <vt:lpstr>Projected Occluder - Fixed</vt:lpstr>
      <vt:lpstr>Projected Occluder Algorithm</vt:lpstr>
      <vt:lpstr>Projected Occluder Problems</vt:lpstr>
      <vt:lpstr>Projected Occluder </vt:lpstr>
      <vt:lpstr>Projected Shadow Texture</vt:lpstr>
      <vt:lpstr>Projective Textures</vt:lpstr>
      <vt:lpstr>Perspective-Correct Texturing</vt:lpstr>
      <vt:lpstr>Perspective-Correct Texturing</vt:lpstr>
      <vt:lpstr>Visualizing the Problem</vt:lpstr>
      <vt:lpstr>Perspective-Correct Texturing</vt:lpstr>
      <vt:lpstr>Projective Textures</vt:lpstr>
      <vt:lpstr>Projective Textures</vt:lpstr>
      <vt:lpstr>Projective Textures</vt:lpstr>
      <vt:lpstr>Projective Texturing</vt:lpstr>
      <vt:lpstr>Projective Texture Shadows</vt:lpstr>
      <vt:lpstr>Projective Texture Shadows</vt:lpstr>
      <vt:lpstr>Projected Texture Problems</vt:lpstr>
      <vt:lpstr>Projected Texture Problems</vt:lpstr>
      <vt:lpstr>Projective Texture Shadows</vt:lpstr>
      <vt:lpstr>Ad-Hoc Shadow Summary</vt:lpstr>
    </vt:vector>
  </TitlesOfParts>
  <Company>Department of Computer Science and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Name  Subject</dc:title>
  <dc:creator>Roger Crawfis</dc:creator>
  <cp:lastModifiedBy>Roger Crawfis</cp:lastModifiedBy>
  <cp:revision>163</cp:revision>
  <dcterms:created xsi:type="dcterms:W3CDTF">2009-02-19T16:23:26Z</dcterms:created>
  <dcterms:modified xsi:type="dcterms:W3CDTF">2021-10-13T11:34:03Z</dcterms:modified>
</cp:coreProperties>
</file>