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4"/>
  </p:notesMasterIdLst>
  <p:handoutMasterIdLst>
    <p:handoutMasterId r:id="rId125"/>
  </p:handoutMasterIdLst>
  <p:sldIdLst>
    <p:sldId id="258" r:id="rId2"/>
    <p:sldId id="374" r:id="rId3"/>
    <p:sldId id="375" r:id="rId4"/>
    <p:sldId id="377" r:id="rId5"/>
    <p:sldId id="378" r:id="rId6"/>
    <p:sldId id="379" r:id="rId7"/>
    <p:sldId id="380" r:id="rId8"/>
    <p:sldId id="381" r:id="rId9"/>
    <p:sldId id="382" r:id="rId10"/>
    <p:sldId id="383" r:id="rId11"/>
    <p:sldId id="384" r:id="rId12"/>
    <p:sldId id="385" r:id="rId13"/>
    <p:sldId id="386" r:id="rId14"/>
    <p:sldId id="387" r:id="rId15"/>
    <p:sldId id="406" r:id="rId16"/>
    <p:sldId id="388" r:id="rId17"/>
    <p:sldId id="404" r:id="rId18"/>
    <p:sldId id="392" r:id="rId19"/>
    <p:sldId id="393" r:id="rId20"/>
    <p:sldId id="394" r:id="rId21"/>
    <p:sldId id="395" r:id="rId22"/>
    <p:sldId id="396" r:id="rId23"/>
    <p:sldId id="400" r:id="rId24"/>
    <p:sldId id="402" r:id="rId25"/>
    <p:sldId id="403" r:id="rId26"/>
    <p:sldId id="407" r:id="rId27"/>
    <p:sldId id="259" r:id="rId28"/>
    <p:sldId id="260" r:id="rId29"/>
    <p:sldId id="261" r:id="rId30"/>
    <p:sldId id="262" r:id="rId31"/>
    <p:sldId id="263" r:id="rId32"/>
    <p:sldId id="264" r:id="rId33"/>
    <p:sldId id="265" r:id="rId34"/>
    <p:sldId id="274" r:id="rId35"/>
    <p:sldId id="278" r:id="rId36"/>
    <p:sldId id="280" r:id="rId37"/>
    <p:sldId id="281" r:id="rId38"/>
    <p:sldId id="282" r:id="rId39"/>
    <p:sldId id="283" r:id="rId40"/>
    <p:sldId id="284" r:id="rId41"/>
    <p:sldId id="285" r:id="rId42"/>
    <p:sldId id="286" r:id="rId43"/>
    <p:sldId id="287" r:id="rId44"/>
    <p:sldId id="288" r:id="rId45"/>
    <p:sldId id="289" r:id="rId46"/>
    <p:sldId id="290" r:id="rId47"/>
    <p:sldId id="370" r:id="rId48"/>
    <p:sldId id="371"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342" r:id="rId101"/>
    <p:sldId id="343" r:id="rId102"/>
    <p:sldId id="344" r:id="rId103"/>
    <p:sldId id="345" r:id="rId104"/>
    <p:sldId id="346" r:id="rId105"/>
    <p:sldId id="347" r:id="rId106"/>
    <p:sldId id="348" r:id="rId107"/>
    <p:sldId id="349" r:id="rId108"/>
    <p:sldId id="350" r:id="rId109"/>
    <p:sldId id="368" r:id="rId110"/>
    <p:sldId id="369" r:id="rId111"/>
    <p:sldId id="352" r:id="rId112"/>
    <p:sldId id="405" r:id="rId113"/>
    <p:sldId id="353" r:id="rId114"/>
    <p:sldId id="354" r:id="rId115"/>
    <p:sldId id="355" r:id="rId116"/>
    <p:sldId id="356" r:id="rId117"/>
    <p:sldId id="357" r:id="rId118"/>
    <p:sldId id="358" r:id="rId119"/>
    <p:sldId id="359" r:id="rId120"/>
    <p:sldId id="360" r:id="rId121"/>
    <p:sldId id="361" r:id="rId122"/>
    <p:sldId id="362" r:id="rId123"/>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37" autoAdjust="0"/>
  </p:normalViewPr>
  <p:slideViewPr>
    <p:cSldViewPr>
      <p:cViewPr varScale="1">
        <p:scale>
          <a:sx n="84" d="100"/>
          <a:sy n="84" d="100"/>
        </p:scale>
        <p:origin x="869"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C61C4FFE-DBF3-4E4A-BBCA-73C4D85FEE95}" type="datetimeFigureOut">
              <a:rPr lang="en-US" smtClean="0"/>
              <a:pPr/>
              <a:t>8/18/2017</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7847E7B5-8D1C-4B09-91E0-A8833275FB6C}" type="slidenum">
              <a:rPr lang="en-US" smtClean="0"/>
              <a:pPr/>
              <a:t>‹#›</a:t>
            </a:fld>
            <a:endParaRPr lang="en-US"/>
          </a:p>
        </p:txBody>
      </p:sp>
    </p:spTree>
    <p:extLst>
      <p:ext uri="{BB962C8B-B14F-4D97-AF65-F5344CB8AC3E}">
        <p14:creationId xmlns:p14="http://schemas.microsoft.com/office/powerpoint/2010/main" val="44230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9219" name="Rectangle 3"/>
          <p:cNvSpPr>
            <a:spLocks noGrp="1" noChangeArrowheads="1"/>
          </p:cNvSpPr>
          <p:nvPr>
            <p:ph type="dt" idx="1"/>
          </p:nvPr>
        </p:nvSpPr>
        <p:spPr bwMode="auto">
          <a:xfrm>
            <a:off x="3956551" y="0"/>
            <a:ext cx="3026833" cy="46418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17904"/>
            <a:ext cx="3026833" cy="464185"/>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956551" y="8817904"/>
            <a:ext cx="3026833" cy="464185"/>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1" hangingPunct="1">
              <a:defRPr sz="1200" smtClean="0">
                <a:latin typeface="Arial" charset="0"/>
              </a:defRPr>
            </a:lvl1pPr>
          </a:lstStyle>
          <a:p>
            <a:pPr>
              <a:defRPr/>
            </a:pPr>
            <a:fld id="{B28170F3-AA36-4B1B-8FEE-526D6D64CF94}" type="slidenum">
              <a:rPr lang="en-US"/>
              <a:pPr>
                <a:defRPr/>
              </a:pPr>
              <a:t>‹#›</a:t>
            </a:fld>
            <a:endParaRPr lang="en-US"/>
          </a:p>
        </p:txBody>
      </p:sp>
    </p:spTree>
    <p:extLst>
      <p:ext uri="{BB962C8B-B14F-4D97-AF65-F5344CB8AC3E}">
        <p14:creationId xmlns:p14="http://schemas.microsoft.com/office/powerpoint/2010/main" val="1948175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dirty="0"/>
          </a:p>
        </p:txBody>
      </p:sp>
    </p:spTree>
    <p:extLst>
      <p:ext uri="{BB962C8B-B14F-4D97-AF65-F5344CB8AC3E}">
        <p14:creationId xmlns:p14="http://schemas.microsoft.com/office/powerpoint/2010/main" val="354178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1B694CE-07E2-4BF3-9579-96D702678C97}" type="slidenum">
              <a:rPr lang="en-US"/>
              <a:pPr/>
              <a:t>101</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2165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E0E282C-14C9-49A6-B5F6-5CCA24DE22B3}" type="slidenum">
              <a:rPr lang="en-US"/>
              <a:pPr/>
              <a:t>102</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16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4AC4EC1-FACC-4F62-915F-6FBAFC7EF852}" type="slidenum">
              <a:rPr lang="en-US"/>
              <a:pPr/>
              <a:t>103</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8809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5A0C3D-30A6-4351-B392-5A2EB5043C98}" type="slidenum">
              <a:rPr lang="en-US"/>
              <a:pPr/>
              <a:t>104</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3313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C8CF28C-0297-422D-A4B8-8522170256B6}" type="slidenum">
              <a:rPr lang="en-US"/>
              <a:pPr/>
              <a:t>105</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302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600EA83-F9DF-4A30-9989-4E338A1D3583}" type="slidenum">
              <a:rPr lang="en-US"/>
              <a:pPr/>
              <a:t>107</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66881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7EFAF37-86E0-4017-BC3B-02FFDE368848}" type="datetime8">
              <a:rPr lang="en-US"/>
              <a:pPr/>
              <a:t>8/18/2017 1:24 PM</a:t>
            </a:fld>
            <a:endParaRPr lang="en-US" dirty="0"/>
          </a:p>
        </p:txBody>
      </p:sp>
      <p:sp>
        <p:nvSpPr>
          <p:cNvPr id="5"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67A4578A-31FA-4DD2-B6D5-954C42BFED0F}" type="slidenum">
              <a:rPr lang="en-US"/>
              <a:pPr/>
              <a:t>108</a:t>
            </a:fld>
            <a:endParaRPr lang="en-US" dirty="0"/>
          </a:p>
        </p:txBody>
      </p:sp>
      <p:sp>
        <p:nvSpPr>
          <p:cNvPr id="30515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269229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rgbClr val="AEAEAE"/>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rgbClr val="808080"/>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rgbClr val="990000"/>
            </a:solidFill>
            <a:ln w="9525">
              <a:noFill/>
              <a:miter lim="800000"/>
              <a:headEnd/>
              <a:tailEnd/>
            </a:ln>
          </p:spPr>
          <p:txBody>
            <a:bodyPr/>
            <a:lstStyle/>
            <a:p>
              <a:pPr eaLnBrk="1" hangingPunct="1">
                <a:defRPr/>
              </a:pPr>
              <a:endParaRPr lang="en-US"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a:latin typeface="Arial" charset="0"/>
              </a:endParaRPr>
            </a:p>
          </p:txBody>
        </p:sp>
      </p:grpSp>
      <p:pic>
        <p:nvPicPr>
          <p:cNvPr id="9" name="Picture 12" descr="brutus w_type"/>
          <p:cNvPicPr>
            <a:picLocks noChangeAspect="1" noChangeArrowheads="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6858000" y="1524000"/>
            <a:ext cx="2133600" cy="1503363"/>
          </a:xfrm>
          <a:prstGeom prst="rect">
            <a:avLst/>
          </a:prstGeom>
          <a:noFill/>
          <a:ln w="9525">
            <a:noFill/>
            <a:miter lim="800000"/>
            <a:headEnd/>
            <a:tailEnd/>
          </a:ln>
        </p:spPr>
      </p:pic>
      <p:sp>
        <p:nvSpPr>
          <p:cNvPr id="5127" name="Rectangle 7"/>
          <p:cNvSpPr>
            <a:spLocks noGrp="1" noChangeArrowheads="1"/>
          </p:cNvSpPr>
          <p:nvPr>
            <p:ph type="ctrTitle"/>
          </p:nvPr>
        </p:nvSpPr>
        <p:spPr>
          <a:xfrm>
            <a:off x="228600" y="1427163"/>
            <a:ext cx="8077200" cy="1609725"/>
          </a:xfrm>
        </p:spPr>
        <p:txBody>
          <a:bodyPr/>
          <a:lstStyle>
            <a:lvl1pPr>
              <a:defRPr sz="4600"/>
            </a:lvl1pPr>
          </a:lstStyle>
          <a:p>
            <a:r>
              <a:rPr lang="en-US" smtClean="0"/>
              <a:t>Click to edit Master title style</a:t>
            </a:r>
            <a:endParaRPr lang="en-US"/>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smtClean="0"/>
              <a:t>Click to edit Master subtitle style</a:t>
            </a:r>
            <a:endParaRPr lang="en-US"/>
          </a:p>
        </p:txBody>
      </p:sp>
      <p:sp>
        <p:nvSpPr>
          <p:cNvPr id="10" name="Rectangle 9"/>
          <p:cNvSpPr>
            <a:spLocks noGrp="1" noChangeArrowheads="1"/>
          </p:cNvSpPr>
          <p:nvPr>
            <p:ph type="dt" sz="half" idx="10"/>
          </p:nvPr>
        </p:nvSpPr>
        <p:spPr>
          <a:xfrm>
            <a:off x="457200" y="6248400"/>
            <a:ext cx="2133600" cy="471488"/>
          </a:xfrm>
        </p:spPr>
        <p:txBody>
          <a:bodyPr/>
          <a:lstStyle>
            <a:lvl1pPr>
              <a:defRPr smtClean="0"/>
            </a:lvl1pPr>
          </a:lstStyle>
          <a:p>
            <a:pPr>
              <a:defRPr/>
            </a:pPr>
            <a:endParaRPr lang="en-US"/>
          </a:p>
        </p:txBody>
      </p:sp>
      <p:sp>
        <p:nvSpPr>
          <p:cNvPr id="11" name="Rectangle 10"/>
          <p:cNvSpPr>
            <a:spLocks noGrp="1" noChangeArrowheads="1"/>
          </p:cNvSpPr>
          <p:nvPr>
            <p:ph type="ftr" sz="quarter" idx="11"/>
          </p:nvPr>
        </p:nvSpPr>
        <p:spPr>
          <a:xfrm>
            <a:off x="3124200" y="6253163"/>
            <a:ext cx="2895600" cy="457200"/>
          </a:xfrm>
        </p:spPr>
        <p:txBody>
          <a:bodyPr/>
          <a:lstStyle>
            <a:lvl1pPr>
              <a:defRPr smtClean="0"/>
            </a:lvl1pPr>
          </a:lstStyle>
          <a:p>
            <a:pPr>
              <a:defRPr/>
            </a:pPr>
            <a:endParaRPr lang="en-US"/>
          </a:p>
        </p:txBody>
      </p:sp>
      <p:sp>
        <p:nvSpPr>
          <p:cNvPr id="12" name="Rectangle 11"/>
          <p:cNvSpPr>
            <a:spLocks noGrp="1" noChangeArrowheads="1"/>
          </p:cNvSpPr>
          <p:nvPr>
            <p:ph type="sldNum" sz="quarter" idx="12"/>
          </p:nvPr>
        </p:nvSpPr>
        <p:spPr>
          <a:xfrm>
            <a:off x="6553200" y="6248400"/>
            <a:ext cx="2133600" cy="471488"/>
          </a:xfrm>
        </p:spPr>
        <p:txBody>
          <a:bodyPr/>
          <a:lstStyle>
            <a:lvl1pPr>
              <a:defRPr smtClean="0"/>
            </a:lvl1pPr>
          </a:lstStyle>
          <a:p>
            <a:pPr>
              <a:defRPr/>
            </a:pPr>
            <a:fld id="{36F0967D-37C4-4C31-92F0-B6755DFAB3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FF5DB4E-9ADC-40FB-B05F-15DCFD6296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3318094-0350-400A-B16E-03287A1571E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1094DFB-D5A3-4D90-A69E-E1609B5621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075FD08-C512-4AE2-96D1-B4C6704CA9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051DD40-55A3-45BF-8B80-33B3902B9A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51A24427-5AE0-44E7-A370-FAC78F955F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BC68C10B-EAC1-4E01-9B56-32863A2F85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0B2FEFAF-49D4-4227-BE16-158378E7EC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0AEFB70-8254-4060-9370-57E33D617D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7560DD5-CB3D-4645-B9AB-C8B736A884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4099" name="AutoShape 3"/>
            <p:cNvSpPr>
              <a:spLocks noChangeArrowheads="1"/>
            </p:cNvSpPr>
            <p:nvPr/>
          </p:nvSpPr>
          <p:spPr bwMode="auto">
            <a:xfrm>
              <a:off x="240" y="336"/>
              <a:ext cx="5232" cy="3600"/>
            </a:xfrm>
            <a:prstGeom prst="roundRect">
              <a:avLst>
                <a:gd name="adj" fmla="val 13727"/>
              </a:avLst>
            </a:prstGeom>
            <a:noFill/>
            <a:ln w="50800">
              <a:solidFill>
                <a:srgbClr val="AEAEAE"/>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410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rgbClr val="990000"/>
            </a:solidFill>
            <a:ln w="9525">
              <a:noFill/>
              <a:miter lim="800000"/>
              <a:headEnd/>
              <a:tailEnd/>
            </a:ln>
          </p:spPr>
          <p:txBody>
            <a:bodyPr/>
            <a:lstStyle/>
            <a:p>
              <a:pPr eaLnBrk="1" hangingPunct="1">
                <a:defRPr/>
              </a:pPr>
              <a:endParaRPr lang="en-US" sz="2400">
                <a:latin typeface="Times New Roman" pitchFamily="18" charset="0"/>
              </a:endParaRPr>
            </a:p>
          </p:txBody>
        </p:sp>
        <p:sp>
          <p:nvSpPr>
            <p:cNvPr id="410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latin typeface="Arial" charset="0"/>
              </a:endParaRPr>
            </a:p>
          </p:txBody>
        </p:sp>
      </p:grpSp>
      <p:sp>
        <p:nvSpPr>
          <p:cNvPr id="1027" name="Rectangle 6"/>
          <p:cNvSpPr>
            <a:spLocks noGrp="1" noChangeArrowheads="1"/>
          </p:cNvSpPr>
          <p:nvPr>
            <p:ph type="title"/>
          </p:nvPr>
        </p:nvSpPr>
        <p:spPr bwMode="auto">
          <a:xfrm>
            <a:off x="195263" y="228600"/>
            <a:ext cx="7119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endParaRPr lang="en-US"/>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367898CF-4241-424D-B22C-001CC68ECF40}" type="slidenum">
              <a:rPr lang="en-US"/>
              <a:pPr>
                <a:defRPr/>
              </a:pPr>
              <a:t>‹#›</a:t>
            </a:fld>
            <a:endParaRPr lang="en-US"/>
          </a:p>
        </p:txBody>
      </p:sp>
      <p:pic>
        <p:nvPicPr>
          <p:cNvPr id="1032" name="Picture 11" descr="brutus w_type"/>
          <p:cNvPicPr>
            <a:picLocks noChangeAspect="1" noChangeArrowheads="1"/>
          </p:cNvPicPr>
          <p:nvPr/>
        </p:nvPicPr>
        <p:blipFill>
          <a:blip r:embed="rId13" cstate="print">
            <a:clrChange>
              <a:clrFrom>
                <a:srgbClr val="FFFFFF"/>
              </a:clrFrom>
              <a:clrTo>
                <a:srgbClr val="FFFFFF">
                  <a:alpha val="0"/>
                </a:srgbClr>
              </a:clrTo>
            </a:clrChange>
            <a:lum bright="70000" contrast="-70000"/>
          </a:blip>
          <a:srcRect/>
          <a:stretch>
            <a:fillRect/>
          </a:stretch>
        </p:blipFill>
        <p:spPr bwMode="auto">
          <a:xfrm>
            <a:off x="7010400" y="152400"/>
            <a:ext cx="1524000" cy="1074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rgbClr val="DA0808"/>
        </a:buClr>
        <a:buSzPct val="80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DA0808"/>
        </a:buClr>
        <a:buSzPct val="70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rgbClr val="DA0808"/>
        </a:buClr>
        <a:buSzPct val="6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rgbClr val="DA0808"/>
        </a:buClr>
        <a:buSzPct val="60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www.cse.ohio-state.edu/~leedo/cis682/images/storyboards/07.jpg" TargetMode="External"/><Relationship Id="rId1" Type="http://schemas.openxmlformats.org/officeDocument/2006/relationships/slideLayout" Target="../slideLayouts/slideLayout2.xml"/><Relationship Id="rId6" Type="http://schemas.openxmlformats.org/officeDocument/2006/relationships/hyperlink" Target="http://www.cse.ohio-state.edu/~leedo/cis682/images/storyboards/16.jpg" TargetMode="External"/><Relationship Id="rId5" Type="http://schemas.openxmlformats.org/officeDocument/2006/relationships/image" Target="../media/image12.jpeg"/><Relationship Id="rId4" Type="http://schemas.openxmlformats.org/officeDocument/2006/relationships/hyperlink" Target="http://www.cse.ohio-state.edu/~leedo/cis682/images/storyboards/19.jpg" TargetMode="External"/></Relationships>
</file>

<file path=ppt/slides/_rels/slide1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hy.duke.edu/~socolar/family/corcoran.html"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corcoran.org/exhibitions/travel_results.asp?Exhib_ID=6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opengl.org/sdk/libs/OpenSceneGraph/glsl_quickref.pdf" TargetMode="External"/><Relationship Id="rId2" Type="http://schemas.openxmlformats.org/officeDocument/2006/relationships/hyperlink" Target="https://www.khronos.org/registry/OpenGL/index_gl.php"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Real-time Rendering</a:t>
            </a:r>
            <a:r>
              <a:rPr dirty="0" smtClean="0"/>
              <a:t/>
            </a:r>
            <a:br>
              <a:rPr dirty="0" smtClean="0"/>
            </a:br>
            <a:r>
              <a:rPr lang="en-US" dirty="0" smtClean="0"/>
              <a:t>Overview</a:t>
            </a:r>
            <a:endParaRPr lang="en-US" dirty="0"/>
          </a:p>
        </p:txBody>
      </p:sp>
      <p:sp>
        <p:nvSpPr>
          <p:cNvPr id="3" name="Subtitle 2"/>
          <p:cNvSpPr>
            <a:spLocks noGrp="1"/>
          </p:cNvSpPr>
          <p:nvPr>
            <p:ph type="subTitle" idx="1"/>
          </p:nvPr>
        </p:nvSpPr>
        <p:spPr/>
        <p:txBody>
          <a:bodyPr/>
          <a:lstStyle/>
          <a:p>
            <a:pPr algn="ctr"/>
            <a:r>
              <a:rPr lang="en-US" dirty="0" smtClean="0"/>
              <a:t>CSE </a:t>
            </a:r>
            <a:r>
              <a:rPr lang="en-US" dirty="0" smtClean="0"/>
              <a:t>5542</a:t>
            </a:r>
            <a:endParaRPr lang="en-US" dirty="0" smtClean="0"/>
          </a:p>
          <a:p>
            <a:pPr algn="ctr"/>
            <a:r>
              <a:rPr lang="en-US" dirty="0" smtClean="0"/>
              <a:t>Prof. Roger Crawfis</a:t>
            </a:r>
          </a:p>
          <a:p>
            <a:pPr algn="ctr"/>
            <a:r>
              <a:rPr lang="en-US" dirty="0" smtClean="0"/>
              <a:t>The Ohio State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Outline of course</a:t>
            </a:r>
          </a:p>
        </p:txBody>
      </p:sp>
      <p:sp>
        <p:nvSpPr>
          <p:cNvPr id="14339" name="Rectangle 3"/>
          <p:cNvSpPr>
            <a:spLocks noGrp="1" noChangeArrowheads="1"/>
          </p:cNvSpPr>
          <p:nvPr>
            <p:ph type="body" idx="1"/>
          </p:nvPr>
        </p:nvSpPr>
        <p:spPr>
          <a:xfrm>
            <a:off x="609600" y="1676400"/>
            <a:ext cx="7848600" cy="4648200"/>
          </a:xfrm>
        </p:spPr>
        <p:txBody>
          <a:bodyPr/>
          <a:lstStyle/>
          <a:p>
            <a:pPr eaLnBrk="1" hangingPunct="1">
              <a:lnSpc>
                <a:spcPct val="90000"/>
              </a:lnSpc>
            </a:pPr>
            <a:r>
              <a:rPr lang="en-US" altLang="en-US" sz="2800" smtClean="0"/>
              <a:t>Geometry</a:t>
            </a:r>
          </a:p>
          <a:p>
            <a:pPr eaLnBrk="1" hangingPunct="1">
              <a:lnSpc>
                <a:spcPct val="90000"/>
              </a:lnSpc>
            </a:pPr>
            <a:r>
              <a:rPr lang="en-US" altLang="en-US" sz="2800" smtClean="0"/>
              <a:t>Rasterization</a:t>
            </a:r>
          </a:p>
          <a:p>
            <a:pPr eaLnBrk="1" hangingPunct="1">
              <a:lnSpc>
                <a:spcPct val="90000"/>
              </a:lnSpc>
            </a:pPr>
            <a:r>
              <a:rPr lang="en-US" altLang="en-US" sz="2800" smtClean="0"/>
              <a:t>Shading</a:t>
            </a:r>
          </a:p>
          <a:p>
            <a:pPr eaLnBrk="1" hangingPunct="1">
              <a:lnSpc>
                <a:spcPct val="90000"/>
              </a:lnSpc>
            </a:pPr>
            <a:r>
              <a:rPr lang="en-US" altLang="en-US" sz="2800" smtClean="0"/>
              <a:t>Hidden surface 				         elimination</a:t>
            </a:r>
          </a:p>
          <a:p>
            <a:pPr eaLnBrk="1" hangingPunct="1">
              <a:lnSpc>
                <a:spcPct val="90000"/>
              </a:lnSpc>
            </a:pPr>
            <a:r>
              <a:rPr lang="en-US" altLang="en-US" sz="2800" smtClean="0"/>
              <a:t>Texture mapping</a:t>
            </a:r>
          </a:p>
          <a:p>
            <a:pPr eaLnBrk="1" hangingPunct="1">
              <a:lnSpc>
                <a:spcPct val="90000"/>
              </a:lnSpc>
            </a:pPr>
            <a:r>
              <a:rPr lang="en-US" altLang="en-US" sz="2800" smtClean="0">
                <a:solidFill>
                  <a:schemeClr val="folHlink"/>
                </a:solidFill>
              </a:rPr>
              <a:t>Modeling</a:t>
            </a:r>
          </a:p>
          <a:p>
            <a:pPr eaLnBrk="1" hangingPunct="1">
              <a:lnSpc>
                <a:spcPct val="90000"/>
              </a:lnSpc>
            </a:pPr>
            <a:r>
              <a:rPr lang="en-US" altLang="en-US" sz="2800" smtClean="0">
                <a:solidFill>
                  <a:schemeClr val="folHlink"/>
                </a:solidFill>
              </a:rPr>
              <a:t>Animation</a:t>
            </a:r>
          </a:p>
          <a:p>
            <a:pPr eaLnBrk="1" hangingPunct="1">
              <a:lnSpc>
                <a:spcPct val="90000"/>
              </a:lnSpc>
            </a:pPr>
            <a:r>
              <a:rPr lang="en-US" altLang="en-US" sz="2800" smtClean="0">
                <a:solidFill>
                  <a:schemeClr val="folHlink"/>
                </a:solidFill>
              </a:rPr>
              <a:t>Ray tracing</a:t>
            </a:r>
          </a:p>
          <a:p>
            <a:pPr eaLnBrk="1" hangingPunct="1">
              <a:lnSpc>
                <a:spcPct val="90000"/>
              </a:lnSpc>
            </a:pPr>
            <a:r>
              <a:rPr lang="en-US" altLang="en-US" sz="2800" smtClean="0">
                <a:solidFill>
                  <a:schemeClr val="folHlink"/>
                </a:solidFill>
              </a:rPr>
              <a:t>Global illumination</a:t>
            </a:r>
          </a:p>
          <a:p>
            <a:pPr eaLnBrk="1" hangingPunct="1">
              <a:lnSpc>
                <a:spcPct val="90000"/>
              </a:lnSpc>
            </a:pPr>
            <a:endParaRPr lang="en-US" altLang="en-US" sz="2800" smtClean="0">
              <a:solidFill>
                <a:schemeClr val="folHlink"/>
              </a:solidFill>
            </a:endParaRPr>
          </a:p>
          <a:p>
            <a:pPr eaLnBrk="1" hangingPunct="1">
              <a:lnSpc>
                <a:spcPct val="90000"/>
              </a:lnSpc>
            </a:pPr>
            <a:endParaRPr lang="en-US" altLang="en-US" sz="2800" smtClean="0"/>
          </a:p>
        </p:txBody>
      </p:sp>
      <p:sp>
        <p:nvSpPr>
          <p:cNvPr id="14340" name="AutoShape 4"/>
          <p:cNvSpPr>
            <a:spLocks noChangeArrowheads="1"/>
          </p:cNvSpPr>
          <p:nvPr/>
        </p:nvSpPr>
        <p:spPr bwMode="auto">
          <a:xfrm>
            <a:off x="2590800" y="4445000"/>
            <a:ext cx="1981200" cy="457200"/>
          </a:xfrm>
          <a:prstGeom prst="leftArrow">
            <a:avLst>
              <a:gd name="adj1" fmla="val 50000"/>
              <a:gd name="adj2" fmla="val 108333"/>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4341" name="Text Box 5"/>
          <p:cNvSpPr txBox="1">
            <a:spLocks noChangeArrowheads="1"/>
          </p:cNvSpPr>
          <p:nvPr/>
        </p:nvSpPr>
        <p:spPr bwMode="auto">
          <a:xfrm>
            <a:off x="4343400" y="4035425"/>
            <a:ext cx="4610100" cy="1015663"/>
          </a:xfrm>
          <a:prstGeom prst="rect">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algn="l" eaLnBrk="1" hangingPunct="1"/>
            <a:r>
              <a:rPr lang="en-US" altLang="en-US" sz="2000" dirty="0"/>
              <a:t>How to efficiently represent the geometry of scene objects, which may be complex, curved, etc.  (CSE </a:t>
            </a:r>
            <a:r>
              <a:rPr lang="en-US" altLang="en-US" sz="2000" dirty="0" smtClean="0"/>
              <a:t>5543)</a:t>
            </a:r>
            <a:endParaRPr lang="en-US" altLang="en-US" sz="2000" dirty="0"/>
          </a:p>
        </p:txBody>
      </p:sp>
      <p:pic>
        <p:nvPicPr>
          <p:cNvPr id="14342" name="Picture 9" descr="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858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10"/>
          <p:cNvSpPr txBox="1">
            <a:spLocks noChangeArrowheads="1"/>
          </p:cNvSpPr>
          <p:nvPr/>
        </p:nvSpPr>
        <p:spPr bwMode="auto">
          <a:xfrm>
            <a:off x="7418388" y="3657600"/>
            <a:ext cx="13382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r>
              <a:rPr lang="en-US" altLang="en-US" sz="1200" i="1"/>
              <a:t>Brown et al, OSU</a:t>
            </a:r>
          </a:p>
        </p:txBody>
      </p:sp>
    </p:spTree>
    <p:extLst>
      <p:ext uri="{BB962C8B-B14F-4D97-AF65-F5344CB8AC3E}">
        <p14:creationId xmlns:p14="http://schemas.microsoft.com/office/powerpoint/2010/main" val="40007575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Early History</a:t>
            </a:r>
          </a:p>
          <a:p>
            <a:pPr lvl="1"/>
            <a:r>
              <a:rPr lang="en-US" dirty="0" smtClean="0"/>
              <a:t>Flight-Simulators – Evans and Sutherland</a:t>
            </a:r>
          </a:p>
          <a:p>
            <a:pPr lvl="1"/>
            <a:r>
              <a:rPr lang="en-US" dirty="0" smtClean="0"/>
              <a:t>CAD – Workstations – SGI, DEC, HP, Apollo</a:t>
            </a:r>
          </a:p>
          <a:p>
            <a:pPr lvl="1"/>
            <a:r>
              <a:rPr lang="en-US" dirty="0" smtClean="0"/>
              <a:t>Visualization</a:t>
            </a:r>
          </a:p>
          <a:p>
            <a:pPr lvl="2"/>
            <a:r>
              <a:rPr lang="en-US" dirty="0" smtClean="0"/>
              <a:t>Stellar (1989?)</a:t>
            </a:r>
          </a:p>
          <a:p>
            <a:pPr lvl="2"/>
            <a:r>
              <a:rPr lang="en-US" dirty="0" smtClean="0"/>
              <a:t>Ardent</a:t>
            </a:r>
          </a:p>
          <a:p>
            <a:pPr lvl="2"/>
            <a:r>
              <a:rPr lang="en-US" dirty="0" smtClean="0"/>
              <a:t>SGI</a:t>
            </a:r>
          </a:p>
          <a:p>
            <a:pPr lvl="1"/>
            <a:r>
              <a:rPr lang="en-US" dirty="0" smtClean="0"/>
              <a:t>Entertainment (Hollywood)</a:t>
            </a:r>
          </a:p>
          <a:p>
            <a:pPr lvl="2"/>
            <a:r>
              <a:rPr lang="en-US" dirty="0" smtClean="0"/>
              <a:t>Cray</a:t>
            </a:r>
          </a:p>
          <a:p>
            <a:pPr lvl="2"/>
            <a:r>
              <a:rPr lang="en-US" dirty="0" smtClean="0"/>
              <a:t>Custom Hardware – Pixar Image Computer</a:t>
            </a:r>
          </a:p>
          <a:p>
            <a:r>
              <a:rPr lang="en-US" dirty="0" smtClean="0"/>
              <a:t>It is important to note, that this early excitement in 3D graphics in the late 1980’s and early 1990’s set the stage for the PC boom.</a:t>
            </a:r>
            <a:endParaRPr lang="en-US" dirty="0"/>
          </a:p>
        </p:txBody>
      </p:sp>
      <p:sp>
        <p:nvSpPr>
          <p:cNvPr id="3" name="Title 2"/>
          <p:cNvSpPr>
            <a:spLocks noGrp="1"/>
          </p:cNvSpPr>
          <p:nvPr>
            <p:ph type="title"/>
          </p:nvPr>
        </p:nvSpPr>
        <p:spPr/>
        <p:txBody>
          <a:bodyPr/>
          <a:lstStyle/>
          <a:p>
            <a:r>
              <a:rPr smtClean="0"/>
              <a:t>History of Graphics Hardware</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4"/>
          <p:cNvSpPr>
            <a:spLocks noChangeArrowheads="1"/>
          </p:cNvSpPr>
          <p:nvPr/>
        </p:nvSpPr>
        <p:spPr bwMode="auto">
          <a:xfrm rot="5400000">
            <a:off x="2985294" y="4885532"/>
            <a:ext cx="1517650" cy="176212"/>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dirty="0"/>
          </a:p>
        </p:txBody>
      </p:sp>
      <p:sp>
        <p:nvSpPr>
          <p:cNvPr id="6156" name="AutoShape 12"/>
          <p:cNvSpPr>
            <a:spLocks noChangeArrowheads="1"/>
          </p:cNvSpPr>
          <p:nvPr/>
        </p:nvSpPr>
        <p:spPr bwMode="auto">
          <a:xfrm>
            <a:off x="67818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28" name="AutoShape 12"/>
          <p:cNvSpPr>
            <a:spLocks noChangeArrowheads="1"/>
          </p:cNvSpPr>
          <p:nvPr/>
        </p:nvSpPr>
        <p:spPr bwMode="auto">
          <a:xfrm>
            <a:off x="49530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29" name="AutoShape 12"/>
          <p:cNvSpPr>
            <a:spLocks noChangeArrowheads="1"/>
          </p:cNvSpPr>
          <p:nvPr/>
        </p:nvSpPr>
        <p:spPr bwMode="auto">
          <a:xfrm>
            <a:off x="31242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30" name="AutoShape 12"/>
          <p:cNvSpPr>
            <a:spLocks noChangeArrowheads="1"/>
          </p:cNvSpPr>
          <p:nvPr/>
        </p:nvSpPr>
        <p:spPr bwMode="auto">
          <a:xfrm>
            <a:off x="12954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pic>
        <p:nvPicPr>
          <p:cNvPr id="6150" name="Picture 4" descr="tom"/>
          <p:cNvPicPr>
            <a:picLocks noGrp="1" noChangeAspect="1" noChangeArrowheads="1"/>
          </p:cNvPicPr>
          <p:nvPr>
            <p:ph idx="1"/>
          </p:nvPr>
        </p:nvPicPr>
        <p:blipFill>
          <a:blip r:embed="rId3" cstate="print"/>
          <a:stretch>
            <a:fillRect/>
          </a:stretch>
        </p:blipFill>
        <p:spPr>
          <a:xfrm>
            <a:off x="609600" y="1295400"/>
            <a:ext cx="2341417" cy="2060448"/>
          </a:xfrm>
          <a:noFill/>
        </p:spPr>
      </p:pic>
      <p:sp>
        <p:nvSpPr>
          <p:cNvPr id="19458" name="Rectangle 2"/>
          <p:cNvSpPr>
            <a:spLocks noGrp="1" noRot="1" noChangeArrowheads="1"/>
          </p:cNvSpPr>
          <p:nvPr>
            <p:ph type="title"/>
          </p:nvPr>
        </p:nvSpPr>
        <p:spPr/>
        <p:txBody>
          <a:bodyPr/>
          <a:lstStyle/>
          <a:p>
            <a:pPr>
              <a:defRPr/>
            </a:pPr>
            <a:r>
              <a:rPr sz="4000" smtClean="0"/>
              <a:t>History of PC Graphics Hardware</a:t>
            </a:r>
            <a:endParaRPr lang="en-US" sz="4000" dirty="0" smtClean="0"/>
          </a:p>
        </p:txBody>
      </p:sp>
      <p:sp>
        <p:nvSpPr>
          <p:cNvPr id="6151" name="Text Box 6"/>
          <p:cNvSpPr txBox="1">
            <a:spLocks noChangeArrowheads="1"/>
          </p:cNvSpPr>
          <p:nvPr/>
        </p:nvSpPr>
        <p:spPr bwMode="auto">
          <a:xfrm>
            <a:off x="609600" y="3124200"/>
            <a:ext cx="2598737" cy="244475"/>
          </a:xfrm>
          <a:prstGeom prst="rect">
            <a:avLst/>
          </a:prstGeom>
          <a:noFill/>
          <a:ln w="9525" algn="ctr">
            <a:noFill/>
            <a:miter lim="800000"/>
            <a:headEnd/>
            <a:tailEnd/>
          </a:ln>
        </p:spPr>
        <p:txBody>
          <a:bodyPr>
            <a:spAutoFit/>
          </a:bodyPr>
          <a:lstStyle/>
          <a:p>
            <a:pPr eaLnBrk="1" hangingPunct="1">
              <a:spcBef>
                <a:spcPct val="50000"/>
              </a:spcBef>
            </a:pPr>
            <a:r>
              <a:rPr lang="en-US" sz="1000" dirty="0">
                <a:latin typeface="Lucida Sans Unicode" pitchFamily="34" charset="0"/>
              </a:rPr>
              <a:t>http://accelenation.com/?ac.id.123.2</a:t>
            </a:r>
          </a:p>
        </p:txBody>
      </p:sp>
      <p:sp>
        <p:nvSpPr>
          <p:cNvPr id="6152" name="Text Box 7"/>
          <p:cNvSpPr txBox="1">
            <a:spLocks noChangeArrowheads="1"/>
          </p:cNvSpPr>
          <p:nvPr/>
        </p:nvSpPr>
        <p:spPr bwMode="auto">
          <a:xfrm>
            <a:off x="3048000" y="1524000"/>
            <a:ext cx="5562600" cy="2477601"/>
          </a:xfrm>
          <a:prstGeom prst="rect">
            <a:avLst/>
          </a:prstGeom>
          <a:noFill/>
          <a:ln w="9525" algn="ctr">
            <a:noFill/>
            <a:miter lim="800000"/>
            <a:headEnd/>
            <a:tailEnd/>
          </a:ln>
        </p:spPr>
        <p:txBody>
          <a:bodyPr wrap="square">
            <a:spAutoFit/>
          </a:bodyPr>
          <a:lstStyle/>
          <a:p>
            <a:pPr marL="349250" indent="-349250">
              <a:spcBef>
                <a:spcPct val="50000"/>
              </a:spcBef>
            </a:pPr>
            <a:r>
              <a:rPr lang="en-US" sz="2000" dirty="0" smtClean="0"/>
              <a:t>Generation I: 3dfx Voodoo (1996)</a:t>
            </a:r>
          </a:p>
          <a:p>
            <a:pPr marL="349250" indent="-349250">
              <a:spcBef>
                <a:spcPct val="50000"/>
              </a:spcBef>
              <a:buFontTx/>
              <a:buChar char="•"/>
            </a:pPr>
            <a:r>
              <a:rPr lang="en-US" dirty="0" smtClean="0"/>
              <a:t>One </a:t>
            </a:r>
            <a:r>
              <a:rPr lang="en-US" dirty="0"/>
              <a:t>of the first true 3D game cards</a:t>
            </a:r>
          </a:p>
          <a:p>
            <a:pPr marL="349250" indent="-349250">
              <a:spcBef>
                <a:spcPct val="50000"/>
              </a:spcBef>
              <a:buFontTx/>
              <a:buChar char="•"/>
            </a:pPr>
            <a:r>
              <a:rPr lang="en-US" dirty="0" smtClean="0"/>
              <a:t>Add-on for a standard </a:t>
            </a:r>
            <a:r>
              <a:rPr lang="en-US" dirty="0"/>
              <a:t>2D video card.</a:t>
            </a:r>
          </a:p>
          <a:p>
            <a:pPr marL="349250" indent="-349250">
              <a:spcBef>
                <a:spcPct val="50000"/>
              </a:spcBef>
              <a:buFontTx/>
              <a:buChar char="•"/>
            </a:pPr>
            <a:r>
              <a:rPr lang="en-US" dirty="0" smtClean="0"/>
              <a:t>Vertex transformations on the </a:t>
            </a:r>
            <a:r>
              <a:rPr lang="en-US" dirty="0"/>
              <a:t>CPU</a:t>
            </a:r>
          </a:p>
          <a:p>
            <a:pPr marL="349250" indent="-349250">
              <a:spcBef>
                <a:spcPct val="50000"/>
              </a:spcBef>
              <a:buFontTx/>
              <a:buChar char="•"/>
            </a:pPr>
            <a:r>
              <a:rPr lang="en-US" dirty="0" smtClean="0"/>
              <a:t>Texture mapping and </a:t>
            </a:r>
            <a:r>
              <a:rPr lang="en-US" dirty="0"/>
              <a:t>z-buffering</a:t>
            </a:r>
            <a:r>
              <a:rPr lang="en-US" dirty="0" smtClean="0"/>
              <a:t>.</a:t>
            </a:r>
          </a:p>
          <a:p>
            <a:pPr marL="349250" indent="-349250">
              <a:spcBef>
                <a:spcPct val="50000"/>
              </a:spcBef>
              <a:buFontTx/>
              <a:buChar char="•"/>
            </a:pPr>
            <a:r>
              <a:rPr lang="en-US" dirty="0" smtClean="0">
                <a:solidFill>
                  <a:schemeClr val="accent2">
                    <a:lumMod val="40000"/>
                    <a:lumOff val="60000"/>
                  </a:schemeClr>
                </a:solidFill>
              </a:rPr>
              <a:t>PCI bus becomes the bottleneck</a:t>
            </a:r>
            <a:endParaRPr lang="en-US" dirty="0">
              <a:solidFill>
                <a:schemeClr val="accent2">
                  <a:lumMod val="40000"/>
                  <a:lumOff val="60000"/>
                </a:schemeClr>
              </a:solidFill>
            </a:endParaRPr>
          </a:p>
        </p:txBody>
      </p:sp>
      <p:sp>
        <p:nvSpPr>
          <p:cNvPr id="19464" name="AutoShape 8"/>
          <p:cNvSpPr>
            <a:spLocks noChangeArrowheads="1"/>
          </p:cNvSpPr>
          <p:nvPr/>
        </p:nvSpPr>
        <p:spPr bwMode="auto">
          <a:xfrm>
            <a:off x="2132777" y="4503738"/>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Primitive</a:t>
            </a:r>
          </a:p>
          <a:p>
            <a:pPr algn="ctr" eaLnBrk="1" hangingPunct="1">
              <a:defRPr/>
            </a:pPr>
            <a:r>
              <a:rPr lang="en-US" sz="1400" b="1" dirty="0">
                <a:latin typeface="Verdana" pitchFamily="34" charset="0"/>
              </a:rPr>
              <a:t>Assembly</a:t>
            </a:r>
          </a:p>
        </p:txBody>
      </p:sp>
      <p:sp>
        <p:nvSpPr>
          <p:cNvPr id="19465" name="AutoShape 9"/>
          <p:cNvSpPr>
            <a:spLocks noChangeArrowheads="1"/>
          </p:cNvSpPr>
          <p:nvPr/>
        </p:nvSpPr>
        <p:spPr bwMode="auto">
          <a:xfrm>
            <a:off x="338138" y="4503738"/>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Vertex</a:t>
            </a:r>
          </a:p>
          <a:p>
            <a:pPr algn="ctr" eaLnBrk="1" hangingPunct="1">
              <a:defRPr/>
            </a:pPr>
            <a:r>
              <a:rPr lang="en-US" sz="1400" b="1" dirty="0">
                <a:latin typeface="Verdana" pitchFamily="34" charset="0"/>
              </a:rPr>
              <a:t>Transforms</a:t>
            </a:r>
          </a:p>
        </p:txBody>
      </p:sp>
      <p:sp>
        <p:nvSpPr>
          <p:cNvPr id="19469" name="AutoShape 13"/>
          <p:cNvSpPr>
            <a:spLocks noChangeArrowheads="1"/>
          </p:cNvSpPr>
          <p:nvPr/>
        </p:nvSpPr>
        <p:spPr bwMode="auto">
          <a:xfrm>
            <a:off x="7604125" y="4503738"/>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Frame </a:t>
            </a:r>
          </a:p>
          <a:p>
            <a:pPr algn="ctr" eaLnBrk="1" hangingPunct="1">
              <a:defRPr/>
            </a:pPr>
            <a:r>
              <a:rPr lang="en-US" sz="1400" b="1" dirty="0">
                <a:latin typeface="Verdana" pitchFamily="34" charset="0"/>
              </a:rPr>
              <a:t>Buffer</a:t>
            </a:r>
          </a:p>
        </p:txBody>
      </p:sp>
      <p:grpSp>
        <p:nvGrpSpPr>
          <p:cNvPr id="2" name="Group 14"/>
          <p:cNvGrpSpPr>
            <a:grpSpLocks/>
          </p:cNvGrpSpPr>
          <p:nvPr/>
        </p:nvGrpSpPr>
        <p:grpSpPr bwMode="auto">
          <a:xfrm>
            <a:off x="5798373" y="4503738"/>
            <a:ext cx="1290452" cy="895350"/>
            <a:chOff x="569" y="3360"/>
            <a:chExt cx="829" cy="528"/>
          </a:xfrm>
        </p:grpSpPr>
        <p:sp>
          <p:nvSpPr>
            <p:cNvPr id="19471" name="AutoShape 15"/>
            <p:cNvSpPr>
              <a:spLocks noChangeArrowheads="1"/>
            </p:cNvSpPr>
            <p:nvPr/>
          </p:nvSpPr>
          <p:spPr bwMode="auto">
            <a:xfrm>
              <a:off x="576" y="3360"/>
              <a:ext cx="816"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p>
          </p:txBody>
        </p:sp>
        <p:sp>
          <p:nvSpPr>
            <p:cNvPr id="6169" name="Text Box 16"/>
            <p:cNvSpPr txBox="1">
              <a:spLocks noChangeArrowheads="1"/>
            </p:cNvSpPr>
            <p:nvPr/>
          </p:nvSpPr>
          <p:spPr bwMode="auto">
            <a:xfrm>
              <a:off x="569" y="3456"/>
              <a:ext cx="829" cy="309"/>
            </a:xfrm>
            <a:prstGeom prst="rect">
              <a:avLst/>
            </a:prstGeom>
            <a:noFill/>
            <a:ln w="9525">
              <a:noFill/>
              <a:miter lim="800000"/>
              <a:headEnd/>
              <a:tailEnd/>
            </a:ln>
          </p:spPr>
          <p:txBody>
            <a:bodyPr wrap="none">
              <a:spAutoFit/>
            </a:bodyPr>
            <a:lstStyle/>
            <a:p>
              <a:pPr algn="ctr" eaLnBrk="1" hangingPunct="1"/>
              <a:r>
                <a:rPr lang="en-US" sz="1400" b="1" dirty="0" smtClean="0">
                  <a:latin typeface="Verdana" pitchFamily="34" charset="0"/>
                </a:rPr>
                <a:t>Fragment</a:t>
              </a:r>
              <a:endParaRPr lang="en-US" sz="1400" b="1" dirty="0">
                <a:latin typeface="Verdana" pitchFamily="34" charset="0"/>
              </a:endParaRPr>
            </a:p>
            <a:p>
              <a:pPr algn="ctr" eaLnBrk="1" hangingPunct="1"/>
              <a:r>
                <a:rPr lang="en-US" sz="1400" b="1" dirty="0">
                  <a:latin typeface="Verdana" pitchFamily="34" charset="0"/>
                </a:rPr>
                <a:t>Operations</a:t>
              </a:r>
            </a:p>
          </p:txBody>
        </p:sp>
      </p:grpSp>
      <p:grpSp>
        <p:nvGrpSpPr>
          <p:cNvPr id="3" name="Group 18"/>
          <p:cNvGrpSpPr>
            <a:grpSpLocks/>
          </p:cNvGrpSpPr>
          <p:nvPr/>
        </p:nvGrpSpPr>
        <p:grpSpPr bwMode="auto">
          <a:xfrm>
            <a:off x="3927416" y="4503738"/>
            <a:ext cx="1346318" cy="895350"/>
            <a:chOff x="2352" y="1829"/>
            <a:chExt cx="1008" cy="528"/>
          </a:xfrm>
        </p:grpSpPr>
        <p:sp>
          <p:nvSpPr>
            <p:cNvPr id="19475" name="AutoShape 19"/>
            <p:cNvSpPr>
              <a:spLocks noChangeArrowheads="1"/>
            </p:cNvSpPr>
            <p:nvPr/>
          </p:nvSpPr>
          <p:spPr bwMode="auto">
            <a:xfrm>
              <a:off x="2352" y="1829"/>
              <a:ext cx="1008"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200" b="1" dirty="0" smtClean="0">
                  <a:latin typeface="Verdana" pitchFamily="34" charset="0"/>
                </a:rPr>
                <a:t>Rasterization</a:t>
              </a:r>
            </a:p>
            <a:p>
              <a:pPr algn="ctr"/>
              <a:r>
                <a:rPr lang="en-US" sz="1200" b="1" dirty="0" smtClean="0">
                  <a:latin typeface="Verdana" pitchFamily="34" charset="0"/>
                </a:rPr>
                <a:t>and</a:t>
              </a:r>
            </a:p>
            <a:p>
              <a:pPr algn="ctr"/>
              <a:r>
                <a:rPr lang="en-US" sz="1200" b="1" dirty="0" smtClean="0">
                  <a:latin typeface="Verdana" pitchFamily="34" charset="0"/>
                </a:rPr>
                <a:t>Interpolation</a:t>
              </a:r>
            </a:p>
          </p:txBody>
        </p:sp>
        <p:sp>
          <p:nvSpPr>
            <p:cNvPr id="6167" name="Text Box 20"/>
            <p:cNvSpPr txBox="1">
              <a:spLocks noChangeArrowheads="1"/>
            </p:cNvSpPr>
            <p:nvPr/>
          </p:nvSpPr>
          <p:spPr bwMode="auto">
            <a:xfrm>
              <a:off x="2778" y="1847"/>
              <a:ext cx="137" cy="180"/>
            </a:xfrm>
            <a:prstGeom prst="rect">
              <a:avLst/>
            </a:prstGeom>
            <a:noFill/>
            <a:ln w="9525">
              <a:noFill/>
              <a:miter lim="800000"/>
              <a:headEnd/>
              <a:tailEnd/>
            </a:ln>
          </p:spPr>
          <p:txBody>
            <a:bodyPr wrap="none">
              <a:spAutoFit/>
            </a:bodyPr>
            <a:lstStyle/>
            <a:p>
              <a:pPr algn="ctr" eaLnBrk="1" hangingPunct="1"/>
              <a:endParaRPr lang="en-US" sz="1400" b="1" dirty="0">
                <a:latin typeface="Verdana" pitchFamily="34" charset="0"/>
              </a:endParaRPr>
            </a:p>
          </p:txBody>
        </p:sp>
      </p:grpSp>
      <p:sp>
        <p:nvSpPr>
          <p:cNvPr id="6160" name="Text Box 25"/>
          <p:cNvSpPr txBox="1">
            <a:spLocks noChangeArrowheads="1"/>
          </p:cNvSpPr>
          <p:nvPr/>
        </p:nvSpPr>
        <p:spPr bwMode="auto">
          <a:xfrm>
            <a:off x="1166813" y="5608638"/>
            <a:ext cx="661987" cy="366712"/>
          </a:xfrm>
          <a:prstGeom prst="rect">
            <a:avLst/>
          </a:prstGeom>
          <a:noFill/>
          <a:ln w="9525" algn="ctr">
            <a:noFill/>
            <a:miter lim="800000"/>
            <a:headEnd/>
            <a:tailEnd/>
          </a:ln>
        </p:spPr>
        <p:txBody>
          <a:bodyPr wrap="square">
            <a:spAutoFit/>
          </a:bodyPr>
          <a:lstStyle/>
          <a:p>
            <a:pPr eaLnBrk="1" hangingPunct="1">
              <a:spcBef>
                <a:spcPct val="50000"/>
              </a:spcBef>
            </a:pPr>
            <a:r>
              <a:rPr lang="en-US" b="1" dirty="0">
                <a:latin typeface="Trebuchet MS" pitchFamily="34" charset="0"/>
              </a:rPr>
              <a:t>CPU</a:t>
            </a:r>
          </a:p>
        </p:txBody>
      </p:sp>
      <p:sp>
        <p:nvSpPr>
          <p:cNvPr id="6161" name="Rectangle 26"/>
          <p:cNvSpPr>
            <a:spLocks noChangeArrowheads="1"/>
          </p:cNvSpPr>
          <p:nvPr/>
        </p:nvSpPr>
        <p:spPr bwMode="auto">
          <a:xfrm>
            <a:off x="6069013" y="5608638"/>
            <a:ext cx="628650" cy="366712"/>
          </a:xfrm>
          <a:prstGeom prst="rect">
            <a:avLst/>
          </a:prstGeom>
          <a:noFill/>
          <a:ln w="9525" algn="ctr">
            <a:noFill/>
            <a:miter lim="800000"/>
            <a:headEnd/>
            <a:tailEnd/>
          </a:ln>
        </p:spPr>
        <p:txBody>
          <a:bodyPr wrap="none">
            <a:spAutoFit/>
          </a:bodyPr>
          <a:lstStyle/>
          <a:p>
            <a:pPr eaLnBrk="1" hangingPunct="1">
              <a:spcBef>
                <a:spcPct val="50000"/>
              </a:spcBef>
            </a:pPr>
            <a:r>
              <a:rPr lang="en-US" b="1" dirty="0">
                <a:latin typeface="Trebuchet MS" pitchFamily="34" charset="0"/>
              </a:rPr>
              <a:t>GPU</a:t>
            </a:r>
          </a:p>
        </p:txBody>
      </p:sp>
      <p:sp>
        <p:nvSpPr>
          <p:cNvPr id="6162" name="Line 27"/>
          <p:cNvSpPr>
            <a:spLocks noChangeShapeType="1"/>
          </p:cNvSpPr>
          <p:nvPr/>
        </p:nvSpPr>
        <p:spPr bwMode="auto">
          <a:xfrm>
            <a:off x="3213100" y="5762625"/>
            <a:ext cx="1093788" cy="1588"/>
          </a:xfrm>
          <a:prstGeom prst="line">
            <a:avLst/>
          </a:prstGeom>
          <a:noFill/>
          <a:ln w="9525">
            <a:solidFill>
              <a:schemeClr val="tx1"/>
            </a:solidFill>
            <a:round/>
            <a:headEnd/>
            <a:tailEnd type="triangle" w="med" len="med"/>
          </a:ln>
        </p:spPr>
        <p:txBody>
          <a:bodyPr>
            <a:spAutoFit/>
          </a:bodyPr>
          <a:lstStyle/>
          <a:p>
            <a:endParaRPr lang="en-US" dirty="0"/>
          </a:p>
        </p:txBody>
      </p:sp>
      <p:sp>
        <p:nvSpPr>
          <p:cNvPr id="6163" name="Rectangle 28"/>
          <p:cNvSpPr>
            <a:spLocks noChangeArrowheads="1"/>
          </p:cNvSpPr>
          <p:nvPr/>
        </p:nvSpPr>
        <p:spPr bwMode="auto">
          <a:xfrm>
            <a:off x="3473450" y="5735638"/>
            <a:ext cx="522288" cy="366712"/>
          </a:xfrm>
          <a:prstGeom prst="rect">
            <a:avLst/>
          </a:prstGeom>
          <a:noFill/>
          <a:ln w="9525" algn="ctr">
            <a:noFill/>
            <a:miter lim="800000"/>
            <a:headEnd/>
            <a:tailEnd/>
          </a:ln>
        </p:spPr>
        <p:txBody>
          <a:bodyPr wrap="none">
            <a:spAutoFit/>
          </a:bodyPr>
          <a:lstStyle/>
          <a:p>
            <a:pPr algn="ctr" eaLnBrk="1" hangingPunct="1">
              <a:spcBef>
                <a:spcPct val="50000"/>
              </a:spcBef>
            </a:pPr>
            <a:r>
              <a:rPr lang="en-US" b="1" dirty="0">
                <a:latin typeface="Trebuchet MS" pitchFamily="34" charset="0"/>
              </a:rPr>
              <a:t>PCI</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rot="5400000">
            <a:off x="-62706" y="4885532"/>
            <a:ext cx="1517650" cy="176212"/>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dirty="0"/>
          </a:p>
        </p:txBody>
      </p:sp>
      <p:pic>
        <p:nvPicPr>
          <p:cNvPr id="7186" name="Picture 27" descr="tom"/>
          <p:cNvPicPr>
            <a:picLocks noGrp="1" noChangeAspect="1" noChangeArrowheads="1"/>
          </p:cNvPicPr>
          <p:nvPr>
            <p:ph idx="1"/>
          </p:nvPr>
        </p:nvPicPr>
        <p:blipFill>
          <a:blip r:embed="rId3" cstate="print"/>
          <a:stretch>
            <a:fillRect/>
          </a:stretch>
        </p:blipFill>
        <p:spPr>
          <a:xfrm>
            <a:off x="685800" y="1162050"/>
            <a:ext cx="2590800" cy="2266951"/>
          </a:xfrm>
          <a:noFill/>
        </p:spPr>
      </p:pic>
      <p:sp>
        <p:nvSpPr>
          <p:cNvPr id="25605" name="Rectangle 5"/>
          <p:cNvSpPr>
            <a:spLocks noGrp="1" noRot="1" noChangeArrowheads="1"/>
          </p:cNvSpPr>
          <p:nvPr>
            <p:ph type="title"/>
          </p:nvPr>
        </p:nvSpPr>
        <p:spPr/>
        <p:txBody>
          <a:bodyPr/>
          <a:lstStyle/>
          <a:p>
            <a:pPr>
              <a:defRPr/>
            </a:pPr>
            <a:r>
              <a:rPr sz="3200" smtClean="0"/>
              <a:t>History of PC Graphics Hardware</a:t>
            </a:r>
            <a:endParaRPr lang="en-US" sz="3200" dirty="0" smtClean="0"/>
          </a:p>
        </p:txBody>
      </p:sp>
      <p:sp>
        <p:nvSpPr>
          <p:cNvPr id="7175" name="Text Box 7"/>
          <p:cNvSpPr txBox="1">
            <a:spLocks noChangeArrowheads="1"/>
          </p:cNvSpPr>
          <p:nvPr/>
        </p:nvSpPr>
        <p:spPr bwMode="auto">
          <a:xfrm>
            <a:off x="685800" y="3429000"/>
            <a:ext cx="2598737" cy="244475"/>
          </a:xfrm>
          <a:prstGeom prst="rect">
            <a:avLst/>
          </a:prstGeom>
          <a:noFill/>
          <a:ln w="9525" algn="ctr">
            <a:noFill/>
            <a:miter lim="800000"/>
            <a:headEnd/>
            <a:tailEnd/>
          </a:ln>
        </p:spPr>
        <p:txBody>
          <a:bodyPr>
            <a:spAutoFit/>
          </a:bodyPr>
          <a:lstStyle/>
          <a:p>
            <a:pPr eaLnBrk="1" hangingPunct="1">
              <a:spcBef>
                <a:spcPct val="50000"/>
              </a:spcBef>
            </a:pPr>
            <a:r>
              <a:rPr lang="en-US" sz="1000" dirty="0">
                <a:latin typeface="Lucida Sans Unicode" pitchFamily="34" charset="0"/>
              </a:rPr>
              <a:t>http://accelenation.com/?ac.id.123.5</a:t>
            </a:r>
          </a:p>
        </p:txBody>
      </p:sp>
      <p:sp>
        <p:nvSpPr>
          <p:cNvPr id="7176" name="Text Box 8"/>
          <p:cNvSpPr txBox="1">
            <a:spLocks noChangeArrowheads="1"/>
          </p:cNvSpPr>
          <p:nvPr/>
        </p:nvSpPr>
        <p:spPr bwMode="auto">
          <a:xfrm>
            <a:off x="3200400" y="1371600"/>
            <a:ext cx="5730875" cy="3031599"/>
          </a:xfrm>
          <a:prstGeom prst="rect">
            <a:avLst/>
          </a:prstGeom>
          <a:noFill/>
          <a:ln w="9525" algn="ctr">
            <a:noFill/>
            <a:miter lim="800000"/>
            <a:headEnd/>
            <a:tailEnd/>
          </a:ln>
        </p:spPr>
        <p:txBody>
          <a:bodyPr wrap="square">
            <a:spAutoFit/>
          </a:bodyPr>
          <a:lstStyle/>
          <a:p>
            <a:pPr marL="349250" indent="-349250">
              <a:spcBef>
                <a:spcPct val="50000"/>
              </a:spcBef>
            </a:pPr>
            <a:r>
              <a:rPr lang="en-US" sz="2000" dirty="0" smtClean="0"/>
              <a:t>Generation II: GeForce/Radeon 7500 (1998)</a:t>
            </a:r>
          </a:p>
          <a:p>
            <a:pPr marL="349250" indent="-349250">
              <a:spcBef>
                <a:spcPct val="50000"/>
              </a:spcBef>
              <a:buFontTx/>
              <a:buChar char="•"/>
            </a:pPr>
            <a:r>
              <a:rPr lang="en-US" dirty="0" smtClean="0"/>
              <a:t>Hardware-based transformation </a:t>
            </a:r>
            <a:r>
              <a:rPr lang="en-US" dirty="0"/>
              <a:t>and lighting </a:t>
            </a:r>
            <a:r>
              <a:rPr lang="en-US" dirty="0" smtClean="0"/>
              <a:t>(TnL) calculations.</a:t>
            </a:r>
            <a:endParaRPr lang="en-US" dirty="0"/>
          </a:p>
          <a:p>
            <a:pPr marL="349250" indent="-349250">
              <a:spcBef>
                <a:spcPct val="50000"/>
              </a:spcBef>
              <a:buFontTx/>
              <a:buChar char="•"/>
            </a:pPr>
            <a:r>
              <a:rPr lang="en-US" dirty="0" smtClean="0"/>
              <a:t>Multi-texturing support.</a:t>
            </a:r>
            <a:endParaRPr lang="en-US" dirty="0"/>
          </a:p>
          <a:p>
            <a:pPr marL="349250" indent="-349250">
              <a:spcBef>
                <a:spcPct val="50000"/>
              </a:spcBef>
              <a:buFontTx/>
              <a:buChar char="•"/>
            </a:pPr>
            <a:r>
              <a:rPr lang="en-US" dirty="0" smtClean="0"/>
              <a:t>AGP bus</a:t>
            </a:r>
          </a:p>
          <a:p>
            <a:pPr marL="349250" indent="-349250">
              <a:spcBef>
                <a:spcPct val="50000"/>
              </a:spcBef>
              <a:buFontTx/>
              <a:buChar char="•"/>
            </a:pPr>
            <a:r>
              <a:rPr lang="en-US" dirty="0" smtClean="0"/>
              <a:t>nVidia coins the term GPU, ATI counters with the term VPU (Visual Processing Unit).</a:t>
            </a:r>
          </a:p>
          <a:p>
            <a:pPr marL="349250" indent="-349250">
              <a:spcBef>
                <a:spcPct val="50000"/>
              </a:spcBef>
              <a:buFontTx/>
              <a:buChar char="•"/>
            </a:pPr>
            <a:r>
              <a:rPr lang="en-US" dirty="0" smtClean="0">
                <a:solidFill>
                  <a:schemeClr val="accent2">
                    <a:lumMod val="40000"/>
                    <a:lumOff val="60000"/>
                  </a:schemeClr>
                </a:solidFill>
              </a:rPr>
              <a:t>Device driver becomes a bottleneck</a:t>
            </a:r>
            <a:endParaRPr lang="en-US" dirty="0">
              <a:solidFill>
                <a:schemeClr val="accent2">
                  <a:lumMod val="40000"/>
                  <a:lumOff val="60000"/>
                </a:schemeClr>
              </a:solidFill>
            </a:endParaRPr>
          </a:p>
        </p:txBody>
      </p:sp>
      <p:sp>
        <p:nvSpPr>
          <p:cNvPr id="7184" name="Line 24"/>
          <p:cNvSpPr>
            <a:spLocks noChangeShapeType="1"/>
          </p:cNvSpPr>
          <p:nvPr/>
        </p:nvSpPr>
        <p:spPr bwMode="auto">
          <a:xfrm>
            <a:off x="165100" y="5762625"/>
            <a:ext cx="1093788" cy="1588"/>
          </a:xfrm>
          <a:prstGeom prst="line">
            <a:avLst/>
          </a:prstGeom>
          <a:noFill/>
          <a:ln w="9525">
            <a:solidFill>
              <a:schemeClr val="tx1"/>
            </a:solidFill>
            <a:round/>
            <a:headEnd/>
            <a:tailEnd type="triangle" w="med" len="med"/>
          </a:ln>
        </p:spPr>
        <p:txBody>
          <a:bodyPr>
            <a:spAutoFit/>
          </a:bodyPr>
          <a:lstStyle/>
          <a:p>
            <a:endParaRPr lang="en-US" dirty="0"/>
          </a:p>
        </p:txBody>
      </p:sp>
      <p:sp>
        <p:nvSpPr>
          <p:cNvPr id="7185" name="Rectangle 25"/>
          <p:cNvSpPr>
            <a:spLocks noChangeArrowheads="1"/>
          </p:cNvSpPr>
          <p:nvPr/>
        </p:nvSpPr>
        <p:spPr bwMode="auto">
          <a:xfrm>
            <a:off x="379413" y="5735638"/>
            <a:ext cx="617537" cy="366712"/>
          </a:xfrm>
          <a:prstGeom prst="rect">
            <a:avLst/>
          </a:prstGeom>
          <a:noFill/>
          <a:ln w="9525" algn="ctr">
            <a:noFill/>
            <a:miter lim="800000"/>
            <a:headEnd/>
            <a:tailEnd/>
          </a:ln>
        </p:spPr>
        <p:txBody>
          <a:bodyPr wrap="none">
            <a:spAutoFit/>
          </a:bodyPr>
          <a:lstStyle/>
          <a:p>
            <a:pPr algn="ctr" eaLnBrk="1" hangingPunct="1">
              <a:spcBef>
                <a:spcPct val="50000"/>
              </a:spcBef>
            </a:pPr>
            <a:r>
              <a:rPr lang="en-US" b="1" dirty="0">
                <a:latin typeface="Trebuchet MS" pitchFamily="34" charset="0"/>
              </a:rPr>
              <a:t>AGP</a:t>
            </a:r>
          </a:p>
        </p:txBody>
      </p:sp>
      <p:sp>
        <p:nvSpPr>
          <p:cNvPr id="40" name="AutoShape 12"/>
          <p:cNvSpPr>
            <a:spLocks noChangeArrowheads="1"/>
          </p:cNvSpPr>
          <p:nvPr/>
        </p:nvSpPr>
        <p:spPr bwMode="auto">
          <a:xfrm>
            <a:off x="67818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1" name="AutoShape 12"/>
          <p:cNvSpPr>
            <a:spLocks noChangeArrowheads="1"/>
          </p:cNvSpPr>
          <p:nvPr/>
        </p:nvSpPr>
        <p:spPr bwMode="auto">
          <a:xfrm>
            <a:off x="49530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2" name="AutoShape 12"/>
          <p:cNvSpPr>
            <a:spLocks noChangeArrowheads="1"/>
          </p:cNvSpPr>
          <p:nvPr/>
        </p:nvSpPr>
        <p:spPr bwMode="auto">
          <a:xfrm>
            <a:off x="31242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3" name="AutoShape 12"/>
          <p:cNvSpPr>
            <a:spLocks noChangeArrowheads="1"/>
          </p:cNvSpPr>
          <p:nvPr/>
        </p:nvSpPr>
        <p:spPr bwMode="auto">
          <a:xfrm>
            <a:off x="12954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4" name="AutoShape 8"/>
          <p:cNvSpPr>
            <a:spLocks noChangeArrowheads="1"/>
          </p:cNvSpPr>
          <p:nvPr/>
        </p:nvSpPr>
        <p:spPr bwMode="auto">
          <a:xfrm>
            <a:off x="2132777" y="4503738"/>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Primitive</a:t>
            </a:r>
          </a:p>
          <a:p>
            <a:pPr algn="ctr" eaLnBrk="1" hangingPunct="1">
              <a:defRPr/>
            </a:pPr>
            <a:r>
              <a:rPr lang="en-US" sz="1400" b="1" dirty="0">
                <a:latin typeface="Verdana" pitchFamily="34" charset="0"/>
              </a:rPr>
              <a:t>Assembly</a:t>
            </a:r>
          </a:p>
        </p:txBody>
      </p:sp>
      <p:sp>
        <p:nvSpPr>
          <p:cNvPr id="45" name="AutoShape 9"/>
          <p:cNvSpPr>
            <a:spLocks noChangeArrowheads="1"/>
          </p:cNvSpPr>
          <p:nvPr/>
        </p:nvSpPr>
        <p:spPr bwMode="auto">
          <a:xfrm>
            <a:off x="338138" y="4503738"/>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Vertex</a:t>
            </a:r>
          </a:p>
          <a:p>
            <a:pPr algn="ctr" eaLnBrk="1" hangingPunct="1">
              <a:defRPr/>
            </a:pPr>
            <a:r>
              <a:rPr lang="en-US" sz="1400" b="1" dirty="0">
                <a:latin typeface="Verdana" pitchFamily="34" charset="0"/>
              </a:rPr>
              <a:t>Transforms</a:t>
            </a:r>
          </a:p>
        </p:txBody>
      </p:sp>
      <p:sp>
        <p:nvSpPr>
          <p:cNvPr id="46" name="AutoShape 13"/>
          <p:cNvSpPr>
            <a:spLocks noChangeArrowheads="1"/>
          </p:cNvSpPr>
          <p:nvPr/>
        </p:nvSpPr>
        <p:spPr bwMode="auto">
          <a:xfrm>
            <a:off x="7604125" y="4503738"/>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Frame </a:t>
            </a:r>
          </a:p>
          <a:p>
            <a:pPr algn="ctr" eaLnBrk="1" hangingPunct="1">
              <a:defRPr/>
            </a:pPr>
            <a:r>
              <a:rPr lang="en-US" sz="1400" b="1" dirty="0">
                <a:latin typeface="Verdana" pitchFamily="34" charset="0"/>
              </a:rPr>
              <a:t>Buffer</a:t>
            </a:r>
          </a:p>
        </p:txBody>
      </p:sp>
      <p:grpSp>
        <p:nvGrpSpPr>
          <p:cNvPr id="2" name="Group 14"/>
          <p:cNvGrpSpPr>
            <a:grpSpLocks/>
          </p:cNvGrpSpPr>
          <p:nvPr/>
        </p:nvGrpSpPr>
        <p:grpSpPr bwMode="auto">
          <a:xfrm>
            <a:off x="5798373" y="4503738"/>
            <a:ext cx="1290452" cy="895350"/>
            <a:chOff x="569" y="3360"/>
            <a:chExt cx="829" cy="528"/>
          </a:xfrm>
        </p:grpSpPr>
        <p:sp>
          <p:nvSpPr>
            <p:cNvPr id="48" name="AutoShape 15"/>
            <p:cNvSpPr>
              <a:spLocks noChangeArrowheads="1"/>
            </p:cNvSpPr>
            <p:nvPr/>
          </p:nvSpPr>
          <p:spPr bwMode="auto">
            <a:xfrm>
              <a:off x="576" y="3360"/>
              <a:ext cx="816"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p>
          </p:txBody>
        </p:sp>
        <p:sp>
          <p:nvSpPr>
            <p:cNvPr id="49" name="Text Box 16"/>
            <p:cNvSpPr txBox="1">
              <a:spLocks noChangeArrowheads="1"/>
            </p:cNvSpPr>
            <p:nvPr/>
          </p:nvSpPr>
          <p:spPr bwMode="auto">
            <a:xfrm>
              <a:off x="569" y="3456"/>
              <a:ext cx="829" cy="309"/>
            </a:xfrm>
            <a:prstGeom prst="rect">
              <a:avLst/>
            </a:prstGeom>
            <a:noFill/>
            <a:ln w="9525">
              <a:noFill/>
              <a:miter lim="800000"/>
              <a:headEnd/>
              <a:tailEnd/>
            </a:ln>
          </p:spPr>
          <p:txBody>
            <a:bodyPr wrap="none">
              <a:spAutoFit/>
            </a:bodyPr>
            <a:lstStyle/>
            <a:p>
              <a:pPr algn="ctr" eaLnBrk="1" hangingPunct="1"/>
              <a:r>
                <a:rPr lang="en-US" sz="1400" b="1" dirty="0" smtClean="0">
                  <a:latin typeface="Verdana" pitchFamily="34" charset="0"/>
                </a:rPr>
                <a:t>Fragment</a:t>
              </a:r>
              <a:endParaRPr lang="en-US" sz="1400" b="1" dirty="0">
                <a:latin typeface="Verdana" pitchFamily="34" charset="0"/>
              </a:endParaRPr>
            </a:p>
            <a:p>
              <a:pPr algn="ctr" eaLnBrk="1" hangingPunct="1"/>
              <a:r>
                <a:rPr lang="en-US" sz="1400" b="1" dirty="0">
                  <a:latin typeface="Verdana" pitchFamily="34" charset="0"/>
                </a:rPr>
                <a:t>Operations</a:t>
              </a:r>
            </a:p>
          </p:txBody>
        </p:sp>
      </p:grpSp>
      <p:grpSp>
        <p:nvGrpSpPr>
          <p:cNvPr id="3" name="Group 18"/>
          <p:cNvGrpSpPr>
            <a:grpSpLocks/>
          </p:cNvGrpSpPr>
          <p:nvPr/>
        </p:nvGrpSpPr>
        <p:grpSpPr bwMode="auto">
          <a:xfrm>
            <a:off x="3927416" y="4503738"/>
            <a:ext cx="1346318" cy="895350"/>
            <a:chOff x="2352" y="1829"/>
            <a:chExt cx="1008" cy="528"/>
          </a:xfrm>
        </p:grpSpPr>
        <p:sp>
          <p:nvSpPr>
            <p:cNvPr id="51" name="AutoShape 19"/>
            <p:cNvSpPr>
              <a:spLocks noChangeArrowheads="1"/>
            </p:cNvSpPr>
            <p:nvPr/>
          </p:nvSpPr>
          <p:spPr bwMode="auto">
            <a:xfrm>
              <a:off x="2352" y="1829"/>
              <a:ext cx="1008"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200" b="1" dirty="0" smtClean="0">
                  <a:latin typeface="Verdana" pitchFamily="34" charset="0"/>
                </a:rPr>
                <a:t>Rasterization</a:t>
              </a:r>
            </a:p>
            <a:p>
              <a:pPr algn="ctr"/>
              <a:r>
                <a:rPr lang="en-US" sz="1200" b="1" dirty="0" smtClean="0">
                  <a:latin typeface="Verdana" pitchFamily="34" charset="0"/>
                </a:rPr>
                <a:t>and</a:t>
              </a:r>
            </a:p>
            <a:p>
              <a:pPr algn="ctr"/>
              <a:r>
                <a:rPr lang="en-US" sz="1200" b="1" dirty="0" smtClean="0">
                  <a:latin typeface="Verdana" pitchFamily="34" charset="0"/>
                </a:rPr>
                <a:t>Interpolation</a:t>
              </a:r>
            </a:p>
          </p:txBody>
        </p:sp>
        <p:sp>
          <p:nvSpPr>
            <p:cNvPr id="52" name="Text Box 20"/>
            <p:cNvSpPr txBox="1">
              <a:spLocks noChangeArrowheads="1"/>
            </p:cNvSpPr>
            <p:nvPr/>
          </p:nvSpPr>
          <p:spPr bwMode="auto">
            <a:xfrm>
              <a:off x="2778" y="1847"/>
              <a:ext cx="137" cy="180"/>
            </a:xfrm>
            <a:prstGeom prst="rect">
              <a:avLst/>
            </a:prstGeom>
            <a:noFill/>
            <a:ln w="9525">
              <a:noFill/>
              <a:miter lim="800000"/>
              <a:headEnd/>
              <a:tailEnd/>
            </a:ln>
          </p:spPr>
          <p:txBody>
            <a:bodyPr wrap="none">
              <a:spAutoFit/>
            </a:bodyPr>
            <a:lstStyle/>
            <a:p>
              <a:pPr algn="ctr" eaLnBrk="1" hangingPunct="1"/>
              <a:endParaRPr lang="en-US" sz="1400" b="1" dirty="0">
                <a:latin typeface="Verdana" pitchFamily="34" charset="0"/>
              </a:endParaRPr>
            </a:p>
          </p:txBody>
        </p:sp>
      </p:grpSp>
      <p:sp>
        <p:nvSpPr>
          <p:cNvPr id="54" name="Rectangle 26"/>
          <p:cNvSpPr>
            <a:spLocks noChangeArrowheads="1"/>
          </p:cNvSpPr>
          <p:nvPr/>
        </p:nvSpPr>
        <p:spPr bwMode="auto">
          <a:xfrm>
            <a:off x="6069013" y="5608638"/>
            <a:ext cx="628650" cy="366712"/>
          </a:xfrm>
          <a:prstGeom prst="rect">
            <a:avLst/>
          </a:prstGeom>
          <a:noFill/>
          <a:ln w="9525" algn="ctr">
            <a:noFill/>
            <a:miter lim="800000"/>
            <a:headEnd/>
            <a:tailEnd/>
          </a:ln>
        </p:spPr>
        <p:txBody>
          <a:bodyPr wrap="none">
            <a:spAutoFit/>
          </a:bodyPr>
          <a:lstStyle/>
          <a:p>
            <a:pPr eaLnBrk="1" hangingPunct="1">
              <a:spcBef>
                <a:spcPct val="50000"/>
              </a:spcBef>
            </a:pPr>
            <a:r>
              <a:rPr lang="en-US" b="1" dirty="0">
                <a:latin typeface="Trebuchet MS" pitchFamily="34" charset="0"/>
              </a:rPr>
              <a:t>GPU</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163512" y="3992563"/>
            <a:ext cx="598488" cy="1382712"/>
            <a:chOff x="288" y="2544"/>
            <a:chExt cx="384" cy="816"/>
          </a:xfrm>
        </p:grpSpPr>
        <p:sp>
          <p:nvSpPr>
            <p:cNvPr id="8222" name="AutoShape 30"/>
            <p:cNvSpPr>
              <a:spLocks noChangeArrowheads="1"/>
            </p:cNvSpPr>
            <p:nvPr/>
          </p:nvSpPr>
          <p:spPr bwMode="auto">
            <a:xfrm>
              <a:off x="288" y="3168"/>
              <a:ext cx="384" cy="192"/>
            </a:xfrm>
            <a:prstGeom prst="rightArrow">
              <a:avLst>
                <a:gd name="adj1" fmla="val 50000"/>
                <a:gd name="adj2" fmla="val 50000"/>
              </a:avLst>
            </a:prstGeom>
            <a:solidFill>
              <a:srgbClr val="5E0000"/>
            </a:solidFill>
            <a:ln w="0">
              <a:noFill/>
              <a:miter lim="800000"/>
              <a:headEnd/>
              <a:tailEnd/>
            </a:ln>
          </p:spPr>
          <p:txBody>
            <a:bodyPr wrap="none" anchor="ctr"/>
            <a:lstStyle/>
            <a:p>
              <a:endParaRPr lang="en-US" dirty="0"/>
            </a:p>
          </p:txBody>
        </p:sp>
        <p:sp>
          <p:nvSpPr>
            <p:cNvPr id="8223" name="Rectangle 31"/>
            <p:cNvSpPr>
              <a:spLocks noChangeArrowheads="1"/>
            </p:cNvSpPr>
            <p:nvPr/>
          </p:nvSpPr>
          <p:spPr bwMode="auto">
            <a:xfrm>
              <a:off x="288" y="2544"/>
              <a:ext cx="96" cy="768"/>
            </a:xfrm>
            <a:prstGeom prst="rect">
              <a:avLst/>
            </a:prstGeom>
            <a:gradFill rotWithShape="0">
              <a:gsLst>
                <a:gs pos="0">
                  <a:srgbClr val="B80000"/>
                </a:gs>
                <a:gs pos="100000">
                  <a:srgbClr val="550000"/>
                </a:gs>
              </a:gsLst>
              <a:lin ang="5400000" scaled="1"/>
            </a:gradFill>
            <a:ln w="9525">
              <a:noFill/>
              <a:miter lim="800000"/>
              <a:headEnd/>
              <a:tailEnd/>
            </a:ln>
          </p:spPr>
          <p:txBody>
            <a:bodyPr wrap="none" anchor="ctr"/>
            <a:lstStyle/>
            <a:p>
              <a:endParaRPr lang="en-US" dirty="0"/>
            </a:p>
          </p:txBody>
        </p:sp>
      </p:grpSp>
      <p:sp>
        <p:nvSpPr>
          <p:cNvPr id="28678" name="Rectangle 6"/>
          <p:cNvSpPr>
            <a:spLocks noGrp="1" noRot="1" noChangeArrowheads="1"/>
          </p:cNvSpPr>
          <p:nvPr>
            <p:ph type="title"/>
          </p:nvPr>
        </p:nvSpPr>
        <p:spPr/>
        <p:txBody>
          <a:bodyPr/>
          <a:lstStyle/>
          <a:p>
            <a:pPr>
              <a:defRPr/>
            </a:pPr>
            <a:r>
              <a:rPr sz="3200" smtClean="0"/>
              <a:t>History of PC Graphics Hardware</a:t>
            </a:r>
            <a:endParaRPr lang="en-US" sz="3200" dirty="0" smtClean="0"/>
          </a:p>
        </p:txBody>
      </p:sp>
      <p:sp>
        <p:nvSpPr>
          <p:cNvPr id="8200" name="Text Box 7"/>
          <p:cNvSpPr txBox="1">
            <a:spLocks noChangeArrowheads="1"/>
          </p:cNvSpPr>
          <p:nvPr/>
        </p:nvSpPr>
        <p:spPr bwMode="auto">
          <a:xfrm>
            <a:off x="609600" y="2743200"/>
            <a:ext cx="2598737" cy="244475"/>
          </a:xfrm>
          <a:prstGeom prst="rect">
            <a:avLst/>
          </a:prstGeom>
          <a:noFill/>
          <a:ln w="9525" algn="ctr">
            <a:noFill/>
            <a:miter lim="800000"/>
            <a:headEnd/>
            <a:tailEnd/>
          </a:ln>
        </p:spPr>
        <p:txBody>
          <a:bodyPr>
            <a:spAutoFit/>
          </a:bodyPr>
          <a:lstStyle/>
          <a:p>
            <a:pPr eaLnBrk="1" hangingPunct="1">
              <a:spcBef>
                <a:spcPct val="50000"/>
              </a:spcBef>
            </a:pPr>
            <a:r>
              <a:rPr lang="en-US" sz="1000" dirty="0">
                <a:latin typeface="Lucida Sans Unicode" pitchFamily="34" charset="0"/>
              </a:rPr>
              <a:t>http://accelenation.com/?ac.id.123.7</a:t>
            </a:r>
          </a:p>
        </p:txBody>
      </p:sp>
      <p:sp>
        <p:nvSpPr>
          <p:cNvPr id="8201" name="Text Box 8"/>
          <p:cNvSpPr txBox="1">
            <a:spLocks noChangeArrowheads="1"/>
          </p:cNvSpPr>
          <p:nvPr/>
        </p:nvSpPr>
        <p:spPr bwMode="auto">
          <a:xfrm>
            <a:off x="2895600" y="1447800"/>
            <a:ext cx="5984875" cy="1785104"/>
          </a:xfrm>
          <a:prstGeom prst="rect">
            <a:avLst/>
          </a:prstGeom>
          <a:noFill/>
          <a:ln w="9525" algn="ctr">
            <a:noFill/>
            <a:miter lim="800000"/>
            <a:headEnd/>
            <a:tailEnd/>
          </a:ln>
        </p:spPr>
        <p:txBody>
          <a:bodyPr wrap="square">
            <a:spAutoFit/>
          </a:bodyPr>
          <a:lstStyle/>
          <a:p>
            <a:pPr marL="349250" indent="-349250">
              <a:spcBef>
                <a:spcPct val="50000"/>
              </a:spcBef>
            </a:pPr>
            <a:r>
              <a:rPr lang="en-US" sz="2000" dirty="0" smtClean="0"/>
              <a:t>Generation III: GeForce3/Radeon 8500(2001)</a:t>
            </a:r>
          </a:p>
          <a:p>
            <a:pPr marL="349250" indent="-349250">
              <a:spcBef>
                <a:spcPct val="50000"/>
              </a:spcBef>
              <a:buFontTx/>
              <a:buChar char="•"/>
            </a:pPr>
            <a:r>
              <a:rPr lang="en-US" dirty="0" smtClean="0">
                <a:latin typeface="Trebuchet MS" pitchFamily="34" charset="0"/>
              </a:rPr>
              <a:t>For </a:t>
            </a:r>
            <a:r>
              <a:rPr lang="en-US" dirty="0">
                <a:latin typeface="Trebuchet MS" pitchFamily="34" charset="0"/>
              </a:rPr>
              <a:t>the first time, allowed limited amount of programmability in the vertex pipeline</a:t>
            </a:r>
          </a:p>
          <a:p>
            <a:pPr marL="349250" indent="-349250">
              <a:spcBef>
                <a:spcPct val="50000"/>
              </a:spcBef>
              <a:buFontTx/>
              <a:buChar char="•"/>
            </a:pPr>
            <a:r>
              <a:rPr lang="en-US" dirty="0">
                <a:latin typeface="Trebuchet MS" pitchFamily="34" charset="0"/>
              </a:rPr>
              <a:t>Also allowed volume texturing and multi-sampling (for </a:t>
            </a:r>
            <a:r>
              <a:rPr lang="en-US" dirty="0" smtClean="0">
                <a:latin typeface="Trebuchet MS" pitchFamily="34" charset="0"/>
              </a:rPr>
              <a:t>anti-aliasing)</a:t>
            </a:r>
            <a:endParaRPr lang="en-US" dirty="0">
              <a:latin typeface="Trebuchet MS" pitchFamily="34" charset="0"/>
            </a:endParaRPr>
          </a:p>
        </p:txBody>
      </p:sp>
      <p:pic>
        <p:nvPicPr>
          <p:cNvPr id="8211" name="Picture 26" descr="tom"/>
          <p:cNvPicPr>
            <a:picLocks noChangeAspect="1" noChangeArrowheads="1"/>
          </p:cNvPicPr>
          <p:nvPr/>
        </p:nvPicPr>
        <p:blipFill>
          <a:blip r:embed="rId3" cstate="print"/>
          <a:srcRect/>
          <a:stretch>
            <a:fillRect/>
          </a:stretch>
        </p:blipFill>
        <p:spPr bwMode="auto">
          <a:xfrm>
            <a:off x="1143000" y="1371600"/>
            <a:ext cx="1497012" cy="1317625"/>
          </a:xfrm>
          <a:prstGeom prst="rect">
            <a:avLst/>
          </a:prstGeom>
          <a:noFill/>
          <a:ln w="9525">
            <a:noFill/>
            <a:miter lim="800000"/>
            <a:headEnd/>
            <a:tailEnd/>
          </a:ln>
        </p:spPr>
      </p:pic>
      <p:sp>
        <p:nvSpPr>
          <p:cNvPr id="28700" name="AutoShape 28"/>
          <p:cNvSpPr>
            <a:spLocks noChangeArrowheads="1"/>
          </p:cNvSpPr>
          <p:nvPr/>
        </p:nvSpPr>
        <p:spPr bwMode="auto">
          <a:xfrm>
            <a:off x="762000" y="4724400"/>
            <a:ext cx="156845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Small vertex</a:t>
            </a:r>
          </a:p>
          <a:p>
            <a:pPr algn="ctr" eaLnBrk="1" hangingPunct="1">
              <a:defRPr/>
            </a:pPr>
            <a:r>
              <a:rPr lang="en-US" sz="1400" b="1" dirty="0">
                <a:latin typeface="Verdana" pitchFamily="34" charset="0"/>
              </a:rPr>
              <a:t>shaders</a:t>
            </a:r>
          </a:p>
        </p:txBody>
      </p:sp>
      <p:grpSp>
        <p:nvGrpSpPr>
          <p:cNvPr id="3" name="Group 32"/>
          <p:cNvGrpSpPr>
            <a:grpSpLocks/>
          </p:cNvGrpSpPr>
          <p:nvPr/>
        </p:nvGrpSpPr>
        <p:grpSpPr bwMode="auto">
          <a:xfrm>
            <a:off x="2403475" y="4373563"/>
            <a:ext cx="449262" cy="920750"/>
            <a:chOff x="1727" y="2592"/>
            <a:chExt cx="289" cy="768"/>
          </a:xfrm>
        </p:grpSpPr>
        <p:sp>
          <p:nvSpPr>
            <p:cNvPr id="8214" name="AutoShape 33"/>
            <p:cNvSpPr>
              <a:spLocks noChangeArrowheads="1"/>
            </p:cNvSpPr>
            <p:nvPr/>
          </p:nvSpPr>
          <p:spPr bwMode="auto">
            <a:xfrm rot="-5400000">
              <a:off x="1536" y="2880"/>
              <a:ext cx="768" cy="192"/>
            </a:xfrm>
            <a:prstGeom prst="rightArrow">
              <a:avLst>
                <a:gd name="adj1" fmla="val 50000"/>
                <a:gd name="adj2" fmla="val 100000"/>
              </a:avLst>
            </a:prstGeom>
            <a:gradFill rotWithShape="0">
              <a:gsLst>
                <a:gs pos="0">
                  <a:srgbClr val="5E0000"/>
                </a:gs>
                <a:gs pos="100000">
                  <a:srgbClr val="B80000"/>
                </a:gs>
              </a:gsLst>
              <a:lin ang="5400000" scaled="1"/>
            </a:gradFill>
            <a:ln w="0">
              <a:noFill/>
              <a:miter lim="800000"/>
              <a:headEnd/>
              <a:tailEnd/>
            </a:ln>
          </p:spPr>
          <p:txBody>
            <a:bodyPr wrap="none" anchor="ctr"/>
            <a:lstStyle/>
            <a:p>
              <a:endParaRPr lang="en-US" dirty="0"/>
            </a:p>
          </p:txBody>
        </p:sp>
        <p:sp>
          <p:nvSpPr>
            <p:cNvPr id="8215" name="Rectangle 34"/>
            <p:cNvSpPr>
              <a:spLocks noChangeArrowheads="1"/>
            </p:cNvSpPr>
            <p:nvPr/>
          </p:nvSpPr>
          <p:spPr bwMode="auto">
            <a:xfrm rot="-5400000">
              <a:off x="1797" y="3193"/>
              <a:ext cx="96" cy="236"/>
            </a:xfrm>
            <a:prstGeom prst="rect">
              <a:avLst/>
            </a:prstGeom>
            <a:solidFill>
              <a:srgbClr val="B80000"/>
            </a:solidFill>
            <a:ln w="9525">
              <a:noFill/>
              <a:miter lim="800000"/>
              <a:headEnd/>
              <a:tailEnd/>
            </a:ln>
          </p:spPr>
          <p:txBody>
            <a:bodyPr wrap="none" anchor="ctr"/>
            <a:lstStyle/>
            <a:p>
              <a:endParaRPr lang="en-US" dirty="0"/>
            </a:p>
          </p:txBody>
        </p:sp>
      </p:grpSp>
      <p:sp>
        <p:nvSpPr>
          <p:cNvPr id="34" name="Rectangle 2"/>
          <p:cNvSpPr>
            <a:spLocks noChangeArrowheads="1"/>
          </p:cNvSpPr>
          <p:nvPr/>
        </p:nvSpPr>
        <p:spPr bwMode="auto">
          <a:xfrm rot="5400000">
            <a:off x="-61119" y="3871119"/>
            <a:ext cx="1517650" cy="176212"/>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dirty="0"/>
          </a:p>
        </p:txBody>
      </p:sp>
      <p:sp>
        <p:nvSpPr>
          <p:cNvPr id="35" name="Line 24"/>
          <p:cNvSpPr>
            <a:spLocks noChangeShapeType="1"/>
          </p:cNvSpPr>
          <p:nvPr/>
        </p:nvSpPr>
        <p:spPr bwMode="auto">
          <a:xfrm>
            <a:off x="166687" y="4748212"/>
            <a:ext cx="1093788" cy="1588"/>
          </a:xfrm>
          <a:prstGeom prst="line">
            <a:avLst/>
          </a:prstGeom>
          <a:noFill/>
          <a:ln w="9525">
            <a:solidFill>
              <a:schemeClr val="tx1"/>
            </a:solidFill>
            <a:round/>
            <a:headEnd/>
            <a:tailEnd type="triangle" w="med" len="med"/>
          </a:ln>
        </p:spPr>
        <p:txBody>
          <a:bodyPr>
            <a:spAutoFit/>
          </a:bodyPr>
          <a:lstStyle/>
          <a:p>
            <a:endParaRPr lang="en-US" dirty="0"/>
          </a:p>
        </p:txBody>
      </p:sp>
      <p:sp>
        <p:nvSpPr>
          <p:cNvPr id="36" name="Rectangle 25"/>
          <p:cNvSpPr>
            <a:spLocks noChangeArrowheads="1"/>
          </p:cNvSpPr>
          <p:nvPr/>
        </p:nvSpPr>
        <p:spPr bwMode="auto">
          <a:xfrm>
            <a:off x="457200" y="3048000"/>
            <a:ext cx="617537" cy="366712"/>
          </a:xfrm>
          <a:prstGeom prst="rect">
            <a:avLst/>
          </a:prstGeom>
          <a:noFill/>
          <a:ln w="9525" algn="ctr">
            <a:noFill/>
            <a:miter lim="800000"/>
            <a:headEnd/>
            <a:tailEnd/>
          </a:ln>
        </p:spPr>
        <p:txBody>
          <a:bodyPr wrap="none">
            <a:spAutoFit/>
          </a:bodyPr>
          <a:lstStyle/>
          <a:p>
            <a:pPr algn="ctr" eaLnBrk="1" hangingPunct="1">
              <a:spcBef>
                <a:spcPct val="50000"/>
              </a:spcBef>
            </a:pPr>
            <a:r>
              <a:rPr lang="en-US" b="1" dirty="0">
                <a:latin typeface="Trebuchet MS" pitchFamily="34" charset="0"/>
              </a:rPr>
              <a:t>AGP</a:t>
            </a:r>
          </a:p>
        </p:txBody>
      </p:sp>
      <p:sp>
        <p:nvSpPr>
          <p:cNvPr id="37" name="AutoShape 12"/>
          <p:cNvSpPr>
            <a:spLocks noChangeArrowheads="1"/>
          </p:cNvSpPr>
          <p:nvPr/>
        </p:nvSpPr>
        <p:spPr bwMode="auto">
          <a:xfrm>
            <a:off x="6783387" y="3786187"/>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38" name="AutoShape 12"/>
          <p:cNvSpPr>
            <a:spLocks noChangeArrowheads="1"/>
          </p:cNvSpPr>
          <p:nvPr/>
        </p:nvSpPr>
        <p:spPr bwMode="auto">
          <a:xfrm>
            <a:off x="4954587" y="3786187"/>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39" name="AutoShape 12"/>
          <p:cNvSpPr>
            <a:spLocks noChangeArrowheads="1"/>
          </p:cNvSpPr>
          <p:nvPr/>
        </p:nvSpPr>
        <p:spPr bwMode="auto">
          <a:xfrm>
            <a:off x="3125787" y="3786187"/>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0" name="AutoShape 12"/>
          <p:cNvSpPr>
            <a:spLocks noChangeArrowheads="1"/>
          </p:cNvSpPr>
          <p:nvPr/>
        </p:nvSpPr>
        <p:spPr bwMode="auto">
          <a:xfrm>
            <a:off x="1296987" y="3786187"/>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1" name="AutoShape 8"/>
          <p:cNvSpPr>
            <a:spLocks noChangeArrowheads="1"/>
          </p:cNvSpPr>
          <p:nvPr/>
        </p:nvSpPr>
        <p:spPr bwMode="auto">
          <a:xfrm>
            <a:off x="2134364" y="3489325"/>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Primitive</a:t>
            </a:r>
          </a:p>
          <a:p>
            <a:pPr algn="ctr" eaLnBrk="1" hangingPunct="1">
              <a:defRPr/>
            </a:pPr>
            <a:r>
              <a:rPr lang="en-US" sz="1400" b="1" dirty="0">
                <a:latin typeface="Verdana" pitchFamily="34" charset="0"/>
              </a:rPr>
              <a:t>Assembly</a:t>
            </a:r>
          </a:p>
        </p:txBody>
      </p:sp>
      <p:sp>
        <p:nvSpPr>
          <p:cNvPr id="42" name="AutoShape 9"/>
          <p:cNvSpPr>
            <a:spLocks noChangeArrowheads="1"/>
          </p:cNvSpPr>
          <p:nvPr/>
        </p:nvSpPr>
        <p:spPr bwMode="auto">
          <a:xfrm>
            <a:off x="339725" y="3489325"/>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Vertex</a:t>
            </a:r>
          </a:p>
          <a:p>
            <a:pPr algn="ctr" eaLnBrk="1" hangingPunct="1">
              <a:defRPr/>
            </a:pPr>
            <a:r>
              <a:rPr lang="en-US" sz="1400" b="1" dirty="0">
                <a:latin typeface="Verdana" pitchFamily="34" charset="0"/>
              </a:rPr>
              <a:t>Transforms</a:t>
            </a:r>
          </a:p>
        </p:txBody>
      </p:sp>
      <p:sp>
        <p:nvSpPr>
          <p:cNvPr id="43" name="AutoShape 13"/>
          <p:cNvSpPr>
            <a:spLocks noChangeArrowheads="1"/>
          </p:cNvSpPr>
          <p:nvPr/>
        </p:nvSpPr>
        <p:spPr bwMode="auto">
          <a:xfrm>
            <a:off x="7605712" y="3489325"/>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Frame </a:t>
            </a:r>
          </a:p>
          <a:p>
            <a:pPr algn="ctr" eaLnBrk="1" hangingPunct="1">
              <a:defRPr/>
            </a:pPr>
            <a:r>
              <a:rPr lang="en-US" sz="1400" b="1" dirty="0">
                <a:latin typeface="Verdana" pitchFamily="34" charset="0"/>
              </a:rPr>
              <a:t>Buffer</a:t>
            </a:r>
          </a:p>
        </p:txBody>
      </p:sp>
      <p:grpSp>
        <p:nvGrpSpPr>
          <p:cNvPr id="4" name="Group 14"/>
          <p:cNvGrpSpPr>
            <a:grpSpLocks/>
          </p:cNvGrpSpPr>
          <p:nvPr/>
        </p:nvGrpSpPr>
        <p:grpSpPr bwMode="auto">
          <a:xfrm>
            <a:off x="5799960" y="3489325"/>
            <a:ext cx="1290452" cy="895350"/>
            <a:chOff x="569" y="3360"/>
            <a:chExt cx="829" cy="528"/>
          </a:xfrm>
        </p:grpSpPr>
        <p:sp>
          <p:nvSpPr>
            <p:cNvPr id="45" name="AutoShape 15"/>
            <p:cNvSpPr>
              <a:spLocks noChangeArrowheads="1"/>
            </p:cNvSpPr>
            <p:nvPr/>
          </p:nvSpPr>
          <p:spPr bwMode="auto">
            <a:xfrm>
              <a:off x="576" y="3360"/>
              <a:ext cx="816"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p>
          </p:txBody>
        </p:sp>
        <p:sp>
          <p:nvSpPr>
            <p:cNvPr id="46" name="Text Box 16"/>
            <p:cNvSpPr txBox="1">
              <a:spLocks noChangeArrowheads="1"/>
            </p:cNvSpPr>
            <p:nvPr/>
          </p:nvSpPr>
          <p:spPr bwMode="auto">
            <a:xfrm>
              <a:off x="569" y="3456"/>
              <a:ext cx="829" cy="309"/>
            </a:xfrm>
            <a:prstGeom prst="rect">
              <a:avLst/>
            </a:prstGeom>
            <a:noFill/>
            <a:ln w="9525">
              <a:noFill/>
              <a:miter lim="800000"/>
              <a:headEnd/>
              <a:tailEnd/>
            </a:ln>
          </p:spPr>
          <p:txBody>
            <a:bodyPr wrap="none">
              <a:spAutoFit/>
            </a:bodyPr>
            <a:lstStyle/>
            <a:p>
              <a:pPr algn="ctr" eaLnBrk="1" hangingPunct="1"/>
              <a:r>
                <a:rPr lang="en-US" sz="1400" b="1" dirty="0" smtClean="0">
                  <a:latin typeface="Verdana" pitchFamily="34" charset="0"/>
                </a:rPr>
                <a:t>Fragment</a:t>
              </a:r>
              <a:endParaRPr lang="en-US" sz="1400" b="1" dirty="0">
                <a:latin typeface="Verdana" pitchFamily="34" charset="0"/>
              </a:endParaRPr>
            </a:p>
            <a:p>
              <a:pPr algn="ctr" eaLnBrk="1" hangingPunct="1"/>
              <a:r>
                <a:rPr lang="en-US" sz="1400" b="1" dirty="0">
                  <a:latin typeface="Verdana" pitchFamily="34" charset="0"/>
                </a:rPr>
                <a:t>Operations</a:t>
              </a:r>
            </a:p>
          </p:txBody>
        </p:sp>
      </p:grpSp>
      <p:grpSp>
        <p:nvGrpSpPr>
          <p:cNvPr id="5" name="Group 18"/>
          <p:cNvGrpSpPr>
            <a:grpSpLocks/>
          </p:cNvGrpSpPr>
          <p:nvPr/>
        </p:nvGrpSpPr>
        <p:grpSpPr bwMode="auto">
          <a:xfrm>
            <a:off x="3929003" y="3489325"/>
            <a:ext cx="1346318" cy="895350"/>
            <a:chOff x="2352" y="1829"/>
            <a:chExt cx="1008" cy="528"/>
          </a:xfrm>
        </p:grpSpPr>
        <p:sp>
          <p:nvSpPr>
            <p:cNvPr id="48" name="AutoShape 19"/>
            <p:cNvSpPr>
              <a:spLocks noChangeArrowheads="1"/>
            </p:cNvSpPr>
            <p:nvPr/>
          </p:nvSpPr>
          <p:spPr bwMode="auto">
            <a:xfrm>
              <a:off x="2352" y="1829"/>
              <a:ext cx="1008"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200" b="1" dirty="0" smtClean="0">
                  <a:latin typeface="Verdana" pitchFamily="34" charset="0"/>
                </a:rPr>
                <a:t>Rasterization</a:t>
              </a:r>
            </a:p>
            <a:p>
              <a:pPr algn="ctr"/>
              <a:r>
                <a:rPr lang="en-US" sz="1200" b="1" dirty="0" smtClean="0">
                  <a:latin typeface="Verdana" pitchFamily="34" charset="0"/>
                </a:rPr>
                <a:t>and</a:t>
              </a:r>
            </a:p>
            <a:p>
              <a:pPr algn="ctr"/>
              <a:r>
                <a:rPr lang="en-US" sz="1200" b="1" dirty="0" smtClean="0">
                  <a:latin typeface="Verdana" pitchFamily="34" charset="0"/>
                </a:rPr>
                <a:t>Interpolation</a:t>
              </a:r>
            </a:p>
          </p:txBody>
        </p:sp>
        <p:sp>
          <p:nvSpPr>
            <p:cNvPr id="49" name="Text Box 20"/>
            <p:cNvSpPr txBox="1">
              <a:spLocks noChangeArrowheads="1"/>
            </p:cNvSpPr>
            <p:nvPr/>
          </p:nvSpPr>
          <p:spPr bwMode="auto">
            <a:xfrm>
              <a:off x="2778" y="1847"/>
              <a:ext cx="137" cy="180"/>
            </a:xfrm>
            <a:prstGeom prst="rect">
              <a:avLst/>
            </a:prstGeom>
            <a:noFill/>
            <a:ln w="9525">
              <a:noFill/>
              <a:miter lim="800000"/>
              <a:headEnd/>
              <a:tailEnd/>
            </a:ln>
          </p:spPr>
          <p:txBody>
            <a:bodyPr wrap="none">
              <a:spAutoFit/>
            </a:bodyPr>
            <a:lstStyle/>
            <a:p>
              <a:pPr algn="ctr" eaLnBrk="1" hangingPunct="1"/>
              <a:endParaRPr lang="en-US" sz="1400" b="1" dirty="0">
                <a:latin typeface="Verdana" pitchFamily="34" charset="0"/>
              </a:endParaRPr>
            </a:p>
          </p:txBody>
        </p:sp>
      </p:grpSp>
      <p:sp>
        <p:nvSpPr>
          <p:cNvPr id="50" name="Rectangle 26"/>
          <p:cNvSpPr>
            <a:spLocks noChangeArrowheads="1"/>
          </p:cNvSpPr>
          <p:nvPr/>
        </p:nvSpPr>
        <p:spPr bwMode="auto">
          <a:xfrm>
            <a:off x="6070600" y="4594225"/>
            <a:ext cx="628650" cy="366712"/>
          </a:xfrm>
          <a:prstGeom prst="rect">
            <a:avLst/>
          </a:prstGeom>
          <a:noFill/>
          <a:ln w="9525" algn="ctr">
            <a:noFill/>
            <a:miter lim="800000"/>
            <a:headEnd/>
            <a:tailEnd/>
          </a:ln>
        </p:spPr>
        <p:txBody>
          <a:bodyPr wrap="none">
            <a:spAutoFit/>
          </a:bodyPr>
          <a:lstStyle/>
          <a:p>
            <a:pPr eaLnBrk="1" hangingPunct="1">
              <a:spcBef>
                <a:spcPct val="50000"/>
              </a:spcBef>
            </a:pPr>
            <a:r>
              <a:rPr lang="en-US" b="1" dirty="0">
                <a:latin typeface="Trebuchet MS" pitchFamily="34" charset="0"/>
              </a:rPr>
              <a:t>GPU</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Rectangle 9"/>
          <p:cNvSpPr>
            <a:spLocks noGrp="1" noRot="1" noChangeArrowheads="1"/>
          </p:cNvSpPr>
          <p:nvPr>
            <p:ph type="title"/>
          </p:nvPr>
        </p:nvSpPr>
        <p:spPr/>
        <p:txBody>
          <a:bodyPr/>
          <a:lstStyle/>
          <a:p>
            <a:pPr>
              <a:defRPr/>
            </a:pPr>
            <a:r>
              <a:rPr sz="2800" smtClean="0"/>
              <a:t>History of PC Graphics Hardware</a:t>
            </a:r>
            <a:endParaRPr lang="en-US" sz="2800" dirty="0" smtClean="0"/>
          </a:p>
        </p:txBody>
      </p:sp>
      <p:sp>
        <p:nvSpPr>
          <p:cNvPr id="9225" name="Text Box 10"/>
          <p:cNvSpPr txBox="1">
            <a:spLocks noChangeArrowheads="1"/>
          </p:cNvSpPr>
          <p:nvPr/>
        </p:nvSpPr>
        <p:spPr bwMode="auto">
          <a:xfrm>
            <a:off x="381000" y="3124200"/>
            <a:ext cx="2598737" cy="244475"/>
          </a:xfrm>
          <a:prstGeom prst="rect">
            <a:avLst/>
          </a:prstGeom>
          <a:noFill/>
          <a:ln w="9525" algn="ctr">
            <a:noFill/>
            <a:miter lim="800000"/>
            <a:headEnd/>
            <a:tailEnd/>
          </a:ln>
        </p:spPr>
        <p:txBody>
          <a:bodyPr>
            <a:spAutoFit/>
          </a:bodyPr>
          <a:lstStyle/>
          <a:p>
            <a:pPr eaLnBrk="1" hangingPunct="1">
              <a:spcBef>
                <a:spcPct val="50000"/>
              </a:spcBef>
            </a:pPr>
            <a:r>
              <a:rPr lang="en-US" sz="1000" dirty="0">
                <a:latin typeface="Lucida Sans Unicode" pitchFamily="34" charset="0"/>
              </a:rPr>
              <a:t>http://accelenation.com/?ac.id.123.8</a:t>
            </a:r>
          </a:p>
        </p:txBody>
      </p:sp>
      <p:sp>
        <p:nvSpPr>
          <p:cNvPr id="9226" name="Text Box 11"/>
          <p:cNvSpPr txBox="1">
            <a:spLocks noChangeArrowheads="1"/>
          </p:cNvSpPr>
          <p:nvPr/>
        </p:nvSpPr>
        <p:spPr bwMode="auto">
          <a:xfrm>
            <a:off x="2895600" y="1676400"/>
            <a:ext cx="5908675" cy="1508105"/>
          </a:xfrm>
          <a:prstGeom prst="rect">
            <a:avLst/>
          </a:prstGeom>
          <a:noFill/>
          <a:ln w="9525" algn="ctr">
            <a:noFill/>
            <a:miter lim="800000"/>
            <a:headEnd/>
            <a:tailEnd/>
          </a:ln>
        </p:spPr>
        <p:txBody>
          <a:bodyPr wrap="square">
            <a:spAutoFit/>
          </a:bodyPr>
          <a:lstStyle/>
          <a:p>
            <a:pPr marL="349250" indent="-349250">
              <a:spcBef>
                <a:spcPct val="50000"/>
              </a:spcBef>
            </a:pPr>
            <a:r>
              <a:rPr lang="en-US" sz="2000" dirty="0" smtClean="0"/>
              <a:t>Generation IV: Radeon 9700/GeForce FX (2002)</a:t>
            </a:r>
          </a:p>
          <a:p>
            <a:pPr marL="349250" indent="-349250">
              <a:spcBef>
                <a:spcPct val="50000"/>
              </a:spcBef>
              <a:buFontTx/>
              <a:buChar char="•"/>
            </a:pPr>
            <a:r>
              <a:rPr lang="en-US" dirty="0" smtClean="0">
                <a:latin typeface="Trebuchet MS" pitchFamily="34" charset="0"/>
              </a:rPr>
              <a:t>Fully-programmable </a:t>
            </a:r>
            <a:r>
              <a:rPr lang="en-US" dirty="0">
                <a:latin typeface="Trebuchet MS" pitchFamily="34" charset="0"/>
              </a:rPr>
              <a:t>graphics cards</a:t>
            </a:r>
          </a:p>
          <a:p>
            <a:pPr marL="349250" indent="-349250">
              <a:spcBef>
                <a:spcPct val="50000"/>
              </a:spcBef>
              <a:buFontTx/>
              <a:buChar char="•"/>
            </a:pPr>
            <a:r>
              <a:rPr lang="en-US" dirty="0">
                <a:latin typeface="Trebuchet MS" pitchFamily="34" charset="0"/>
              </a:rPr>
              <a:t>Different </a:t>
            </a:r>
            <a:r>
              <a:rPr lang="en-US" dirty="0" smtClean="0">
                <a:latin typeface="Trebuchet MS" pitchFamily="34" charset="0"/>
              </a:rPr>
              <a:t>resource </a:t>
            </a:r>
            <a:r>
              <a:rPr lang="en-US" dirty="0">
                <a:latin typeface="Trebuchet MS" pitchFamily="34" charset="0"/>
              </a:rPr>
              <a:t>limits on </a:t>
            </a:r>
            <a:r>
              <a:rPr lang="en-US" dirty="0" smtClean="0">
                <a:latin typeface="Trebuchet MS" pitchFamily="34" charset="0"/>
              </a:rPr>
              <a:t>fragment and vertex programs</a:t>
            </a:r>
          </a:p>
        </p:txBody>
      </p:sp>
      <p:pic>
        <p:nvPicPr>
          <p:cNvPr id="9238" name="Picture 32" descr="tom"/>
          <p:cNvPicPr>
            <a:picLocks noChangeAspect="1" noChangeArrowheads="1"/>
          </p:cNvPicPr>
          <p:nvPr/>
        </p:nvPicPr>
        <p:blipFill>
          <a:blip r:embed="rId3" cstate="print"/>
          <a:srcRect/>
          <a:stretch>
            <a:fillRect/>
          </a:stretch>
        </p:blipFill>
        <p:spPr bwMode="auto">
          <a:xfrm>
            <a:off x="685800" y="1371600"/>
            <a:ext cx="2070100" cy="1819275"/>
          </a:xfrm>
          <a:prstGeom prst="rect">
            <a:avLst/>
          </a:prstGeom>
          <a:noFill/>
          <a:ln w="9525">
            <a:noFill/>
            <a:miter lim="800000"/>
            <a:headEnd/>
            <a:tailEnd/>
          </a:ln>
        </p:spPr>
      </p:pic>
      <p:sp>
        <p:nvSpPr>
          <p:cNvPr id="9241" name="Rectangle 41"/>
          <p:cNvSpPr>
            <a:spLocks noChangeArrowheads="1"/>
          </p:cNvSpPr>
          <p:nvPr/>
        </p:nvSpPr>
        <p:spPr bwMode="auto">
          <a:xfrm>
            <a:off x="6172200" y="5486400"/>
            <a:ext cx="1473544" cy="30777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eaLnBrk="1" hangingPunct="1">
              <a:spcBef>
                <a:spcPct val="50000"/>
              </a:spcBef>
            </a:pPr>
            <a:r>
              <a:rPr lang="en-US" sz="1400" dirty="0">
                <a:latin typeface="Trebuchet MS" pitchFamily="34" charset="0"/>
              </a:rPr>
              <a:t>Texture Memory</a:t>
            </a:r>
          </a:p>
        </p:txBody>
      </p:sp>
      <p:cxnSp>
        <p:nvCxnSpPr>
          <p:cNvPr id="9242" name="AutoShape 42"/>
          <p:cNvCxnSpPr>
            <a:cxnSpLocks noChangeShapeType="1"/>
            <a:stCxn id="9241" idx="0"/>
            <a:endCxn id="31777" idx="2"/>
          </p:cNvCxnSpPr>
          <p:nvPr/>
        </p:nvCxnSpPr>
        <p:spPr bwMode="auto">
          <a:xfrm rot="16200000" flipV="1">
            <a:off x="6188161" y="4765589"/>
            <a:ext cx="857250" cy="584372"/>
          </a:xfrm>
          <a:prstGeom prst="curvedConnector3">
            <a:avLst>
              <a:gd name="adj1" fmla="val 50000"/>
            </a:avLst>
          </a:prstGeom>
          <a:noFill/>
          <a:ln w="28575">
            <a:solidFill>
              <a:schemeClr val="tx1"/>
            </a:solidFill>
            <a:prstDash val="dash"/>
            <a:round/>
            <a:headEnd/>
            <a:tailEnd type="triangle" w="med" len="med"/>
          </a:ln>
        </p:spPr>
      </p:cxnSp>
      <p:sp>
        <p:nvSpPr>
          <p:cNvPr id="43" name="Rectangle 2"/>
          <p:cNvSpPr>
            <a:spLocks noChangeArrowheads="1"/>
          </p:cNvSpPr>
          <p:nvPr/>
        </p:nvSpPr>
        <p:spPr bwMode="auto">
          <a:xfrm rot="5400000">
            <a:off x="-96044" y="4115594"/>
            <a:ext cx="1517650" cy="176212"/>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dirty="0"/>
          </a:p>
        </p:txBody>
      </p:sp>
      <p:sp>
        <p:nvSpPr>
          <p:cNvPr id="44" name="Line 24"/>
          <p:cNvSpPr>
            <a:spLocks noChangeShapeType="1"/>
          </p:cNvSpPr>
          <p:nvPr/>
        </p:nvSpPr>
        <p:spPr bwMode="auto">
          <a:xfrm>
            <a:off x="131762" y="4992687"/>
            <a:ext cx="1093788" cy="1588"/>
          </a:xfrm>
          <a:prstGeom prst="line">
            <a:avLst/>
          </a:prstGeom>
          <a:noFill/>
          <a:ln w="9525">
            <a:solidFill>
              <a:schemeClr val="tx1"/>
            </a:solidFill>
            <a:round/>
            <a:headEnd/>
            <a:tailEnd type="triangle" w="med" len="med"/>
          </a:ln>
        </p:spPr>
        <p:txBody>
          <a:bodyPr>
            <a:spAutoFit/>
          </a:bodyPr>
          <a:lstStyle/>
          <a:p>
            <a:endParaRPr lang="en-US" dirty="0"/>
          </a:p>
        </p:txBody>
      </p:sp>
      <p:sp>
        <p:nvSpPr>
          <p:cNvPr id="45" name="Rectangle 25"/>
          <p:cNvSpPr>
            <a:spLocks noChangeArrowheads="1"/>
          </p:cNvSpPr>
          <p:nvPr/>
        </p:nvSpPr>
        <p:spPr bwMode="auto">
          <a:xfrm>
            <a:off x="346075" y="4965700"/>
            <a:ext cx="617537" cy="366712"/>
          </a:xfrm>
          <a:prstGeom prst="rect">
            <a:avLst/>
          </a:prstGeom>
          <a:noFill/>
          <a:ln w="9525" algn="ctr">
            <a:noFill/>
            <a:miter lim="800000"/>
            <a:headEnd/>
            <a:tailEnd/>
          </a:ln>
        </p:spPr>
        <p:txBody>
          <a:bodyPr wrap="none">
            <a:spAutoFit/>
          </a:bodyPr>
          <a:lstStyle/>
          <a:p>
            <a:pPr algn="ctr" eaLnBrk="1" hangingPunct="1">
              <a:spcBef>
                <a:spcPct val="50000"/>
              </a:spcBef>
            </a:pPr>
            <a:r>
              <a:rPr lang="en-US" b="1" dirty="0">
                <a:latin typeface="Trebuchet MS" pitchFamily="34" charset="0"/>
              </a:rPr>
              <a:t>AGP</a:t>
            </a:r>
          </a:p>
        </p:txBody>
      </p:sp>
      <p:sp>
        <p:nvSpPr>
          <p:cNvPr id="46" name="AutoShape 12"/>
          <p:cNvSpPr>
            <a:spLocks noChangeArrowheads="1"/>
          </p:cNvSpPr>
          <p:nvPr/>
        </p:nvSpPr>
        <p:spPr bwMode="auto">
          <a:xfrm>
            <a:off x="67484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7" name="AutoShape 12"/>
          <p:cNvSpPr>
            <a:spLocks noChangeArrowheads="1"/>
          </p:cNvSpPr>
          <p:nvPr/>
        </p:nvSpPr>
        <p:spPr bwMode="auto">
          <a:xfrm>
            <a:off x="49196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8" name="AutoShape 12"/>
          <p:cNvSpPr>
            <a:spLocks noChangeArrowheads="1"/>
          </p:cNvSpPr>
          <p:nvPr/>
        </p:nvSpPr>
        <p:spPr bwMode="auto">
          <a:xfrm>
            <a:off x="30908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9" name="AutoShape 12"/>
          <p:cNvSpPr>
            <a:spLocks noChangeArrowheads="1"/>
          </p:cNvSpPr>
          <p:nvPr/>
        </p:nvSpPr>
        <p:spPr bwMode="auto">
          <a:xfrm>
            <a:off x="12620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51" name="AutoShape 9"/>
          <p:cNvSpPr>
            <a:spLocks noChangeArrowheads="1"/>
          </p:cNvSpPr>
          <p:nvPr/>
        </p:nvSpPr>
        <p:spPr bwMode="auto">
          <a:xfrm>
            <a:off x="304800" y="3733800"/>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Vertex</a:t>
            </a:r>
          </a:p>
          <a:p>
            <a:pPr algn="ctr" eaLnBrk="1" hangingPunct="1">
              <a:defRPr/>
            </a:pPr>
            <a:r>
              <a:rPr lang="en-US" sz="1400" b="1" dirty="0">
                <a:latin typeface="Verdana" pitchFamily="34" charset="0"/>
              </a:rPr>
              <a:t>Transforms</a:t>
            </a:r>
          </a:p>
        </p:txBody>
      </p:sp>
      <p:sp>
        <p:nvSpPr>
          <p:cNvPr id="52" name="AutoShape 13"/>
          <p:cNvSpPr>
            <a:spLocks noChangeArrowheads="1"/>
          </p:cNvSpPr>
          <p:nvPr/>
        </p:nvSpPr>
        <p:spPr bwMode="auto">
          <a:xfrm>
            <a:off x="7570787" y="3733800"/>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Frame </a:t>
            </a:r>
          </a:p>
          <a:p>
            <a:pPr algn="ctr" eaLnBrk="1" hangingPunct="1">
              <a:defRPr/>
            </a:pPr>
            <a:r>
              <a:rPr lang="en-US" sz="1400" b="1" dirty="0">
                <a:latin typeface="Verdana" pitchFamily="34" charset="0"/>
              </a:rPr>
              <a:t>Buffer</a:t>
            </a:r>
          </a:p>
        </p:txBody>
      </p:sp>
      <p:grpSp>
        <p:nvGrpSpPr>
          <p:cNvPr id="2" name="Group 18"/>
          <p:cNvGrpSpPr>
            <a:grpSpLocks/>
          </p:cNvGrpSpPr>
          <p:nvPr/>
        </p:nvGrpSpPr>
        <p:grpSpPr bwMode="auto">
          <a:xfrm>
            <a:off x="3894078" y="3733800"/>
            <a:ext cx="1346318" cy="895350"/>
            <a:chOff x="2352" y="1829"/>
            <a:chExt cx="1008" cy="528"/>
          </a:xfrm>
        </p:grpSpPr>
        <p:sp>
          <p:nvSpPr>
            <p:cNvPr id="57" name="AutoShape 19"/>
            <p:cNvSpPr>
              <a:spLocks noChangeArrowheads="1"/>
            </p:cNvSpPr>
            <p:nvPr/>
          </p:nvSpPr>
          <p:spPr bwMode="auto">
            <a:xfrm>
              <a:off x="2352" y="1829"/>
              <a:ext cx="1008"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200" b="1" dirty="0" smtClean="0">
                  <a:latin typeface="Verdana" pitchFamily="34" charset="0"/>
                </a:rPr>
                <a:t>Rasterization</a:t>
              </a:r>
            </a:p>
            <a:p>
              <a:pPr algn="ctr"/>
              <a:r>
                <a:rPr lang="en-US" sz="1200" b="1" dirty="0" smtClean="0">
                  <a:latin typeface="Verdana" pitchFamily="34" charset="0"/>
                </a:rPr>
                <a:t>and</a:t>
              </a:r>
            </a:p>
            <a:p>
              <a:pPr algn="ctr"/>
              <a:r>
                <a:rPr lang="en-US" sz="1200" b="1" dirty="0" smtClean="0">
                  <a:latin typeface="Verdana" pitchFamily="34" charset="0"/>
                </a:rPr>
                <a:t>Interpolation</a:t>
              </a:r>
            </a:p>
          </p:txBody>
        </p:sp>
        <p:sp>
          <p:nvSpPr>
            <p:cNvPr id="58" name="Text Box 20"/>
            <p:cNvSpPr txBox="1">
              <a:spLocks noChangeArrowheads="1"/>
            </p:cNvSpPr>
            <p:nvPr/>
          </p:nvSpPr>
          <p:spPr bwMode="auto">
            <a:xfrm>
              <a:off x="2778" y="1847"/>
              <a:ext cx="137" cy="180"/>
            </a:xfrm>
            <a:prstGeom prst="rect">
              <a:avLst/>
            </a:prstGeom>
            <a:noFill/>
            <a:ln w="9525">
              <a:noFill/>
              <a:miter lim="800000"/>
              <a:headEnd/>
              <a:tailEnd/>
            </a:ln>
          </p:spPr>
          <p:txBody>
            <a:bodyPr wrap="none">
              <a:spAutoFit/>
            </a:bodyPr>
            <a:lstStyle/>
            <a:p>
              <a:pPr algn="ctr" eaLnBrk="1" hangingPunct="1"/>
              <a:endParaRPr lang="en-US" sz="1400" b="1" dirty="0">
                <a:latin typeface="Verdana" pitchFamily="34" charset="0"/>
              </a:endParaRPr>
            </a:p>
          </p:txBody>
        </p:sp>
      </p:grpSp>
      <p:sp>
        <p:nvSpPr>
          <p:cNvPr id="59" name="Rectangle 26"/>
          <p:cNvSpPr>
            <a:spLocks noChangeArrowheads="1"/>
          </p:cNvSpPr>
          <p:nvPr/>
        </p:nvSpPr>
        <p:spPr bwMode="auto">
          <a:xfrm>
            <a:off x="4572000" y="5029200"/>
            <a:ext cx="628650" cy="366712"/>
          </a:xfrm>
          <a:prstGeom prst="rect">
            <a:avLst/>
          </a:prstGeom>
          <a:noFill/>
          <a:ln w="9525" algn="ctr">
            <a:noFill/>
            <a:miter lim="800000"/>
            <a:headEnd/>
            <a:tailEnd/>
          </a:ln>
        </p:spPr>
        <p:txBody>
          <a:bodyPr wrap="none">
            <a:spAutoFit/>
          </a:bodyPr>
          <a:lstStyle/>
          <a:p>
            <a:pPr eaLnBrk="1" hangingPunct="1">
              <a:spcBef>
                <a:spcPct val="50000"/>
              </a:spcBef>
            </a:pPr>
            <a:r>
              <a:rPr lang="en-US" b="1" dirty="0">
                <a:latin typeface="Trebuchet MS" pitchFamily="34" charset="0"/>
              </a:rPr>
              <a:t>GPU</a:t>
            </a:r>
          </a:p>
        </p:txBody>
      </p:sp>
      <p:sp>
        <p:nvSpPr>
          <p:cNvPr id="31777" name="AutoShape 33"/>
          <p:cNvSpPr>
            <a:spLocks noChangeArrowheads="1"/>
          </p:cNvSpPr>
          <p:nvPr/>
        </p:nvSpPr>
        <p:spPr bwMode="auto">
          <a:xfrm>
            <a:off x="5638800" y="3733800"/>
            <a:ext cx="13716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200" b="1" dirty="0">
                <a:latin typeface="Verdana" pitchFamily="34" charset="0"/>
              </a:rPr>
              <a:t>Programmable</a:t>
            </a:r>
          </a:p>
          <a:p>
            <a:pPr algn="ctr" eaLnBrk="1" hangingPunct="1">
              <a:defRPr/>
            </a:pPr>
            <a:r>
              <a:rPr lang="en-US" sz="1200" b="1" dirty="0">
                <a:latin typeface="Verdana" pitchFamily="34" charset="0"/>
              </a:rPr>
              <a:t>Fragment</a:t>
            </a:r>
          </a:p>
          <a:p>
            <a:pPr algn="ctr" eaLnBrk="1" hangingPunct="1">
              <a:defRPr/>
            </a:pPr>
            <a:r>
              <a:rPr lang="en-US" sz="1200" b="1" dirty="0">
                <a:latin typeface="Verdana" pitchFamily="34" charset="0"/>
              </a:rPr>
              <a:t>Processor</a:t>
            </a:r>
          </a:p>
        </p:txBody>
      </p:sp>
      <p:sp>
        <p:nvSpPr>
          <p:cNvPr id="31772" name="AutoShape 28"/>
          <p:cNvSpPr>
            <a:spLocks noChangeArrowheads="1"/>
          </p:cNvSpPr>
          <p:nvPr/>
        </p:nvSpPr>
        <p:spPr bwMode="auto">
          <a:xfrm>
            <a:off x="2057400" y="3733800"/>
            <a:ext cx="1287462"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200" b="1" dirty="0">
                <a:latin typeface="Verdana" pitchFamily="34" charset="0"/>
              </a:rPr>
              <a:t>Programmable</a:t>
            </a:r>
          </a:p>
          <a:p>
            <a:pPr algn="ctr" eaLnBrk="1" hangingPunct="1">
              <a:defRPr/>
            </a:pPr>
            <a:r>
              <a:rPr lang="en-US" sz="1200" b="1" dirty="0">
                <a:latin typeface="Verdana" pitchFamily="34" charset="0"/>
              </a:rPr>
              <a:t>Vertex shader</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AutoShape 12"/>
          <p:cNvSpPr>
            <a:spLocks noChangeArrowheads="1"/>
          </p:cNvSpPr>
          <p:nvPr/>
        </p:nvSpPr>
        <p:spPr bwMode="auto">
          <a:xfrm>
            <a:off x="49196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63" name="AutoShape 12"/>
          <p:cNvSpPr>
            <a:spLocks noChangeArrowheads="1"/>
          </p:cNvSpPr>
          <p:nvPr/>
        </p:nvSpPr>
        <p:spPr bwMode="auto">
          <a:xfrm>
            <a:off x="67484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79" name="Content Placeholder 78"/>
          <p:cNvSpPr>
            <a:spLocks noGrp="1"/>
          </p:cNvSpPr>
          <p:nvPr>
            <p:ph idx="1"/>
          </p:nvPr>
        </p:nvSpPr>
        <p:spPr>
          <a:xfrm>
            <a:off x="2590800" y="1371600"/>
            <a:ext cx="6096000" cy="2514600"/>
          </a:xfrm>
        </p:spPr>
        <p:txBody>
          <a:bodyPr>
            <a:normAutofit/>
          </a:bodyPr>
          <a:lstStyle/>
          <a:p>
            <a:pPr>
              <a:lnSpc>
                <a:spcPct val="80000"/>
              </a:lnSpc>
              <a:buNone/>
              <a:defRPr/>
            </a:pPr>
            <a:r>
              <a:rPr lang="en-US" sz="2000" dirty="0" smtClean="0"/>
              <a:t>Generation V: GeForce6/X800 (2004)</a:t>
            </a:r>
          </a:p>
          <a:p>
            <a:pPr>
              <a:lnSpc>
                <a:spcPct val="80000"/>
              </a:lnSpc>
              <a:buFont typeface="Arial" pitchFamily="34" charset="0"/>
              <a:buChar char="•"/>
              <a:defRPr/>
            </a:pPr>
            <a:r>
              <a:rPr lang="en-US" sz="1800" dirty="0" smtClean="0">
                <a:latin typeface="Trebuchet MS" pitchFamily="34" charset="0"/>
              </a:rPr>
              <a:t>Simultaneous rendering to multiple buffers</a:t>
            </a:r>
          </a:p>
          <a:p>
            <a:pPr>
              <a:lnSpc>
                <a:spcPct val="80000"/>
              </a:lnSpc>
              <a:buFont typeface="Arial" pitchFamily="34" charset="0"/>
              <a:buChar char="•"/>
              <a:defRPr/>
            </a:pPr>
            <a:r>
              <a:rPr lang="en-US" sz="1800" dirty="0" smtClean="0">
                <a:latin typeface="Trebuchet MS" pitchFamily="34" charset="0"/>
              </a:rPr>
              <a:t>True conditionals and loops </a:t>
            </a:r>
          </a:p>
          <a:p>
            <a:pPr>
              <a:lnSpc>
                <a:spcPct val="80000"/>
              </a:lnSpc>
              <a:buFont typeface="Arial" pitchFamily="34" charset="0"/>
              <a:buChar char="•"/>
              <a:defRPr/>
            </a:pPr>
            <a:r>
              <a:rPr lang="en-US" sz="1800" dirty="0" smtClean="0">
                <a:latin typeface="Trebuchet MS" pitchFamily="34" charset="0"/>
              </a:rPr>
              <a:t>Texture access by vertex shader</a:t>
            </a:r>
          </a:p>
          <a:p>
            <a:pPr>
              <a:lnSpc>
                <a:spcPct val="80000"/>
              </a:lnSpc>
              <a:buFont typeface="Arial" pitchFamily="34" charset="0"/>
              <a:buChar char="•"/>
              <a:defRPr/>
            </a:pPr>
            <a:r>
              <a:rPr lang="en-US" sz="1800" dirty="0" smtClean="0">
                <a:latin typeface="Trebuchet MS" pitchFamily="34" charset="0"/>
              </a:rPr>
              <a:t>PCI-e bus</a:t>
            </a:r>
          </a:p>
          <a:p>
            <a:pPr>
              <a:lnSpc>
                <a:spcPct val="80000"/>
              </a:lnSpc>
              <a:buFont typeface="Arial" pitchFamily="34" charset="0"/>
              <a:buChar char="•"/>
              <a:defRPr/>
            </a:pPr>
            <a:r>
              <a:rPr lang="en-US" sz="1800" dirty="0" smtClean="0">
                <a:latin typeface="Trebuchet MS" pitchFamily="34" charset="0"/>
              </a:rPr>
              <a:t>More memory/program length/texture accesses</a:t>
            </a:r>
          </a:p>
          <a:p>
            <a:pPr>
              <a:lnSpc>
                <a:spcPct val="80000"/>
              </a:lnSpc>
              <a:buFont typeface="Arial" pitchFamily="34" charset="0"/>
              <a:buChar char="•"/>
              <a:defRPr/>
            </a:pPr>
            <a:r>
              <a:rPr lang="en-US" sz="1800" dirty="0" smtClean="0">
                <a:solidFill>
                  <a:schemeClr val="accent2">
                    <a:lumMod val="40000"/>
                    <a:lumOff val="60000"/>
                  </a:schemeClr>
                </a:solidFill>
                <a:latin typeface="Trebuchet MS" pitchFamily="34" charset="0"/>
              </a:rPr>
              <a:t>GPU is idle, move towards smarter fragments, rather than more and more geometry.</a:t>
            </a:r>
          </a:p>
          <a:p>
            <a:pPr>
              <a:lnSpc>
                <a:spcPct val="80000"/>
              </a:lnSpc>
              <a:buNone/>
              <a:defRPr/>
            </a:pPr>
            <a:endParaRPr lang="en-US" sz="1800" dirty="0" smtClean="0">
              <a:latin typeface="Trebuchet MS" pitchFamily="34" charset="0"/>
            </a:endParaRPr>
          </a:p>
        </p:txBody>
      </p:sp>
      <p:sp>
        <p:nvSpPr>
          <p:cNvPr id="33794" name="Rectangle 2"/>
          <p:cNvSpPr>
            <a:spLocks noGrp="1" noRot="1" noChangeArrowheads="1"/>
          </p:cNvSpPr>
          <p:nvPr>
            <p:ph type="title"/>
          </p:nvPr>
        </p:nvSpPr>
        <p:spPr/>
        <p:txBody>
          <a:bodyPr/>
          <a:lstStyle/>
          <a:p>
            <a:pPr>
              <a:defRPr/>
            </a:pPr>
            <a:r>
              <a:rPr sz="3200" smtClean="0"/>
              <a:t>History of PC Graphics Hardware</a:t>
            </a:r>
            <a:endParaRPr lang="en-US" sz="3200" dirty="0" smtClean="0"/>
          </a:p>
        </p:txBody>
      </p:sp>
      <p:pic>
        <p:nvPicPr>
          <p:cNvPr id="10244" name="Picture 5" descr="geforce%206800%20front%203qtr%20nalu%202004_05_25"/>
          <p:cNvPicPr>
            <a:picLocks noChangeAspect="1" noChangeArrowheads="1"/>
          </p:cNvPicPr>
          <p:nvPr/>
        </p:nvPicPr>
        <p:blipFill>
          <a:blip r:embed="rId3" cstate="print"/>
          <a:srcRect/>
          <a:stretch>
            <a:fillRect/>
          </a:stretch>
        </p:blipFill>
        <p:spPr bwMode="auto">
          <a:xfrm>
            <a:off x="685800" y="1066800"/>
            <a:ext cx="1828800" cy="1394893"/>
          </a:xfrm>
          <a:prstGeom prst="rect">
            <a:avLst/>
          </a:prstGeom>
          <a:noFill/>
          <a:ln w="9525">
            <a:noFill/>
            <a:miter lim="800000"/>
            <a:headEnd/>
            <a:tailEnd/>
          </a:ln>
        </p:spPr>
      </p:pic>
      <p:sp>
        <p:nvSpPr>
          <p:cNvPr id="54" name="AutoShape 33"/>
          <p:cNvSpPr>
            <a:spLocks noChangeArrowheads="1"/>
          </p:cNvSpPr>
          <p:nvPr/>
        </p:nvSpPr>
        <p:spPr bwMode="auto">
          <a:xfrm>
            <a:off x="5638800" y="3733800"/>
            <a:ext cx="13716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200" b="1" dirty="0">
                <a:latin typeface="Verdana" pitchFamily="34" charset="0"/>
              </a:rPr>
              <a:t>Programmable</a:t>
            </a:r>
          </a:p>
          <a:p>
            <a:pPr algn="ctr" eaLnBrk="1" hangingPunct="1">
              <a:defRPr/>
            </a:pPr>
            <a:r>
              <a:rPr lang="en-US" sz="1200" b="1" dirty="0">
                <a:latin typeface="Verdana" pitchFamily="34" charset="0"/>
              </a:rPr>
              <a:t>Fragment</a:t>
            </a:r>
          </a:p>
          <a:p>
            <a:pPr algn="ctr" eaLnBrk="1" hangingPunct="1">
              <a:defRPr/>
            </a:pPr>
            <a:r>
              <a:rPr lang="en-US" sz="1200" b="1" dirty="0">
                <a:latin typeface="Verdana" pitchFamily="34" charset="0"/>
              </a:rPr>
              <a:t>Processor</a:t>
            </a:r>
          </a:p>
        </p:txBody>
      </p:sp>
      <p:sp>
        <p:nvSpPr>
          <p:cNvPr id="58" name="Rectangle 41"/>
          <p:cNvSpPr>
            <a:spLocks noChangeArrowheads="1"/>
          </p:cNvSpPr>
          <p:nvPr/>
        </p:nvSpPr>
        <p:spPr bwMode="auto">
          <a:xfrm>
            <a:off x="6172200" y="5486400"/>
            <a:ext cx="1473544" cy="30777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eaLnBrk="1" hangingPunct="1">
              <a:spcBef>
                <a:spcPct val="50000"/>
              </a:spcBef>
            </a:pPr>
            <a:r>
              <a:rPr lang="en-US" sz="1400" dirty="0">
                <a:latin typeface="Trebuchet MS" pitchFamily="34" charset="0"/>
              </a:rPr>
              <a:t>Texture Memory</a:t>
            </a:r>
          </a:p>
        </p:txBody>
      </p:sp>
      <p:cxnSp>
        <p:nvCxnSpPr>
          <p:cNvPr id="59" name="AutoShape 42"/>
          <p:cNvCxnSpPr>
            <a:cxnSpLocks noChangeShapeType="1"/>
            <a:stCxn id="58" idx="0"/>
            <a:endCxn id="54" idx="2"/>
          </p:cNvCxnSpPr>
          <p:nvPr/>
        </p:nvCxnSpPr>
        <p:spPr bwMode="auto">
          <a:xfrm rot="16200000" flipV="1">
            <a:off x="6188161" y="4765589"/>
            <a:ext cx="857250" cy="584372"/>
          </a:xfrm>
          <a:prstGeom prst="curvedConnector3">
            <a:avLst>
              <a:gd name="adj1" fmla="val 50000"/>
            </a:avLst>
          </a:prstGeom>
          <a:noFill/>
          <a:ln w="28575">
            <a:solidFill>
              <a:schemeClr val="tx1"/>
            </a:solidFill>
            <a:prstDash val="dash"/>
            <a:round/>
            <a:headEnd/>
            <a:tailEnd type="triangle" w="med" len="med"/>
          </a:ln>
        </p:spPr>
      </p:cxnSp>
      <p:sp>
        <p:nvSpPr>
          <p:cNvPr id="60" name="Rectangle 2"/>
          <p:cNvSpPr>
            <a:spLocks noChangeArrowheads="1"/>
          </p:cNvSpPr>
          <p:nvPr/>
        </p:nvSpPr>
        <p:spPr bwMode="auto">
          <a:xfrm rot="5400000">
            <a:off x="-96044" y="4115594"/>
            <a:ext cx="1517650" cy="176212"/>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dirty="0"/>
          </a:p>
        </p:txBody>
      </p:sp>
      <p:sp>
        <p:nvSpPr>
          <p:cNvPr id="61" name="Line 24"/>
          <p:cNvSpPr>
            <a:spLocks noChangeShapeType="1"/>
          </p:cNvSpPr>
          <p:nvPr/>
        </p:nvSpPr>
        <p:spPr bwMode="auto">
          <a:xfrm>
            <a:off x="131762" y="4992687"/>
            <a:ext cx="1093788" cy="1588"/>
          </a:xfrm>
          <a:prstGeom prst="line">
            <a:avLst/>
          </a:prstGeom>
          <a:noFill/>
          <a:ln w="9525">
            <a:solidFill>
              <a:schemeClr val="tx1"/>
            </a:solidFill>
            <a:round/>
            <a:headEnd/>
            <a:tailEnd type="triangle" w="med" len="med"/>
          </a:ln>
        </p:spPr>
        <p:txBody>
          <a:bodyPr>
            <a:spAutoFit/>
          </a:bodyPr>
          <a:lstStyle/>
          <a:p>
            <a:endParaRPr lang="en-US" dirty="0"/>
          </a:p>
        </p:txBody>
      </p:sp>
      <p:sp>
        <p:nvSpPr>
          <p:cNvPr id="62" name="Rectangle 25"/>
          <p:cNvSpPr>
            <a:spLocks noChangeArrowheads="1"/>
          </p:cNvSpPr>
          <p:nvPr/>
        </p:nvSpPr>
        <p:spPr bwMode="auto">
          <a:xfrm>
            <a:off x="152400" y="4953000"/>
            <a:ext cx="1436612" cy="369332"/>
          </a:xfrm>
          <a:prstGeom prst="rect">
            <a:avLst/>
          </a:prstGeom>
          <a:noFill/>
          <a:ln w="9525" algn="ctr">
            <a:noFill/>
            <a:miter lim="800000"/>
            <a:headEnd/>
            <a:tailEnd/>
          </a:ln>
        </p:spPr>
        <p:txBody>
          <a:bodyPr wrap="none">
            <a:spAutoFit/>
          </a:bodyPr>
          <a:lstStyle/>
          <a:p>
            <a:pPr algn="ctr">
              <a:spcBef>
                <a:spcPct val="50000"/>
              </a:spcBef>
            </a:pPr>
            <a:r>
              <a:rPr lang="en-US" b="1" dirty="0" smtClean="0">
                <a:latin typeface="Trebuchet MS" pitchFamily="34" charset="0"/>
              </a:rPr>
              <a:t>PCI-Express</a:t>
            </a:r>
            <a:endParaRPr lang="en-US" b="1" dirty="0">
              <a:latin typeface="Trebuchet MS" pitchFamily="34" charset="0"/>
            </a:endParaRPr>
          </a:p>
        </p:txBody>
      </p:sp>
      <p:sp>
        <p:nvSpPr>
          <p:cNvPr id="65" name="AutoShape 12"/>
          <p:cNvSpPr>
            <a:spLocks noChangeArrowheads="1"/>
          </p:cNvSpPr>
          <p:nvPr/>
        </p:nvSpPr>
        <p:spPr bwMode="auto">
          <a:xfrm>
            <a:off x="30908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66" name="AutoShape 12"/>
          <p:cNvSpPr>
            <a:spLocks noChangeArrowheads="1"/>
          </p:cNvSpPr>
          <p:nvPr/>
        </p:nvSpPr>
        <p:spPr bwMode="auto">
          <a:xfrm>
            <a:off x="12620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68" name="AutoShape 9"/>
          <p:cNvSpPr>
            <a:spLocks noChangeArrowheads="1"/>
          </p:cNvSpPr>
          <p:nvPr/>
        </p:nvSpPr>
        <p:spPr bwMode="auto">
          <a:xfrm>
            <a:off x="304800" y="3733800"/>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Vertex</a:t>
            </a:r>
          </a:p>
          <a:p>
            <a:pPr algn="ctr" eaLnBrk="1" hangingPunct="1">
              <a:defRPr/>
            </a:pPr>
            <a:r>
              <a:rPr lang="en-US" sz="1400" b="1" dirty="0">
                <a:latin typeface="Verdana" pitchFamily="34" charset="0"/>
              </a:rPr>
              <a:t>Transforms</a:t>
            </a:r>
          </a:p>
        </p:txBody>
      </p:sp>
      <p:sp>
        <p:nvSpPr>
          <p:cNvPr id="69" name="AutoShape 13"/>
          <p:cNvSpPr>
            <a:spLocks noChangeArrowheads="1"/>
          </p:cNvSpPr>
          <p:nvPr/>
        </p:nvSpPr>
        <p:spPr bwMode="auto">
          <a:xfrm>
            <a:off x="7570787" y="3733800"/>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Frame </a:t>
            </a:r>
          </a:p>
          <a:p>
            <a:pPr algn="ctr" eaLnBrk="1" hangingPunct="1">
              <a:defRPr/>
            </a:pPr>
            <a:r>
              <a:rPr lang="en-US" sz="1400" b="1" dirty="0">
                <a:latin typeface="Verdana" pitchFamily="34" charset="0"/>
              </a:rPr>
              <a:t>Buffer</a:t>
            </a:r>
          </a:p>
        </p:txBody>
      </p:sp>
      <p:grpSp>
        <p:nvGrpSpPr>
          <p:cNvPr id="2" name="Group 18"/>
          <p:cNvGrpSpPr>
            <a:grpSpLocks/>
          </p:cNvGrpSpPr>
          <p:nvPr/>
        </p:nvGrpSpPr>
        <p:grpSpPr bwMode="auto">
          <a:xfrm>
            <a:off x="3894078" y="3733800"/>
            <a:ext cx="1346318" cy="895350"/>
            <a:chOff x="2352" y="1829"/>
            <a:chExt cx="1008" cy="528"/>
          </a:xfrm>
        </p:grpSpPr>
        <p:sp>
          <p:nvSpPr>
            <p:cNvPr id="74" name="AutoShape 19"/>
            <p:cNvSpPr>
              <a:spLocks noChangeArrowheads="1"/>
            </p:cNvSpPr>
            <p:nvPr/>
          </p:nvSpPr>
          <p:spPr bwMode="auto">
            <a:xfrm>
              <a:off x="2352" y="1829"/>
              <a:ext cx="1008"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200" b="1" dirty="0" smtClean="0">
                  <a:latin typeface="Verdana" pitchFamily="34" charset="0"/>
                </a:rPr>
                <a:t>Rasterization</a:t>
              </a:r>
            </a:p>
            <a:p>
              <a:pPr algn="ctr"/>
              <a:r>
                <a:rPr lang="en-US" sz="1200" b="1" dirty="0" smtClean="0">
                  <a:latin typeface="Verdana" pitchFamily="34" charset="0"/>
                </a:rPr>
                <a:t>and</a:t>
              </a:r>
            </a:p>
            <a:p>
              <a:pPr algn="ctr"/>
              <a:r>
                <a:rPr lang="en-US" sz="1200" b="1" dirty="0" smtClean="0">
                  <a:latin typeface="Verdana" pitchFamily="34" charset="0"/>
                </a:rPr>
                <a:t>Interpolation</a:t>
              </a:r>
            </a:p>
          </p:txBody>
        </p:sp>
        <p:sp>
          <p:nvSpPr>
            <p:cNvPr id="75" name="Text Box 20"/>
            <p:cNvSpPr txBox="1">
              <a:spLocks noChangeArrowheads="1"/>
            </p:cNvSpPr>
            <p:nvPr/>
          </p:nvSpPr>
          <p:spPr bwMode="auto">
            <a:xfrm>
              <a:off x="2778" y="1847"/>
              <a:ext cx="137" cy="180"/>
            </a:xfrm>
            <a:prstGeom prst="rect">
              <a:avLst/>
            </a:prstGeom>
            <a:noFill/>
            <a:ln w="9525">
              <a:noFill/>
              <a:miter lim="800000"/>
              <a:headEnd/>
              <a:tailEnd/>
            </a:ln>
          </p:spPr>
          <p:txBody>
            <a:bodyPr wrap="none">
              <a:spAutoFit/>
            </a:bodyPr>
            <a:lstStyle/>
            <a:p>
              <a:pPr algn="ctr" eaLnBrk="1" hangingPunct="1"/>
              <a:endParaRPr lang="en-US" sz="1400" b="1" dirty="0">
                <a:latin typeface="Verdana" pitchFamily="34" charset="0"/>
              </a:endParaRPr>
            </a:p>
          </p:txBody>
        </p:sp>
      </p:grpSp>
      <p:sp>
        <p:nvSpPr>
          <p:cNvPr id="76" name="Rectangle 26"/>
          <p:cNvSpPr>
            <a:spLocks noChangeArrowheads="1"/>
          </p:cNvSpPr>
          <p:nvPr/>
        </p:nvSpPr>
        <p:spPr bwMode="auto">
          <a:xfrm>
            <a:off x="4572000" y="5029200"/>
            <a:ext cx="628650" cy="366712"/>
          </a:xfrm>
          <a:prstGeom prst="rect">
            <a:avLst/>
          </a:prstGeom>
          <a:noFill/>
          <a:ln w="9525" algn="ctr">
            <a:noFill/>
            <a:miter lim="800000"/>
            <a:headEnd/>
            <a:tailEnd/>
          </a:ln>
        </p:spPr>
        <p:txBody>
          <a:bodyPr wrap="none">
            <a:spAutoFit/>
          </a:bodyPr>
          <a:lstStyle/>
          <a:p>
            <a:pPr eaLnBrk="1" hangingPunct="1">
              <a:spcBef>
                <a:spcPct val="50000"/>
              </a:spcBef>
            </a:pPr>
            <a:r>
              <a:rPr lang="en-US" b="1" dirty="0">
                <a:latin typeface="Trebuchet MS" pitchFamily="34" charset="0"/>
              </a:rPr>
              <a:t>GPU</a:t>
            </a:r>
          </a:p>
        </p:txBody>
      </p:sp>
      <p:sp>
        <p:nvSpPr>
          <p:cNvPr id="77" name="Rectangle 41"/>
          <p:cNvSpPr>
            <a:spLocks noChangeArrowheads="1"/>
          </p:cNvSpPr>
          <p:nvPr/>
        </p:nvSpPr>
        <p:spPr bwMode="auto">
          <a:xfrm>
            <a:off x="2286000" y="5715000"/>
            <a:ext cx="1473544" cy="30777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eaLnBrk="1" hangingPunct="1">
              <a:spcBef>
                <a:spcPct val="50000"/>
              </a:spcBef>
            </a:pPr>
            <a:r>
              <a:rPr lang="en-US" sz="1400" dirty="0">
                <a:latin typeface="Trebuchet MS" pitchFamily="34" charset="0"/>
              </a:rPr>
              <a:t>Texture Memory</a:t>
            </a:r>
          </a:p>
        </p:txBody>
      </p:sp>
      <p:cxnSp>
        <p:nvCxnSpPr>
          <p:cNvPr id="78" name="AutoShape 42"/>
          <p:cNvCxnSpPr>
            <a:cxnSpLocks noChangeShapeType="1"/>
            <a:stCxn id="77" idx="0"/>
            <a:endCxn id="53" idx="2"/>
          </p:cNvCxnSpPr>
          <p:nvPr/>
        </p:nvCxnSpPr>
        <p:spPr bwMode="auto">
          <a:xfrm rot="16200000" flipV="1">
            <a:off x="2319027" y="5011254"/>
            <a:ext cx="1085850" cy="321641"/>
          </a:xfrm>
          <a:prstGeom prst="curvedConnector3">
            <a:avLst>
              <a:gd name="adj1" fmla="val 50000"/>
            </a:avLst>
          </a:prstGeom>
          <a:noFill/>
          <a:ln w="28575">
            <a:solidFill>
              <a:schemeClr val="tx1"/>
            </a:solidFill>
            <a:prstDash val="dash"/>
            <a:round/>
            <a:headEnd/>
            <a:tailEnd type="triangle" w="med" len="med"/>
          </a:ln>
        </p:spPr>
      </p:cxnSp>
      <p:sp>
        <p:nvSpPr>
          <p:cNvPr id="53" name="AutoShape 28"/>
          <p:cNvSpPr>
            <a:spLocks noChangeArrowheads="1"/>
          </p:cNvSpPr>
          <p:nvPr/>
        </p:nvSpPr>
        <p:spPr bwMode="auto">
          <a:xfrm>
            <a:off x="2057400" y="3733800"/>
            <a:ext cx="1287462"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200" b="1" dirty="0">
                <a:latin typeface="Verdana" pitchFamily="34" charset="0"/>
              </a:rPr>
              <a:t>Programmable</a:t>
            </a:r>
          </a:p>
          <a:p>
            <a:pPr algn="ctr" eaLnBrk="1" hangingPunct="1">
              <a:defRPr/>
            </a:pPr>
            <a:r>
              <a:rPr lang="en-US" sz="1200" b="1" dirty="0">
                <a:latin typeface="Verdana" pitchFamily="34" charset="0"/>
              </a:rPr>
              <a:t>Vertex shader</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743200"/>
            <a:ext cx="7772400" cy="1447800"/>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normAutofit/>
          </a:bodyPr>
          <a:lstStyle/>
          <a:p>
            <a:r>
              <a:rPr smtClean="0"/>
              <a:t>PC Graphics Hardware</a:t>
            </a:r>
            <a:endParaRPr lang="en-US" dirty="0"/>
          </a:p>
        </p:txBody>
      </p:sp>
      <p:graphicFrame>
        <p:nvGraphicFramePr>
          <p:cNvPr id="5" name="Group 85"/>
          <p:cNvGraphicFramePr>
            <a:graphicFrameLocks/>
          </p:cNvGraphicFramePr>
          <p:nvPr/>
        </p:nvGraphicFramePr>
        <p:xfrm>
          <a:off x="609600" y="1752600"/>
          <a:ext cx="7772400" cy="4114802"/>
        </p:xfrm>
        <a:graphic>
          <a:graphicData uri="http://schemas.openxmlformats.org/drawingml/2006/table">
            <a:tbl>
              <a:tblPr/>
              <a:tblGrid>
                <a:gridCol w="1554163"/>
                <a:gridCol w="1554162"/>
                <a:gridCol w="1555750"/>
                <a:gridCol w="1554163"/>
                <a:gridCol w="1554162"/>
              </a:tblGrid>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GeForce 7800 GTX</a:t>
                      </a: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GeForce 7900 GTX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ATI Radeon X1800</a:t>
                      </a: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ATI Radeon X1900</a:t>
                      </a: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Transistor Count</a:t>
                      </a: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302 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278 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321 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384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Die Area</a:t>
                      </a: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333 mm</a:t>
                      </a:r>
                      <a:r>
                        <a:rPr kumimoji="0" lang="en-US" sz="1000" b="0" i="0" u="none" strike="noStrike" cap="none" normalizeH="0" baseline="30000" dirty="0" smtClean="0">
                          <a:ln>
                            <a:noFill/>
                          </a:ln>
                          <a:solidFill>
                            <a:schemeClr val="tx1"/>
                          </a:solidFill>
                          <a:effectLst/>
                          <a:latin typeface="Verdana" pitchFamily="32" charset="0"/>
                          <a:ea typeface="ＭＳ Ｐゴシック" pitchFamily="32" charset="-128"/>
                        </a:rPr>
                        <a:t>2</a:t>
                      </a: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196 mm</a:t>
                      </a:r>
                      <a:r>
                        <a:rPr kumimoji="0" lang="en-US" sz="1000" b="0" i="0" u="none" strike="noStrike" cap="none" normalizeH="0" baseline="30000" dirty="0" smtClean="0">
                          <a:ln>
                            <a:noFill/>
                          </a:ln>
                          <a:solidFill>
                            <a:schemeClr val="tx1"/>
                          </a:solidFill>
                          <a:effectLst/>
                          <a:latin typeface="Verdana" pitchFamily="32" charset="0"/>
                          <a:ea typeface="ＭＳ Ｐゴシック" pitchFamily="32"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288 mm</a:t>
                      </a:r>
                      <a:r>
                        <a:rPr kumimoji="0" lang="en-US" sz="1000" b="0" i="0" u="none" strike="noStrike" cap="none" normalizeH="0" baseline="30000" dirty="0" smtClean="0">
                          <a:ln>
                            <a:noFill/>
                          </a:ln>
                          <a:solidFill>
                            <a:schemeClr val="tx1"/>
                          </a:solidFill>
                          <a:effectLst/>
                          <a:latin typeface="Verdana" pitchFamily="32" charset="0"/>
                          <a:ea typeface="ＭＳ Ｐゴシック" pitchFamily="32"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352 mm</a:t>
                      </a:r>
                      <a:r>
                        <a:rPr kumimoji="0" lang="en-US" sz="1000" b="0" i="0" u="none" strike="noStrike" cap="none" normalizeH="0" baseline="30000" dirty="0" smtClean="0">
                          <a:ln>
                            <a:noFill/>
                          </a:ln>
                          <a:solidFill>
                            <a:schemeClr val="tx1"/>
                          </a:solidFill>
                          <a:effectLst/>
                          <a:latin typeface="Verdana" pitchFamily="32" charset="0"/>
                          <a:ea typeface="ＭＳ Ｐゴシック" pitchFamily="32"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Core Clock 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430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650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625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650 MHz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 Pixel Shaders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 Pixel Pipes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 Texturing Units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 Vertex Pipes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Memory Interface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256 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256 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256 bit ext (512 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256 bit ext (512 int)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Mem Clock 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1.2 GHz GDDR3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1.6 GHz GDDR3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1.5 GHz GDDR3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1.55 GHz GDDR3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Peak Mem Bwdth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38.4 GB/sec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51.2 GB/sec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48.0 GB/sec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49.6 GB/sec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13"/>
          <p:cNvSpPr>
            <a:spLocks noChangeArrowheads="1"/>
          </p:cNvSpPr>
          <p:nvPr/>
        </p:nvSpPr>
        <p:spPr bwMode="auto">
          <a:xfrm rot="5400000">
            <a:off x="-275431" y="4153693"/>
            <a:ext cx="1517650" cy="176213"/>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dirty="0"/>
          </a:p>
        </p:txBody>
      </p:sp>
      <p:sp>
        <p:nvSpPr>
          <p:cNvPr id="11279" name="Line 28"/>
          <p:cNvSpPr>
            <a:spLocks noChangeShapeType="1"/>
          </p:cNvSpPr>
          <p:nvPr/>
        </p:nvSpPr>
        <p:spPr bwMode="auto">
          <a:xfrm>
            <a:off x="395287" y="5030787"/>
            <a:ext cx="1093788" cy="1588"/>
          </a:xfrm>
          <a:prstGeom prst="line">
            <a:avLst/>
          </a:prstGeom>
          <a:noFill/>
          <a:ln w="9525">
            <a:solidFill>
              <a:schemeClr val="tx1"/>
            </a:solidFill>
            <a:round/>
            <a:headEnd/>
            <a:tailEnd type="triangle" w="med" len="med"/>
          </a:ln>
        </p:spPr>
        <p:txBody>
          <a:bodyPr>
            <a:spAutoFit/>
          </a:bodyPr>
          <a:lstStyle/>
          <a:p>
            <a:endParaRPr lang="en-US" dirty="0"/>
          </a:p>
        </p:txBody>
      </p:sp>
      <p:sp>
        <p:nvSpPr>
          <p:cNvPr id="11280" name="Rectangle 29"/>
          <p:cNvSpPr>
            <a:spLocks noChangeArrowheads="1"/>
          </p:cNvSpPr>
          <p:nvPr/>
        </p:nvSpPr>
        <p:spPr bwMode="auto">
          <a:xfrm>
            <a:off x="381000" y="5029200"/>
            <a:ext cx="1436612" cy="369332"/>
          </a:xfrm>
          <a:prstGeom prst="rect">
            <a:avLst/>
          </a:prstGeom>
          <a:noFill/>
          <a:ln w="9525" algn="ctr">
            <a:noFill/>
            <a:miter lim="800000"/>
            <a:headEnd/>
            <a:tailEnd/>
          </a:ln>
        </p:spPr>
        <p:txBody>
          <a:bodyPr wrap="none">
            <a:spAutoFit/>
          </a:bodyPr>
          <a:lstStyle/>
          <a:p>
            <a:pPr algn="ctr" eaLnBrk="1" hangingPunct="1">
              <a:spcBef>
                <a:spcPct val="50000"/>
              </a:spcBef>
            </a:pPr>
            <a:r>
              <a:rPr lang="en-US" b="1" dirty="0" smtClean="0">
                <a:latin typeface="Trebuchet MS" pitchFamily="34" charset="0"/>
              </a:rPr>
              <a:t>PCI-Express</a:t>
            </a:r>
            <a:endParaRPr lang="en-US" b="1" dirty="0">
              <a:latin typeface="Trebuchet MS" pitchFamily="34" charset="0"/>
            </a:endParaRPr>
          </a:p>
        </p:txBody>
      </p:sp>
      <p:sp>
        <p:nvSpPr>
          <p:cNvPr id="11266" name="AutoShape 50"/>
          <p:cNvSpPr>
            <a:spLocks noChangeArrowheads="1"/>
          </p:cNvSpPr>
          <p:nvPr/>
        </p:nvSpPr>
        <p:spPr bwMode="auto">
          <a:xfrm rot="5400000">
            <a:off x="7142956" y="4744244"/>
            <a:ext cx="822325" cy="325438"/>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11267" name="AutoShape 46"/>
          <p:cNvSpPr>
            <a:spLocks noChangeArrowheads="1"/>
          </p:cNvSpPr>
          <p:nvPr/>
        </p:nvSpPr>
        <p:spPr bwMode="auto">
          <a:xfrm>
            <a:off x="5029200" y="4114800"/>
            <a:ext cx="488950"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pic>
        <p:nvPicPr>
          <p:cNvPr id="11282" name="Picture 44" descr="OCZ881"/>
          <p:cNvPicPr>
            <a:picLocks noGrp="1" noChangeAspect="1" noChangeArrowheads="1"/>
          </p:cNvPicPr>
          <p:nvPr>
            <p:ph idx="1"/>
          </p:nvPr>
        </p:nvPicPr>
        <p:blipFill>
          <a:blip r:embed="rId3" cstate="print"/>
          <a:stretch>
            <a:fillRect/>
          </a:stretch>
        </p:blipFill>
        <p:spPr>
          <a:xfrm>
            <a:off x="457200" y="1066800"/>
            <a:ext cx="2819400" cy="2294860"/>
          </a:xfrm>
          <a:noFill/>
        </p:spPr>
      </p:pic>
      <p:sp>
        <p:nvSpPr>
          <p:cNvPr id="123906" name="Rectangle 2"/>
          <p:cNvSpPr>
            <a:spLocks noGrp="1" noRot="1" noChangeArrowheads="1"/>
          </p:cNvSpPr>
          <p:nvPr>
            <p:ph type="title"/>
          </p:nvPr>
        </p:nvSpPr>
        <p:spPr/>
        <p:txBody>
          <a:bodyPr/>
          <a:lstStyle/>
          <a:p>
            <a:pPr>
              <a:defRPr/>
            </a:pPr>
            <a:r>
              <a:rPr sz="3200" dirty="0" smtClean="0"/>
              <a:t>History of PC Graphics Hardware</a:t>
            </a:r>
            <a:endParaRPr lang="en-US" sz="3200" dirty="0" smtClean="0"/>
          </a:p>
        </p:txBody>
      </p:sp>
      <p:sp>
        <p:nvSpPr>
          <p:cNvPr id="123907" name="Rectangle 3"/>
          <p:cNvSpPr>
            <a:spLocks noGrp="1" noRot="1" noChangeArrowheads="1"/>
          </p:cNvSpPr>
          <p:nvPr>
            <p:ph type="body" sz="half" idx="4294967295"/>
          </p:nvPr>
        </p:nvSpPr>
        <p:spPr>
          <a:xfrm>
            <a:off x="3352800" y="1676400"/>
            <a:ext cx="5562600" cy="2484437"/>
          </a:xfrm>
        </p:spPr>
        <p:txBody>
          <a:bodyPr>
            <a:normAutofit/>
          </a:bodyPr>
          <a:lstStyle/>
          <a:p>
            <a:pPr>
              <a:lnSpc>
                <a:spcPct val="80000"/>
              </a:lnSpc>
              <a:buNone/>
              <a:defRPr/>
            </a:pPr>
            <a:r>
              <a:rPr lang="en-US" sz="2000" dirty="0" smtClean="0"/>
              <a:t>Generation V: GeForce8800/HD2900 (2006)</a:t>
            </a:r>
          </a:p>
          <a:p>
            <a:pPr>
              <a:lnSpc>
                <a:spcPct val="80000"/>
              </a:lnSpc>
              <a:defRPr/>
            </a:pPr>
            <a:r>
              <a:rPr lang="en-US" sz="1800" dirty="0" smtClean="0"/>
              <a:t>Redesign of the GPU (more later)</a:t>
            </a:r>
          </a:p>
          <a:p>
            <a:pPr>
              <a:lnSpc>
                <a:spcPct val="80000"/>
              </a:lnSpc>
              <a:defRPr/>
            </a:pPr>
            <a:r>
              <a:rPr lang="en-US" sz="1800" dirty="0" smtClean="0"/>
              <a:t>Support for DirectX 10 (more later)</a:t>
            </a:r>
          </a:p>
          <a:p>
            <a:pPr>
              <a:lnSpc>
                <a:spcPct val="80000"/>
              </a:lnSpc>
              <a:defRPr/>
            </a:pPr>
            <a:r>
              <a:rPr lang="en-US" sz="1800" dirty="0" smtClean="0"/>
              <a:t>Geometry Shader</a:t>
            </a:r>
          </a:p>
          <a:p>
            <a:pPr>
              <a:lnSpc>
                <a:spcPct val="80000"/>
              </a:lnSpc>
              <a:defRPr/>
            </a:pPr>
            <a:endParaRPr lang="en-US" sz="1800" dirty="0" smtClean="0"/>
          </a:p>
          <a:p>
            <a:pPr>
              <a:lnSpc>
                <a:spcPct val="80000"/>
              </a:lnSpc>
              <a:defRPr/>
            </a:pPr>
            <a:r>
              <a:rPr lang="en-US" sz="1800" dirty="0" smtClean="0">
                <a:solidFill>
                  <a:schemeClr val="accent2">
                    <a:lumMod val="40000"/>
                    <a:lumOff val="60000"/>
                  </a:schemeClr>
                </a:solidFill>
              </a:rPr>
              <a:t>Madness continues– and you get to be part of it!</a:t>
            </a:r>
          </a:p>
        </p:txBody>
      </p:sp>
      <p:sp>
        <p:nvSpPr>
          <p:cNvPr id="11270" name="AutoShape 11"/>
          <p:cNvSpPr>
            <a:spLocks noChangeArrowheads="1"/>
          </p:cNvSpPr>
          <p:nvPr/>
        </p:nvSpPr>
        <p:spPr bwMode="auto">
          <a:xfrm>
            <a:off x="990600" y="4038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123916" name="AutoShape 12"/>
          <p:cNvSpPr>
            <a:spLocks noChangeArrowheads="1"/>
          </p:cNvSpPr>
          <p:nvPr/>
        </p:nvSpPr>
        <p:spPr bwMode="auto">
          <a:xfrm>
            <a:off x="285750" y="3760788"/>
            <a:ext cx="116205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Input </a:t>
            </a:r>
          </a:p>
          <a:p>
            <a:pPr algn="ctr" eaLnBrk="1" hangingPunct="1">
              <a:defRPr/>
            </a:pPr>
            <a:r>
              <a:rPr lang="en-US" sz="1400" b="1" dirty="0">
                <a:latin typeface="Verdana" pitchFamily="34" charset="0"/>
              </a:rPr>
              <a:t>Assembler</a:t>
            </a:r>
          </a:p>
        </p:txBody>
      </p:sp>
      <p:sp>
        <p:nvSpPr>
          <p:cNvPr id="11273" name="AutoShape 14"/>
          <p:cNvSpPr>
            <a:spLocks noChangeArrowheads="1"/>
          </p:cNvSpPr>
          <p:nvPr/>
        </p:nvSpPr>
        <p:spPr bwMode="auto">
          <a:xfrm>
            <a:off x="2819400" y="4038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11274" name="AutoShape 17"/>
          <p:cNvSpPr>
            <a:spLocks noChangeArrowheads="1"/>
          </p:cNvSpPr>
          <p:nvPr/>
        </p:nvSpPr>
        <p:spPr bwMode="auto">
          <a:xfrm>
            <a:off x="6096000" y="41148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123922" name="AutoShape 18"/>
          <p:cNvSpPr>
            <a:spLocks noChangeArrowheads="1"/>
          </p:cNvSpPr>
          <p:nvPr/>
        </p:nvSpPr>
        <p:spPr bwMode="auto">
          <a:xfrm>
            <a:off x="6827838" y="3760788"/>
            <a:ext cx="1554162"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Programmable</a:t>
            </a:r>
          </a:p>
          <a:p>
            <a:pPr algn="ctr" eaLnBrk="1" hangingPunct="1">
              <a:defRPr/>
            </a:pPr>
            <a:r>
              <a:rPr lang="en-US" sz="1400" b="1" dirty="0">
                <a:latin typeface="Verdana" pitchFamily="34" charset="0"/>
              </a:rPr>
              <a:t>Pixel</a:t>
            </a:r>
          </a:p>
          <a:p>
            <a:pPr algn="ctr" eaLnBrk="1" hangingPunct="1">
              <a:defRPr/>
            </a:pPr>
            <a:r>
              <a:rPr lang="en-US" sz="1400" b="1" dirty="0">
                <a:latin typeface="Verdana" pitchFamily="34" charset="0"/>
              </a:rPr>
              <a:t>Shader</a:t>
            </a:r>
          </a:p>
        </p:txBody>
      </p:sp>
      <p:sp>
        <p:nvSpPr>
          <p:cNvPr id="123924" name="AutoShape 20"/>
          <p:cNvSpPr>
            <a:spLocks noChangeArrowheads="1"/>
          </p:cNvSpPr>
          <p:nvPr/>
        </p:nvSpPr>
        <p:spPr bwMode="auto">
          <a:xfrm>
            <a:off x="5396735" y="3760788"/>
            <a:ext cx="1187321"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400" b="1" dirty="0" smtClean="0">
                <a:latin typeface="Verdana" pitchFamily="34" charset="0"/>
              </a:rPr>
              <a:t>Raster</a:t>
            </a:r>
          </a:p>
          <a:p>
            <a:pPr algn="ctr"/>
            <a:r>
              <a:rPr lang="en-US" sz="1400" b="1" dirty="0" smtClean="0">
                <a:latin typeface="Verdana" pitchFamily="34" charset="0"/>
              </a:rPr>
              <a:t>Operations</a:t>
            </a:r>
            <a:endParaRPr lang="en-US" b="1" dirty="0" smtClean="0">
              <a:latin typeface="Verdana" pitchFamily="34" charset="0"/>
            </a:endParaRPr>
          </a:p>
        </p:txBody>
      </p:sp>
      <p:sp>
        <p:nvSpPr>
          <p:cNvPr id="123928" name="AutoShape 24"/>
          <p:cNvSpPr>
            <a:spLocks noChangeArrowheads="1"/>
          </p:cNvSpPr>
          <p:nvPr/>
        </p:nvSpPr>
        <p:spPr bwMode="auto">
          <a:xfrm>
            <a:off x="3562553" y="3760788"/>
            <a:ext cx="1590399"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400" b="1" dirty="0" smtClean="0">
                <a:latin typeface="Verdana" pitchFamily="34" charset="0"/>
              </a:rPr>
              <a:t>Programmable</a:t>
            </a:r>
          </a:p>
          <a:p>
            <a:pPr algn="ctr"/>
            <a:r>
              <a:rPr lang="en-US" sz="1400" b="1" dirty="0" smtClean="0">
                <a:latin typeface="Verdana" pitchFamily="34" charset="0"/>
              </a:rPr>
              <a:t>Geometry </a:t>
            </a:r>
          </a:p>
          <a:p>
            <a:pPr algn="ctr"/>
            <a:r>
              <a:rPr lang="en-US" sz="1400" b="1" dirty="0" smtClean="0">
                <a:latin typeface="Verdana" pitchFamily="34" charset="0"/>
              </a:rPr>
              <a:t>Shader</a:t>
            </a:r>
          </a:p>
        </p:txBody>
      </p:sp>
      <p:sp>
        <p:nvSpPr>
          <p:cNvPr id="11278" name="Rectangle 27"/>
          <p:cNvSpPr>
            <a:spLocks noChangeArrowheads="1"/>
          </p:cNvSpPr>
          <p:nvPr/>
        </p:nvSpPr>
        <p:spPr bwMode="auto">
          <a:xfrm>
            <a:off x="4367213" y="4852988"/>
            <a:ext cx="184150" cy="366712"/>
          </a:xfrm>
          <a:prstGeom prst="rect">
            <a:avLst/>
          </a:prstGeom>
          <a:noFill/>
          <a:ln w="9525" algn="ctr">
            <a:noFill/>
            <a:miter lim="800000"/>
            <a:headEnd/>
            <a:tailEnd/>
          </a:ln>
        </p:spPr>
        <p:txBody>
          <a:bodyPr wrap="none">
            <a:spAutoFit/>
          </a:bodyPr>
          <a:lstStyle/>
          <a:p>
            <a:pPr eaLnBrk="1" hangingPunct="1">
              <a:spcBef>
                <a:spcPct val="50000"/>
              </a:spcBef>
            </a:pPr>
            <a:endParaRPr lang="en-US" b="1" dirty="0">
              <a:latin typeface="Trebuchet MS" pitchFamily="34" charset="0"/>
            </a:endParaRPr>
          </a:p>
        </p:txBody>
      </p:sp>
      <p:sp>
        <p:nvSpPr>
          <p:cNvPr id="123934" name="AutoShape 30"/>
          <p:cNvSpPr>
            <a:spLocks noChangeArrowheads="1"/>
          </p:cNvSpPr>
          <p:nvPr/>
        </p:nvSpPr>
        <p:spPr bwMode="auto">
          <a:xfrm>
            <a:off x="1691583" y="3760788"/>
            <a:ext cx="1627187"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Programmable</a:t>
            </a:r>
          </a:p>
          <a:p>
            <a:pPr algn="ctr" eaLnBrk="1" hangingPunct="1">
              <a:defRPr/>
            </a:pPr>
            <a:r>
              <a:rPr lang="en-US" sz="1400" b="1" dirty="0">
                <a:latin typeface="Verdana" pitchFamily="34" charset="0"/>
              </a:rPr>
              <a:t>Vertex shader</a:t>
            </a:r>
          </a:p>
        </p:txBody>
      </p:sp>
      <p:sp>
        <p:nvSpPr>
          <p:cNvPr id="123952" name="AutoShape 48"/>
          <p:cNvSpPr>
            <a:spLocks noChangeArrowheads="1"/>
          </p:cNvSpPr>
          <p:nvPr/>
        </p:nvSpPr>
        <p:spPr bwMode="auto">
          <a:xfrm>
            <a:off x="7037388" y="5260975"/>
            <a:ext cx="1081087"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400" b="1" dirty="0" smtClean="0">
                <a:latin typeface="Verdana" pitchFamily="34" charset="0"/>
              </a:rPr>
              <a:t>Output</a:t>
            </a:r>
          </a:p>
          <a:p>
            <a:pPr algn="ctr"/>
            <a:r>
              <a:rPr lang="en-US" sz="1400" b="1" dirty="0" smtClean="0">
                <a:latin typeface="Verdana" pitchFamily="34" charset="0"/>
              </a:rPr>
              <a:t>Merger</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4" name="Rectangle 6"/>
          <p:cNvSpPr>
            <a:spLocks noGrp="1" noChangeArrowheads="1"/>
          </p:cNvSpPr>
          <p:nvPr>
            <p:ph idx="1"/>
          </p:nvPr>
        </p:nvSpPr>
        <p:spPr/>
        <p:txBody>
          <a:bodyPr>
            <a:normAutofit fontScale="92500"/>
          </a:bodyPr>
          <a:lstStyle/>
          <a:p>
            <a:r>
              <a:rPr lang="en-US" dirty="0" smtClean="0"/>
              <a:t>While Intel has the largest percentage of GPU’s for desktop computers (about 50%). These are typically </a:t>
            </a:r>
            <a:r>
              <a:rPr lang="en-US" b="1" i="1" dirty="0" smtClean="0"/>
              <a:t>integrated</a:t>
            </a:r>
            <a:r>
              <a:rPr lang="en-US" dirty="0" smtClean="0"/>
              <a:t> GPU’s</a:t>
            </a:r>
          </a:p>
          <a:p>
            <a:r>
              <a:rPr lang="en-US" dirty="0" err="1" smtClean="0"/>
              <a:t>nVidia</a:t>
            </a:r>
            <a:r>
              <a:rPr lang="en-US" dirty="0" smtClean="0"/>
              <a:t> and AMD have most of the </a:t>
            </a:r>
            <a:r>
              <a:rPr lang="en-US" b="1" i="1" dirty="0" smtClean="0"/>
              <a:t>dedicated</a:t>
            </a:r>
            <a:r>
              <a:rPr lang="en-US" dirty="0" smtClean="0"/>
              <a:t> GPU market.</a:t>
            </a:r>
            <a:endParaRPr lang="en-US" dirty="0" smtClean="0"/>
          </a:p>
          <a:p>
            <a:r>
              <a:rPr lang="en-US" dirty="0" smtClean="0"/>
              <a:t>There are far more phones, tablets and vehicles which have GPU’s in their </a:t>
            </a:r>
            <a:r>
              <a:rPr lang="en-US" dirty="0" err="1" smtClean="0"/>
              <a:t>SoC</a:t>
            </a:r>
            <a:r>
              <a:rPr lang="en-US" dirty="0" smtClean="0"/>
              <a:t> (System on a Chip): </a:t>
            </a:r>
            <a:r>
              <a:rPr lang="en-US" dirty="0" err="1" smtClean="0"/>
              <a:t>Qualcom</a:t>
            </a:r>
            <a:r>
              <a:rPr lang="en-US" dirty="0" smtClean="0"/>
              <a:t>, Imagination, ARM.</a:t>
            </a:r>
          </a:p>
        </p:txBody>
      </p:sp>
      <p:sp>
        <p:nvSpPr>
          <p:cNvPr id="304133" name="Rectangle 5"/>
          <p:cNvSpPr>
            <a:spLocks noGrp="1" noChangeArrowheads="1"/>
          </p:cNvSpPr>
          <p:nvPr>
            <p:ph type="title"/>
          </p:nvPr>
        </p:nvSpPr>
        <p:spPr/>
        <p:txBody>
          <a:bodyPr>
            <a:normAutofit/>
          </a:bodyPr>
          <a:lstStyle/>
          <a:p>
            <a:r>
              <a:rPr lang="en-US" dirty="0" smtClean="0"/>
              <a:t>GPU’s, APU’s, </a:t>
            </a:r>
            <a:r>
              <a:rPr lang="en-US" dirty="0" err="1" smtClean="0"/>
              <a:t>SoC</a:t>
            </a:r>
            <a:endParaRPr lang="en-US" sz="3600" dirty="0">
              <a:solidFill>
                <a:schemeClr val="accent1"/>
              </a:solidFill>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VI</a:t>
            </a:r>
            <a:endParaRPr lang="en-US" dirty="0"/>
          </a:p>
        </p:txBody>
      </p:sp>
      <p:sp>
        <p:nvSpPr>
          <p:cNvPr id="3" name="Content Placeholder 2"/>
          <p:cNvSpPr>
            <a:spLocks noGrp="1"/>
          </p:cNvSpPr>
          <p:nvPr>
            <p:ph idx="1"/>
          </p:nvPr>
        </p:nvSpPr>
        <p:spPr/>
        <p:txBody>
          <a:bodyPr>
            <a:normAutofit lnSpcReduction="10000"/>
          </a:bodyPr>
          <a:lstStyle/>
          <a:p>
            <a:pPr>
              <a:buClr>
                <a:srgbClr val="F3A447">
                  <a:shade val="75000"/>
                </a:srgbClr>
              </a:buClr>
            </a:pPr>
            <a:r>
              <a:rPr lang="en-US" dirty="0" smtClean="0"/>
              <a:t>OpenGL 4.0 adds three new stages between the vertex shader and the geometry shader.</a:t>
            </a:r>
          </a:p>
          <a:p>
            <a:pPr lvl="1"/>
            <a:r>
              <a:rPr lang="en-US" dirty="0" smtClean="0"/>
              <a:t>Hull Shader – takes in the control points for a </a:t>
            </a:r>
            <a:r>
              <a:rPr lang="en-US" b="1" i="1" dirty="0" smtClean="0"/>
              <a:t>patch</a:t>
            </a:r>
            <a:r>
              <a:rPr lang="en-US" dirty="0" smtClean="0"/>
              <a:t> and tells the </a:t>
            </a:r>
            <a:r>
              <a:rPr lang="en-US" dirty="0" err="1" smtClean="0"/>
              <a:t>tessellator</a:t>
            </a:r>
            <a:r>
              <a:rPr lang="en-US" dirty="0" smtClean="0"/>
              <a:t> how much to generate (</a:t>
            </a:r>
            <a:r>
              <a:rPr lang="en-US" dirty="0" err="1" smtClean="0"/>
              <a:t>OnTessellating</a:t>
            </a:r>
            <a:r>
              <a:rPr lang="en-US" dirty="0" smtClean="0"/>
              <a:t>?).</a:t>
            </a:r>
          </a:p>
          <a:p>
            <a:pPr lvl="1"/>
            <a:r>
              <a:rPr lang="en-US" dirty="0" err="1" smtClean="0"/>
              <a:t>Tessellator</a:t>
            </a:r>
            <a:r>
              <a:rPr lang="en-US" dirty="0" smtClean="0"/>
              <a:t> – Fixed function unit that take</a:t>
            </a:r>
          </a:p>
          <a:p>
            <a:pPr lvl="1"/>
            <a:r>
              <a:rPr lang="en-US" dirty="0" smtClean="0"/>
              <a:t>Domain Shader – Post </a:t>
            </a:r>
            <a:r>
              <a:rPr lang="en-US" dirty="0" err="1" smtClean="0"/>
              <a:t>tessellator</a:t>
            </a:r>
            <a:r>
              <a:rPr lang="en-US" dirty="0" smtClean="0"/>
              <a:t> shader (</a:t>
            </a:r>
            <a:r>
              <a:rPr lang="en-US" dirty="0" err="1" smtClean="0"/>
              <a:t>OnTessellated</a:t>
            </a:r>
            <a:r>
              <a:rPr lang="en-US" dirty="0" smtClean="0"/>
              <a:t>?). Move the new points to where you want them.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07_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4384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pPr eaLnBrk="1" hangingPunct="1"/>
            <a:r>
              <a:rPr lang="en-US" altLang="en-US" smtClean="0"/>
              <a:t>Outline of course</a:t>
            </a:r>
          </a:p>
        </p:txBody>
      </p:sp>
      <p:sp>
        <p:nvSpPr>
          <p:cNvPr id="15364" name="Rectangle 3"/>
          <p:cNvSpPr>
            <a:spLocks noGrp="1" noChangeArrowheads="1"/>
          </p:cNvSpPr>
          <p:nvPr>
            <p:ph type="body" idx="1"/>
          </p:nvPr>
        </p:nvSpPr>
        <p:spPr>
          <a:xfrm>
            <a:off x="609600" y="1676400"/>
            <a:ext cx="7848600" cy="4648200"/>
          </a:xfrm>
        </p:spPr>
        <p:txBody>
          <a:bodyPr/>
          <a:lstStyle/>
          <a:p>
            <a:pPr eaLnBrk="1" hangingPunct="1">
              <a:lnSpc>
                <a:spcPct val="90000"/>
              </a:lnSpc>
            </a:pPr>
            <a:r>
              <a:rPr lang="en-US" altLang="en-US" sz="2800" smtClean="0"/>
              <a:t>Geometry</a:t>
            </a:r>
          </a:p>
          <a:p>
            <a:pPr eaLnBrk="1" hangingPunct="1">
              <a:lnSpc>
                <a:spcPct val="90000"/>
              </a:lnSpc>
            </a:pPr>
            <a:r>
              <a:rPr lang="en-US" altLang="en-US" sz="2800" smtClean="0"/>
              <a:t>Rasterization</a:t>
            </a:r>
          </a:p>
          <a:p>
            <a:pPr eaLnBrk="1" hangingPunct="1">
              <a:lnSpc>
                <a:spcPct val="90000"/>
              </a:lnSpc>
            </a:pPr>
            <a:r>
              <a:rPr lang="en-US" altLang="en-US" sz="2800" smtClean="0"/>
              <a:t>Shading</a:t>
            </a:r>
          </a:p>
          <a:p>
            <a:pPr eaLnBrk="1" hangingPunct="1">
              <a:lnSpc>
                <a:spcPct val="90000"/>
              </a:lnSpc>
            </a:pPr>
            <a:r>
              <a:rPr lang="en-US" altLang="en-US" sz="2800" smtClean="0"/>
              <a:t>Hidden surface 				         elimination</a:t>
            </a:r>
          </a:p>
          <a:p>
            <a:pPr eaLnBrk="1" hangingPunct="1">
              <a:lnSpc>
                <a:spcPct val="90000"/>
              </a:lnSpc>
            </a:pPr>
            <a:r>
              <a:rPr lang="en-US" altLang="en-US" sz="2800" smtClean="0"/>
              <a:t>Texture mapping</a:t>
            </a:r>
          </a:p>
          <a:p>
            <a:pPr eaLnBrk="1" hangingPunct="1">
              <a:lnSpc>
                <a:spcPct val="90000"/>
              </a:lnSpc>
            </a:pPr>
            <a:r>
              <a:rPr lang="en-US" altLang="en-US" sz="2800" smtClean="0">
                <a:solidFill>
                  <a:schemeClr val="folHlink"/>
                </a:solidFill>
              </a:rPr>
              <a:t>Modeling</a:t>
            </a:r>
          </a:p>
          <a:p>
            <a:pPr eaLnBrk="1" hangingPunct="1">
              <a:lnSpc>
                <a:spcPct val="90000"/>
              </a:lnSpc>
            </a:pPr>
            <a:r>
              <a:rPr lang="en-US" altLang="en-US" sz="2800" smtClean="0">
                <a:solidFill>
                  <a:schemeClr val="folHlink"/>
                </a:solidFill>
              </a:rPr>
              <a:t>Animation</a:t>
            </a:r>
          </a:p>
          <a:p>
            <a:pPr eaLnBrk="1" hangingPunct="1">
              <a:lnSpc>
                <a:spcPct val="90000"/>
              </a:lnSpc>
            </a:pPr>
            <a:r>
              <a:rPr lang="en-US" altLang="en-US" sz="2800" smtClean="0">
                <a:solidFill>
                  <a:schemeClr val="folHlink"/>
                </a:solidFill>
              </a:rPr>
              <a:t>Ray tracing</a:t>
            </a:r>
          </a:p>
          <a:p>
            <a:pPr eaLnBrk="1" hangingPunct="1">
              <a:lnSpc>
                <a:spcPct val="90000"/>
              </a:lnSpc>
            </a:pPr>
            <a:r>
              <a:rPr lang="en-US" altLang="en-US" sz="2800" smtClean="0">
                <a:solidFill>
                  <a:schemeClr val="folHlink"/>
                </a:solidFill>
              </a:rPr>
              <a:t>Global illumination</a:t>
            </a:r>
          </a:p>
          <a:p>
            <a:pPr eaLnBrk="1" hangingPunct="1">
              <a:lnSpc>
                <a:spcPct val="90000"/>
              </a:lnSpc>
            </a:pPr>
            <a:endParaRPr lang="en-US" altLang="en-US" sz="2800" smtClean="0"/>
          </a:p>
          <a:p>
            <a:pPr eaLnBrk="1" hangingPunct="1">
              <a:lnSpc>
                <a:spcPct val="90000"/>
              </a:lnSpc>
            </a:pPr>
            <a:endParaRPr lang="en-US" altLang="en-US" sz="2800" smtClean="0"/>
          </a:p>
        </p:txBody>
      </p:sp>
      <p:sp>
        <p:nvSpPr>
          <p:cNvPr id="15365" name="AutoShape 4"/>
          <p:cNvSpPr>
            <a:spLocks noChangeArrowheads="1"/>
          </p:cNvSpPr>
          <p:nvPr/>
        </p:nvSpPr>
        <p:spPr bwMode="auto">
          <a:xfrm>
            <a:off x="2743200" y="4914900"/>
            <a:ext cx="1981200" cy="457200"/>
          </a:xfrm>
          <a:prstGeom prst="leftArrow">
            <a:avLst>
              <a:gd name="adj1" fmla="val 50000"/>
              <a:gd name="adj2" fmla="val 108333"/>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5366" name="Text Box 5"/>
          <p:cNvSpPr txBox="1">
            <a:spLocks noChangeArrowheads="1"/>
          </p:cNvSpPr>
          <p:nvPr/>
        </p:nvSpPr>
        <p:spPr bwMode="auto">
          <a:xfrm>
            <a:off x="4554538" y="4683125"/>
            <a:ext cx="4398962" cy="1015663"/>
          </a:xfrm>
          <a:prstGeom prst="rect">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algn="l" eaLnBrk="1" hangingPunct="1"/>
            <a:r>
              <a:rPr lang="en-US" altLang="en-US" sz="2000" dirty="0"/>
              <a:t>How to render dynamic scenes, as well as how to simulate dynamic phenomena (CSE </a:t>
            </a:r>
            <a:r>
              <a:rPr lang="en-US" altLang="en-US" sz="2000" dirty="0" smtClean="0"/>
              <a:t>3541, </a:t>
            </a:r>
            <a:r>
              <a:rPr lang="en-US" altLang="en-US" sz="2000" dirty="0" smtClean="0"/>
              <a:t>5913)</a:t>
            </a:r>
            <a:endParaRPr lang="en-US" altLang="en-US" sz="2000" dirty="0"/>
          </a:p>
        </p:txBody>
      </p:sp>
      <p:pic>
        <p:nvPicPr>
          <p:cNvPr id="15367" name="Picture 9" descr="19_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6670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descr="16_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30480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12"/>
          <p:cNvSpPr txBox="1">
            <a:spLocks noChangeArrowheads="1"/>
          </p:cNvSpPr>
          <p:nvPr/>
        </p:nvSpPr>
        <p:spPr bwMode="auto">
          <a:xfrm>
            <a:off x="7539038" y="4419600"/>
            <a:ext cx="12557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r>
              <a:rPr lang="en-US" altLang="en-US" sz="1200" i="1"/>
              <a:t>Chen et al, OSU</a:t>
            </a:r>
          </a:p>
        </p:txBody>
      </p:sp>
    </p:spTree>
    <p:extLst>
      <p:ext uri="{BB962C8B-B14F-4D97-AF65-F5344CB8AC3E}">
        <p14:creationId xmlns:p14="http://schemas.microsoft.com/office/powerpoint/2010/main" val="24478799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z="3600" dirty="0" smtClean="0"/>
              <a:t>History of PC Graphics Hardware</a:t>
            </a:r>
            <a:endParaRPr lang="en-US" sz="3600" dirty="0"/>
          </a:p>
        </p:txBody>
      </p:sp>
      <p:pic>
        <p:nvPicPr>
          <p:cNvPr id="1026" name="Picture 2" descr="http://images.nvidia.com/products/geforce_gtx_580/geforce_gtx_580_3qtr_med.png"/>
          <p:cNvPicPr>
            <a:picLocks noChangeAspect="1" noChangeArrowheads="1"/>
          </p:cNvPicPr>
          <p:nvPr/>
        </p:nvPicPr>
        <p:blipFill>
          <a:blip r:embed="rId2" cstate="print"/>
          <a:srcRect/>
          <a:stretch>
            <a:fillRect/>
          </a:stretch>
        </p:blipFill>
        <p:spPr bwMode="auto">
          <a:xfrm>
            <a:off x="4191000" y="1143000"/>
            <a:ext cx="4495800" cy="2823135"/>
          </a:xfrm>
          <a:prstGeom prst="rect">
            <a:avLst/>
          </a:prstGeom>
          <a:noFill/>
        </p:spPr>
      </p:pic>
      <p:sp>
        <p:nvSpPr>
          <p:cNvPr id="5" name="Rectangle 13"/>
          <p:cNvSpPr>
            <a:spLocks noChangeArrowheads="1"/>
          </p:cNvSpPr>
          <p:nvPr/>
        </p:nvSpPr>
        <p:spPr bwMode="auto">
          <a:xfrm rot="5400000">
            <a:off x="-256381" y="2069305"/>
            <a:ext cx="1517650" cy="176213"/>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sz="1400" dirty="0"/>
          </a:p>
        </p:txBody>
      </p:sp>
      <p:sp>
        <p:nvSpPr>
          <p:cNvPr id="6" name="Line 28"/>
          <p:cNvSpPr>
            <a:spLocks noChangeShapeType="1"/>
          </p:cNvSpPr>
          <p:nvPr/>
        </p:nvSpPr>
        <p:spPr bwMode="auto">
          <a:xfrm>
            <a:off x="414337" y="2946399"/>
            <a:ext cx="1093788" cy="1588"/>
          </a:xfrm>
          <a:prstGeom prst="line">
            <a:avLst/>
          </a:prstGeom>
          <a:noFill/>
          <a:ln w="9525">
            <a:solidFill>
              <a:schemeClr val="tx1"/>
            </a:solidFill>
            <a:round/>
            <a:headEnd/>
            <a:tailEnd type="triangle" w="med" len="med"/>
          </a:ln>
        </p:spPr>
        <p:txBody>
          <a:bodyPr>
            <a:spAutoFit/>
          </a:bodyPr>
          <a:lstStyle/>
          <a:p>
            <a:endParaRPr lang="en-US" sz="1400" dirty="0"/>
          </a:p>
        </p:txBody>
      </p:sp>
      <p:sp>
        <p:nvSpPr>
          <p:cNvPr id="7" name="Rectangle 29"/>
          <p:cNvSpPr>
            <a:spLocks noChangeArrowheads="1"/>
          </p:cNvSpPr>
          <p:nvPr/>
        </p:nvSpPr>
        <p:spPr bwMode="auto">
          <a:xfrm>
            <a:off x="540313" y="2944812"/>
            <a:ext cx="1156086" cy="307777"/>
          </a:xfrm>
          <a:prstGeom prst="rect">
            <a:avLst/>
          </a:prstGeom>
          <a:noFill/>
          <a:ln w="9525" algn="ctr">
            <a:noFill/>
            <a:miter lim="800000"/>
            <a:headEnd/>
            <a:tailEnd/>
          </a:ln>
        </p:spPr>
        <p:txBody>
          <a:bodyPr wrap="none">
            <a:spAutoFit/>
          </a:bodyPr>
          <a:lstStyle/>
          <a:p>
            <a:pPr algn="ctr" eaLnBrk="1" hangingPunct="1">
              <a:spcBef>
                <a:spcPct val="50000"/>
              </a:spcBef>
            </a:pPr>
            <a:r>
              <a:rPr lang="en-US" sz="1400" b="1" dirty="0" smtClean="0">
                <a:latin typeface="Trebuchet MS" pitchFamily="34" charset="0"/>
              </a:rPr>
              <a:t>PCI-Express</a:t>
            </a:r>
            <a:endParaRPr lang="en-US" sz="1400" b="1" dirty="0">
              <a:latin typeface="Trebuchet MS" pitchFamily="34" charset="0"/>
            </a:endParaRPr>
          </a:p>
        </p:txBody>
      </p:sp>
      <p:sp>
        <p:nvSpPr>
          <p:cNvPr id="8" name="AutoShape 50"/>
          <p:cNvSpPr>
            <a:spLocks noChangeArrowheads="1"/>
          </p:cNvSpPr>
          <p:nvPr/>
        </p:nvSpPr>
        <p:spPr bwMode="auto">
          <a:xfrm rot="5400000">
            <a:off x="7782718" y="4793456"/>
            <a:ext cx="822325" cy="325438"/>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9" name="AutoShape 46"/>
          <p:cNvSpPr>
            <a:spLocks noChangeArrowheads="1"/>
          </p:cNvSpPr>
          <p:nvPr/>
        </p:nvSpPr>
        <p:spPr bwMode="auto">
          <a:xfrm>
            <a:off x="5791200" y="4114800"/>
            <a:ext cx="488950"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10" name="AutoShape 11"/>
          <p:cNvSpPr>
            <a:spLocks noChangeArrowheads="1"/>
          </p:cNvSpPr>
          <p:nvPr/>
        </p:nvSpPr>
        <p:spPr bwMode="auto">
          <a:xfrm>
            <a:off x="1009651" y="1954212"/>
            <a:ext cx="685800"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11" name="AutoShape 12"/>
          <p:cNvSpPr>
            <a:spLocks noChangeArrowheads="1"/>
          </p:cNvSpPr>
          <p:nvPr/>
        </p:nvSpPr>
        <p:spPr bwMode="auto">
          <a:xfrm>
            <a:off x="304800" y="1676400"/>
            <a:ext cx="100965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100" b="1" dirty="0">
                <a:latin typeface="Verdana" pitchFamily="34" charset="0"/>
              </a:rPr>
              <a:t>Input </a:t>
            </a:r>
          </a:p>
          <a:p>
            <a:pPr algn="ctr" eaLnBrk="1" hangingPunct="1">
              <a:defRPr/>
            </a:pPr>
            <a:r>
              <a:rPr lang="en-US" sz="1100" b="1" dirty="0">
                <a:latin typeface="Verdana" pitchFamily="34" charset="0"/>
              </a:rPr>
              <a:t>Assembler</a:t>
            </a:r>
          </a:p>
        </p:txBody>
      </p:sp>
      <p:sp>
        <p:nvSpPr>
          <p:cNvPr id="13" name="AutoShape 17"/>
          <p:cNvSpPr>
            <a:spLocks noChangeArrowheads="1"/>
          </p:cNvSpPr>
          <p:nvPr/>
        </p:nvSpPr>
        <p:spPr bwMode="auto">
          <a:xfrm>
            <a:off x="6735762" y="416401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14" name="AutoShape 18"/>
          <p:cNvSpPr>
            <a:spLocks noChangeArrowheads="1"/>
          </p:cNvSpPr>
          <p:nvPr/>
        </p:nvSpPr>
        <p:spPr bwMode="auto">
          <a:xfrm>
            <a:off x="7467600" y="3810000"/>
            <a:ext cx="1554162"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100" b="1" dirty="0">
                <a:latin typeface="Verdana" pitchFamily="34" charset="0"/>
              </a:rPr>
              <a:t>Programmable</a:t>
            </a:r>
          </a:p>
          <a:p>
            <a:pPr algn="ctr" eaLnBrk="1" hangingPunct="1">
              <a:defRPr/>
            </a:pPr>
            <a:r>
              <a:rPr lang="en-US" sz="1100" b="1" dirty="0">
                <a:latin typeface="Verdana" pitchFamily="34" charset="0"/>
              </a:rPr>
              <a:t>Pixel</a:t>
            </a:r>
          </a:p>
          <a:p>
            <a:pPr algn="ctr" eaLnBrk="1" hangingPunct="1">
              <a:defRPr/>
            </a:pPr>
            <a:r>
              <a:rPr lang="en-US" sz="1100" b="1" dirty="0">
                <a:latin typeface="Verdana" pitchFamily="34" charset="0"/>
              </a:rPr>
              <a:t>Shader</a:t>
            </a:r>
          </a:p>
        </p:txBody>
      </p:sp>
      <p:sp>
        <p:nvSpPr>
          <p:cNvPr id="15" name="AutoShape 20"/>
          <p:cNvSpPr>
            <a:spLocks noChangeArrowheads="1"/>
          </p:cNvSpPr>
          <p:nvPr/>
        </p:nvSpPr>
        <p:spPr bwMode="auto">
          <a:xfrm>
            <a:off x="6248400" y="3810000"/>
            <a:ext cx="975418"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100" b="1" dirty="0" smtClean="0">
                <a:latin typeface="Verdana" pitchFamily="34" charset="0"/>
              </a:rPr>
              <a:t>Raster</a:t>
            </a:r>
          </a:p>
          <a:p>
            <a:pPr algn="ctr"/>
            <a:r>
              <a:rPr lang="en-US" sz="1100" b="1" dirty="0" smtClean="0">
                <a:latin typeface="Verdana" pitchFamily="34" charset="0"/>
              </a:rPr>
              <a:t>Operations</a:t>
            </a:r>
            <a:endParaRPr lang="en-US" sz="1400" b="1" dirty="0" smtClean="0">
              <a:latin typeface="Verdana" pitchFamily="34" charset="0"/>
            </a:endParaRPr>
          </a:p>
        </p:txBody>
      </p:sp>
      <p:sp>
        <p:nvSpPr>
          <p:cNvPr id="16" name="AutoShape 24"/>
          <p:cNvSpPr>
            <a:spLocks noChangeArrowheads="1"/>
          </p:cNvSpPr>
          <p:nvPr/>
        </p:nvSpPr>
        <p:spPr bwMode="auto">
          <a:xfrm>
            <a:off x="4572000" y="3810000"/>
            <a:ext cx="1296914"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100" b="1" dirty="0" smtClean="0">
                <a:latin typeface="Verdana" pitchFamily="34" charset="0"/>
              </a:rPr>
              <a:t>Programmable</a:t>
            </a:r>
          </a:p>
          <a:p>
            <a:pPr algn="ctr"/>
            <a:r>
              <a:rPr lang="en-US" sz="1100" b="1" dirty="0" smtClean="0">
                <a:latin typeface="Verdana" pitchFamily="34" charset="0"/>
              </a:rPr>
              <a:t>Geometry </a:t>
            </a:r>
          </a:p>
          <a:p>
            <a:pPr algn="ctr"/>
            <a:r>
              <a:rPr lang="en-US" sz="1100" b="1" dirty="0" smtClean="0">
                <a:latin typeface="Verdana" pitchFamily="34" charset="0"/>
              </a:rPr>
              <a:t>Shader</a:t>
            </a:r>
          </a:p>
        </p:txBody>
      </p:sp>
      <p:sp>
        <p:nvSpPr>
          <p:cNvPr id="18" name="AutoShape 30"/>
          <p:cNvSpPr>
            <a:spLocks noChangeArrowheads="1"/>
          </p:cNvSpPr>
          <p:nvPr/>
        </p:nvSpPr>
        <p:spPr bwMode="auto">
          <a:xfrm>
            <a:off x="1710633" y="1676400"/>
            <a:ext cx="1280217"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100" b="1" dirty="0">
                <a:latin typeface="Verdana" pitchFamily="34" charset="0"/>
              </a:rPr>
              <a:t>Programmable</a:t>
            </a:r>
          </a:p>
          <a:p>
            <a:pPr algn="ctr" eaLnBrk="1" hangingPunct="1">
              <a:defRPr/>
            </a:pPr>
            <a:r>
              <a:rPr lang="en-US" sz="1100" b="1" dirty="0">
                <a:latin typeface="Verdana" pitchFamily="34" charset="0"/>
              </a:rPr>
              <a:t>Vertex shader</a:t>
            </a:r>
          </a:p>
        </p:txBody>
      </p:sp>
      <p:sp>
        <p:nvSpPr>
          <p:cNvPr id="19" name="AutoShape 48"/>
          <p:cNvSpPr>
            <a:spLocks noChangeArrowheads="1"/>
          </p:cNvSpPr>
          <p:nvPr/>
        </p:nvSpPr>
        <p:spPr bwMode="auto">
          <a:xfrm>
            <a:off x="7677150" y="5310187"/>
            <a:ext cx="1081087"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100" b="1" dirty="0" smtClean="0">
                <a:latin typeface="Verdana" pitchFamily="34" charset="0"/>
              </a:rPr>
              <a:t>Output</a:t>
            </a:r>
          </a:p>
          <a:p>
            <a:pPr algn="ctr"/>
            <a:r>
              <a:rPr lang="en-US" sz="1100" b="1" dirty="0" smtClean="0">
                <a:latin typeface="Verdana" pitchFamily="34" charset="0"/>
              </a:rPr>
              <a:t>Merger</a:t>
            </a:r>
          </a:p>
        </p:txBody>
      </p:sp>
      <p:sp>
        <p:nvSpPr>
          <p:cNvPr id="21" name="U-Turn Arrow 20"/>
          <p:cNvSpPr/>
          <p:nvPr/>
        </p:nvSpPr>
        <p:spPr bwMode="auto">
          <a:xfrm rot="5400000">
            <a:off x="2514600" y="2438400"/>
            <a:ext cx="1600200" cy="685800"/>
          </a:xfrm>
          <a:prstGeom prst="uturnArrow">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U-Turn Arrow 21"/>
          <p:cNvSpPr/>
          <p:nvPr/>
        </p:nvSpPr>
        <p:spPr bwMode="auto">
          <a:xfrm rot="5400000" flipV="1">
            <a:off x="952500" y="2476500"/>
            <a:ext cx="1371600" cy="2971800"/>
          </a:xfrm>
          <a:prstGeom prst="uturnArrow">
            <a:avLst>
              <a:gd name="adj1" fmla="val 25000"/>
              <a:gd name="adj2" fmla="val 18962"/>
              <a:gd name="adj3" fmla="val 46486"/>
              <a:gd name="adj4" fmla="val 43750"/>
              <a:gd name="adj5" fmla="val 34827"/>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AutoShape 11"/>
          <p:cNvSpPr>
            <a:spLocks noChangeArrowheads="1"/>
          </p:cNvSpPr>
          <p:nvPr/>
        </p:nvSpPr>
        <p:spPr bwMode="auto">
          <a:xfrm>
            <a:off x="1371600" y="4114800"/>
            <a:ext cx="685800"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27" name="AutoShape 12"/>
          <p:cNvSpPr>
            <a:spLocks noChangeArrowheads="1"/>
          </p:cNvSpPr>
          <p:nvPr/>
        </p:nvSpPr>
        <p:spPr bwMode="auto">
          <a:xfrm>
            <a:off x="609600" y="3886200"/>
            <a:ext cx="100965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900" b="1" dirty="0" smtClean="0">
                <a:latin typeface="Verdana" pitchFamily="34" charset="0"/>
              </a:rPr>
              <a:t>Programmable</a:t>
            </a:r>
          </a:p>
          <a:p>
            <a:pPr algn="ctr" eaLnBrk="1" hangingPunct="1">
              <a:defRPr/>
            </a:pPr>
            <a:r>
              <a:rPr lang="en-US" sz="1100" b="1" dirty="0" smtClean="0">
                <a:latin typeface="Verdana" pitchFamily="34" charset="0"/>
              </a:rPr>
              <a:t>Hull</a:t>
            </a:r>
            <a:br>
              <a:rPr lang="en-US" sz="1100" b="1" dirty="0" smtClean="0">
                <a:latin typeface="Verdana" pitchFamily="34" charset="0"/>
              </a:rPr>
            </a:br>
            <a:r>
              <a:rPr lang="en-US" sz="1100" b="1" dirty="0" smtClean="0">
                <a:latin typeface="Verdana" pitchFamily="34" charset="0"/>
              </a:rPr>
              <a:t>Shader</a:t>
            </a:r>
            <a:endParaRPr lang="en-US" sz="1100" b="1" dirty="0">
              <a:latin typeface="Verdana" pitchFamily="34" charset="0"/>
            </a:endParaRPr>
          </a:p>
        </p:txBody>
      </p:sp>
      <p:sp>
        <p:nvSpPr>
          <p:cNvPr id="28" name="AutoShape 14"/>
          <p:cNvSpPr>
            <a:spLocks noChangeArrowheads="1"/>
          </p:cNvSpPr>
          <p:nvPr/>
        </p:nvSpPr>
        <p:spPr bwMode="auto">
          <a:xfrm>
            <a:off x="2971800" y="4038600"/>
            <a:ext cx="304800"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29" name="AutoShape 30"/>
          <p:cNvSpPr>
            <a:spLocks noChangeArrowheads="1"/>
          </p:cNvSpPr>
          <p:nvPr/>
        </p:nvSpPr>
        <p:spPr bwMode="auto">
          <a:xfrm>
            <a:off x="2057400" y="3810000"/>
            <a:ext cx="975417"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100" b="1" dirty="0" err="1" smtClean="0">
                <a:latin typeface="Verdana" pitchFamily="34" charset="0"/>
              </a:rPr>
              <a:t>Tesselator</a:t>
            </a:r>
            <a:endParaRPr lang="en-US" sz="1100" b="1" dirty="0">
              <a:latin typeface="Verdana" pitchFamily="34" charset="0"/>
            </a:endParaRPr>
          </a:p>
        </p:txBody>
      </p:sp>
      <p:sp>
        <p:nvSpPr>
          <p:cNvPr id="30" name="AutoShape 14"/>
          <p:cNvSpPr>
            <a:spLocks noChangeArrowheads="1"/>
          </p:cNvSpPr>
          <p:nvPr/>
        </p:nvSpPr>
        <p:spPr bwMode="auto">
          <a:xfrm>
            <a:off x="4267200" y="4114800"/>
            <a:ext cx="326557"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31" name="AutoShape 30"/>
          <p:cNvSpPr>
            <a:spLocks noChangeArrowheads="1"/>
          </p:cNvSpPr>
          <p:nvPr/>
        </p:nvSpPr>
        <p:spPr bwMode="auto">
          <a:xfrm>
            <a:off x="3200400" y="3810000"/>
            <a:ext cx="10668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000" b="1" dirty="0" smtClean="0">
                <a:latin typeface="Verdana" pitchFamily="34" charset="0"/>
              </a:rPr>
              <a:t>Programmable</a:t>
            </a:r>
          </a:p>
          <a:p>
            <a:pPr algn="ctr" eaLnBrk="1" hangingPunct="1">
              <a:defRPr/>
            </a:pPr>
            <a:r>
              <a:rPr lang="en-US" sz="1100" b="1" dirty="0" smtClean="0">
                <a:latin typeface="Verdana" pitchFamily="34" charset="0"/>
              </a:rPr>
              <a:t>Domain</a:t>
            </a:r>
          </a:p>
          <a:p>
            <a:pPr algn="ctr" eaLnBrk="1" hangingPunct="1">
              <a:defRPr/>
            </a:pPr>
            <a:r>
              <a:rPr lang="en-US" sz="1100" b="1" dirty="0" smtClean="0">
                <a:latin typeface="Verdana" pitchFamily="34" charset="0"/>
              </a:rPr>
              <a:t>Shader</a:t>
            </a:r>
            <a:endParaRPr lang="en-US" sz="1100" b="1" dirty="0">
              <a:latin typeface="Verdana" pitchFamily="34" charset="0"/>
            </a:endParaRPr>
          </a:p>
        </p:txBody>
      </p:sp>
      <p:sp>
        <p:nvSpPr>
          <p:cNvPr id="32" name="TextBox 31"/>
          <p:cNvSpPr txBox="1"/>
          <p:nvPr/>
        </p:nvSpPr>
        <p:spPr>
          <a:xfrm>
            <a:off x="1295400" y="4953000"/>
            <a:ext cx="4557594" cy="1366528"/>
          </a:xfrm>
          <a:prstGeom prst="rect">
            <a:avLst/>
          </a:prstGeom>
          <a:noFill/>
        </p:spPr>
        <p:txBody>
          <a:bodyPr wrap="none" rtlCol="0">
            <a:spAutoFit/>
          </a:bodyPr>
          <a:lstStyle/>
          <a:p>
            <a:r>
              <a:rPr lang="en-US" dirty="0" smtClean="0"/>
              <a:t>Generation VI: DirectX 11 and OpenGL 4.0</a:t>
            </a:r>
          </a:p>
          <a:p>
            <a:pPr>
              <a:lnSpc>
                <a:spcPct val="80000"/>
              </a:lnSpc>
              <a:buFont typeface="Arial" pitchFamily="34" charset="0"/>
              <a:buChar char="•"/>
              <a:defRPr/>
            </a:pPr>
            <a:r>
              <a:rPr lang="en-US" dirty="0" smtClean="0"/>
              <a:t>Hull Shader</a:t>
            </a:r>
          </a:p>
          <a:p>
            <a:pPr>
              <a:lnSpc>
                <a:spcPct val="80000"/>
              </a:lnSpc>
              <a:buFont typeface="Arial" pitchFamily="34" charset="0"/>
              <a:buChar char="•"/>
              <a:defRPr/>
            </a:pPr>
            <a:r>
              <a:rPr lang="en-US" dirty="0" smtClean="0"/>
              <a:t>Domain Shader</a:t>
            </a:r>
          </a:p>
          <a:p>
            <a:endParaRPr lang="en-US" dirty="0" smtClean="0"/>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Where are we now in this rapid era of mind-blowing performance with unleashed creativity?</a:t>
            </a:r>
          </a:p>
          <a:p>
            <a:pPr lvl="1"/>
            <a:r>
              <a:rPr lang="en-US" dirty="0" err="1" smtClean="0"/>
              <a:t>nVidia</a:t>
            </a:r>
            <a:r>
              <a:rPr lang="en-US" dirty="0" smtClean="0"/>
              <a:t> Volta: </a:t>
            </a:r>
          </a:p>
          <a:p>
            <a:pPr lvl="2"/>
            <a:r>
              <a:rPr lang="en-US" dirty="0" smtClean="0"/>
              <a:t>21 </a:t>
            </a:r>
            <a:r>
              <a:rPr lang="en-US" dirty="0" smtClean="0"/>
              <a:t>Billion </a:t>
            </a:r>
            <a:r>
              <a:rPr lang="en-US" dirty="0" smtClean="0"/>
              <a:t>transistors</a:t>
            </a:r>
          </a:p>
          <a:p>
            <a:pPr lvl="2"/>
            <a:r>
              <a:rPr lang="en-US" dirty="0" smtClean="0"/>
              <a:t>5,120 cores</a:t>
            </a:r>
            <a:endParaRPr lang="en-US" dirty="0"/>
          </a:p>
          <a:p>
            <a:r>
              <a:rPr lang="en-US" dirty="0" smtClean="0"/>
              <a:t>Do </a:t>
            </a:r>
            <a:r>
              <a:rPr lang="en-US" dirty="0"/>
              <a:t>we need it? Target is data centers. </a:t>
            </a:r>
            <a:endParaRPr lang="en-US" dirty="0" smtClean="0"/>
          </a:p>
          <a:p>
            <a:r>
              <a:rPr lang="en-US" dirty="0" smtClean="0"/>
              <a:t>OpenGL 4.6</a:t>
            </a:r>
            <a:endParaRPr lang="en-US" dirty="0"/>
          </a:p>
        </p:txBody>
      </p:sp>
      <p:sp>
        <p:nvSpPr>
          <p:cNvPr id="3" name="Title 2"/>
          <p:cNvSpPr>
            <a:spLocks noGrp="1"/>
          </p:cNvSpPr>
          <p:nvPr>
            <p:ph type="title"/>
          </p:nvPr>
        </p:nvSpPr>
        <p:spPr/>
        <p:txBody>
          <a:bodyPr/>
          <a:lstStyle/>
          <a:p>
            <a:r>
              <a:rPr dirty="0" smtClean="0"/>
              <a:t>State of the Art </a:t>
            </a:r>
            <a:r>
              <a:rPr lang="en-US" dirty="0" smtClean="0"/>
              <a:t>–</a:t>
            </a:r>
            <a:r>
              <a:rPr dirty="0" smtClean="0"/>
              <a:t> </a:t>
            </a:r>
            <a:r>
              <a:rPr lang="en-US" dirty="0" smtClean="0"/>
              <a:t>2017</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OpenGL 4.6 Pipeline</a:t>
            </a:r>
            <a:endParaRPr lang="en-US" dirty="0"/>
          </a:p>
        </p:txBody>
      </p:sp>
      <p:pic>
        <p:nvPicPr>
          <p:cNvPr id="2050" name="Picture 2" descr="http://images.cnitblog.com/blog/322020/201408/04115933178701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8384" y="1600200"/>
            <a:ext cx="7327232" cy="4419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95400" y="4419600"/>
            <a:ext cx="1587294" cy="1323439"/>
          </a:xfrm>
          <a:prstGeom prst="rect">
            <a:avLst/>
          </a:prstGeom>
          <a:noFill/>
        </p:spPr>
        <p:txBody>
          <a:bodyPr wrap="none" rtlCol="0">
            <a:spAutoFit/>
          </a:bodyPr>
          <a:lstStyle/>
          <a:p>
            <a:r>
              <a:rPr lang="en-US" sz="1600" dirty="0" smtClean="0"/>
              <a:t>Buffers</a:t>
            </a:r>
            <a:endParaRPr lang="en-US" sz="1600" dirty="0"/>
          </a:p>
          <a:p>
            <a:r>
              <a:rPr lang="en-US" sz="1600" dirty="0" smtClean="0"/>
              <a:t>Fixed function</a:t>
            </a:r>
            <a:endParaRPr lang="en-US" sz="1600" dirty="0"/>
          </a:p>
          <a:p>
            <a:r>
              <a:rPr lang="en-US" sz="1600" dirty="0" smtClean="0"/>
              <a:t>Programmable</a:t>
            </a:r>
            <a:endParaRPr lang="en-US" sz="1600" dirty="0"/>
          </a:p>
          <a:p>
            <a:r>
              <a:rPr lang="en-US" sz="1600" dirty="0"/>
              <a:t>Texture binding</a:t>
            </a:r>
          </a:p>
          <a:p>
            <a:r>
              <a:rPr lang="en-US" sz="1600" dirty="0"/>
              <a:t>Buffer binding</a:t>
            </a:r>
            <a:endParaRPr lang="en-US" sz="1600" dirty="0"/>
          </a:p>
        </p:txBody>
      </p:sp>
      <p:sp>
        <p:nvSpPr>
          <p:cNvPr id="9" name="Rectangle 8"/>
          <p:cNvSpPr/>
          <p:nvPr/>
        </p:nvSpPr>
        <p:spPr bwMode="auto">
          <a:xfrm>
            <a:off x="908384" y="4495800"/>
            <a:ext cx="310816" cy="1524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912242" y="4724400"/>
            <a:ext cx="310816" cy="1524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908384" y="4991100"/>
            <a:ext cx="310816" cy="152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908384" y="5204026"/>
            <a:ext cx="310816" cy="504289"/>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T</a:t>
            </a:r>
            <a:br>
              <a:rPr kumimoji="0" lang="en-US" sz="1200" b="1" i="0" u="none" strike="noStrike" cap="none" normalizeH="0" baseline="0" dirty="0" smtClean="0">
                <a:ln>
                  <a:noFill/>
                </a:ln>
                <a:solidFill>
                  <a:schemeClr val="bg1"/>
                </a:solidFill>
                <a:effectLst/>
                <a:latin typeface="Arial" charset="0"/>
              </a:rPr>
            </a:br>
            <a:r>
              <a:rPr kumimoji="0" lang="en-US" sz="1200" b="1" i="0" u="none" strike="noStrike" cap="none" normalizeH="0" baseline="0" dirty="0" smtClean="0">
                <a:ln>
                  <a:noFill/>
                </a:ln>
                <a:solidFill>
                  <a:schemeClr val="bg1"/>
                </a:solidFill>
                <a:effectLst/>
                <a:latin typeface="Arial" charset="0"/>
              </a:rPr>
              <a:t>B</a:t>
            </a:r>
            <a:endParaRPr kumimoji="0" lang="en-US" sz="1200" b="1" i="0" u="none" strike="noStrike" cap="none" normalizeH="0" baseline="0" dirty="0" smtClean="0">
              <a:ln>
                <a:noFill/>
              </a:ln>
              <a:solidFill>
                <a:schemeClr val="bg1"/>
              </a:solidFill>
              <a:effectLst/>
              <a:latin typeface="Arial" charset="0"/>
            </a:endParaRPr>
          </a:p>
        </p:txBody>
      </p:sp>
      <p:cxnSp>
        <p:nvCxnSpPr>
          <p:cNvPr id="14" name="Straight Connector 13"/>
          <p:cNvCxnSpPr>
            <a:stCxn id="13" idx="1"/>
            <a:endCxn id="13" idx="3"/>
          </p:cNvCxnSpPr>
          <p:nvPr/>
        </p:nvCxnSpPr>
        <p:spPr bwMode="auto">
          <a:xfrm>
            <a:off x="908384" y="5456171"/>
            <a:ext cx="3108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36450034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000" dirty="0" smtClean="0"/>
              <a:t>The next few images are actually a little old, but show off the DirectX 10 class hardware.</a:t>
            </a:r>
          </a:p>
          <a:p>
            <a:endParaRPr lang="en-US" sz="2000" dirty="0"/>
          </a:p>
        </p:txBody>
      </p:sp>
      <p:sp>
        <p:nvSpPr>
          <p:cNvPr id="3" name="Title 2"/>
          <p:cNvSpPr>
            <a:spLocks noGrp="1"/>
          </p:cNvSpPr>
          <p:nvPr>
            <p:ph type="title"/>
          </p:nvPr>
        </p:nvSpPr>
        <p:spPr/>
        <p:txBody>
          <a:bodyPr>
            <a:normAutofit/>
          </a:bodyPr>
          <a:lstStyle/>
          <a:p>
            <a:r>
              <a:rPr smtClean="0"/>
              <a:t>Crysis</a:t>
            </a:r>
            <a:endParaRPr lang="en-US" dirty="0"/>
          </a:p>
        </p:txBody>
      </p:sp>
      <p:pic>
        <p:nvPicPr>
          <p:cNvPr id="27650" name="Picture 2" descr="http://www.vibetechmag.com/wp-content/uploads/2007/09/crysis02.jpg"/>
          <p:cNvPicPr>
            <a:picLocks noChangeAspect="1" noChangeArrowheads="1"/>
          </p:cNvPicPr>
          <p:nvPr/>
        </p:nvPicPr>
        <p:blipFill>
          <a:blip r:embed="rId2" cstate="print"/>
          <a:srcRect/>
          <a:stretch>
            <a:fillRect/>
          </a:stretch>
        </p:blipFill>
        <p:spPr bwMode="auto">
          <a:xfrm>
            <a:off x="1" y="1600200"/>
            <a:ext cx="9183930" cy="5257800"/>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vibetechmag.com/wp-content/uploads/2007/09/crysis01.jpg"/>
          <p:cNvPicPr>
            <a:picLocks noChangeAspect="1" noChangeArrowheads="1"/>
          </p:cNvPicPr>
          <p:nvPr/>
        </p:nvPicPr>
        <p:blipFill>
          <a:blip r:embed="rId2" cstate="print"/>
          <a:srcRect/>
          <a:stretch>
            <a:fillRect/>
          </a:stretch>
        </p:blipFill>
        <p:spPr bwMode="auto">
          <a:xfrm>
            <a:off x="-1447800" y="0"/>
            <a:ext cx="11979038" cy="6858000"/>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targate.eliott-ness.com/crysis/Nouveau_dossier/dx10very.jpg"/>
          <p:cNvPicPr>
            <a:picLocks noChangeAspect="1" noChangeArrowheads="1"/>
          </p:cNvPicPr>
          <p:nvPr/>
        </p:nvPicPr>
        <p:blipFill>
          <a:blip r:embed="rId2" cstate="print"/>
          <a:srcRect/>
          <a:stretch>
            <a:fillRect/>
          </a:stretch>
        </p:blipFill>
        <p:spPr bwMode="auto">
          <a:xfrm>
            <a:off x="0" y="-228600"/>
            <a:ext cx="9810750" cy="7848600"/>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upload.wikimedia.org/wikipedia/commons/e/e2/AssassinsCreed_Dx10_2008-06-11_19-34-39-79.pn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8306527" y="6488668"/>
            <a:ext cx="707245" cy="369332"/>
          </a:xfrm>
          <a:prstGeom prst="rect">
            <a:avLst/>
          </a:prstGeom>
          <a:noFill/>
        </p:spPr>
        <p:txBody>
          <a:bodyPr wrap="none" rtlCol="0">
            <a:spAutoFit/>
          </a:bodyPr>
          <a:lstStyle/>
          <a:p>
            <a:r>
              <a:rPr lang="en-US" dirty="0" smtClean="0"/>
              <a:t>Thief</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anwake.com/screenshots/Alan_Wake_Sunset_720p.jpg"/>
          <p:cNvPicPr>
            <a:picLocks noChangeAspect="1" noChangeArrowheads="1"/>
          </p:cNvPicPr>
          <p:nvPr/>
        </p:nvPicPr>
        <p:blipFill>
          <a:blip r:embed="rId2" cstate="print"/>
          <a:srcRect/>
          <a:stretch>
            <a:fillRect/>
          </a:stretch>
        </p:blipFill>
        <p:spPr bwMode="auto">
          <a:xfrm>
            <a:off x="-1" y="533400"/>
            <a:ext cx="9186333" cy="5167313"/>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otaku.com/assets/resources/2007/03/dx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7391400" y="6248400"/>
            <a:ext cx="1521891" cy="369332"/>
          </a:xfrm>
          <a:prstGeom prst="rect">
            <a:avLst/>
          </a:prstGeom>
          <a:noFill/>
        </p:spPr>
        <p:txBody>
          <a:bodyPr wrap="none" rtlCol="0">
            <a:spAutoFit/>
          </a:bodyPr>
          <a:lstStyle/>
          <a:p>
            <a:r>
              <a:rPr lang="en-US" dirty="0" smtClean="0"/>
              <a:t>Age of Conan</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jucaushii.ro/images/news/hellgate.jpg"/>
          <p:cNvPicPr>
            <a:picLocks noChangeAspect="1" noChangeArrowheads="1"/>
          </p:cNvPicPr>
          <p:nvPr/>
        </p:nvPicPr>
        <p:blipFill>
          <a:blip r:embed="rId2" cstate="print"/>
          <a:srcRect/>
          <a:stretch>
            <a:fillRect/>
          </a:stretch>
        </p:blipFill>
        <p:spPr bwMode="auto">
          <a:xfrm>
            <a:off x="0" y="533400"/>
            <a:ext cx="9144000" cy="571673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Outline of course</a:t>
            </a:r>
          </a:p>
        </p:txBody>
      </p:sp>
      <p:sp>
        <p:nvSpPr>
          <p:cNvPr id="16387" name="Rectangle 3"/>
          <p:cNvSpPr>
            <a:spLocks noGrp="1" noChangeArrowheads="1"/>
          </p:cNvSpPr>
          <p:nvPr>
            <p:ph type="body" idx="1"/>
          </p:nvPr>
        </p:nvSpPr>
        <p:spPr>
          <a:xfrm>
            <a:off x="609600" y="1676400"/>
            <a:ext cx="7848600" cy="4648200"/>
          </a:xfrm>
        </p:spPr>
        <p:txBody>
          <a:bodyPr/>
          <a:lstStyle/>
          <a:p>
            <a:pPr eaLnBrk="1" hangingPunct="1">
              <a:lnSpc>
                <a:spcPct val="90000"/>
              </a:lnSpc>
            </a:pPr>
            <a:r>
              <a:rPr lang="en-US" altLang="en-US" sz="2800" dirty="0" smtClean="0"/>
              <a:t>Geometry</a:t>
            </a:r>
          </a:p>
          <a:p>
            <a:pPr eaLnBrk="1" hangingPunct="1">
              <a:lnSpc>
                <a:spcPct val="90000"/>
              </a:lnSpc>
            </a:pPr>
            <a:r>
              <a:rPr lang="en-US" altLang="en-US" sz="2800" dirty="0" smtClean="0"/>
              <a:t>Rasterization</a:t>
            </a:r>
          </a:p>
          <a:p>
            <a:pPr eaLnBrk="1" hangingPunct="1">
              <a:lnSpc>
                <a:spcPct val="90000"/>
              </a:lnSpc>
            </a:pPr>
            <a:r>
              <a:rPr lang="en-US" altLang="en-US" sz="2800" dirty="0" smtClean="0"/>
              <a:t>Shading</a:t>
            </a:r>
          </a:p>
          <a:p>
            <a:pPr eaLnBrk="1" hangingPunct="1">
              <a:lnSpc>
                <a:spcPct val="90000"/>
              </a:lnSpc>
            </a:pPr>
            <a:r>
              <a:rPr lang="en-US" altLang="en-US" sz="2800" dirty="0" smtClean="0"/>
              <a:t>Hidden surface 				         elimination</a:t>
            </a:r>
          </a:p>
          <a:p>
            <a:pPr eaLnBrk="1" hangingPunct="1">
              <a:lnSpc>
                <a:spcPct val="90000"/>
              </a:lnSpc>
            </a:pPr>
            <a:r>
              <a:rPr lang="en-US" altLang="en-US" sz="2800" dirty="0" smtClean="0"/>
              <a:t>Texture mapping</a:t>
            </a:r>
          </a:p>
          <a:p>
            <a:pPr eaLnBrk="1" hangingPunct="1">
              <a:lnSpc>
                <a:spcPct val="90000"/>
              </a:lnSpc>
            </a:pPr>
            <a:r>
              <a:rPr lang="en-US" altLang="en-US" sz="2800" dirty="0" smtClean="0">
                <a:solidFill>
                  <a:schemeClr val="folHlink"/>
                </a:solidFill>
              </a:rPr>
              <a:t>Modeling</a:t>
            </a:r>
          </a:p>
          <a:p>
            <a:pPr eaLnBrk="1" hangingPunct="1">
              <a:lnSpc>
                <a:spcPct val="90000"/>
              </a:lnSpc>
            </a:pPr>
            <a:r>
              <a:rPr lang="en-US" altLang="en-US" sz="2800" dirty="0" smtClean="0">
                <a:solidFill>
                  <a:schemeClr val="folHlink"/>
                </a:solidFill>
              </a:rPr>
              <a:t>Animation</a:t>
            </a:r>
          </a:p>
          <a:p>
            <a:pPr eaLnBrk="1" hangingPunct="1">
              <a:lnSpc>
                <a:spcPct val="90000"/>
              </a:lnSpc>
            </a:pPr>
            <a:r>
              <a:rPr lang="en-US" altLang="en-US" sz="2800" dirty="0" smtClean="0">
                <a:solidFill>
                  <a:schemeClr val="folHlink"/>
                </a:solidFill>
              </a:rPr>
              <a:t>Ray tracing</a:t>
            </a:r>
          </a:p>
          <a:p>
            <a:pPr eaLnBrk="1" hangingPunct="1">
              <a:lnSpc>
                <a:spcPct val="90000"/>
              </a:lnSpc>
            </a:pPr>
            <a:r>
              <a:rPr lang="en-US" altLang="en-US" sz="2800" dirty="0" smtClean="0">
                <a:solidFill>
                  <a:schemeClr val="folHlink"/>
                </a:solidFill>
              </a:rPr>
              <a:t>Global illumination</a:t>
            </a:r>
          </a:p>
          <a:p>
            <a:pPr eaLnBrk="1" hangingPunct="1">
              <a:lnSpc>
                <a:spcPct val="90000"/>
              </a:lnSpc>
            </a:pPr>
            <a:endParaRPr lang="en-US" altLang="en-US" sz="2800" dirty="0" smtClean="0"/>
          </a:p>
          <a:p>
            <a:pPr eaLnBrk="1" hangingPunct="1">
              <a:lnSpc>
                <a:spcPct val="90000"/>
              </a:lnSpc>
            </a:pPr>
            <a:endParaRPr lang="en-US" altLang="en-US" sz="2800" dirty="0" smtClean="0"/>
          </a:p>
        </p:txBody>
      </p:sp>
      <p:sp>
        <p:nvSpPr>
          <p:cNvPr id="16388" name="AutoShape 4"/>
          <p:cNvSpPr>
            <a:spLocks noChangeArrowheads="1"/>
          </p:cNvSpPr>
          <p:nvPr/>
        </p:nvSpPr>
        <p:spPr bwMode="auto">
          <a:xfrm>
            <a:off x="2882900" y="5397500"/>
            <a:ext cx="1981200" cy="457200"/>
          </a:xfrm>
          <a:prstGeom prst="leftArrow">
            <a:avLst>
              <a:gd name="adj1" fmla="val 50000"/>
              <a:gd name="adj2" fmla="val 108333"/>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6389" name="Text Box 5"/>
          <p:cNvSpPr txBox="1">
            <a:spLocks noChangeArrowheads="1"/>
          </p:cNvSpPr>
          <p:nvPr/>
        </p:nvSpPr>
        <p:spPr bwMode="auto">
          <a:xfrm>
            <a:off x="4554538" y="4403725"/>
            <a:ext cx="4398962" cy="1631216"/>
          </a:xfrm>
          <a:prstGeom prst="rect">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algn="l" eaLnBrk="1" hangingPunct="1"/>
            <a:r>
              <a:rPr lang="en-US" altLang="en-US" sz="2000" dirty="0"/>
              <a:t>How to realistically simulate the movement of rays from light sources through multiple object reflections and refractions on the way to the eye (CSE </a:t>
            </a:r>
            <a:r>
              <a:rPr lang="en-US" altLang="en-US" sz="2000" dirty="0" smtClean="0"/>
              <a:t>5545)</a:t>
            </a:r>
            <a:endParaRPr lang="en-US" altLang="en-US" sz="2000" dirty="0"/>
          </a:p>
        </p:txBody>
      </p:sp>
      <p:pic>
        <p:nvPicPr>
          <p:cNvPr id="16390" name="Picture 7" descr="hand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
            <a:ext cx="39370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8"/>
          <p:cNvSpPr txBox="1">
            <a:spLocks noChangeArrowheads="1"/>
          </p:cNvSpPr>
          <p:nvPr/>
        </p:nvSpPr>
        <p:spPr bwMode="auto">
          <a:xfrm>
            <a:off x="7620000" y="4038600"/>
            <a:ext cx="10937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r>
              <a:rPr lang="en-US" altLang="en-US" sz="1200" i="1">
                <a:solidFill>
                  <a:srgbClr val="FFDC00"/>
                </a:solidFill>
              </a:rPr>
              <a:t>Handler, OSU</a:t>
            </a:r>
          </a:p>
        </p:txBody>
      </p:sp>
      <p:sp>
        <p:nvSpPr>
          <p:cNvPr id="8" name="AutoShape 4"/>
          <p:cNvSpPr>
            <a:spLocks noChangeArrowheads="1"/>
          </p:cNvSpPr>
          <p:nvPr/>
        </p:nvSpPr>
        <p:spPr bwMode="auto">
          <a:xfrm>
            <a:off x="3972257" y="5806341"/>
            <a:ext cx="1981200" cy="457200"/>
          </a:xfrm>
          <a:prstGeom prst="leftArrow">
            <a:avLst>
              <a:gd name="adj1" fmla="val 50000"/>
              <a:gd name="adj2" fmla="val 108333"/>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347805270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o.aolcdn.com/gd-media/games/stormrise/pc/1.jpg"/>
          <p:cNvPicPr>
            <a:picLocks noChangeAspect="1" noChangeArrowheads="1"/>
          </p:cNvPicPr>
          <p:nvPr/>
        </p:nvPicPr>
        <p:blipFill>
          <a:blip r:embed="rId2" cstate="print"/>
          <a:srcRect/>
          <a:stretch>
            <a:fillRect/>
          </a:stretch>
        </p:blipFill>
        <p:spPr bwMode="auto">
          <a:xfrm>
            <a:off x="0" y="1295400"/>
            <a:ext cx="9211733" cy="5181600"/>
          </a:xfrm>
          <a:prstGeom prst="rect">
            <a:avLst/>
          </a:prstGeom>
          <a:noFill/>
        </p:spPr>
      </p:pic>
      <p:sp>
        <p:nvSpPr>
          <p:cNvPr id="3" name="TextBox 2"/>
          <p:cNvSpPr txBox="1"/>
          <p:nvPr/>
        </p:nvSpPr>
        <p:spPr>
          <a:xfrm>
            <a:off x="6934200" y="6019800"/>
            <a:ext cx="1151084" cy="369332"/>
          </a:xfrm>
          <a:prstGeom prst="rect">
            <a:avLst/>
          </a:prstGeom>
          <a:noFill/>
        </p:spPr>
        <p:txBody>
          <a:bodyPr wrap="none" rtlCol="0">
            <a:spAutoFit/>
          </a:bodyPr>
          <a:lstStyle/>
          <a:p>
            <a:r>
              <a:rPr lang="en-US" dirty="0" smtClean="0"/>
              <a:t>Stormrise</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Stuff</a:t>
            </a:r>
            <a:endParaRPr lang="en-US" dirty="0"/>
          </a:p>
        </p:txBody>
      </p:sp>
      <p:sp>
        <p:nvSpPr>
          <p:cNvPr id="3" name="Content Placeholder 2"/>
          <p:cNvSpPr>
            <a:spLocks noGrp="1"/>
          </p:cNvSpPr>
          <p:nvPr>
            <p:ph idx="1"/>
          </p:nvPr>
        </p:nvSpPr>
        <p:spPr/>
        <p:txBody>
          <a:bodyPr>
            <a:normAutofit/>
          </a:bodyPr>
          <a:lstStyle/>
          <a:p>
            <a:pPr algn="ctr">
              <a:buNone/>
            </a:pPr>
            <a:endParaRPr lang="en-US" sz="4000" dirty="0" smtClean="0"/>
          </a:p>
          <a:p>
            <a:pPr algn="ctr">
              <a:buNone/>
            </a:pPr>
            <a:r>
              <a:rPr lang="en-US" sz="4000" dirty="0" smtClean="0"/>
              <a:t>By the end of this course you will have the knowledge and skills to accomplish all of this!</a:t>
            </a:r>
            <a:endParaRPr lang="en-US" sz="40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3D Paint</a:t>
            </a:r>
            <a:endParaRPr lang="en-US" dirty="0"/>
          </a:p>
        </p:txBody>
      </p:sp>
      <p:pic>
        <p:nvPicPr>
          <p:cNvPr id="6" name="Picture 3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295400"/>
            <a:ext cx="5782484" cy="342900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4953000" y="2667000"/>
            <a:ext cx="3909447" cy="3657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Outline of course</a:t>
            </a:r>
          </a:p>
        </p:txBody>
      </p:sp>
      <p:sp>
        <p:nvSpPr>
          <p:cNvPr id="17411" name="Rectangle 3"/>
          <p:cNvSpPr>
            <a:spLocks noGrp="1" noChangeArrowheads="1"/>
          </p:cNvSpPr>
          <p:nvPr>
            <p:ph type="body" idx="1"/>
          </p:nvPr>
        </p:nvSpPr>
        <p:spPr>
          <a:xfrm>
            <a:off x="609600" y="1676400"/>
            <a:ext cx="7848600" cy="4648200"/>
          </a:xfrm>
        </p:spPr>
        <p:txBody>
          <a:bodyPr/>
          <a:lstStyle/>
          <a:p>
            <a:pPr eaLnBrk="1" hangingPunct="1">
              <a:lnSpc>
                <a:spcPct val="90000"/>
              </a:lnSpc>
            </a:pPr>
            <a:r>
              <a:rPr lang="en-US" altLang="en-US" sz="2800" smtClean="0"/>
              <a:t>Geometry</a:t>
            </a:r>
          </a:p>
          <a:p>
            <a:pPr eaLnBrk="1" hangingPunct="1">
              <a:lnSpc>
                <a:spcPct val="90000"/>
              </a:lnSpc>
            </a:pPr>
            <a:r>
              <a:rPr lang="en-US" altLang="en-US" sz="2800" smtClean="0"/>
              <a:t>Rasterization</a:t>
            </a:r>
          </a:p>
          <a:p>
            <a:pPr eaLnBrk="1" hangingPunct="1">
              <a:lnSpc>
                <a:spcPct val="90000"/>
              </a:lnSpc>
            </a:pPr>
            <a:r>
              <a:rPr lang="en-US" altLang="en-US" sz="2800" smtClean="0"/>
              <a:t>Shading</a:t>
            </a:r>
          </a:p>
          <a:p>
            <a:pPr eaLnBrk="1" hangingPunct="1">
              <a:lnSpc>
                <a:spcPct val="90000"/>
              </a:lnSpc>
            </a:pPr>
            <a:r>
              <a:rPr lang="en-US" altLang="en-US" sz="2800" smtClean="0"/>
              <a:t>Hidden surface 				         elimination</a:t>
            </a:r>
          </a:p>
          <a:p>
            <a:pPr eaLnBrk="1" hangingPunct="1">
              <a:lnSpc>
                <a:spcPct val="90000"/>
              </a:lnSpc>
            </a:pPr>
            <a:r>
              <a:rPr lang="en-US" altLang="en-US" sz="2800" smtClean="0"/>
              <a:t>Texture mapping</a:t>
            </a:r>
          </a:p>
          <a:p>
            <a:pPr eaLnBrk="1" hangingPunct="1">
              <a:lnSpc>
                <a:spcPct val="90000"/>
              </a:lnSpc>
            </a:pPr>
            <a:r>
              <a:rPr lang="en-US" altLang="en-US" sz="2800" smtClean="0">
                <a:solidFill>
                  <a:schemeClr val="folHlink"/>
                </a:solidFill>
              </a:rPr>
              <a:t>Modeling</a:t>
            </a:r>
          </a:p>
          <a:p>
            <a:pPr eaLnBrk="1" hangingPunct="1">
              <a:lnSpc>
                <a:spcPct val="90000"/>
              </a:lnSpc>
            </a:pPr>
            <a:r>
              <a:rPr lang="en-US" altLang="en-US" sz="2800" smtClean="0">
                <a:solidFill>
                  <a:schemeClr val="folHlink"/>
                </a:solidFill>
              </a:rPr>
              <a:t>Animation</a:t>
            </a:r>
          </a:p>
          <a:p>
            <a:pPr eaLnBrk="1" hangingPunct="1">
              <a:lnSpc>
                <a:spcPct val="90000"/>
              </a:lnSpc>
            </a:pPr>
            <a:r>
              <a:rPr lang="en-US" altLang="en-US" sz="2800" smtClean="0">
                <a:solidFill>
                  <a:schemeClr val="folHlink"/>
                </a:solidFill>
              </a:rPr>
              <a:t>Ray tracing</a:t>
            </a:r>
          </a:p>
          <a:p>
            <a:pPr eaLnBrk="1" hangingPunct="1">
              <a:lnSpc>
                <a:spcPct val="90000"/>
              </a:lnSpc>
            </a:pPr>
            <a:r>
              <a:rPr lang="en-US" altLang="en-US" sz="2800" smtClean="0">
                <a:solidFill>
                  <a:schemeClr val="folHlink"/>
                </a:solidFill>
              </a:rPr>
              <a:t>Global illumination</a:t>
            </a:r>
          </a:p>
          <a:p>
            <a:pPr eaLnBrk="1" hangingPunct="1">
              <a:lnSpc>
                <a:spcPct val="90000"/>
              </a:lnSpc>
            </a:pPr>
            <a:endParaRPr lang="en-US" altLang="en-US" sz="2800" smtClean="0"/>
          </a:p>
          <a:p>
            <a:pPr eaLnBrk="1" hangingPunct="1">
              <a:lnSpc>
                <a:spcPct val="90000"/>
              </a:lnSpc>
            </a:pPr>
            <a:endParaRPr lang="en-US" altLang="en-US" sz="2800" smtClean="0"/>
          </a:p>
        </p:txBody>
      </p:sp>
      <p:sp>
        <p:nvSpPr>
          <p:cNvPr id="17412" name="AutoShape 4"/>
          <p:cNvSpPr>
            <a:spLocks noChangeArrowheads="1"/>
          </p:cNvSpPr>
          <p:nvPr/>
        </p:nvSpPr>
        <p:spPr bwMode="auto">
          <a:xfrm>
            <a:off x="3962400" y="5854700"/>
            <a:ext cx="1981200" cy="457200"/>
          </a:xfrm>
          <a:prstGeom prst="leftArrow">
            <a:avLst>
              <a:gd name="adj1" fmla="val 50000"/>
              <a:gd name="adj2" fmla="val 108333"/>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7413" name="Text Box 5"/>
          <p:cNvSpPr txBox="1">
            <a:spLocks noChangeArrowheads="1"/>
          </p:cNvSpPr>
          <p:nvPr/>
        </p:nvSpPr>
        <p:spPr bwMode="auto">
          <a:xfrm>
            <a:off x="4554538" y="5140325"/>
            <a:ext cx="4398962" cy="1323439"/>
          </a:xfrm>
          <a:prstGeom prst="rect">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algn="l" eaLnBrk="1" hangingPunct="1"/>
            <a:r>
              <a:rPr lang="en-US" altLang="en-US" sz="2000" dirty="0"/>
              <a:t>How to realistically simulate inter-reflections of light between multiple sources and object surfaces (CSE </a:t>
            </a:r>
            <a:r>
              <a:rPr lang="en-US" altLang="en-US" sz="2000" dirty="0" smtClean="0"/>
              <a:t>5545)</a:t>
            </a:r>
            <a:endParaRPr lang="en-US" altLang="en-US" sz="2000" dirty="0"/>
          </a:p>
        </p:txBody>
      </p:sp>
      <p:pic>
        <p:nvPicPr>
          <p:cNvPr id="17414" name="Picture 7" descr="782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667000"/>
            <a:ext cx="21526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8"/>
          <p:cNvSpPr txBox="1">
            <a:spLocks noChangeArrowheads="1"/>
          </p:cNvSpPr>
          <p:nvPr/>
        </p:nvSpPr>
        <p:spPr bwMode="auto">
          <a:xfrm>
            <a:off x="7391400" y="4572000"/>
            <a:ext cx="11747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r>
              <a:rPr lang="en-US" altLang="en-US" sz="1200" i="1"/>
              <a:t>Gao et al, OSU</a:t>
            </a:r>
          </a:p>
        </p:txBody>
      </p:sp>
    </p:spTree>
    <p:extLst>
      <p:ext uri="{BB962C8B-B14F-4D97-AF65-F5344CB8AC3E}">
        <p14:creationId xmlns:p14="http://schemas.microsoft.com/office/powerpoint/2010/main" val="4211755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Outline of course</a:t>
            </a:r>
          </a:p>
        </p:txBody>
      </p:sp>
      <p:sp>
        <p:nvSpPr>
          <p:cNvPr id="18435" name="Rectangle 3"/>
          <p:cNvSpPr>
            <a:spLocks noGrp="1" noChangeArrowheads="1"/>
          </p:cNvSpPr>
          <p:nvPr>
            <p:ph type="body" idx="1"/>
          </p:nvPr>
        </p:nvSpPr>
        <p:spPr>
          <a:xfrm>
            <a:off x="609600" y="1676400"/>
            <a:ext cx="7848600" cy="4648200"/>
          </a:xfrm>
        </p:spPr>
        <p:txBody>
          <a:bodyPr/>
          <a:lstStyle/>
          <a:p>
            <a:pPr eaLnBrk="1" hangingPunct="1">
              <a:lnSpc>
                <a:spcPct val="90000"/>
              </a:lnSpc>
            </a:pPr>
            <a:r>
              <a:rPr lang="en-US" altLang="en-US" sz="2800" smtClean="0"/>
              <a:t>Geometry</a:t>
            </a:r>
          </a:p>
          <a:p>
            <a:pPr eaLnBrk="1" hangingPunct="1">
              <a:lnSpc>
                <a:spcPct val="90000"/>
              </a:lnSpc>
            </a:pPr>
            <a:r>
              <a:rPr lang="en-US" altLang="en-US" sz="2800" smtClean="0"/>
              <a:t>Rasterization</a:t>
            </a:r>
          </a:p>
          <a:p>
            <a:pPr eaLnBrk="1" hangingPunct="1">
              <a:lnSpc>
                <a:spcPct val="90000"/>
              </a:lnSpc>
            </a:pPr>
            <a:r>
              <a:rPr lang="en-US" altLang="en-US" sz="2800" smtClean="0"/>
              <a:t>Shading</a:t>
            </a:r>
          </a:p>
          <a:p>
            <a:pPr eaLnBrk="1" hangingPunct="1">
              <a:lnSpc>
                <a:spcPct val="90000"/>
              </a:lnSpc>
            </a:pPr>
            <a:r>
              <a:rPr lang="en-US" altLang="en-US" sz="2800" smtClean="0"/>
              <a:t>Hidden surface 				         elimination</a:t>
            </a:r>
          </a:p>
          <a:p>
            <a:pPr eaLnBrk="1" hangingPunct="1">
              <a:lnSpc>
                <a:spcPct val="90000"/>
              </a:lnSpc>
            </a:pPr>
            <a:r>
              <a:rPr lang="en-US" altLang="en-US" sz="2800" smtClean="0"/>
              <a:t>Texture mapping</a:t>
            </a:r>
          </a:p>
          <a:p>
            <a:pPr eaLnBrk="1" hangingPunct="1">
              <a:lnSpc>
                <a:spcPct val="90000"/>
              </a:lnSpc>
            </a:pPr>
            <a:r>
              <a:rPr lang="en-US" altLang="en-US" sz="2800" smtClean="0">
                <a:solidFill>
                  <a:schemeClr val="folHlink"/>
                </a:solidFill>
              </a:rPr>
              <a:t>Modeling</a:t>
            </a:r>
          </a:p>
          <a:p>
            <a:pPr eaLnBrk="1" hangingPunct="1">
              <a:lnSpc>
                <a:spcPct val="90000"/>
              </a:lnSpc>
            </a:pPr>
            <a:r>
              <a:rPr lang="en-US" altLang="en-US" sz="2800" smtClean="0">
                <a:solidFill>
                  <a:schemeClr val="folHlink"/>
                </a:solidFill>
              </a:rPr>
              <a:t>Animation</a:t>
            </a:r>
          </a:p>
          <a:p>
            <a:pPr eaLnBrk="1" hangingPunct="1">
              <a:lnSpc>
                <a:spcPct val="90000"/>
              </a:lnSpc>
            </a:pPr>
            <a:r>
              <a:rPr lang="en-US" altLang="en-US" sz="2800" smtClean="0">
                <a:solidFill>
                  <a:schemeClr val="folHlink"/>
                </a:solidFill>
              </a:rPr>
              <a:t>Ray tracing</a:t>
            </a:r>
          </a:p>
          <a:p>
            <a:pPr eaLnBrk="1" hangingPunct="1">
              <a:lnSpc>
                <a:spcPct val="90000"/>
              </a:lnSpc>
            </a:pPr>
            <a:r>
              <a:rPr lang="en-US" altLang="en-US" sz="2800" smtClean="0">
                <a:solidFill>
                  <a:schemeClr val="folHlink"/>
                </a:solidFill>
              </a:rPr>
              <a:t>Global illumination</a:t>
            </a:r>
          </a:p>
          <a:p>
            <a:pPr eaLnBrk="1" hangingPunct="1">
              <a:lnSpc>
                <a:spcPct val="90000"/>
              </a:lnSpc>
            </a:pPr>
            <a:endParaRPr lang="en-US" altLang="en-US" sz="2800" smtClean="0"/>
          </a:p>
          <a:p>
            <a:pPr eaLnBrk="1" hangingPunct="1">
              <a:lnSpc>
                <a:spcPct val="90000"/>
              </a:lnSpc>
            </a:pPr>
            <a:endParaRPr lang="en-US" altLang="en-US" sz="2800" smtClean="0"/>
          </a:p>
        </p:txBody>
      </p:sp>
      <p:sp>
        <p:nvSpPr>
          <p:cNvPr id="18436" name="AutoShape 6"/>
          <p:cNvSpPr>
            <a:spLocks/>
          </p:cNvSpPr>
          <p:nvPr/>
        </p:nvSpPr>
        <p:spPr bwMode="auto">
          <a:xfrm>
            <a:off x="4038600" y="1752600"/>
            <a:ext cx="1066800" cy="2743200"/>
          </a:xfrm>
          <a:prstGeom prst="rightBrace">
            <a:avLst>
              <a:gd name="adj1" fmla="val 21429"/>
              <a:gd name="adj2" fmla="val 50000"/>
            </a:avLst>
          </a:prstGeom>
          <a:noFill/>
          <a:ln w="38100">
            <a:solidFill>
              <a:srgbClr val="FFDC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endParaRPr lang="en-US" altLang="en-US"/>
          </a:p>
        </p:txBody>
      </p:sp>
      <p:pic>
        <p:nvPicPr>
          <p:cNvPr id="18437" name="Picture 9" descr="781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962400"/>
            <a:ext cx="26479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7"/>
          <p:cNvSpPr txBox="1">
            <a:spLocks noChangeArrowheads="1"/>
          </p:cNvSpPr>
          <p:nvPr/>
        </p:nvSpPr>
        <p:spPr bwMode="auto">
          <a:xfrm>
            <a:off x="5181600" y="2133600"/>
            <a:ext cx="3505200" cy="707886"/>
          </a:xfrm>
          <a:prstGeom prst="rect">
            <a:avLst/>
          </a:prstGeom>
          <a:solidFill>
            <a:srgbClr val="FFD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algn="l" eaLnBrk="1" hangingPunct="1"/>
            <a:r>
              <a:rPr lang="en-US" altLang="en-US" sz="2000" dirty="0" smtClean="0"/>
              <a:t>Primary focus of this class, but …</a:t>
            </a:r>
            <a:endParaRPr lang="en-US" altLang="en-US" sz="2000" dirty="0"/>
          </a:p>
        </p:txBody>
      </p:sp>
      <p:sp>
        <p:nvSpPr>
          <p:cNvPr id="18439" name="Text Box 10"/>
          <p:cNvSpPr txBox="1">
            <a:spLocks noChangeArrowheads="1"/>
          </p:cNvSpPr>
          <p:nvPr/>
        </p:nvSpPr>
        <p:spPr bwMode="auto">
          <a:xfrm>
            <a:off x="6553200" y="6172200"/>
            <a:ext cx="20081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r>
              <a:rPr lang="en-US" altLang="en-US" sz="1200" i="1"/>
              <a:t>Parmelee and Ruston, OSU</a:t>
            </a:r>
          </a:p>
        </p:txBody>
      </p:sp>
    </p:spTree>
    <p:extLst>
      <p:ext uri="{BB962C8B-B14F-4D97-AF65-F5344CB8AC3E}">
        <p14:creationId xmlns:p14="http://schemas.microsoft.com/office/powerpoint/2010/main" val="802178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Algorithms</a:t>
            </a:r>
            <a:endParaRPr lang="en-US" dirty="0"/>
          </a:p>
        </p:txBody>
      </p:sp>
      <p:sp>
        <p:nvSpPr>
          <p:cNvPr id="3" name="Content Placeholder 2"/>
          <p:cNvSpPr>
            <a:spLocks noGrp="1"/>
          </p:cNvSpPr>
          <p:nvPr>
            <p:ph idx="1"/>
          </p:nvPr>
        </p:nvSpPr>
        <p:spPr/>
        <p:txBody>
          <a:bodyPr/>
          <a:lstStyle/>
          <a:p>
            <a:r>
              <a:rPr lang="en-US" dirty="0" smtClean="0"/>
              <a:t>Most importantly are the many algorithms that allow us to simulate the complex physics, cheat, and provide other visual special effects.</a:t>
            </a:r>
            <a:endParaRPr lang="en-US" dirty="0"/>
          </a:p>
        </p:txBody>
      </p:sp>
    </p:spTree>
    <p:extLst>
      <p:ext uri="{BB962C8B-B14F-4D97-AF65-F5344CB8AC3E}">
        <p14:creationId xmlns:p14="http://schemas.microsoft.com/office/powerpoint/2010/main" val="1760901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t>What will I learn from this course?</a:t>
            </a:r>
          </a:p>
        </p:txBody>
      </p:sp>
      <p:sp>
        <p:nvSpPr>
          <p:cNvPr id="194563" name="Rectangle 3"/>
          <p:cNvSpPr>
            <a:spLocks noGrp="1" noChangeArrowheads="1"/>
          </p:cNvSpPr>
          <p:nvPr>
            <p:ph type="body" idx="1"/>
          </p:nvPr>
        </p:nvSpPr>
        <p:spPr>
          <a:xfrm>
            <a:off x="838200" y="1676400"/>
            <a:ext cx="7772400" cy="4114800"/>
          </a:xfrm>
        </p:spPr>
        <p:txBody>
          <a:bodyPr/>
          <a:lstStyle/>
          <a:p>
            <a:pPr eaLnBrk="1" hangingPunct="1"/>
            <a:r>
              <a:rPr lang="en-US" altLang="en-US" sz="2800" dirty="0" smtClean="0">
                <a:solidFill>
                  <a:srgbClr val="000000"/>
                </a:solidFill>
              </a:rPr>
              <a:t>A </a:t>
            </a:r>
            <a:r>
              <a:rPr lang="en-US" altLang="en-US" sz="2800" dirty="0" smtClean="0">
                <a:solidFill>
                  <a:srgbClr val="000000"/>
                </a:solidFill>
              </a:rPr>
              <a:t>good understanding </a:t>
            </a:r>
            <a:r>
              <a:rPr lang="en-US" altLang="en-US" sz="2800" dirty="0" smtClean="0">
                <a:solidFill>
                  <a:srgbClr val="000000"/>
                </a:solidFill>
              </a:rPr>
              <a:t>of graphics hardware/software technology – algorithms and jargons </a:t>
            </a:r>
          </a:p>
          <a:p>
            <a:pPr eaLnBrk="1" hangingPunct="1"/>
            <a:r>
              <a:rPr lang="en-US" altLang="en-US" sz="2800" dirty="0" smtClean="0">
                <a:solidFill>
                  <a:srgbClr val="000000"/>
                </a:solidFill>
              </a:rPr>
              <a:t>Learn how to use OpenGL to write 2D/3D drawing programs </a:t>
            </a:r>
          </a:p>
          <a:p>
            <a:pPr eaLnBrk="1" hangingPunct="1"/>
            <a:r>
              <a:rPr lang="en-US" altLang="en-US" sz="2800" dirty="0" smtClean="0">
                <a:solidFill>
                  <a:srgbClr val="000000"/>
                </a:solidFill>
              </a:rPr>
              <a:t>Expertise in writing complex </a:t>
            </a:r>
            <a:r>
              <a:rPr lang="en-US" altLang="en-US" sz="2800" dirty="0" err="1" smtClean="0">
                <a:solidFill>
                  <a:srgbClr val="000000"/>
                </a:solidFill>
              </a:rPr>
              <a:t>shaders</a:t>
            </a:r>
            <a:r>
              <a:rPr lang="en-US" altLang="en-US" sz="2800" dirty="0" smtClean="0">
                <a:solidFill>
                  <a:srgbClr val="000000"/>
                </a:solidFill>
              </a:rPr>
              <a:t> for computer graphics.</a:t>
            </a:r>
            <a:endParaRPr lang="en-US" altLang="en-US" sz="2800" dirty="0" smtClean="0">
              <a:solidFill>
                <a:srgbClr val="000000"/>
              </a:solidFill>
            </a:endParaRPr>
          </a:p>
        </p:txBody>
      </p:sp>
      <p:grpSp>
        <p:nvGrpSpPr>
          <p:cNvPr id="19460" name="Group 4"/>
          <p:cNvGrpSpPr>
            <a:grpSpLocks/>
          </p:cNvGrpSpPr>
          <p:nvPr/>
        </p:nvGrpSpPr>
        <p:grpSpPr bwMode="auto">
          <a:xfrm>
            <a:off x="1371600" y="4953000"/>
            <a:ext cx="6934200" cy="1600200"/>
            <a:chOff x="288" y="2208"/>
            <a:chExt cx="5328" cy="1602"/>
          </a:xfrm>
        </p:grpSpPr>
        <p:pic>
          <p:nvPicPr>
            <p:cNvPr id="19461" name="Picture 5" descr="fog"/>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3456" y="2208"/>
              <a:ext cx="2160" cy="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wal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208"/>
              <a:ext cx="1572" cy="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spher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2208"/>
              <a:ext cx="1741" cy="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0434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Prerequisites</a:t>
            </a:r>
          </a:p>
          <a:p>
            <a:pPr lvl="1"/>
            <a:r>
              <a:rPr lang="en-US" dirty="0" smtClean="0"/>
              <a:t>CSE </a:t>
            </a:r>
            <a:r>
              <a:rPr lang="en-US" dirty="0" smtClean="0">
                <a:ea typeface="SimSun" pitchFamily="2" charset="-122"/>
              </a:rPr>
              <a:t>3541/5541</a:t>
            </a:r>
            <a:r>
              <a:rPr lang="en-US" dirty="0" smtClean="0"/>
              <a:t> </a:t>
            </a:r>
            <a:r>
              <a:rPr lang="en-US" dirty="0" smtClean="0"/>
              <a:t>or knowledge of </a:t>
            </a:r>
            <a:r>
              <a:rPr lang="en-US" dirty="0" smtClean="0"/>
              <a:t>basic </a:t>
            </a:r>
            <a:r>
              <a:rPr lang="en-US" dirty="0" smtClean="0"/>
              <a:t>computer graphics (linear algebra, coordinate systems, light models).</a:t>
            </a:r>
          </a:p>
          <a:p>
            <a:pPr lvl="1"/>
            <a:r>
              <a:rPr lang="en-US" dirty="0" smtClean="0"/>
              <a:t>Good programming skills  (C/C++/C#/Java</a:t>
            </a:r>
            <a:r>
              <a:rPr lang="en-US" dirty="0" smtClean="0"/>
              <a:t>)</a:t>
            </a:r>
          </a:p>
          <a:p>
            <a:r>
              <a:rPr lang="en-US" dirty="0" smtClean="0"/>
              <a:t>Desired</a:t>
            </a:r>
            <a:endParaRPr lang="en-US" dirty="0" smtClean="0"/>
          </a:p>
          <a:p>
            <a:pPr lvl="1"/>
            <a:r>
              <a:rPr lang="en-US" dirty="0" smtClean="0"/>
              <a:t>Interested in Computer Graphics: </a:t>
            </a:r>
          </a:p>
          <a:p>
            <a:pPr lvl="2"/>
            <a:r>
              <a:rPr lang="en-US" dirty="0" smtClean="0"/>
              <a:t>Love graphics and want to learn more </a:t>
            </a:r>
          </a:p>
          <a:p>
            <a:pPr lvl="2"/>
            <a:r>
              <a:rPr lang="en-US" dirty="0" smtClean="0"/>
              <a:t>Be willing to learn things by yourself and try out cool stuff</a:t>
            </a:r>
          </a:p>
          <a:p>
            <a:pPr lvl="1"/>
            <a:endParaRPr lang="en-US" dirty="0"/>
          </a:p>
        </p:txBody>
      </p:sp>
      <p:sp>
        <p:nvSpPr>
          <p:cNvPr id="3" name="Title 2"/>
          <p:cNvSpPr>
            <a:spLocks noGrp="1"/>
          </p:cNvSpPr>
          <p:nvPr>
            <p:ph type="title"/>
          </p:nvPr>
        </p:nvSpPr>
        <p:spPr/>
        <p:txBody>
          <a:bodyPr/>
          <a:lstStyle/>
          <a:p>
            <a:r>
              <a:rPr smtClean="0"/>
              <a:t>Course Overview</a:t>
            </a:r>
            <a:endParaRPr lang="en-US" dirty="0"/>
          </a:p>
        </p:txBody>
      </p:sp>
    </p:spTree>
    <p:extLst>
      <p:ext uri="{BB962C8B-B14F-4D97-AF65-F5344CB8AC3E}">
        <p14:creationId xmlns:p14="http://schemas.microsoft.com/office/powerpoint/2010/main" val="3573654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solidFill>
                  <a:srgbClr val="FFDC00"/>
                </a:solidFill>
              </a:rPr>
              <a:t>Reference Books</a:t>
            </a:r>
          </a:p>
        </p:txBody>
      </p:sp>
      <p:sp>
        <p:nvSpPr>
          <p:cNvPr id="23555" name="Text Box 5"/>
          <p:cNvSpPr txBox="1">
            <a:spLocks noChangeArrowheads="1"/>
          </p:cNvSpPr>
          <p:nvPr/>
        </p:nvSpPr>
        <p:spPr bwMode="auto">
          <a:xfrm>
            <a:off x="1219200" y="5029200"/>
            <a:ext cx="654256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algn="l">
              <a:lnSpc>
                <a:spcPct val="100000"/>
              </a:lnSpc>
              <a:spcBef>
                <a:spcPct val="0"/>
              </a:spcBef>
            </a:pPr>
            <a:r>
              <a:rPr lang="en-US" altLang="en-US" dirty="0">
                <a:solidFill>
                  <a:srgbClr val="000000"/>
                </a:solidFill>
                <a:latin typeface="Times New Roman" panose="02020603050405020304" pitchFamily="18" charset="0"/>
              </a:rPr>
              <a:t>The red book                      </a:t>
            </a:r>
            <a:r>
              <a:rPr lang="en-US" altLang="en-US" dirty="0" smtClean="0">
                <a:solidFill>
                  <a:srgbClr val="000000"/>
                </a:solidFill>
                <a:latin typeface="Times New Roman" panose="02020603050405020304" pitchFamily="18" charset="0"/>
              </a:rPr>
              <a:t> </a:t>
            </a:r>
            <a:r>
              <a:rPr lang="en-US" altLang="en-US" dirty="0">
                <a:solidFill>
                  <a:srgbClr val="000000"/>
                </a:solidFill>
                <a:latin typeface="Times New Roman" panose="02020603050405020304" pitchFamily="18" charset="0"/>
              </a:rPr>
              <a:t>The </a:t>
            </a:r>
            <a:r>
              <a:rPr lang="en-US" altLang="en-US" dirty="0" smtClean="0">
                <a:solidFill>
                  <a:srgbClr val="000000"/>
                </a:solidFill>
                <a:latin typeface="Times New Roman" panose="02020603050405020304" pitchFamily="18" charset="0"/>
              </a:rPr>
              <a:t>yellow book         </a:t>
            </a:r>
            <a:endParaRPr lang="en-US" altLang="en-US" dirty="0">
              <a:solidFill>
                <a:srgbClr val="000000"/>
              </a:solidFill>
              <a:latin typeface="Times New Roman" panose="02020603050405020304" pitchFamily="18" charset="0"/>
            </a:endParaRPr>
          </a:p>
          <a:p>
            <a:pPr algn="l">
              <a:lnSpc>
                <a:spcPct val="100000"/>
              </a:lnSpc>
              <a:spcBef>
                <a:spcPct val="0"/>
              </a:spcBef>
            </a:pPr>
            <a:r>
              <a:rPr lang="en-US" altLang="en-US" sz="2000" dirty="0">
                <a:solidFill>
                  <a:srgbClr val="000000"/>
                </a:solidFill>
                <a:latin typeface="Times New Roman" panose="02020603050405020304" pitchFamily="18" charset="0"/>
              </a:rPr>
              <a:t>OpenGL programmer’s                 </a:t>
            </a:r>
            <a:r>
              <a:rPr lang="en-US" altLang="en-US" sz="2000" dirty="0" smtClean="0">
                <a:solidFill>
                  <a:srgbClr val="000000"/>
                </a:solidFill>
                <a:latin typeface="Times New Roman" panose="02020603050405020304" pitchFamily="18" charset="0"/>
              </a:rPr>
              <a:t>OpenGL Shading Language</a:t>
            </a:r>
            <a:endParaRPr lang="en-US" altLang="en-US" sz="2000" dirty="0">
              <a:solidFill>
                <a:srgbClr val="000000"/>
              </a:solidFill>
              <a:latin typeface="Times New Roman" panose="02020603050405020304" pitchFamily="18" charset="0"/>
            </a:endParaRPr>
          </a:p>
        </p:txBody>
      </p:sp>
      <p:pic>
        <p:nvPicPr>
          <p:cNvPr id="1030" name="Picture 6" descr="Image result for opengl red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554" y="1657109"/>
            <a:ext cx="2514600" cy="32785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900" y="1600201"/>
            <a:ext cx="2577668" cy="333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813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Grading</a:t>
            </a:r>
          </a:p>
        </p:txBody>
      </p:sp>
      <p:sp>
        <p:nvSpPr>
          <p:cNvPr id="24579" name="Rectangle 3"/>
          <p:cNvSpPr>
            <a:spLocks noGrp="1" noChangeArrowheads="1"/>
          </p:cNvSpPr>
          <p:nvPr>
            <p:ph type="body" idx="1"/>
          </p:nvPr>
        </p:nvSpPr>
        <p:spPr/>
        <p:txBody>
          <a:bodyPr/>
          <a:lstStyle/>
          <a:p>
            <a:pPr eaLnBrk="1" hangingPunct="1">
              <a:lnSpc>
                <a:spcPct val="80000"/>
              </a:lnSpc>
            </a:pPr>
            <a:r>
              <a:rPr lang="en-US" altLang="en-US" sz="2400" dirty="0" smtClean="0"/>
              <a:t>5 programming assignments worth </a:t>
            </a:r>
            <a:r>
              <a:rPr lang="en-US" altLang="en-US" sz="2400" dirty="0" smtClean="0"/>
              <a:t>55</a:t>
            </a:r>
            <a:r>
              <a:rPr lang="en-US" altLang="en-US" sz="2400" dirty="0" smtClean="0"/>
              <a:t>% of course grade.</a:t>
            </a:r>
          </a:p>
          <a:p>
            <a:pPr lvl="1" eaLnBrk="1" hangingPunct="1">
              <a:lnSpc>
                <a:spcPct val="80000"/>
              </a:lnSpc>
            </a:pPr>
            <a:r>
              <a:rPr lang="en-US" altLang="en-US" sz="2000" dirty="0" smtClean="0"/>
              <a:t>About 2 weeks each </a:t>
            </a:r>
          </a:p>
          <a:p>
            <a:pPr lvl="1" eaLnBrk="1" hangingPunct="1">
              <a:lnSpc>
                <a:spcPct val="80000"/>
              </a:lnSpc>
            </a:pPr>
            <a:r>
              <a:rPr lang="en-US" altLang="en-US" sz="2000" dirty="0" smtClean="0"/>
              <a:t>Electronic submission through the CSE submit</a:t>
            </a:r>
          </a:p>
          <a:p>
            <a:pPr lvl="1" eaLnBrk="1" hangingPunct="1">
              <a:lnSpc>
                <a:spcPct val="80000"/>
              </a:lnSpc>
            </a:pPr>
            <a:r>
              <a:rPr lang="en-US" altLang="en-US" sz="2000" dirty="0" smtClean="0"/>
              <a:t>Up to three days late, but 10% penalty for each day</a:t>
            </a:r>
          </a:p>
          <a:p>
            <a:pPr lvl="1" eaLnBrk="1" hangingPunct="1">
              <a:lnSpc>
                <a:spcPct val="80000"/>
              </a:lnSpc>
            </a:pPr>
            <a:r>
              <a:rPr lang="en-US" altLang="en-US" sz="2000" dirty="0" smtClean="0"/>
              <a:t>No credit after three days, so finish early.</a:t>
            </a:r>
          </a:p>
          <a:p>
            <a:pPr eaLnBrk="1" hangingPunct="1">
              <a:lnSpc>
                <a:spcPct val="80000"/>
              </a:lnSpc>
            </a:pPr>
            <a:r>
              <a:rPr lang="en-US" altLang="en-US" sz="2400" dirty="0" smtClean="0"/>
              <a:t>Exams</a:t>
            </a:r>
          </a:p>
          <a:p>
            <a:pPr lvl="1" eaLnBrk="1" hangingPunct="1">
              <a:lnSpc>
                <a:spcPct val="80000"/>
              </a:lnSpc>
            </a:pPr>
            <a:r>
              <a:rPr lang="en-US" altLang="en-US" sz="2000" dirty="0" err="1" smtClean="0"/>
              <a:t>Quizes</a:t>
            </a:r>
            <a:r>
              <a:rPr lang="en-US" altLang="en-US" sz="2000" dirty="0" smtClean="0"/>
              <a:t>: </a:t>
            </a:r>
            <a:r>
              <a:rPr lang="en-US" altLang="en-US" sz="2000" dirty="0" smtClean="0"/>
              <a:t>10%</a:t>
            </a:r>
            <a:endParaRPr lang="en-US" altLang="en-US" sz="2000" dirty="0" smtClean="0"/>
          </a:p>
          <a:p>
            <a:pPr lvl="1" eaLnBrk="1" hangingPunct="1">
              <a:lnSpc>
                <a:spcPct val="80000"/>
              </a:lnSpc>
            </a:pPr>
            <a:r>
              <a:rPr lang="en-US" altLang="en-US" sz="2000" dirty="0" smtClean="0"/>
              <a:t>Exam: </a:t>
            </a:r>
            <a:r>
              <a:rPr lang="en-US" altLang="en-US" sz="2000" dirty="0" smtClean="0"/>
              <a:t>20%</a:t>
            </a:r>
          </a:p>
          <a:p>
            <a:pPr eaLnBrk="1" hangingPunct="1">
              <a:lnSpc>
                <a:spcPct val="80000"/>
              </a:lnSpc>
            </a:pPr>
            <a:r>
              <a:rPr lang="en-US" altLang="en-US" sz="2400" dirty="0" smtClean="0"/>
              <a:t>Homework</a:t>
            </a:r>
          </a:p>
          <a:p>
            <a:pPr lvl="1" eaLnBrk="1" hangingPunct="1">
              <a:lnSpc>
                <a:spcPct val="80000"/>
              </a:lnSpc>
            </a:pPr>
            <a:r>
              <a:rPr lang="en-US" altLang="en-US" sz="2000" dirty="0" smtClean="0"/>
              <a:t>Will probably have about 5 home-works, four for grade and one for extra credit – 5% apiece. </a:t>
            </a:r>
          </a:p>
        </p:txBody>
      </p:sp>
    </p:spTree>
    <p:extLst>
      <p:ext uri="{BB962C8B-B14F-4D97-AF65-F5344CB8AC3E}">
        <p14:creationId xmlns:p14="http://schemas.microsoft.com/office/powerpoint/2010/main" val="2954733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What is Computer Graphics?</a:t>
            </a:r>
          </a:p>
        </p:txBody>
      </p:sp>
      <p:sp>
        <p:nvSpPr>
          <p:cNvPr id="5123" name="Rectangle 3"/>
          <p:cNvSpPr>
            <a:spLocks noGrp="1" noChangeArrowheads="1"/>
          </p:cNvSpPr>
          <p:nvPr>
            <p:ph type="body" idx="1"/>
          </p:nvPr>
        </p:nvSpPr>
        <p:spPr>
          <a:xfrm>
            <a:off x="381000" y="1676400"/>
            <a:ext cx="8382000" cy="4953000"/>
          </a:xfrm>
        </p:spPr>
        <p:txBody>
          <a:bodyPr/>
          <a:lstStyle/>
          <a:p>
            <a:pPr eaLnBrk="1" hangingPunct="1"/>
            <a:r>
              <a:rPr lang="en-US" altLang="en-US" sz="2800" smtClean="0"/>
              <a:t>Computer-generated images or sequences of images (i.e., animations, movies)</a:t>
            </a:r>
          </a:p>
          <a:p>
            <a:pPr eaLnBrk="1" hangingPunct="1"/>
            <a:r>
              <a:rPr lang="en-US" altLang="en-US" sz="2800" smtClean="0"/>
              <a:t>The scientific study of techniques and methods for generating such images</a:t>
            </a:r>
          </a:p>
          <a:p>
            <a:pPr eaLnBrk="1" hangingPunct="1"/>
            <a:r>
              <a:rPr lang="en-US" altLang="en-US" sz="2800" smtClean="0"/>
              <a:t>Not simply trying for </a:t>
            </a:r>
            <a:br>
              <a:rPr lang="en-US" altLang="en-US" sz="2800" smtClean="0"/>
            </a:br>
            <a:r>
              <a:rPr lang="en-US" altLang="en-US" sz="2800" smtClean="0"/>
              <a:t>photorealism!</a:t>
            </a:r>
          </a:p>
          <a:p>
            <a:pPr lvl="1" eaLnBrk="1" hangingPunct="1"/>
            <a:r>
              <a:rPr lang="en-US" altLang="en-US" sz="2400" smtClean="0"/>
              <a:t>Painterly effects</a:t>
            </a:r>
          </a:p>
          <a:p>
            <a:pPr lvl="1" eaLnBrk="1" hangingPunct="1"/>
            <a:r>
              <a:rPr lang="en-US" altLang="en-US" sz="2400" smtClean="0"/>
              <a:t>Caricatures</a:t>
            </a:r>
          </a:p>
        </p:txBody>
      </p:sp>
      <p:pic>
        <p:nvPicPr>
          <p:cNvPr id="5124" name="Picture 8" descr="Corcor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5433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6"/>
          <p:cNvSpPr txBox="1">
            <a:spLocks noChangeArrowheads="1"/>
          </p:cNvSpPr>
          <p:nvPr/>
        </p:nvSpPr>
        <p:spPr bwMode="auto">
          <a:xfrm>
            <a:off x="533400" y="6096000"/>
            <a:ext cx="56022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algn="l" eaLnBrk="1" hangingPunct="1"/>
            <a:r>
              <a:rPr lang="en-US" altLang="en-US" sz="1400">
                <a:hlinkClick r:id="rId3"/>
              </a:rPr>
              <a:t>http://www.phy.duke.edu/~socolar/family/corcoran.html</a:t>
            </a:r>
            <a:endParaRPr lang="en-US" altLang="en-US" sz="1400"/>
          </a:p>
          <a:p>
            <a:pPr algn="l" eaLnBrk="1" hangingPunct="1"/>
            <a:r>
              <a:rPr lang="en-US" altLang="en-US" sz="1400">
                <a:hlinkClick r:id="rId4"/>
              </a:rPr>
              <a:t>http://www.corcoran.org/exhibitions/travel_results.asp?Exhib_ID=63</a:t>
            </a:r>
            <a:endParaRPr lang="en-US" altLang="en-US" sz="1400"/>
          </a:p>
          <a:p>
            <a:pPr algn="l" eaLnBrk="1" hangingPunct="1"/>
            <a:endParaRPr lang="en-US" altLang="en-US" sz="1400"/>
          </a:p>
        </p:txBody>
      </p:sp>
      <p:sp>
        <p:nvSpPr>
          <p:cNvPr id="114697" name="Text Box 9"/>
          <p:cNvSpPr txBox="1">
            <a:spLocks noChangeArrowheads="1"/>
          </p:cNvSpPr>
          <p:nvPr/>
        </p:nvSpPr>
        <p:spPr bwMode="auto">
          <a:xfrm>
            <a:off x="4572000" y="4038600"/>
            <a:ext cx="3789363" cy="8604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r>
              <a:rPr lang="en-US" altLang="en-US" sz="1800"/>
              <a:t>Not CG. But real 3D!!!</a:t>
            </a:r>
          </a:p>
          <a:p>
            <a:pPr eaLnBrk="1" hangingPunct="1"/>
            <a:r>
              <a:rPr lang="en-US" altLang="en-US" sz="1800"/>
              <a:t>sculptures by J Seward Johnson, Jr.</a:t>
            </a:r>
          </a:p>
          <a:p>
            <a:pPr eaLnBrk="1" hangingPunct="1"/>
            <a:r>
              <a:rPr lang="en-US" altLang="en-US" sz="1800"/>
              <a:t>Based on van Gogh’s </a:t>
            </a:r>
            <a:r>
              <a:rPr lang="en-US" altLang="en-US" sz="1800" i="1"/>
              <a:t>The Bedroom</a:t>
            </a:r>
          </a:p>
        </p:txBody>
      </p:sp>
    </p:spTree>
    <p:extLst>
      <p:ext uri="{BB962C8B-B14F-4D97-AF65-F5344CB8AC3E}">
        <p14:creationId xmlns:p14="http://schemas.microsoft.com/office/powerpoint/2010/main" val="1117655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7"/>
                                        </p:tgtEl>
                                        <p:attrNameLst>
                                          <p:attrName>style.visibility</p:attrName>
                                        </p:attrNameLst>
                                      </p:cBhvr>
                                      <p:to>
                                        <p:strVal val="visible"/>
                                      </p:to>
                                    </p:set>
                                    <p:anim calcmode="lin" valueType="num">
                                      <p:cBhvr additive="base">
                                        <p:cTn id="7" dur="500" fill="hold"/>
                                        <p:tgtEl>
                                          <p:spTgt spid="114697"/>
                                        </p:tgtEl>
                                        <p:attrNameLst>
                                          <p:attrName>ppt_x</p:attrName>
                                        </p:attrNameLst>
                                      </p:cBhvr>
                                      <p:tavLst>
                                        <p:tav tm="0">
                                          <p:val>
                                            <p:strVal val="#ppt_x"/>
                                          </p:val>
                                        </p:tav>
                                        <p:tav tm="100000">
                                          <p:val>
                                            <p:strVal val="#ppt_x"/>
                                          </p:val>
                                        </p:tav>
                                      </p:tavLst>
                                    </p:anim>
                                    <p:anim calcmode="lin" valueType="num">
                                      <p:cBhvr additive="base">
                                        <p:cTn id="8" dur="500" fill="hold"/>
                                        <p:tgtEl>
                                          <p:spTgt spid="1146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solidFill>
                  <a:srgbClr val="FFDC00"/>
                </a:solidFill>
              </a:rPr>
              <a:t>Some Jargon</a:t>
            </a:r>
          </a:p>
        </p:txBody>
      </p:sp>
      <p:pic>
        <p:nvPicPr>
          <p:cNvPr id="25603" name="Picture 3" descr="x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54213"/>
            <a:ext cx="251460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914400" y="2057400"/>
            <a:ext cx="4953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algn="l">
              <a:lnSpc>
                <a:spcPct val="100000"/>
              </a:lnSpc>
              <a:spcBef>
                <a:spcPct val="0"/>
              </a:spcBef>
              <a:buFontTx/>
              <a:buChar char="•"/>
            </a:pPr>
            <a:r>
              <a:rPr lang="en-US" altLang="en-US" sz="2800">
                <a:solidFill>
                  <a:srgbClr val="000000"/>
                </a:solidFill>
                <a:latin typeface="Times New Roman" panose="02020603050405020304" pitchFamily="18" charset="0"/>
              </a:rPr>
              <a:t>  Graphics Processor or Graphics Processing Unit (GPU)</a:t>
            </a:r>
          </a:p>
          <a:p>
            <a:pPr algn="l">
              <a:lnSpc>
                <a:spcPct val="100000"/>
              </a:lnSpc>
              <a:spcBef>
                <a:spcPct val="0"/>
              </a:spcBef>
              <a:buFontTx/>
              <a:buChar char="•"/>
            </a:pPr>
            <a:r>
              <a:rPr lang="en-US" altLang="en-US" sz="2800">
                <a:solidFill>
                  <a:srgbClr val="000000"/>
                </a:solidFill>
                <a:latin typeface="Times New Roman" panose="02020603050405020304" pitchFamily="18" charset="0"/>
              </a:rPr>
              <a:t>  What about it? </a:t>
            </a:r>
          </a:p>
          <a:p>
            <a:pPr lvl="1" algn="l">
              <a:lnSpc>
                <a:spcPct val="100000"/>
              </a:lnSpc>
              <a:spcBef>
                <a:spcPct val="0"/>
              </a:spcBef>
            </a:pPr>
            <a:r>
              <a:rPr lang="en-US" altLang="en-US" sz="2800" i="1">
                <a:solidFill>
                  <a:srgbClr val="000000"/>
                </a:solidFill>
                <a:latin typeface="Times New Roman" panose="02020603050405020304" pitchFamily="18" charset="0"/>
              </a:rPr>
              <a:t>n</a:t>
            </a:r>
            <a:r>
              <a:rPr lang="en-US" altLang="en-US" sz="2800">
                <a:solidFill>
                  <a:srgbClr val="000000"/>
                </a:solidFill>
                <a:latin typeface="Times New Roman" panose="02020603050405020304" pitchFamily="18" charset="0"/>
              </a:rPr>
              <a:t>VIDIA/ATI Graphics Chips </a:t>
            </a:r>
          </a:p>
        </p:txBody>
      </p:sp>
      <p:sp>
        <p:nvSpPr>
          <p:cNvPr id="25605" name="Text Box 5"/>
          <p:cNvSpPr txBox="1">
            <a:spLocks noChangeArrowheads="1"/>
          </p:cNvSpPr>
          <p:nvPr/>
        </p:nvSpPr>
        <p:spPr bwMode="auto">
          <a:xfrm>
            <a:off x="533400" y="3810000"/>
            <a:ext cx="561657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lvl="1" algn="l">
              <a:lnSpc>
                <a:spcPct val="100000"/>
              </a:lnSpc>
              <a:spcBef>
                <a:spcPct val="0"/>
              </a:spcBef>
              <a:buFont typeface="Wingdings" panose="05000000000000000000" pitchFamily="2" charset="2"/>
              <a:buChar char="ü"/>
            </a:pPr>
            <a:r>
              <a:rPr lang="en-US" altLang="en-US" sz="2800">
                <a:solidFill>
                  <a:srgbClr val="000000"/>
                </a:solidFill>
                <a:latin typeface="Times New Roman" panose="02020603050405020304" pitchFamily="18" charset="0"/>
              </a:rPr>
              <a:t>  32-bit colors, Z/stencil buffer </a:t>
            </a:r>
          </a:p>
          <a:p>
            <a:pPr lvl="1" algn="l">
              <a:lnSpc>
                <a:spcPct val="100000"/>
              </a:lnSpc>
              <a:spcBef>
                <a:spcPct val="0"/>
              </a:spcBef>
              <a:buFont typeface="Wingdings" panose="05000000000000000000" pitchFamily="2" charset="2"/>
              <a:buChar char="ü"/>
            </a:pPr>
            <a:r>
              <a:rPr lang="en-US" altLang="en-US" sz="2800">
                <a:solidFill>
                  <a:srgbClr val="000000"/>
                </a:solidFill>
                <a:latin typeface="Times New Roman" panose="02020603050405020304" pitchFamily="18" charset="0"/>
              </a:rPr>
              <a:t>	Advanced Per-pixel lighting </a:t>
            </a:r>
          </a:p>
          <a:p>
            <a:pPr lvl="1" algn="l">
              <a:lnSpc>
                <a:spcPct val="100000"/>
              </a:lnSpc>
              <a:spcBef>
                <a:spcPct val="0"/>
              </a:spcBef>
              <a:buFont typeface="Wingdings" panose="05000000000000000000" pitchFamily="2" charset="2"/>
              <a:buChar char="ü"/>
            </a:pPr>
            <a:r>
              <a:rPr lang="en-US" altLang="en-US" sz="2800">
                <a:solidFill>
                  <a:srgbClr val="000000"/>
                </a:solidFill>
                <a:latin typeface="Times New Roman" panose="02020603050405020304" pitchFamily="18" charset="0"/>
              </a:rPr>
              <a:t>	Millions of triangles per second</a:t>
            </a:r>
          </a:p>
          <a:p>
            <a:pPr lvl="1" algn="l">
              <a:lnSpc>
                <a:spcPct val="100000"/>
              </a:lnSpc>
              <a:spcBef>
                <a:spcPct val="0"/>
              </a:spcBef>
              <a:buFont typeface="Wingdings" panose="05000000000000000000" pitchFamily="2" charset="2"/>
              <a:buNone/>
            </a:pPr>
            <a:r>
              <a:rPr lang="en-US" altLang="en-US" sz="2800">
                <a:solidFill>
                  <a:srgbClr val="000000"/>
                </a:solidFill>
                <a:latin typeface="Times New Roman" panose="02020603050405020304" pitchFamily="18" charset="0"/>
              </a:rPr>
              <a:t>…</a:t>
            </a:r>
          </a:p>
          <a:p>
            <a:pPr algn="l">
              <a:lnSpc>
                <a:spcPct val="100000"/>
              </a:lnSpc>
              <a:spcBef>
                <a:spcPct val="0"/>
              </a:spcBef>
              <a:buFont typeface="Wingdings" panose="05000000000000000000" pitchFamily="2" charset="2"/>
              <a:buChar char="ü"/>
            </a:pPr>
            <a:endParaRPr lang="en-US" altLang="en-US" sz="2800">
              <a:solidFill>
                <a:srgbClr val="000000"/>
              </a:solidFill>
              <a:latin typeface="Times New Roman" panose="02020603050405020304" pitchFamily="18" charset="0"/>
            </a:endParaRPr>
          </a:p>
        </p:txBody>
      </p:sp>
      <p:pic>
        <p:nvPicPr>
          <p:cNvPr id="25606" name="Picture 8" descr="Radeon® X1650 Pro 512MB PCI Ex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86200"/>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EVGA_GeForce7900GTX_E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8006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522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solidFill>
                  <a:srgbClr val="FFDC00"/>
                </a:solidFill>
              </a:rPr>
              <a:t>OpenGL programming</a:t>
            </a:r>
          </a:p>
        </p:txBody>
      </p:sp>
      <p:sp>
        <p:nvSpPr>
          <p:cNvPr id="26627" name="Rectangle 3"/>
          <p:cNvSpPr>
            <a:spLocks noGrp="1" noChangeArrowheads="1"/>
          </p:cNvSpPr>
          <p:nvPr>
            <p:ph type="body" idx="1"/>
          </p:nvPr>
        </p:nvSpPr>
        <p:spPr/>
        <p:txBody>
          <a:bodyPr/>
          <a:lstStyle/>
          <a:p>
            <a:pPr eaLnBrk="1" hangingPunct="1"/>
            <a:r>
              <a:rPr lang="en-US" altLang="en-US" sz="2800" dirty="0" smtClean="0">
                <a:solidFill>
                  <a:srgbClr val="000000"/>
                </a:solidFill>
              </a:rPr>
              <a:t>An industry standard API</a:t>
            </a:r>
          </a:p>
          <a:p>
            <a:pPr eaLnBrk="1" hangingPunct="1"/>
            <a:endParaRPr lang="en-US" altLang="en-US" sz="2800" dirty="0" smtClean="0">
              <a:solidFill>
                <a:srgbClr val="000000"/>
              </a:solidFill>
            </a:endParaRPr>
          </a:p>
          <a:p>
            <a:pPr eaLnBrk="1" hangingPunct="1"/>
            <a:r>
              <a:rPr lang="en-US" altLang="en-US" sz="2800" dirty="0" smtClean="0">
                <a:solidFill>
                  <a:srgbClr val="000000"/>
                </a:solidFill>
              </a:rPr>
              <a:t>This is NOT just a API course</a:t>
            </a:r>
          </a:p>
          <a:p>
            <a:pPr lvl="1" eaLnBrk="1" hangingPunct="1"/>
            <a:r>
              <a:rPr lang="en-US" altLang="en-US" dirty="0" smtClean="0">
                <a:solidFill>
                  <a:srgbClr val="000000"/>
                </a:solidFill>
              </a:rPr>
              <a:t>You are expected </a:t>
            </a:r>
            <a:r>
              <a:rPr lang="en-US" altLang="en-US" dirty="0" smtClean="0">
                <a:solidFill>
                  <a:srgbClr val="000000"/>
                </a:solidFill>
              </a:rPr>
              <a:t>to learn </a:t>
            </a:r>
            <a:r>
              <a:rPr lang="en-US" altLang="en-US" dirty="0" smtClean="0">
                <a:solidFill>
                  <a:srgbClr val="000000"/>
                </a:solidFill>
              </a:rPr>
              <a:t>the graphics</a:t>
            </a:r>
          </a:p>
          <a:p>
            <a:pPr lvl="1" eaLnBrk="1" hangingPunct="1">
              <a:buFontTx/>
              <a:buNone/>
            </a:pPr>
            <a:r>
              <a:rPr lang="en-US" altLang="en-US" dirty="0" smtClean="0">
                <a:solidFill>
                  <a:srgbClr val="000000"/>
                </a:solidFill>
              </a:rPr>
              <a:t>   processing and the theory behind it.</a:t>
            </a:r>
          </a:p>
          <a:p>
            <a:pPr lvl="1" eaLnBrk="1" hangingPunct="1"/>
            <a:r>
              <a:rPr lang="en-US" altLang="en-US" dirty="0" smtClean="0">
                <a:solidFill>
                  <a:srgbClr val="000000"/>
                </a:solidFill>
              </a:rPr>
              <a:t>You don’t need to implement the low-level rasterization algorithms. Instead, we will use OpenGL.</a:t>
            </a:r>
          </a:p>
        </p:txBody>
      </p:sp>
      <p:pic>
        <p:nvPicPr>
          <p:cNvPr id="26628" name="Picture 4" descr="openg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447800"/>
            <a:ext cx="2514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284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Homeworks</a:t>
            </a:r>
          </a:p>
        </p:txBody>
      </p:sp>
      <p:sp>
        <p:nvSpPr>
          <p:cNvPr id="27651" name="Rectangle 3"/>
          <p:cNvSpPr>
            <a:spLocks noGrp="1" noChangeArrowheads="1"/>
          </p:cNvSpPr>
          <p:nvPr>
            <p:ph type="body" idx="1"/>
          </p:nvPr>
        </p:nvSpPr>
        <p:spPr/>
        <p:txBody>
          <a:bodyPr/>
          <a:lstStyle/>
          <a:p>
            <a:pPr eaLnBrk="1" hangingPunct="1"/>
            <a:r>
              <a:rPr lang="en-US" altLang="en-US" dirty="0" smtClean="0"/>
              <a:t>These will be a combination of small programming assignments and questions</a:t>
            </a:r>
            <a:r>
              <a:rPr lang="en-US" altLang="en-US" dirty="0" smtClean="0"/>
              <a:t>.</a:t>
            </a:r>
          </a:p>
          <a:p>
            <a:pPr lvl="1"/>
            <a:r>
              <a:rPr lang="en-US" altLang="en-US" dirty="0" smtClean="0"/>
              <a:t>C++</a:t>
            </a:r>
          </a:p>
          <a:p>
            <a:pPr lvl="1"/>
            <a:r>
              <a:rPr lang="en-US" altLang="en-US" dirty="0" err="1" smtClean="0"/>
              <a:t>WebGL</a:t>
            </a:r>
            <a:r>
              <a:rPr lang="en-US" altLang="en-US" dirty="0" smtClean="0"/>
              <a:t> / </a:t>
            </a:r>
            <a:r>
              <a:rPr lang="en-US" altLang="en-US" dirty="0" err="1" smtClean="0"/>
              <a:t>Javascript</a:t>
            </a:r>
            <a:endParaRPr lang="en-US" altLang="en-US" dirty="0" smtClean="0"/>
          </a:p>
        </p:txBody>
      </p:sp>
    </p:spTree>
    <p:extLst>
      <p:ext uri="{BB962C8B-B14F-4D97-AF65-F5344CB8AC3E}">
        <p14:creationId xmlns:p14="http://schemas.microsoft.com/office/powerpoint/2010/main" val="2058771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Lab Environment</a:t>
            </a:r>
          </a:p>
        </p:txBody>
      </p:sp>
      <p:sp>
        <p:nvSpPr>
          <p:cNvPr id="31747" name="Rectangle 3"/>
          <p:cNvSpPr>
            <a:spLocks noGrp="1" noChangeArrowheads="1"/>
          </p:cNvSpPr>
          <p:nvPr>
            <p:ph type="body" idx="1"/>
          </p:nvPr>
        </p:nvSpPr>
        <p:spPr/>
        <p:txBody>
          <a:bodyPr/>
          <a:lstStyle/>
          <a:p>
            <a:pPr eaLnBrk="1" hangingPunct="1"/>
            <a:r>
              <a:rPr lang="en-US" altLang="en-US" sz="2800" dirty="0" smtClean="0"/>
              <a:t>Desired Programming environment</a:t>
            </a:r>
          </a:p>
          <a:p>
            <a:pPr lvl="1" eaLnBrk="1" hangingPunct="1"/>
            <a:r>
              <a:rPr lang="en-US" altLang="en-US" sz="2400" dirty="0" smtClean="0"/>
              <a:t>C</a:t>
            </a:r>
            <a:r>
              <a:rPr lang="en-US" altLang="en-US" sz="2400" dirty="0" smtClean="0"/>
              <a:t>++</a:t>
            </a:r>
            <a:endParaRPr lang="en-US" altLang="en-US" sz="2400" dirty="0" smtClean="0"/>
          </a:p>
          <a:p>
            <a:pPr lvl="1" eaLnBrk="1" hangingPunct="1"/>
            <a:r>
              <a:rPr lang="en-US" altLang="en-US" sz="2400" dirty="0" smtClean="0"/>
              <a:t>OpenGL graphics library</a:t>
            </a:r>
          </a:p>
          <a:p>
            <a:pPr lvl="1" eaLnBrk="1" hangingPunct="1"/>
            <a:r>
              <a:rPr lang="en-US" altLang="en-US" sz="2400" dirty="0" smtClean="0"/>
              <a:t>Windows Visual Studio </a:t>
            </a:r>
            <a:r>
              <a:rPr lang="en-US" altLang="en-US" sz="2400" dirty="0" err="1" smtClean="0"/>
              <a:t>.Net</a:t>
            </a:r>
            <a:r>
              <a:rPr lang="en-US" altLang="en-US" sz="2400" dirty="0" smtClean="0"/>
              <a:t> </a:t>
            </a:r>
            <a:endParaRPr lang="en-US" altLang="en-US" sz="2400" dirty="0" smtClean="0"/>
          </a:p>
          <a:p>
            <a:pPr lvl="1" eaLnBrk="1" hangingPunct="1"/>
            <a:r>
              <a:rPr lang="en-US" altLang="en-US" sz="2400" dirty="0" smtClean="0"/>
              <a:t>Windows </a:t>
            </a:r>
            <a:r>
              <a:rPr lang="en-US" altLang="en-US" sz="2400" dirty="0" smtClean="0"/>
              <a:t>PC with dedicated 3D graphics GPU</a:t>
            </a:r>
            <a:r>
              <a:rPr lang="en-US" altLang="en-US" sz="2400" dirty="0" smtClean="0"/>
              <a:t>.</a:t>
            </a:r>
          </a:p>
          <a:p>
            <a:pPr lvl="1" eaLnBrk="1" hangingPunct="1"/>
            <a:r>
              <a:rPr lang="en-US" altLang="en-US" sz="2400" dirty="0" smtClean="0"/>
              <a:t>Apple is probably fine these days</a:t>
            </a:r>
          </a:p>
          <a:p>
            <a:pPr lvl="1" eaLnBrk="1" hangingPunct="1"/>
            <a:r>
              <a:rPr lang="en-US" altLang="en-US" sz="2400" dirty="0" smtClean="0"/>
              <a:t>X-Windows / Linux probably not.</a:t>
            </a:r>
            <a:endParaRPr lang="en-US" altLang="en-US" sz="2400" dirty="0" smtClean="0"/>
          </a:p>
          <a:p>
            <a:pPr lvl="1" eaLnBrk="1" hangingPunct="1"/>
            <a:endParaRPr lang="en-US" altLang="en-US" sz="2400" dirty="0" smtClean="0"/>
          </a:p>
          <a:p>
            <a:pPr eaLnBrk="1" hangingPunct="1"/>
            <a:r>
              <a:rPr lang="en-US" altLang="en-US" sz="2800" dirty="0" smtClean="0"/>
              <a:t>Class discussion.</a:t>
            </a:r>
          </a:p>
        </p:txBody>
      </p:sp>
    </p:spTree>
    <p:extLst>
      <p:ext uri="{BB962C8B-B14F-4D97-AF65-F5344CB8AC3E}">
        <p14:creationId xmlns:p14="http://schemas.microsoft.com/office/powerpoint/2010/main" val="1806336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Staying Informed</a:t>
            </a:r>
          </a:p>
        </p:txBody>
      </p:sp>
      <p:sp>
        <p:nvSpPr>
          <p:cNvPr id="33795" name="Rectangle 3"/>
          <p:cNvSpPr>
            <a:spLocks noGrp="1" noChangeArrowheads="1"/>
          </p:cNvSpPr>
          <p:nvPr>
            <p:ph type="body" idx="1"/>
          </p:nvPr>
        </p:nvSpPr>
        <p:spPr/>
        <p:txBody>
          <a:bodyPr/>
          <a:lstStyle/>
          <a:p>
            <a:pPr eaLnBrk="1" hangingPunct="1">
              <a:lnSpc>
                <a:spcPct val="90000"/>
              </a:lnSpc>
            </a:pPr>
            <a:r>
              <a:rPr lang="en-US" altLang="en-US" sz="2800" smtClean="0"/>
              <a:t>Ask fellow students about anything missed in the previous lectures.</a:t>
            </a:r>
          </a:p>
          <a:p>
            <a:pPr eaLnBrk="1" hangingPunct="1">
              <a:lnSpc>
                <a:spcPct val="90000"/>
              </a:lnSpc>
            </a:pPr>
            <a:r>
              <a:rPr lang="en-US" altLang="en-US" sz="2800" smtClean="0"/>
              <a:t>Check the course web site frequently.</a:t>
            </a:r>
          </a:p>
        </p:txBody>
      </p:sp>
    </p:spTree>
    <p:extLst>
      <p:ext uri="{BB962C8B-B14F-4D97-AF65-F5344CB8AC3E}">
        <p14:creationId xmlns:p14="http://schemas.microsoft.com/office/powerpoint/2010/main" val="2731105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Take home message</a:t>
            </a:r>
          </a:p>
        </p:txBody>
      </p:sp>
      <p:sp>
        <p:nvSpPr>
          <p:cNvPr id="34819" name="Rectangle 3"/>
          <p:cNvSpPr>
            <a:spLocks noGrp="1" noChangeArrowheads="1"/>
          </p:cNvSpPr>
          <p:nvPr>
            <p:ph type="body" idx="1"/>
          </p:nvPr>
        </p:nvSpPr>
        <p:spPr/>
        <p:txBody>
          <a:bodyPr/>
          <a:lstStyle/>
          <a:p>
            <a:pPr eaLnBrk="1" hangingPunct="1">
              <a:lnSpc>
                <a:spcPct val="90000"/>
              </a:lnSpc>
            </a:pPr>
            <a:r>
              <a:rPr lang="en-US" altLang="en-US" sz="2800" smtClean="0"/>
              <a:t>What makes most realistic-looking images/animations look so good is a lot of expensive software, artistic and detailed modeling, and a </a:t>
            </a:r>
            <a:r>
              <a:rPr lang="en-US" altLang="en-US" sz="2800" u="sng" smtClean="0"/>
              <a:t>lot</a:t>
            </a:r>
            <a:r>
              <a:rPr lang="en-US" altLang="en-US" sz="2800" smtClean="0"/>
              <a:t> of computing power and time</a:t>
            </a:r>
          </a:p>
          <a:p>
            <a:pPr lvl="1" eaLnBrk="1" hangingPunct="1">
              <a:lnSpc>
                <a:spcPct val="90000"/>
              </a:lnSpc>
            </a:pPr>
            <a:r>
              <a:rPr lang="en-US" altLang="en-US" sz="2400" smtClean="0"/>
              <a:t>For LOTR “Return of the King”, a “renderwall” of ~3,200 CPUs ran 24/7, with an average render time of hours per frame</a:t>
            </a:r>
          </a:p>
          <a:p>
            <a:pPr eaLnBrk="1" hangingPunct="1">
              <a:lnSpc>
                <a:spcPct val="90000"/>
              </a:lnSpc>
            </a:pPr>
            <a:r>
              <a:rPr lang="en-US" altLang="en-US" sz="2800" smtClean="0"/>
              <a:t>The underlying computer graphics principles are what this course will focus on.</a:t>
            </a:r>
          </a:p>
        </p:txBody>
      </p:sp>
    </p:spTree>
    <p:extLst>
      <p:ext uri="{BB962C8B-B14F-4D97-AF65-F5344CB8AC3E}">
        <p14:creationId xmlns:p14="http://schemas.microsoft.com/office/powerpoint/2010/main" val="380019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a:t>
            </a:r>
            <a:endParaRPr lang="en-US" dirty="0"/>
          </a:p>
        </p:txBody>
      </p:sp>
      <p:sp>
        <p:nvSpPr>
          <p:cNvPr id="3" name="Content Placeholder 2"/>
          <p:cNvSpPr>
            <a:spLocks noGrp="1"/>
          </p:cNvSpPr>
          <p:nvPr>
            <p:ph idx="1"/>
          </p:nvPr>
        </p:nvSpPr>
        <p:spPr/>
        <p:txBody>
          <a:bodyPr/>
          <a:lstStyle/>
          <a:p>
            <a:r>
              <a:rPr lang="en-US" dirty="0" smtClean="0"/>
              <a:t>Was does real-time mean?</a:t>
            </a:r>
          </a:p>
          <a:p>
            <a:pPr lvl="1"/>
            <a:r>
              <a:rPr lang="en-US" dirty="0" smtClean="0"/>
              <a:t>1/20 -&gt; 1/120 second (8 </a:t>
            </a:r>
            <a:r>
              <a:rPr lang="en-US" dirty="0" err="1" smtClean="0"/>
              <a:t>ms</a:t>
            </a:r>
            <a:r>
              <a:rPr lang="en-US" dirty="0" smtClean="0"/>
              <a:t>). </a:t>
            </a:r>
            <a:endParaRPr lang="en-US" dirty="0"/>
          </a:p>
          <a:p>
            <a:r>
              <a:rPr lang="en-US" dirty="0" smtClean="0"/>
              <a:t>Goal is to cheat or reduce the fidelity as little as possible to achieve real-time. CSE 5545 may take hours per frame.</a:t>
            </a:r>
          </a:p>
          <a:p>
            <a:pPr lvl="1"/>
            <a:r>
              <a:rPr lang="en-US" dirty="0" smtClean="0"/>
              <a:t>And use the hardware efficiently</a:t>
            </a:r>
            <a:endParaRPr lang="en-US" dirty="0"/>
          </a:p>
          <a:p>
            <a:r>
              <a:rPr lang="en-US" dirty="0" smtClean="0"/>
              <a:t>Possible cheats?</a:t>
            </a:r>
          </a:p>
          <a:p>
            <a:pPr lvl="1"/>
            <a:r>
              <a:rPr lang="en-US" dirty="0" smtClean="0"/>
              <a:t>1000’s of light sources versus a light map.</a:t>
            </a:r>
            <a:endParaRPr lang="en-US" dirty="0"/>
          </a:p>
        </p:txBody>
      </p:sp>
    </p:spTree>
    <p:extLst>
      <p:ext uri="{BB962C8B-B14F-4D97-AF65-F5344CB8AC3E}">
        <p14:creationId xmlns:p14="http://schemas.microsoft.com/office/powerpoint/2010/main" val="27033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Course Overview</a:t>
            </a:r>
          </a:p>
          <a:p>
            <a:r>
              <a:rPr lang="en-US" dirty="0" smtClean="0"/>
              <a:t>The OpenGL </a:t>
            </a:r>
            <a:r>
              <a:rPr lang="en-US" sz="2000" strike="sngStrike" dirty="0" smtClean="0"/>
              <a:t>pipeline</a:t>
            </a:r>
            <a:r>
              <a:rPr lang="en-US" sz="2000" dirty="0" smtClean="0"/>
              <a:t> </a:t>
            </a:r>
            <a:r>
              <a:rPr lang="en-US" dirty="0" smtClean="0"/>
              <a:t>software architecture.</a:t>
            </a:r>
            <a:endParaRPr lang="en-US" dirty="0" smtClean="0"/>
          </a:p>
          <a:p>
            <a:r>
              <a:rPr lang="en-US" dirty="0" smtClean="0"/>
              <a:t>The OpenGL Shading Language – GLSL</a:t>
            </a:r>
          </a:p>
          <a:p>
            <a:r>
              <a:rPr lang="en-US" dirty="0" smtClean="0"/>
              <a:t>Simple GLSL </a:t>
            </a:r>
            <a:r>
              <a:rPr lang="en-US" dirty="0" err="1" smtClean="0"/>
              <a:t>shader</a:t>
            </a:r>
            <a:r>
              <a:rPr lang="en-US" dirty="0" smtClean="0"/>
              <a:t> examples</a:t>
            </a:r>
          </a:p>
          <a:p>
            <a:r>
              <a:rPr lang="en-US" dirty="0" smtClean="0"/>
              <a:t>Homework #1</a:t>
            </a:r>
          </a:p>
          <a:p>
            <a:endParaRPr lang="en-US" dirty="0" smtClean="0"/>
          </a:p>
        </p:txBody>
      </p:sp>
      <p:sp>
        <p:nvSpPr>
          <p:cNvPr id="3" name="Title 2"/>
          <p:cNvSpPr>
            <a:spLocks noGrp="1"/>
          </p:cNvSpPr>
          <p:nvPr>
            <p:ph type="title"/>
          </p:nvPr>
        </p:nvSpPr>
        <p:spPr/>
        <p:txBody>
          <a:bodyPr/>
          <a:lstStyle/>
          <a:p>
            <a:r>
              <a:rPr dirty="0" smtClean="0"/>
              <a:t>Agenda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History of OpenGL</a:t>
            </a:r>
          </a:p>
          <a:p>
            <a:pPr lvl="1"/>
            <a:r>
              <a:rPr lang="en-US" dirty="0" smtClean="0"/>
              <a:t>Understanding the backward capabilities and some of the ugliness in the current specification.</a:t>
            </a:r>
          </a:p>
          <a:p>
            <a:r>
              <a:rPr lang="en-US" dirty="0" smtClean="0"/>
              <a:t>History of Shading Languages</a:t>
            </a:r>
          </a:p>
          <a:p>
            <a:r>
              <a:rPr lang="en-US" dirty="0" smtClean="0"/>
              <a:t>History of Graphics Hardware</a:t>
            </a:r>
          </a:p>
          <a:p>
            <a:pPr lvl="1"/>
            <a:r>
              <a:rPr lang="en-US" dirty="0" smtClean="0"/>
              <a:t>Understand where we came from and why some of the literature / web sources may no longer be valid.</a:t>
            </a:r>
          </a:p>
          <a:p>
            <a:pPr lvl="1"/>
            <a:r>
              <a:rPr lang="en-US" dirty="0" smtClean="0"/>
              <a:t>Appreciate modern Stream-based Architectures.</a:t>
            </a:r>
          </a:p>
          <a:p>
            <a:r>
              <a:rPr lang="en-US" dirty="0" smtClean="0"/>
              <a:t>Review of </a:t>
            </a:r>
            <a:r>
              <a:rPr lang="en-US" dirty="0" smtClean="0"/>
              <a:t>Computer Graphics</a:t>
            </a:r>
            <a:endParaRPr lang="en-US" dirty="0" smtClean="0"/>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Implementing a Trackball interface</a:t>
            </a:r>
          </a:p>
          <a:p>
            <a:r>
              <a:rPr lang="en-US" dirty="0" smtClean="0"/>
              <a:t>Frame Buffer Objects</a:t>
            </a:r>
          </a:p>
          <a:p>
            <a:r>
              <a:rPr lang="en-US" dirty="0" smtClean="0"/>
              <a:t>Multi-texturing and a 3D Paint </a:t>
            </a:r>
            <a:r>
              <a:rPr lang="en-US" dirty="0" smtClean="0"/>
              <a:t>application</a:t>
            </a:r>
            <a:endParaRPr lang="en-US" dirty="0" smtClean="0"/>
          </a:p>
          <a:p>
            <a:r>
              <a:rPr lang="en-US" dirty="0" smtClean="0"/>
              <a:t>Environment Mapping</a:t>
            </a:r>
          </a:p>
          <a:p>
            <a:r>
              <a:rPr lang="en-US" dirty="0" smtClean="0"/>
              <a:t>Normal and Displacement </a:t>
            </a:r>
            <a:r>
              <a:rPr lang="en-US" dirty="0" smtClean="0"/>
              <a:t>Mapping</a:t>
            </a:r>
            <a:endParaRPr lang="en-US" dirty="0" smtClean="0"/>
          </a:p>
        </p:txBody>
      </p:sp>
      <p:sp>
        <p:nvSpPr>
          <p:cNvPr id="3" name="Title 2"/>
          <p:cNvSpPr>
            <a:spLocks noGrp="1"/>
          </p:cNvSpPr>
          <p:nvPr>
            <p:ph type="title"/>
          </p:nvPr>
        </p:nvSpPr>
        <p:spPr/>
        <p:txBody>
          <a:bodyPr/>
          <a:lstStyle/>
          <a:p>
            <a:r>
              <a:rPr dirty="0" smtClean="0"/>
              <a:t>Agenda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57150"/>
            <a:ext cx="8077200" cy="1143000"/>
          </a:xfrm>
        </p:spPr>
        <p:txBody>
          <a:bodyPr/>
          <a:lstStyle/>
          <a:p>
            <a:pPr eaLnBrk="1" hangingPunct="1"/>
            <a:r>
              <a:rPr lang="en-US" altLang="en-US" sz="3200" dirty="0" smtClean="0"/>
              <a:t>Some 3-D Computer Graphics </a:t>
            </a:r>
            <a:r>
              <a:rPr lang="en-US" altLang="en-US" sz="3200" dirty="0" smtClean="0"/>
              <a:t/>
            </a:r>
            <a:br>
              <a:rPr lang="en-US" altLang="en-US" sz="3200" dirty="0" smtClean="0"/>
            </a:br>
            <a:r>
              <a:rPr lang="en-US" altLang="en-US" sz="3200" dirty="0" smtClean="0"/>
              <a:t>Applications</a:t>
            </a:r>
            <a:endParaRPr lang="en-US" altLang="en-US" sz="3200" dirty="0" smtClean="0"/>
          </a:p>
        </p:txBody>
      </p:sp>
      <p:sp>
        <p:nvSpPr>
          <p:cNvPr id="6147" name="Rectangle 3"/>
          <p:cNvSpPr>
            <a:spLocks noGrp="1" noChangeArrowheads="1"/>
          </p:cNvSpPr>
          <p:nvPr>
            <p:ph type="body" idx="1"/>
          </p:nvPr>
        </p:nvSpPr>
        <p:spPr>
          <a:xfrm>
            <a:off x="685800" y="1524000"/>
            <a:ext cx="7772400" cy="4114800"/>
          </a:xfrm>
        </p:spPr>
        <p:txBody>
          <a:bodyPr/>
          <a:lstStyle/>
          <a:p>
            <a:pPr eaLnBrk="1" hangingPunct="1">
              <a:lnSpc>
                <a:spcPct val="90000"/>
              </a:lnSpc>
            </a:pPr>
            <a:r>
              <a:rPr lang="en-US" altLang="en-US" sz="2800" dirty="0" smtClean="0"/>
              <a:t>Manufacturing design (CAD)</a:t>
            </a:r>
          </a:p>
          <a:p>
            <a:pPr eaLnBrk="1" hangingPunct="1">
              <a:lnSpc>
                <a:spcPct val="90000"/>
              </a:lnSpc>
            </a:pPr>
            <a:r>
              <a:rPr lang="en-US" altLang="en-US" sz="2800" dirty="0" smtClean="0"/>
              <a:t>Movies, TV, commercials</a:t>
            </a:r>
          </a:p>
          <a:p>
            <a:pPr lvl="1" eaLnBrk="1" hangingPunct="1">
              <a:lnSpc>
                <a:spcPct val="90000"/>
              </a:lnSpc>
            </a:pPr>
            <a:r>
              <a:rPr lang="en-US" altLang="en-US" sz="2400" dirty="0" smtClean="0"/>
              <a:t>Animations</a:t>
            </a:r>
          </a:p>
          <a:p>
            <a:pPr lvl="1" eaLnBrk="1" hangingPunct="1">
              <a:lnSpc>
                <a:spcPct val="90000"/>
              </a:lnSpc>
            </a:pPr>
            <a:r>
              <a:rPr lang="en-US" altLang="en-US" sz="2400" dirty="0" smtClean="0"/>
              <a:t>Special effects mixed with live footage</a:t>
            </a:r>
          </a:p>
          <a:p>
            <a:pPr eaLnBrk="1" hangingPunct="1">
              <a:lnSpc>
                <a:spcPct val="90000"/>
              </a:lnSpc>
            </a:pPr>
            <a:r>
              <a:rPr lang="en-US" altLang="en-US" sz="2800" dirty="0" smtClean="0"/>
              <a:t>Visual arts</a:t>
            </a:r>
          </a:p>
          <a:p>
            <a:pPr eaLnBrk="1" hangingPunct="1">
              <a:lnSpc>
                <a:spcPct val="90000"/>
              </a:lnSpc>
            </a:pPr>
            <a:r>
              <a:rPr lang="en-US" altLang="en-US" sz="2800" dirty="0" smtClean="0"/>
              <a:t>Video games</a:t>
            </a:r>
          </a:p>
          <a:p>
            <a:pPr eaLnBrk="1" hangingPunct="1">
              <a:lnSpc>
                <a:spcPct val="90000"/>
              </a:lnSpc>
            </a:pPr>
            <a:r>
              <a:rPr lang="en-US" altLang="en-US" sz="2800" dirty="0" smtClean="0"/>
              <a:t>Scientific visualization</a:t>
            </a:r>
          </a:p>
          <a:p>
            <a:pPr eaLnBrk="1" hangingPunct="1">
              <a:lnSpc>
                <a:spcPct val="90000"/>
              </a:lnSpc>
            </a:pPr>
            <a:r>
              <a:rPr lang="en-US" altLang="en-US" sz="2800" dirty="0" smtClean="0"/>
              <a:t>Simulation of natural 		   </a:t>
            </a:r>
            <a:r>
              <a:rPr lang="en-US" altLang="en-US" sz="2800" dirty="0" smtClean="0"/>
              <a:t>phenomena</a:t>
            </a:r>
          </a:p>
          <a:p>
            <a:pPr eaLnBrk="1" hangingPunct="1">
              <a:lnSpc>
                <a:spcPct val="90000"/>
              </a:lnSpc>
            </a:pPr>
            <a:r>
              <a:rPr lang="en-US" altLang="en-US" sz="2800" dirty="0" smtClean="0"/>
              <a:t>Car navigation console</a:t>
            </a:r>
            <a:endParaRPr lang="en-US" altLang="en-US" sz="2800" dirty="0" smtClean="0"/>
          </a:p>
        </p:txBody>
      </p:sp>
      <p:sp>
        <p:nvSpPr>
          <p:cNvPr id="6148" name="Text Box 6"/>
          <p:cNvSpPr txBox="1">
            <a:spLocks noChangeArrowheads="1"/>
          </p:cNvSpPr>
          <p:nvPr/>
        </p:nvSpPr>
        <p:spPr bwMode="auto">
          <a:xfrm>
            <a:off x="5791200" y="6400800"/>
            <a:ext cx="2311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r>
              <a:rPr lang="en-US" altLang="en-US" sz="1200"/>
              <a:t>Roger Crawfis, Ohio State Univ.</a:t>
            </a:r>
          </a:p>
        </p:txBody>
      </p:sp>
      <p:pic>
        <p:nvPicPr>
          <p:cNvPr id="6149" name="Picture 7" descr="RollingHill2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2766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92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GPU vs. the CPU</a:t>
            </a:r>
          </a:p>
          <a:p>
            <a:r>
              <a:rPr lang="en-US" dirty="0" smtClean="0"/>
              <a:t>Performance trends</a:t>
            </a:r>
          </a:p>
          <a:p>
            <a:r>
              <a:rPr lang="en-US" dirty="0" smtClean="0"/>
              <a:t>Specific </a:t>
            </a:r>
            <a:r>
              <a:rPr lang="en-US" dirty="0" smtClean="0"/>
              <a:t>Hardware </a:t>
            </a:r>
            <a:r>
              <a:rPr lang="en-US" dirty="0" smtClean="0"/>
              <a:t>Implementations</a:t>
            </a:r>
            <a:endParaRPr lang="en-US" dirty="0" smtClean="0"/>
          </a:p>
        </p:txBody>
      </p:sp>
      <p:sp>
        <p:nvSpPr>
          <p:cNvPr id="3" name="Title 2"/>
          <p:cNvSpPr>
            <a:spLocks noGrp="1"/>
          </p:cNvSpPr>
          <p:nvPr>
            <p:ph type="title"/>
          </p:nvPr>
        </p:nvSpPr>
        <p:spPr/>
        <p:txBody>
          <a:bodyPr/>
          <a:lstStyle/>
          <a:p>
            <a:r>
              <a:rPr dirty="0" smtClean="0"/>
              <a:t>Agend</a:t>
            </a:r>
            <a:r>
              <a:rPr lang="en-US" dirty="0" smtClean="0"/>
              <a:t>a</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Hierarchical </a:t>
            </a:r>
            <a:r>
              <a:rPr lang="en-US" dirty="0" smtClean="0"/>
              <a:t>z-buffer and z-culling</a:t>
            </a:r>
          </a:p>
          <a:p>
            <a:r>
              <a:rPr lang="en-US" dirty="0" smtClean="0"/>
              <a:t>Shadow algorithms</a:t>
            </a:r>
          </a:p>
          <a:p>
            <a:pPr lvl="1"/>
            <a:r>
              <a:rPr lang="en-US" dirty="0" smtClean="0"/>
              <a:t>Planar shadows</a:t>
            </a:r>
          </a:p>
          <a:p>
            <a:pPr lvl="1"/>
            <a:r>
              <a:rPr lang="en-US" dirty="0" smtClean="0"/>
              <a:t>Ambient occlusion</a:t>
            </a:r>
          </a:p>
          <a:p>
            <a:pPr lvl="1"/>
            <a:r>
              <a:rPr lang="en-US" dirty="0" smtClean="0"/>
              <a:t>Shadow volumes</a:t>
            </a:r>
          </a:p>
          <a:p>
            <a:pPr lvl="1"/>
            <a:r>
              <a:rPr lang="en-US" dirty="0" smtClean="0"/>
              <a:t>Shadow maps</a:t>
            </a:r>
          </a:p>
          <a:p>
            <a:r>
              <a:rPr lang="en-US" dirty="0" smtClean="0"/>
              <a:t>Aliasing and precision issues</a:t>
            </a:r>
            <a:endParaRPr lang="en-US" dirty="0"/>
          </a:p>
        </p:txBody>
      </p:sp>
      <p:sp>
        <p:nvSpPr>
          <p:cNvPr id="3" name="Title 2"/>
          <p:cNvSpPr>
            <a:spLocks noGrp="1"/>
          </p:cNvSpPr>
          <p:nvPr>
            <p:ph type="title"/>
          </p:nvPr>
        </p:nvSpPr>
        <p:spPr/>
        <p:txBody>
          <a:bodyPr/>
          <a:lstStyle/>
          <a:p>
            <a:r>
              <a:rPr dirty="0" smtClean="0"/>
              <a:t>Agend</a:t>
            </a:r>
            <a:r>
              <a:rPr lang="en-US" dirty="0" smtClean="0"/>
              <a:t>a</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Aliasing</a:t>
            </a:r>
            <a:r>
              <a:rPr lang="en-US" dirty="0"/>
              <a:t> </a:t>
            </a:r>
            <a:r>
              <a:rPr lang="en-US" dirty="0" smtClean="0"/>
              <a:t>and </a:t>
            </a:r>
            <a:r>
              <a:rPr lang="en-US" dirty="0" smtClean="0"/>
              <a:t>Fourier </a:t>
            </a:r>
            <a:r>
              <a:rPr lang="en-US" dirty="0" smtClean="0"/>
              <a:t>Theory</a:t>
            </a:r>
          </a:p>
          <a:p>
            <a:r>
              <a:rPr lang="en-US" dirty="0" smtClean="0"/>
              <a:t>Full-screen anti-aliasing</a:t>
            </a:r>
          </a:p>
          <a:p>
            <a:r>
              <a:rPr lang="en-US" dirty="0" smtClean="0"/>
              <a:t>Texture filtering and sampling</a:t>
            </a:r>
          </a:p>
          <a:p>
            <a:r>
              <a:rPr lang="en-US" dirty="0" smtClean="0"/>
              <a:t>Shadow map filtering</a:t>
            </a:r>
          </a:p>
        </p:txBody>
      </p:sp>
      <p:sp>
        <p:nvSpPr>
          <p:cNvPr id="3" name="Title 2"/>
          <p:cNvSpPr>
            <a:spLocks noGrp="1"/>
          </p:cNvSpPr>
          <p:nvPr>
            <p:ph type="title"/>
          </p:nvPr>
        </p:nvSpPr>
        <p:spPr/>
        <p:txBody>
          <a:bodyPr/>
          <a:lstStyle/>
          <a:p>
            <a:r>
              <a:rPr dirty="0" smtClean="0"/>
              <a:t>Agenda</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Special topics (</a:t>
            </a:r>
            <a:r>
              <a:rPr lang="en-US" dirty="0" smtClean="0"/>
              <a:t>TBD)</a:t>
            </a:r>
            <a:endParaRPr lang="en-US" dirty="0" smtClean="0"/>
          </a:p>
          <a:p>
            <a:pPr lvl="1"/>
            <a:r>
              <a:rPr lang="en-US" dirty="0" smtClean="0"/>
              <a:t>Animation and Skinning</a:t>
            </a:r>
          </a:p>
          <a:p>
            <a:pPr lvl="1"/>
            <a:r>
              <a:rPr lang="en-US" dirty="0" smtClean="0"/>
              <a:t>OpenGL in a multi-threading context</a:t>
            </a:r>
          </a:p>
          <a:p>
            <a:pPr lvl="1"/>
            <a:r>
              <a:rPr lang="en-US" dirty="0" smtClean="0"/>
              <a:t>High-performance rendering</a:t>
            </a:r>
          </a:p>
          <a:p>
            <a:pPr lvl="1"/>
            <a:r>
              <a:rPr lang="en-US" dirty="0" smtClean="0"/>
              <a:t>Frustum culling</a:t>
            </a:r>
          </a:p>
          <a:p>
            <a:pPr lvl="1"/>
            <a:r>
              <a:rPr lang="en-US" dirty="0" smtClean="0"/>
              <a:t>Clip-mapping</a:t>
            </a:r>
          </a:p>
          <a:p>
            <a:pPr lvl="1"/>
            <a:r>
              <a:rPr lang="en-US" dirty="0" smtClean="0"/>
              <a:t>Non-photorealistic rendering</a:t>
            </a:r>
          </a:p>
          <a:p>
            <a:pPr lvl="1"/>
            <a:r>
              <a:rPr lang="en-US" dirty="0" smtClean="0"/>
              <a:t>Volume rendering</a:t>
            </a:r>
          </a:p>
        </p:txBody>
      </p:sp>
      <p:sp>
        <p:nvSpPr>
          <p:cNvPr id="3" name="Title 2"/>
          <p:cNvSpPr>
            <a:spLocks noGrp="1"/>
          </p:cNvSpPr>
          <p:nvPr>
            <p:ph type="title"/>
          </p:nvPr>
        </p:nvSpPr>
        <p:spPr/>
        <p:txBody>
          <a:bodyPr/>
          <a:lstStyle/>
          <a:p>
            <a:r>
              <a:rPr dirty="0" smtClean="0"/>
              <a:t>Agenda</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Rendering</a:t>
            </a:r>
            <a:endParaRPr lang="en-US" dirty="0"/>
          </a:p>
        </p:txBody>
      </p:sp>
      <p:sp>
        <p:nvSpPr>
          <p:cNvPr id="21507" name="Rectangle 3"/>
          <p:cNvSpPr>
            <a:spLocks noGrp="1" noChangeArrowheads="1"/>
          </p:cNvSpPr>
          <p:nvPr>
            <p:ph sz="half" idx="1"/>
          </p:nvPr>
        </p:nvSpPr>
        <p:spPr/>
        <p:txBody>
          <a:bodyPr>
            <a:normAutofit/>
          </a:bodyPr>
          <a:lstStyle/>
          <a:p>
            <a:r>
              <a:rPr lang="en-US" sz="2800" dirty="0"/>
              <a:t>Graphics </a:t>
            </a:r>
            <a:r>
              <a:rPr lang="en-US" altLang="zh-CN" sz="2800" dirty="0">
                <a:ea typeface="SimSun" pitchFamily="2" charset="-122"/>
              </a:rPr>
              <a:t>rendering </a:t>
            </a:r>
            <a:r>
              <a:rPr lang="en-US" sz="2800" dirty="0"/>
              <a:t>pipeline</a:t>
            </a:r>
            <a:endParaRPr lang="en-US" altLang="zh-CN" sz="2800" dirty="0">
              <a:ea typeface="SimSun" pitchFamily="2" charset="-122"/>
            </a:endParaRPr>
          </a:p>
          <a:p>
            <a:pPr lvl="1"/>
            <a:r>
              <a:rPr lang="en-US" altLang="zh-CN" dirty="0">
                <a:ea typeface="SimSun" pitchFamily="2" charset="-122"/>
              </a:rPr>
              <a:t>Geometry </a:t>
            </a:r>
            <a:r>
              <a:rPr lang="en-US" altLang="zh-CN" dirty="0" smtClean="0">
                <a:ea typeface="SimSun" pitchFamily="2" charset="-122"/>
              </a:rPr>
              <a:t>processing</a:t>
            </a:r>
            <a:endParaRPr lang="en-US" altLang="zh-CN" dirty="0">
              <a:ea typeface="SimSun" pitchFamily="2" charset="-122"/>
            </a:endParaRPr>
          </a:p>
          <a:p>
            <a:pPr lvl="1"/>
            <a:r>
              <a:rPr lang="en-US" altLang="zh-CN" dirty="0" err="1" smtClean="0">
                <a:ea typeface="SimSun" pitchFamily="2" charset="-122"/>
              </a:rPr>
              <a:t>Rasterization</a:t>
            </a:r>
            <a:endParaRPr lang="en-US" altLang="zh-CN" dirty="0" smtClean="0">
              <a:ea typeface="SimSun" pitchFamily="2" charset="-122"/>
            </a:endParaRPr>
          </a:p>
          <a:p>
            <a:pPr lvl="1"/>
            <a:r>
              <a:rPr lang="en-US" dirty="0" smtClean="0">
                <a:ea typeface="SimSun" pitchFamily="2" charset="-122"/>
              </a:rPr>
              <a:t>Raster ops</a:t>
            </a:r>
            <a:endParaRPr lang="en-US" dirty="0"/>
          </a:p>
        </p:txBody>
      </p:sp>
      <p:sp>
        <p:nvSpPr>
          <p:cNvPr id="14" name="Content Placeholder 13"/>
          <p:cNvSpPr>
            <a:spLocks noGrp="1"/>
          </p:cNvSpPr>
          <p:nvPr>
            <p:ph sz="half" idx="2"/>
          </p:nvPr>
        </p:nvSpPr>
        <p:spPr/>
        <p:txBody>
          <a:bodyPr/>
          <a:lstStyle/>
          <a:p>
            <a:endParaRPr lang="en-US" dirty="0"/>
          </a:p>
        </p:txBody>
      </p:sp>
      <p:grpSp>
        <p:nvGrpSpPr>
          <p:cNvPr id="2" name="Group 32"/>
          <p:cNvGrpSpPr>
            <a:grpSpLocks/>
          </p:cNvGrpSpPr>
          <p:nvPr/>
        </p:nvGrpSpPr>
        <p:grpSpPr bwMode="auto">
          <a:xfrm>
            <a:off x="5029200" y="1447800"/>
            <a:ext cx="2590800" cy="4648200"/>
            <a:chOff x="3360" y="1152"/>
            <a:chExt cx="1632" cy="2928"/>
          </a:xfrm>
        </p:grpSpPr>
        <p:sp>
          <p:nvSpPr>
            <p:cNvPr id="21524" name="Rectangle 20"/>
            <p:cNvSpPr>
              <a:spLocks noChangeArrowheads="1"/>
            </p:cNvSpPr>
            <p:nvPr/>
          </p:nvSpPr>
          <p:spPr bwMode="auto">
            <a:xfrm>
              <a:off x="3360" y="1152"/>
              <a:ext cx="1632" cy="57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dirty="0"/>
            </a:p>
          </p:txBody>
        </p:sp>
        <p:sp>
          <p:nvSpPr>
            <p:cNvPr id="21525" name="Rectangle 21"/>
            <p:cNvSpPr>
              <a:spLocks noChangeArrowheads="1"/>
            </p:cNvSpPr>
            <p:nvPr/>
          </p:nvSpPr>
          <p:spPr bwMode="auto">
            <a:xfrm>
              <a:off x="3360" y="1872"/>
              <a:ext cx="1632" cy="220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dirty="0"/>
            </a:p>
          </p:txBody>
        </p:sp>
        <p:sp>
          <p:nvSpPr>
            <p:cNvPr id="21526" name="Text Box 22"/>
            <p:cNvSpPr txBox="1">
              <a:spLocks noChangeArrowheads="1"/>
            </p:cNvSpPr>
            <p:nvPr/>
          </p:nvSpPr>
          <p:spPr bwMode="auto">
            <a:xfrm>
              <a:off x="3475" y="1248"/>
              <a:ext cx="1373" cy="371"/>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r>
                <a:rPr lang="en-US" sz="3200" dirty="0"/>
                <a:t>Application</a:t>
              </a:r>
            </a:p>
          </p:txBody>
        </p:sp>
        <p:sp>
          <p:nvSpPr>
            <p:cNvPr id="21527" name="Text Box 23"/>
            <p:cNvSpPr txBox="1">
              <a:spLocks noChangeArrowheads="1"/>
            </p:cNvSpPr>
            <p:nvPr/>
          </p:nvSpPr>
          <p:spPr bwMode="auto">
            <a:xfrm>
              <a:off x="3556" y="1968"/>
              <a:ext cx="1244" cy="37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dirty="0"/>
                <a:t>Geometry</a:t>
              </a:r>
            </a:p>
          </p:txBody>
        </p:sp>
        <p:sp>
          <p:nvSpPr>
            <p:cNvPr id="21528" name="Text Box 24"/>
            <p:cNvSpPr txBox="1">
              <a:spLocks noChangeArrowheads="1"/>
            </p:cNvSpPr>
            <p:nvPr/>
          </p:nvSpPr>
          <p:spPr bwMode="auto">
            <a:xfrm>
              <a:off x="3552" y="2784"/>
              <a:ext cx="1239" cy="36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dirty="0" smtClean="0"/>
                <a:t>Rasterizer</a:t>
              </a:r>
              <a:endParaRPr lang="en-US" sz="3200" dirty="0"/>
            </a:p>
          </p:txBody>
        </p:sp>
        <p:sp>
          <p:nvSpPr>
            <p:cNvPr id="21529" name="AutoShape 25"/>
            <p:cNvSpPr>
              <a:spLocks noChangeArrowheads="1"/>
            </p:cNvSpPr>
            <p:nvPr/>
          </p:nvSpPr>
          <p:spPr bwMode="auto">
            <a:xfrm>
              <a:off x="4080" y="1632"/>
              <a:ext cx="192" cy="336"/>
            </a:xfrm>
            <a:prstGeom prst="downArrow">
              <a:avLst>
                <a:gd name="adj1" fmla="val 50000"/>
                <a:gd name="adj2" fmla="val 4375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p>
          </p:txBody>
        </p:sp>
        <p:sp>
          <p:nvSpPr>
            <p:cNvPr id="21530" name="AutoShape 26"/>
            <p:cNvSpPr>
              <a:spLocks noChangeArrowheads="1"/>
            </p:cNvSpPr>
            <p:nvPr/>
          </p:nvSpPr>
          <p:spPr bwMode="auto">
            <a:xfrm>
              <a:off x="4080" y="2400"/>
              <a:ext cx="192" cy="336"/>
            </a:xfrm>
            <a:prstGeom prst="downArrow">
              <a:avLst>
                <a:gd name="adj1" fmla="val 50000"/>
                <a:gd name="adj2" fmla="val 4375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p>
          </p:txBody>
        </p:sp>
        <p:sp>
          <p:nvSpPr>
            <p:cNvPr id="21531" name="AutoShape 27"/>
            <p:cNvSpPr>
              <a:spLocks noChangeArrowheads="1"/>
            </p:cNvSpPr>
            <p:nvPr/>
          </p:nvSpPr>
          <p:spPr bwMode="auto">
            <a:xfrm>
              <a:off x="4080" y="3216"/>
              <a:ext cx="192" cy="336"/>
            </a:xfrm>
            <a:prstGeom prst="downArrow">
              <a:avLst>
                <a:gd name="adj1" fmla="val 50000"/>
                <a:gd name="adj2" fmla="val 4375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p>
          </p:txBody>
        </p:sp>
        <p:sp>
          <p:nvSpPr>
            <p:cNvPr id="21532" name="Text Box 28"/>
            <p:cNvSpPr txBox="1">
              <a:spLocks noChangeArrowheads="1"/>
            </p:cNvSpPr>
            <p:nvPr/>
          </p:nvSpPr>
          <p:spPr bwMode="auto">
            <a:xfrm>
              <a:off x="3792" y="3552"/>
              <a:ext cx="832" cy="37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dirty="0"/>
                <a:t>Image</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Quick </a:t>
            </a:r>
            <a:r>
              <a:rPr lang="en-US" dirty="0" smtClean="0"/>
              <a:t>Overview </a:t>
            </a:r>
            <a:r>
              <a:rPr dirty="0" smtClean="0"/>
              <a:t>of </a:t>
            </a:r>
            <a:r>
              <a:rPr dirty="0" smtClean="0"/>
              <a:t>OpenGL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OpenGL is:</a:t>
            </a:r>
          </a:p>
          <a:p>
            <a:pPr lvl="1"/>
            <a:r>
              <a:rPr lang="en-US" dirty="0" smtClean="0"/>
              <a:t>A low-level API</a:t>
            </a:r>
          </a:p>
          <a:p>
            <a:pPr lvl="1"/>
            <a:r>
              <a:rPr lang="en-US" dirty="0" smtClean="0"/>
              <a:t>OS independent</a:t>
            </a:r>
          </a:p>
          <a:p>
            <a:pPr lvl="1"/>
            <a:r>
              <a:rPr lang="en-US" dirty="0" smtClean="0"/>
              <a:t>Window system independent</a:t>
            </a:r>
          </a:p>
          <a:p>
            <a:pPr lvl="1"/>
            <a:r>
              <a:rPr lang="en-US" dirty="0" smtClean="0"/>
              <a:t>Consortium controlled </a:t>
            </a:r>
            <a:r>
              <a:rPr lang="en-US" dirty="0" smtClean="0"/>
              <a:t>standard</a:t>
            </a:r>
          </a:p>
          <a:p>
            <a:pPr lvl="1"/>
            <a:r>
              <a:rPr lang="en-US" dirty="0" smtClean="0"/>
              <a:t>Includes a spec for a shading lang., GLSL.</a:t>
            </a:r>
            <a:endParaRPr lang="en-US" dirty="0" smtClean="0"/>
          </a:p>
          <a:p>
            <a:r>
              <a:rPr lang="en-US" dirty="0" smtClean="0"/>
              <a:t>Geometry in OpenGL consists of points, lines, triangles, quadrilaterals and a </a:t>
            </a:r>
            <a:r>
              <a:rPr lang="en-US" strike="sngStrike" dirty="0" smtClean="0"/>
              <a:t>general polygon</a:t>
            </a:r>
            <a:r>
              <a:rPr lang="en-US" dirty="0" smtClean="0"/>
              <a:t>.</a:t>
            </a:r>
          </a:p>
          <a:p>
            <a:r>
              <a:rPr lang="en-US" dirty="0" smtClean="0"/>
              <a:t>OpenGL allows </a:t>
            </a:r>
            <a:r>
              <a:rPr lang="en-US" dirty="0" smtClean="0"/>
              <a:t>for </a:t>
            </a:r>
            <a:r>
              <a:rPr lang="en-US" dirty="0" smtClean="0"/>
              <a:t>different appearances through changes in </a:t>
            </a:r>
            <a:r>
              <a:rPr lang="en-US" b="1" i="1" dirty="0" smtClean="0"/>
              <a:t>state</a:t>
            </a:r>
            <a:r>
              <a:rPr lang="en-US" dirty="0" smtClean="0"/>
              <a:t> settings</a:t>
            </a:r>
          </a:p>
          <a:p>
            <a:pPr lvl="1"/>
            <a:r>
              <a:rPr lang="en-US" dirty="0" smtClean="0"/>
              <a:t>Current </a:t>
            </a:r>
            <a:r>
              <a:rPr lang="en-US" dirty="0" smtClean="0"/>
              <a:t>program</a:t>
            </a:r>
            <a:endParaRPr lang="en-US" dirty="0" smtClean="0"/>
          </a:p>
          <a:p>
            <a:pPr lvl="1"/>
            <a:r>
              <a:rPr lang="en-US" dirty="0" smtClean="0"/>
              <a:t>Current </a:t>
            </a:r>
            <a:r>
              <a:rPr lang="en-US" dirty="0" smtClean="0"/>
              <a:t>normal or data</a:t>
            </a:r>
            <a:endParaRPr lang="en-US" dirty="0" smtClean="0"/>
          </a:p>
          <a:p>
            <a:pPr lvl="1"/>
            <a:r>
              <a:rPr lang="en-US" dirty="0" smtClean="0"/>
              <a:t>Polygon mode</a:t>
            </a:r>
          </a:p>
          <a:p>
            <a:r>
              <a:rPr lang="en-US" dirty="0" smtClean="0"/>
              <a:t>Goal today is to bootstrap you into OpenGL.</a:t>
            </a:r>
            <a:endParaRPr lang="en-US" dirty="0" smtClean="0"/>
          </a:p>
        </p:txBody>
      </p:sp>
      <p:sp>
        <p:nvSpPr>
          <p:cNvPr id="5" name="Line Callout 1 4"/>
          <p:cNvSpPr/>
          <p:nvPr/>
        </p:nvSpPr>
        <p:spPr bwMode="auto">
          <a:xfrm>
            <a:off x="3962400" y="1219200"/>
            <a:ext cx="3352800" cy="762000"/>
          </a:xfrm>
          <a:prstGeom prst="borderCallout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Well, pretty low-level. </a:t>
            </a:r>
            <a:r>
              <a:rPr kumimoji="0" lang="en-US" sz="1800" b="0" i="0" u="none" strike="noStrike" cap="none" normalizeH="0" baseline="0" dirty="0" err="1" smtClean="0">
                <a:ln>
                  <a:noFill/>
                </a:ln>
                <a:solidFill>
                  <a:schemeClr val="tx1"/>
                </a:solidFill>
                <a:effectLst/>
                <a:latin typeface="Arial" charset="0"/>
              </a:rPr>
              <a:t>Vulkan</a:t>
            </a:r>
            <a:r>
              <a:rPr kumimoji="0" lang="en-US" sz="1800" b="0" i="0" u="none" strike="noStrike" cap="none" normalizeH="0" baseline="0" dirty="0" smtClean="0">
                <a:ln>
                  <a:noFill/>
                </a:ln>
                <a:solidFill>
                  <a:schemeClr val="tx1"/>
                </a:solidFill>
                <a:effectLst/>
                <a:latin typeface="Arial" charset="0"/>
              </a:rPr>
              <a:t> is even lower.</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fontScale="90000"/>
          </a:bodyPr>
          <a:lstStyle/>
          <a:p>
            <a:r>
              <a:rPr dirty="0" smtClean="0"/>
              <a:t>The (Traditional) OpenGL </a:t>
            </a:r>
            <a:r>
              <a:rPr dirty="0" smtClean="0"/>
              <a:t>3</a:t>
            </a:r>
            <a:r>
              <a:rPr lang="en-US" dirty="0" smtClean="0"/>
              <a:t>+</a:t>
            </a:r>
            <a:r>
              <a:rPr dirty="0" smtClean="0"/>
              <a:t> </a:t>
            </a:r>
            <a:r>
              <a:rPr dirty="0" smtClean="0"/>
              <a:t>Pipeline</a:t>
            </a:r>
            <a:endParaRPr lang="en-US" dirty="0"/>
          </a:p>
        </p:txBody>
      </p:sp>
      <p:sp>
        <p:nvSpPr>
          <p:cNvPr id="4" name="Line 16"/>
          <p:cNvSpPr>
            <a:spLocks noChangeShapeType="1"/>
          </p:cNvSpPr>
          <p:nvPr/>
        </p:nvSpPr>
        <p:spPr bwMode="auto">
          <a:xfrm>
            <a:off x="3276600" y="22860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5" name="Line 27"/>
          <p:cNvSpPr>
            <a:spLocks noChangeShapeType="1"/>
          </p:cNvSpPr>
          <p:nvPr/>
        </p:nvSpPr>
        <p:spPr bwMode="auto">
          <a:xfrm>
            <a:off x="1600200" y="59436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6" name="AutoShape 5"/>
          <p:cNvSpPr>
            <a:spLocks noChangeArrowheads="1"/>
          </p:cNvSpPr>
          <p:nvPr/>
        </p:nvSpPr>
        <p:spPr bwMode="auto">
          <a:xfrm>
            <a:off x="1295400" y="46482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7" name="AutoShape 7"/>
          <p:cNvSpPr>
            <a:spLocks noChangeArrowheads="1"/>
          </p:cNvSpPr>
          <p:nvPr/>
        </p:nvSpPr>
        <p:spPr bwMode="auto">
          <a:xfrm>
            <a:off x="1219200" y="45720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8" name="Rectangle 8"/>
          <p:cNvSpPr>
            <a:spLocks noChangeArrowheads="1"/>
          </p:cNvSpPr>
          <p:nvPr/>
        </p:nvSpPr>
        <p:spPr bwMode="auto">
          <a:xfrm>
            <a:off x="2209800" y="1828800"/>
            <a:ext cx="2133600" cy="5334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Vertex Shader</a:t>
            </a:r>
          </a:p>
        </p:txBody>
      </p:sp>
      <p:sp>
        <p:nvSpPr>
          <p:cNvPr id="9" name="Rectangle 9"/>
          <p:cNvSpPr>
            <a:spLocks noChangeArrowheads="1"/>
          </p:cNvSpPr>
          <p:nvPr/>
        </p:nvSpPr>
        <p:spPr bwMode="auto">
          <a:xfrm>
            <a:off x="2362200" y="3581400"/>
            <a:ext cx="1828800" cy="4572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Rasterizer</a:t>
            </a:r>
          </a:p>
        </p:txBody>
      </p:sp>
      <p:sp>
        <p:nvSpPr>
          <p:cNvPr id="10" name="Rectangle 10"/>
          <p:cNvSpPr>
            <a:spLocks noChangeArrowheads="1"/>
          </p:cNvSpPr>
          <p:nvPr/>
        </p:nvSpPr>
        <p:spPr bwMode="auto">
          <a:xfrm>
            <a:off x="2362200" y="4572000"/>
            <a:ext cx="2209800" cy="4572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Fragment Shader</a:t>
            </a:r>
          </a:p>
        </p:txBody>
      </p:sp>
      <p:sp>
        <p:nvSpPr>
          <p:cNvPr id="11" name="Rectangle 11"/>
          <p:cNvSpPr>
            <a:spLocks noChangeArrowheads="1"/>
          </p:cNvSpPr>
          <p:nvPr/>
        </p:nvSpPr>
        <p:spPr bwMode="auto">
          <a:xfrm>
            <a:off x="2438400" y="5486400"/>
            <a:ext cx="1828800" cy="5334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Compositor</a:t>
            </a:r>
          </a:p>
        </p:txBody>
      </p:sp>
      <p:sp>
        <p:nvSpPr>
          <p:cNvPr id="12" name="AutoShape 12"/>
          <p:cNvSpPr>
            <a:spLocks noChangeArrowheads="1"/>
          </p:cNvSpPr>
          <p:nvPr/>
        </p:nvSpPr>
        <p:spPr bwMode="auto">
          <a:xfrm>
            <a:off x="1143000" y="44958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13" name="Line 4"/>
          <p:cNvSpPr>
            <a:spLocks noChangeShapeType="1"/>
          </p:cNvSpPr>
          <p:nvPr/>
        </p:nvSpPr>
        <p:spPr bwMode="auto">
          <a:xfrm>
            <a:off x="1981200" y="4876800"/>
            <a:ext cx="304800" cy="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4" name="Line 13"/>
          <p:cNvSpPr>
            <a:spLocks noChangeShapeType="1"/>
          </p:cNvSpPr>
          <p:nvPr/>
        </p:nvSpPr>
        <p:spPr bwMode="auto">
          <a:xfrm flipH="1">
            <a:off x="1905000" y="4724400"/>
            <a:ext cx="381000" cy="0"/>
          </a:xfrm>
          <a:prstGeom prst="line">
            <a:avLst/>
          </a:prstGeom>
          <a:noFill/>
          <a:ln w="25400">
            <a:solidFill>
              <a:schemeClr val="tx1"/>
            </a:solidFill>
            <a:round/>
            <a:headEnd/>
            <a:tailEnd type="triangle" w="med" len="med"/>
          </a:ln>
        </p:spPr>
        <p:txBody>
          <a:bodyPr/>
          <a:lstStyle/>
          <a:p>
            <a:pPr>
              <a:defRPr/>
            </a:pPr>
            <a:endParaRPr lang="en-US" dirty="0"/>
          </a:p>
        </p:txBody>
      </p:sp>
      <p:sp>
        <p:nvSpPr>
          <p:cNvPr id="15" name="Line 14"/>
          <p:cNvSpPr>
            <a:spLocks noChangeShapeType="1"/>
          </p:cNvSpPr>
          <p:nvPr/>
        </p:nvSpPr>
        <p:spPr bwMode="auto">
          <a:xfrm>
            <a:off x="3276600" y="5029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6" name="Line 15"/>
          <p:cNvSpPr>
            <a:spLocks noChangeShapeType="1"/>
          </p:cNvSpPr>
          <p:nvPr/>
        </p:nvSpPr>
        <p:spPr bwMode="auto">
          <a:xfrm>
            <a:off x="29718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7" name="Line 16"/>
          <p:cNvSpPr>
            <a:spLocks noChangeShapeType="1"/>
          </p:cNvSpPr>
          <p:nvPr/>
        </p:nvSpPr>
        <p:spPr bwMode="auto">
          <a:xfrm>
            <a:off x="3276600" y="3124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8" name="AutoShape 19"/>
          <p:cNvSpPr>
            <a:spLocks noChangeArrowheads="1"/>
          </p:cNvSpPr>
          <p:nvPr/>
        </p:nvSpPr>
        <p:spPr bwMode="auto">
          <a:xfrm>
            <a:off x="1295400" y="55626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19" name="Line 20"/>
          <p:cNvSpPr>
            <a:spLocks noChangeShapeType="1"/>
          </p:cNvSpPr>
          <p:nvPr/>
        </p:nvSpPr>
        <p:spPr bwMode="auto">
          <a:xfrm flipH="1">
            <a:off x="2057400" y="5791200"/>
            <a:ext cx="304800" cy="0"/>
          </a:xfrm>
          <a:prstGeom prst="line">
            <a:avLst/>
          </a:prstGeom>
          <a:noFill/>
          <a:ln w="25400">
            <a:solidFill>
              <a:schemeClr val="tx1"/>
            </a:solidFill>
            <a:round/>
            <a:headEnd/>
            <a:tailEnd type="triangle" w="med" len="med"/>
          </a:ln>
        </p:spPr>
        <p:txBody>
          <a:bodyPr/>
          <a:lstStyle/>
          <a:p>
            <a:pPr>
              <a:defRPr/>
            </a:pPr>
            <a:endParaRPr lang="en-US" dirty="0"/>
          </a:p>
        </p:txBody>
      </p:sp>
      <p:sp>
        <p:nvSpPr>
          <p:cNvPr id="20" name="Line 24"/>
          <p:cNvSpPr>
            <a:spLocks noChangeShapeType="1"/>
          </p:cNvSpPr>
          <p:nvPr/>
        </p:nvSpPr>
        <p:spPr bwMode="auto">
          <a:xfrm>
            <a:off x="1600200" y="1905000"/>
            <a:ext cx="609600" cy="2286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21" name="Rectangle 26"/>
          <p:cNvSpPr>
            <a:spLocks noChangeArrowheads="1"/>
          </p:cNvSpPr>
          <p:nvPr/>
        </p:nvSpPr>
        <p:spPr bwMode="auto">
          <a:xfrm>
            <a:off x="1143000" y="6324600"/>
            <a:ext cx="1143000" cy="533400"/>
          </a:xfrm>
          <a:prstGeom prst="rect">
            <a:avLst/>
          </a:prstGeom>
          <a:noFill/>
          <a:ln w="38100">
            <a:noFill/>
            <a:miter lim="800000"/>
            <a:headEnd/>
            <a:tailEnd/>
          </a:ln>
        </p:spPr>
        <p:txBody>
          <a:bodyPr wrap="none" anchor="ctr"/>
          <a:lstStyle/>
          <a:p>
            <a:pPr algn="ctr" eaLnBrk="1" hangingPunct="1"/>
            <a:r>
              <a:rPr lang="en-US" dirty="0">
                <a:solidFill>
                  <a:schemeClr val="tx1"/>
                </a:solidFill>
                <a:effectLst/>
                <a:latin typeface="Times New Roman" pitchFamily="18" charset="0"/>
              </a:rPr>
              <a:t>Display</a:t>
            </a:r>
          </a:p>
        </p:txBody>
      </p:sp>
      <p:sp>
        <p:nvSpPr>
          <p:cNvPr id="22" name="Rectangle 28"/>
          <p:cNvSpPr>
            <a:spLocks noChangeArrowheads="1"/>
          </p:cNvSpPr>
          <p:nvPr/>
        </p:nvSpPr>
        <p:spPr bwMode="auto">
          <a:xfrm>
            <a:off x="457200" y="1524000"/>
            <a:ext cx="1524000" cy="533400"/>
          </a:xfrm>
          <a:prstGeom prst="rect">
            <a:avLst/>
          </a:prstGeom>
          <a:noFill/>
          <a:ln w="38100">
            <a:noFill/>
            <a:miter lim="800000"/>
            <a:headEnd/>
            <a:tailEnd/>
          </a:ln>
        </p:spPr>
        <p:txBody>
          <a:bodyPr wrap="none" anchor="ctr"/>
          <a:lstStyle/>
          <a:p>
            <a:pPr algn="ctr" eaLnBrk="1" hangingPunct="1"/>
            <a:r>
              <a:rPr lang="en-US" dirty="0">
                <a:solidFill>
                  <a:schemeClr val="tx1"/>
                </a:solidFill>
                <a:effectLst/>
                <a:latin typeface="Times New Roman" pitchFamily="18" charset="0"/>
              </a:rPr>
              <a:t>Application</a:t>
            </a:r>
          </a:p>
        </p:txBody>
      </p:sp>
      <p:sp>
        <p:nvSpPr>
          <p:cNvPr id="23" name="Text Box 29"/>
          <p:cNvSpPr txBox="1">
            <a:spLocks noChangeArrowheads="1"/>
          </p:cNvSpPr>
          <p:nvPr/>
        </p:nvSpPr>
        <p:spPr bwMode="auto">
          <a:xfrm>
            <a:off x="3352800" y="2286000"/>
            <a:ext cx="4495800" cy="366713"/>
          </a:xfrm>
          <a:prstGeom prst="rect">
            <a:avLst/>
          </a:prstGeom>
          <a:noFill/>
          <a:ln w="25400">
            <a:noFill/>
            <a:miter lim="800000"/>
            <a:headEnd/>
            <a:tailEnd/>
          </a:ln>
          <a:effectLst/>
        </p:spPr>
        <p:txBody>
          <a:bodyPr>
            <a:spAutoFit/>
          </a:bodyPr>
          <a:lstStyle/>
          <a:p>
            <a:pPr>
              <a:spcBef>
                <a:spcPct val="50000"/>
              </a:spcBef>
              <a:defRPr/>
            </a:pPr>
            <a:r>
              <a:rPr lang="en-US" sz="1800" dirty="0"/>
              <a:t>transformed </a:t>
            </a:r>
            <a:r>
              <a:rPr lang="en-US" sz="1800" dirty="0" smtClean="0"/>
              <a:t>vertices</a:t>
            </a:r>
            <a:r>
              <a:rPr lang="en-US" dirty="0" smtClean="0"/>
              <a:t> and data</a:t>
            </a:r>
            <a:endParaRPr lang="en-US" dirty="0"/>
          </a:p>
        </p:txBody>
      </p:sp>
      <p:sp>
        <p:nvSpPr>
          <p:cNvPr id="24" name="Text Box 30"/>
          <p:cNvSpPr txBox="1">
            <a:spLocks noChangeArrowheads="1"/>
          </p:cNvSpPr>
          <p:nvPr/>
        </p:nvSpPr>
        <p:spPr bwMode="auto">
          <a:xfrm>
            <a:off x="3886200" y="4038600"/>
            <a:ext cx="3886200" cy="369332"/>
          </a:xfrm>
          <a:prstGeom prst="rect">
            <a:avLst/>
          </a:prstGeom>
          <a:noFill/>
          <a:ln w="25400">
            <a:noFill/>
            <a:miter lim="800000"/>
            <a:headEnd/>
            <a:tailEnd/>
          </a:ln>
          <a:effectLst/>
        </p:spPr>
        <p:txBody>
          <a:bodyPr wrap="square">
            <a:spAutoFit/>
          </a:bodyPr>
          <a:lstStyle/>
          <a:p>
            <a:pPr>
              <a:spcBef>
                <a:spcPct val="50000"/>
              </a:spcBef>
              <a:defRPr/>
            </a:pPr>
            <a:r>
              <a:rPr lang="en-US" sz="1800" b="1" i="1" dirty="0" smtClean="0"/>
              <a:t>Fragments</a:t>
            </a:r>
            <a:r>
              <a:rPr lang="en-US" sz="1800" dirty="0" smtClean="0"/>
              <a:t> with interpolated data </a:t>
            </a:r>
            <a:endParaRPr lang="en-US" dirty="0"/>
          </a:p>
        </p:txBody>
      </p:sp>
      <p:sp>
        <p:nvSpPr>
          <p:cNvPr id="25" name="Text Box 31"/>
          <p:cNvSpPr txBox="1">
            <a:spLocks noChangeArrowheads="1"/>
          </p:cNvSpPr>
          <p:nvPr/>
        </p:nvSpPr>
        <p:spPr bwMode="auto">
          <a:xfrm>
            <a:off x="3429000" y="5043488"/>
            <a:ext cx="4495800" cy="366712"/>
          </a:xfrm>
          <a:prstGeom prst="rect">
            <a:avLst/>
          </a:prstGeom>
          <a:noFill/>
          <a:ln w="25400">
            <a:noFill/>
            <a:miter lim="800000"/>
            <a:headEnd/>
            <a:tailEnd/>
          </a:ln>
          <a:effectLst/>
        </p:spPr>
        <p:txBody>
          <a:bodyPr>
            <a:spAutoFit/>
          </a:bodyPr>
          <a:lstStyle/>
          <a:p>
            <a:pPr>
              <a:spcBef>
                <a:spcPct val="50000"/>
              </a:spcBef>
              <a:defRPr/>
            </a:pPr>
            <a:r>
              <a:rPr lang="en-US" sz="1800" dirty="0"/>
              <a:t>pixel color, depth, </a:t>
            </a:r>
            <a:r>
              <a:rPr lang="en-US" sz="1800" dirty="0" smtClean="0"/>
              <a:t>stencil (or just data)</a:t>
            </a:r>
            <a:endParaRPr lang="en-US" dirty="0"/>
          </a:p>
        </p:txBody>
      </p:sp>
      <p:sp>
        <p:nvSpPr>
          <p:cNvPr id="26" name="Text Box 32"/>
          <p:cNvSpPr txBox="1">
            <a:spLocks noChangeArrowheads="1"/>
          </p:cNvSpPr>
          <p:nvPr/>
        </p:nvSpPr>
        <p:spPr bwMode="auto">
          <a:xfrm>
            <a:off x="1143000" y="4114800"/>
            <a:ext cx="914400" cy="366713"/>
          </a:xfrm>
          <a:prstGeom prst="rect">
            <a:avLst/>
          </a:prstGeom>
          <a:noFill/>
          <a:ln w="25400">
            <a:noFill/>
            <a:miter lim="800000"/>
            <a:headEnd/>
            <a:tailEnd/>
          </a:ln>
          <a:effectLst/>
        </p:spPr>
        <p:txBody>
          <a:bodyPr>
            <a:spAutoFit/>
          </a:bodyPr>
          <a:lstStyle/>
          <a:p>
            <a:pPr>
              <a:spcBef>
                <a:spcPct val="50000"/>
              </a:spcBef>
              <a:defRPr/>
            </a:pPr>
            <a:r>
              <a:rPr lang="en-US" sz="1800" dirty="0">
                <a:effectLst>
                  <a:outerShdw blurRad="38100" dist="38100" dir="2700000" algn="tl">
                    <a:srgbClr val="C0C0C0"/>
                  </a:outerShdw>
                </a:effectLst>
              </a:rPr>
              <a:t>texture</a:t>
            </a:r>
            <a:endParaRPr lang="en-US" dirty="0">
              <a:effectLst>
                <a:outerShdw blurRad="38100" dist="38100" dir="2700000" algn="tl">
                  <a:srgbClr val="C0C0C0"/>
                </a:outerShdw>
              </a:effectLst>
            </a:endParaRPr>
          </a:p>
        </p:txBody>
      </p:sp>
      <p:sp>
        <p:nvSpPr>
          <p:cNvPr id="30" name="Text Box 36"/>
          <p:cNvSpPr txBox="1">
            <a:spLocks noChangeArrowheads="1"/>
          </p:cNvSpPr>
          <p:nvPr/>
        </p:nvSpPr>
        <p:spPr bwMode="auto">
          <a:xfrm>
            <a:off x="2057400" y="2743200"/>
            <a:ext cx="2590800" cy="369332"/>
          </a:xfrm>
          <a:prstGeom prst="rect">
            <a:avLst/>
          </a:prstGeom>
          <a:solidFill>
            <a:schemeClr val="bg1"/>
          </a:solidFill>
          <a:ln w="25400">
            <a:solidFill>
              <a:schemeClr val="tx1"/>
            </a:solidFill>
            <a:miter lim="800000"/>
            <a:headEnd/>
            <a:tailEnd/>
          </a:ln>
          <a:effectLst/>
        </p:spPr>
        <p:txBody>
          <a:bodyPr>
            <a:spAutoFit/>
          </a:bodyPr>
          <a:lstStyle/>
          <a:p>
            <a:pPr algn="ctr">
              <a:spcBef>
                <a:spcPct val="50000"/>
              </a:spcBef>
              <a:defRPr/>
            </a:pPr>
            <a:r>
              <a:rPr lang="en-US" dirty="0">
                <a:solidFill>
                  <a:schemeClr val="tx1"/>
                </a:solidFill>
              </a:rPr>
              <a:t>Geometry Shader</a:t>
            </a:r>
            <a:endParaRPr lang="en-US" dirty="0"/>
          </a:p>
        </p:txBody>
      </p:sp>
      <p:sp>
        <p:nvSpPr>
          <p:cNvPr id="34" name="Line 16"/>
          <p:cNvSpPr>
            <a:spLocks noChangeShapeType="1"/>
          </p:cNvSpPr>
          <p:nvPr/>
        </p:nvSpPr>
        <p:spPr bwMode="auto">
          <a:xfrm>
            <a:off x="3048000" y="3124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7" name="Line 16"/>
          <p:cNvSpPr>
            <a:spLocks noChangeShapeType="1"/>
          </p:cNvSpPr>
          <p:nvPr/>
        </p:nvSpPr>
        <p:spPr bwMode="auto">
          <a:xfrm>
            <a:off x="3505200" y="3124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9" name="Line 15"/>
          <p:cNvSpPr>
            <a:spLocks noChangeShapeType="1"/>
          </p:cNvSpPr>
          <p:nvPr/>
        </p:nvSpPr>
        <p:spPr bwMode="auto">
          <a:xfrm>
            <a:off x="28194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0" name="Line 15"/>
          <p:cNvSpPr>
            <a:spLocks noChangeShapeType="1"/>
          </p:cNvSpPr>
          <p:nvPr/>
        </p:nvSpPr>
        <p:spPr bwMode="auto">
          <a:xfrm>
            <a:off x="32766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1" name="Line 15"/>
          <p:cNvSpPr>
            <a:spLocks noChangeShapeType="1"/>
          </p:cNvSpPr>
          <p:nvPr/>
        </p:nvSpPr>
        <p:spPr bwMode="auto">
          <a:xfrm>
            <a:off x="35814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2" name="Line 15"/>
          <p:cNvSpPr>
            <a:spLocks noChangeShapeType="1"/>
          </p:cNvSpPr>
          <p:nvPr/>
        </p:nvSpPr>
        <p:spPr bwMode="auto">
          <a:xfrm>
            <a:off x="38862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3" name="Line 15"/>
          <p:cNvSpPr>
            <a:spLocks noChangeShapeType="1"/>
          </p:cNvSpPr>
          <p:nvPr/>
        </p:nvSpPr>
        <p:spPr bwMode="auto">
          <a:xfrm>
            <a:off x="31242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4" name="Line 15"/>
          <p:cNvSpPr>
            <a:spLocks noChangeShapeType="1"/>
          </p:cNvSpPr>
          <p:nvPr/>
        </p:nvSpPr>
        <p:spPr bwMode="auto">
          <a:xfrm>
            <a:off x="34290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5" name="Line 15"/>
          <p:cNvSpPr>
            <a:spLocks noChangeShapeType="1"/>
          </p:cNvSpPr>
          <p:nvPr/>
        </p:nvSpPr>
        <p:spPr bwMode="auto">
          <a:xfrm>
            <a:off x="37338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6" name="Line 15"/>
          <p:cNvSpPr>
            <a:spLocks noChangeShapeType="1"/>
          </p:cNvSpPr>
          <p:nvPr/>
        </p:nvSpPr>
        <p:spPr bwMode="auto">
          <a:xfrm>
            <a:off x="26670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7" name="TextBox 46"/>
          <p:cNvSpPr txBox="1"/>
          <p:nvPr/>
        </p:nvSpPr>
        <p:spPr>
          <a:xfrm>
            <a:off x="5638800" y="2895600"/>
            <a:ext cx="3124200" cy="830997"/>
          </a:xfrm>
          <a:prstGeom prst="rect">
            <a:avLst/>
          </a:prstGeom>
          <a:noFill/>
        </p:spPr>
        <p:txBody>
          <a:bodyPr wrap="square" rtlCol="0">
            <a:spAutoFit/>
          </a:bodyPr>
          <a:lstStyle/>
          <a:p>
            <a:r>
              <a:rPr lang="en-US" sz="1600" i="1" dirty="0" smtClean="0"/>
              <a:t>Note: All of the shaders have access to (pseudo) constants (more on this later).</a:t>
            </a:r>
            <a:endParaRPr lang="en-US" sz="16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The pipeline diagram does not do the process justice.</a:t>
            </a:r>
          </a:p>
          <a:p>
            <a:r>
              <a:rPr lang="en-US" dirty="0" smtClean="0"/>
              <a:t>Think of an OpenGL machine as a simplified assembly line.</a:t>
            </a:r>
          </a:p>
          <a:p>
            <a:r>
              <a:rPr lang="en-US" dirty="0" smtClean="0"/>
              <a:t>To produce widget A:</a:t>
            </a:r>
          </a:p>
          <a:p>
            <a:pPr lvl="1"/>
            <a:r>
              <a:rPr lang="en-US" b="1" i="1" dirty="0" smtClean="0">
                <a:solidFill>
                  <a:schemeClr val="accent6"/>
                </a:solidFill>
              </a:rPr>
              <a:t>Stop assembly line</a:t>
            </a:r>
          </a:p>
          <a:p>
            <a:pPr lvl="1"/>
            <a:r>
              <a:rPr lang="en-US" b="1" dirty="0" smtClean="0"/>
              <a:t>Load parts into feed bins</a:t>
            </a:r>
          </a:p>
          <a:p>
            <a:pPr lvl="1"/>
            <a:r>
              <a:rPr lang="en-US" b="1" dirty="0" smtClean="0"/>
              <a:t>Set operations and state for the A’s process assembly</a:t>
            </a:r>
          </a:p>
          <a:p>
            <a:pPr lvl="1"/>
            <a:r>
              <a:rPr lang="en-US" dirty="0" smtClean="0"/>
              <a:t>Restart the assembly line</a:t>
            </a:r>
          </a:p>
          <a:p>
            <a:pPr lvl="2"/>
            <a:r>
              <a:rPr lang="en-US" dirty="0" smtClean="0"/>
              <a:t>Streams parts for A through the line</a:t>
            </a:r>
          </a:p>
          <a:p>
            <a:r>
              <a:rPr lang="en-US" dirty="0" smtClean="0"/>
              <a:t>To produce widget B:</a:t>
            </a:r>
          </a:p>
          <a:p>
            <a:pPr lvl="1"/>
            <a:r>
              <a:rPr lang="en-US" b="1" i="1" dirty="0" smtClean="0">
                <a:solidFill>
                  <a:schemeClr val="accent6"/>
                </a:solidFill>
              </a:rPr>
              <a:t>Stop assembly line</a:t>
            </a:r>
          </a:p>
          <a:p>
            <a:pPr lvl="1"/>
            <a:r>
              <a:rPr lang="en-US" b="1" dirty="0" smtClean="0"/>
              <a:t>Load parts into feed bins</a:t>
            </a:r>
          </a:p>
          <a:p>
            <a:pPr lvl="1"/>
            <a:r>
              <a:rPr lang="en-US" b="1" dirty="0" smtClean="0"/>
              <a:t>Set operations and state for the B’s process assembly</a:t>
            </a:r>
          </a:p>
          <a:p>
            <a:pPr lvl="1"/>
            <a:r>
              <a:rPr lang="en-US" dirty="0" smtClean="0"/>
              <a:t>Restart the assembly line</a:t>
            </a:r>
          </a:p>
          <a:p>
            <a:pPr lvl="2"/>
            <a:r>
              <a:rPr lang="en-US" dirty="0" smtClean="0"/>
              <a:t>Streams parts for B through the line</a:t>
            </a:r>
          </a:p>
        </p:txBody>
      </p:sp>
      <p:sp>
        <p:nvSpPr>
          <p:cNvPr id="2" name="Title 1"/>
          <p:cNvSpPr>
            <a:spLocks noGrp="1"/>
          </p:cNvSpPr>
          <p:nvPr>
            <p:ph type="title"/>
          </p:nvPr>
        </p:nvSpPr>
        <p:spPr/>
        <p:txBody>
          <a:bodyPr>
            <a:normAutofit/>
          </a:bodyPr>
          <a:lstStyle/>
          <a:p>
            <a:r>
              <a:rPr smtClean="0"/>
              <a:t>The Stream Model</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In reality, there are three simultaneous </a:t>
            </a:r>
            <a:r>
              <a:rPr lang="en-US" dirty="0" smtClean="0"/>
              <a:t>sets of assembly </a:t>
            </a:r>
            <a:r>
              <a:rPr lang="en-US" dirty="0" smtClean="0"/>
              <a:t>lines running at the same time. Similar to plant A produces pistons, Plant B produces engines and Plant C produces cars.</a:t>
            </a:r>
          </a:p>
          <a:p>
            <a:r>
              <a:rPr lang="en-US" dirty="0" smtClean="0"/>
              <a:t>Yes, I am being abstract.</a:t>
            </a:r>
          </a:p>
          <a:p>
            <a:r>
              <a:rPr lang="en-US" dirty="0" smtClean="0"/>
              <a:t>Previous programming to the pipeline required you to map data to specific concrete objects, so it actually helps to think of the OpenGL pipeline abstractly first.</a:t>
            </a:r>
          </a:p>
        </p:txBody>
      </p:sp>
      <p:sp>
        <p:nvSpPr>
          <p:cNvPr id="3" name="Title 2"/>
          <p:cNvSpPr>
            <a:spLocks noGrp="1"/>
          </p:cNvSpPr>
          <p:nvPr>
            <p:ph type="title"/>
          </p:nvPr>
        </p:nvSpPr>
        <p:spPr/>
        <p:txBody>
          <a:bodyPr/>
          <a:lstStyle/>
          <a:p>
            <a:r>
              <a:rPr smtClean="0"/>
              <a:t>The Stream Model</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The Vertex Shader </a:t>
            </a:r>
          </a:p>
          <a:p>
            <a:pPr lvl="1"/>
            <a:r>
              <a:rPr lang="en-US" dirty="0" smtClean="0"/>
              <a:t>Takes in a single vertex and associated data (called attributes – normal, color, texture coordinates, etc.).</a:t>
            </a:r>
          </a:p>
          <a:p>
            <a:pPr lvl="1"/>
            <a:r>
              <a:rPr lang="en-US" dirty="0" smtClean="0"/>
              <a:t>Outputs a single vertex (3D point) and associated data (not necessarily the same data from above).</a:t>
            </a:r>
          </a:p>
          <a:p>
            <a:endParaRPr lang="en-US" dirty="0"/>
          </a:p>
        </p:txBody>
      </p:sp>
      <p:sp>
        <p:nvSpPr>
          <p:cNvPr id="3" name="Title 2"/>
          <p:cNvSpPr>
            <a:spLocks noGrp="1"/>
          </p:cNvSpPr>
          <p:nvPr>
            <p:ph type="title"/>
          </p:nvPr>
        </p:nvSpPr>
        <p:spPr/>
        <p:txBody>
          <a:bodyPr/>
          <a:lstStyle/>
          <a:p>
            <a:r>
              <a:rPr smtClean="0"/>
              <a:t>The Stream Model</a:t>
            </a:r>
            <a:endParaRPr lang="en-US" dirty="0"/>
          </a:p>
        </p:txBody>
      </p:sp>
      <p:grpSp>
        <p:nvGrpSpPr>
          <p:cNvPr id="4" name="Group 3"/>
          <p:cNvGrpSpPr/>
          <p:nvPr/>
        </p:nvGrpSpPr>
        <p:grpSpPr>
          <a:xfrm>
            <a:off x="1752600" y="4800600"/>
            <a:ext cx="5638800" cy="1295400"/>
            <a:chOff x="2209800" y="3733800"/>
            <a:chExt cx="5638800" cy="1295400"/>
          </a:xfrm>
        </p:grpSpPr>
        <p:sp>
          <p:nvSpPr>
            <p:cNvPr id="5" name="Line 16"/>
            <p:cNvSpPr>
              <a:spLocks noChangeShapeType="1"/>
            </p:cNvSpPr>
            <p:nvPr/>
          </p:nvSpPr>
          <p:spPr bwMode="auto">
            <a:xfrm>
              <a:off x="3276600" y="45720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6" name="Rectangle 8"/>
            <p:cNvSpPr>
              <a:spLocks noChangeArrowheads="1"/>
            </p:cNvSpPr>
            <p:nvPr/>
          </p:nvSpPr>
          <p:spPr bwMode="auto">
            <a:xfrm>
              <a:off x="2209800" y="4114800"/>
              <a:ext cx="2133600" cy="5334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Vertex Shader</a:t>
              </a:r>
            </a:p>
          </p:txBody>
        </p:sp>
        <p:sp>
          <p:nvSpPr>
            <p:cNvPr id="7" name="Line 24"/>
            <p:cNvSpPr>
              <a:spLocks noChangeShapeType="1"/>
            </p:cNvSpPr>
            <p:nvPr/>
          </p:nvSpPr>
          <p:spPr bwMode="auto">
            <a:xfrm>
              <a:off x="3276600" y="3733800"/>
              <a:ext cx="0" cy="3810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8" name="Text Box 29"/>
            <p:cNvSpPr txBox="1">
              <a:spLocks noChangeArrowheads="1"/>
            </p:cNvSpPr>
            <p:nvPr/>
          </p:nvSpPr>
          <p:spPr bwMode="auto">
            <a:xfrm>
              <a:off x="3352800" y="4572000"/>
              <a:ext cx="4495800" cy="366713"/>
            </a:xfrm>
            <a:prstGeom prst="rect">
              <a:avLst/>
            </a:prstGeom>
            <a:noFill/>
            <a:ln w="25400">
              <a:noFill/>
              <a:miter lim="800000"/>
              <a:headEnd/>
              <a:tailEnd/>
            </a:ln>
            <a:effectLst/>
          </p:spPr>
          <p:txBody>
            <a:bodyPr>
              <a:spAutoFit/>
            </a:bodyPr>
            <a:lstStyle/>
            <a:p>
              <a:pPr>
                <a:spcBef>
                  <a:spcPct val="50000"/>
                </a:spcBef>
                <a:defRPr/>
              </a:pPr>
              <a:r>
                <a:rPr lang="en-US" sz="1800" dirty="0"/>
                <a:t>transformed </a:t>
              </a:r>
              <a:r>
                <a:rPr lang="en-US" sz="1800" dirty="0" smtClean="0"/>
                <a:t>vertices</a:t>
              </a:r>
              <a:r>
                <a:rPr lang="en-US" dirty="0" smtClean="0"/>
                <a:t> and data</a:t>
              </a:r>
              <a:endParaRPr lang="en-US" dirty="0"/>
            </a:p>
          </p:txBody>
        </p:sp>
      </p:grpSp>
      <p:sp>
        <p:nvSpPr>
          <p:cNvPr id="9" name="Rectangle 8"/>
          <p:cNvSpPr/>
          <p:nvPr/>
        </p:nvSpPr>
        <p:spPr>
          <a:xfrm>
            <a:off x="3124200" y="2209800"/>
            <a:ext cx="990600" cy="457200"/>
          </a:xfrm>
          <a:prstGeom prst="rect">
            <a:avLst/>
          </a:prstGeom>
          <a:noFill/>
          <a:ln>
            <a:solidFill>
              <a:srgbClr val="BD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0" y="3581400"/>
            <a:ext cx="990600" cy="457200"/>
          </a:xfrm>
          <a:prstGeom prst="rect">
            <a:avLst/>
          </a:prstGeom>
          <a:noFill/>
          <a:ln>
            <a:solidFill>
              <a:srgbClr val="BD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Outline of </a:t>
            </a:r>
            <a:r>
              <a:rPr lang="en-US" altLang="en-US" dirty="0" smtClean="0"/>
              <a:t>Computer Graphics</a:t>
            </a:r>
            <a:endParaRPr lang="en-US" altLang="en-US" dirty="0" smtClean="0"/>
          </a:p>
        </p:txBody>
      </p:sp>
      <p:sp>
        <p:nvSpPr>
          <p:cNvPr id="8195" name="Rectangle 3"/>
          <p:cNvSpPr>
            <a:spLocks noGrp="1" noChangeArrowheads="1"/>
          </p:cNvSpPr>
          <p:nvPr>
            <p:ph type="body" idx="1"/>
          </p:nvPr>
        </p:nvSpPr>
        <p:spPr>
          <a:xfrm>
            <a:off x="609600" y="1676400"/>
            <a:ext cx="7848600" cy="4648200"/>
          </a:xfrm>
        </p:spPr>
        <p:txBody>
          <a:bodyPr/>
          <a:lstStyle/>
          <a:p>
            <a:pPr eaLnBrk="1" hangingPunct="1">
              <a:lnSpc>
                <a:spcPct val="90000"/>
              </a:lnSpc>
            </a:pPr>
            <a:r>
              <a:rPr lang="en-US" altLang="en-US" sz="2800" smtClean="0"/>
              <a:t>Geometry</a:t>
            </a:r>
          </a:p>
          <a:p>
            <a:pPr eaLnBrk="1" hangingPunct="1">
              <a:lnSpc>
                <a:spcPct val="90000"/>
              </a:lnSpc>
            </a:pPr>
            <a:r>
              <a:rPr lang="en-US" altLang="en-US" sz="2800" smtClean="0"/>
              <a:t>Rasterization</a:t>
            </a:r>
          </a:p>
          <a:p>
            <a:pPr eaLnBrk="1" hangingPunct="1">
              <a:lnSpc>
                <a:spcPct val="90000"/>
              </a:lnSpc>
            </a:pPr>
            <a:r>
              <a:rPr lang="en-US" altLang="en-US" sz="2800" smtClean="0"/>
              <a:t>Shading</a:t>
            </a:r>
          </a:p>
          <a:p>
            <a:pPr eaLnBrk="1" hangingPunct="1">
              <a:lnSpc>
                <a:spcPct val="90000"/>
              </a:lnSpc>
            </a:pPr>
            <a:r>
              <a:rPr lang="en-US" altLang="en-US" sz="2800" smtClean="0"/>
              <a:t>Hidden surface 				         elimination</a:t>
            </a:r>
          </a:p>
          <a:p>
            <a:pPr eaLnBrk="1" hangingPunct="1">
              <a:lnSpc>
                <a:spcPct val="90000"/>
              </a:lnSpc>
            </a:pPr>
            <a:r>
              <a:rPr lang="en-US" altLang="en-US" sz="2800" smtClean="0"/>
              <a:t>Texture mapping</a:t>
            </a:r>
          </a:p>
          <a:p>
            <a:pPr eaLnBrk="1" hangingPunct="1">
              <a:lnSpc>
                <a:spcPct val="90000"/>
              </a:lnSpc>
            </a:pPr>
            <a:r>
              <a:rPr lang="en-US" altLang="en-US" sz="2800" smtClean="0"/>
              <a:t>Modeling</a:t>
            </a:r>
          </a:p>
          <a:p>
            <a:pPr eaLnBrk="1" hangingPunct="1">
              <a:lnSpc>
                <a:spcPct val="90000"/>
              </a:lnSpc>
            </a:pPr>
            <a:r>
              <a:rPr lang="en-US" altLang="en-US" sz="2800" smtClean="0"/>
              <a:t>Animation</a:t>
            </a:r>
          </a:p>
          <a:p>
            <a:pPr eaLnBrk="1" hangingPunct="1">
              <a:lnSpc>
                <a:spcPct val="90000"/>
              </a:lnSpc>
            </a:pPr>
            <a:r>
              <a:rPr lang="en-US" altLang="en-US" sz="2800" smtClean="0"/>
              <a:t>Ray tracing</a:t>
            </a:r>
          </a:p>
          <a:p>
            <a:pPr eaLnBrk="1" hangingPunct="1">
              <a:lnSpc>
                <a:spcPct val="90000"/>
              </a:lnSpc>
            </a:pPr>
            <a:r>
              <a:rPr lang="en-US" altLang="en-US" sz="2800" smtClean="0"/>
              <a:t>Global illumination</a:t>
            </a:r>
          </a:p>
          <a:p>
            <a:pPr eaLnBrk="1" hangingPunct="1">
              <a:lnSpc>
                <a:spcPct val="90000"/>
              </a:lnSpc>
            </a:pPr>
            <a:endParaRPr lang="en-US" altLang="en-US" sz="2800" smtClean="0"/>
          </a:p>
          <a:p>
            <a:pPr eaLnBrk="1" hangingPunct="1">
              <a:lnSpc>
                <a:spcPct val="90000"/>
              </a:lnSpc>
            </a:pPr>
            <a:endParaRPr lang="en-US" altLang="en-US" sz="2800" smtClean="0"/>
          </a:p>
        </p:txBody>
      </p:sp>
      <p:pic>
        <p:nvPicPr>
          <p:cNvPr id="8196" name="Picture 9"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09800"/>
            <a:ext cx="42418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10"/>
          <p:cNvSpPr txBox="1">
            <a:spLocks noChangeArrowheads="1"/>
          </p:cNvSpPr>
          <p:nvPr/>
        </p:nvSpPr>
        <p:spPr bwMode="auto">
          <a:xfrm>
            <a:off x="7148513" y="5410200"/>
            <a:ext cx="15906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r>
              <a:rPr lang="en-US" altLang="en-US" sz="1000"/>
              <a:t>from M. Woo et al., 1997</a:t>
            </a:r>
          </a:p>
        </p:txBody>
      </p:sp>
    </p:spTree>
    <p:extLst>
      <p:ext uri="{BB962C8B-B14F-4D97-AF65-F5344CB8AC3E}">
        <p14:creationId xmlns:p14="http://schemas.microsoft.com/office/powerpoint/2010/main" val="2398269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startAt="2"/>
            </a:pPr>
            <a:r>
              <a:rPr lang="en-US" sz="2400" dirty="0" smtClean="0"/>
              <a:t>The Geometry Shader</a:t>
            </a:r>
          </a:p>
          <a:p>
            <a:pPr lvl="1"/>
            <a:r>
              <a:rPr lang="en-US" sz="2000" dirty="0" smtClean="0"/>
              <a:t>Takes as input a primitive (e.g. a triangle) defined as a collection of vertices, and data associated at each vertex.</a:t>
            </a:r>
          </a:p>
          <a:p>
            <a:pPr lvl="1"/>
            <a:r>
              <a:rPr lang="en-US" sz="2000" dirty="0" smtClean="0"/>
              <a:t>May also have access to adjacent primitives and their vertices and data.</a:t>
            </a:r>
          </a:p>
          <a:p>
            <a:pPr lvl="1"/>
            <a:r>
              <a:rPr lang="en-US" sz="2000" dirty="0" smtClean="0"/>
              <a:t>Outputs either:</a:t>
            </a:r>
          </a:p>
          <a:p>
            <a:pPr lvl="2"/>
            <a:r>
              <a:rPr lang="en-US" sz="1800" dirty="0" smtClean="0"/>
              <a:t>Nothing  - kills the primitive</a:t>
            </a:r>
          </a:p>
          <a:p>
            <a:pPr lvl="2"/>
            <a:r>
              <a:rPr lang="en-US" sz="1800" dirty="0" smtClean="0"/>
              <a:t>A similar primitive or set of primitives with associated data.</a:t>
            </a:r>
          </a:p>
          <a:p>
            <a:pPr lvl="2"/>
            <a:r>
              <a:rPr lang="en-US" sz="1800" dirty="0" smtClean="0"/>
              <a:t>A completely different primitive (e.g. a line strip) or set of primitives and associated data.</a:t>
            </a:r>
            <a:endParaRPr lang="en-US" sz="1800" dirty="0"/>
          </a:p>
        </p:txBody>
      </p:sp>
      <p:sp>
        <p:nvSpPr>
          <p:cNvPr id="3" name="Title 2"/>
          <p:cNvSpPr>
            <a:spLocks noGrp="1"/>
          </p:cNvSpPr>
          <p:nvPr>
            <p:ph type="title"/>
          </p:nvPr>
        </p:nvSpPr>
        <p:spPr/>
        <p:txBody>
          <a:bodyPr/>
          <a:lstStyle/>
          <a:p>
            <a:r>
              <a:rPr smtClean="0"/>
              <a:t>The Stream Model</a:t>
            </a:r>
            <a:endParaRPr lang="en-US" dirty="0"/>
          </a:p>
        </p:txBody>
      </p:sp>
      <p:sp>
        <p:nvSpPr>
          <p:cNvPr id="4" name="Line 16"/>
          <p:cNvSpPr>
            <a:spLocks noChangeShapeType="1"/>
          </p:cNvSpPr>
          <p:nvPr/>
        </p:nvSpPr>
        <p:spPr bwMode="auto">
          <a:xfrm>
            <a:off x="3810000" y="49530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5" name="Line 16"/>
          <p:cNvSpPr>
            <a:spLocks noChangeShapeType="1"/>
          </p:cNvSpPr>
          <p:nvPr/>
        </p:nvSpPr>
        <p:spPr bwMode="auto">
          <a:xfrm>
            <a:off x="3810000" y="5791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6" name="Text Box 29"/>
          <p:cNvSpPr txBox="1">
            <a:spLocks noChangeArrowheads="1"/>
          </p:cNvSpPr>
          <p:nvPr/>
        </p:nvSpPr>
        <p:spPr bwMode="auto">
          <a:xfrm>
            <a:off x="3886200" y="4953000"/>
            <a:ext cx="4495800" cy="366713"/>
          </a:xfrm>
          <a:prstGeom prst="rect">
            <a:avLst/>
          </a:prstGeom>
          <a:noFill/>
          <a:ln w="25400">
            <a:noFill/>
            <a:miter lim="800000"/>
            <a:headEnd/>
            <a:tailEnd/>
          </a:ln>
          <a:effectLst/>
        </p:spPr>
        <p:txBody>
          <a:bodyPr>
            <a:spAutoFit/>
          </a:bodyPr>
          <a:lstStyle/>
          <a:p>
            <a:pPr>
              <a:spcBef>
                <a:spcPct val="50000"/>
              </a:spcBef>
              <a:defRPr/>
            </a:pPr>
            <a:r>
              <a:rPr lang="en-US" sz="1800" dirty="0" smtClean="0"/>
              <a:t>Primitive </a:t>
            </a:r>
            <a:r>
              <a:rPr lang="en-US" dirty="0" smtClean="0"/>
              <a:t>and data</a:t>
            </a:r>
            <a:endParaRPr lang="en-US" dirty="0"/>
          </a:p>
        </p:txBody>
      </p:sp>
      <p:sp>
        <p:nvSpPr>
          <p:cNvPr id="7" name="Text Box 36"/>
          <p:cNvSpPr txBox="1">
            <a:spLocks noChangeArrowheads="1"/>
          </p:cNvSpPr>
          <p:nvPr/>
        </p:nvSpPr>
        <p:spPr bwMode="auto">
          <a:xfrm>
            <a:off x="2590800" y="5410200"/>
            <a:ext cx="2590800" cy="369332"/>
          </a:xfrm>
          <a:prstGeom prst="rect">
            <a:avLst/>
          </a:prstGeom>
          <a:solidFill>
            <a:schemeClr val="bg1"/>
          </a:solidFill>
          <a:ln w="25400">
            <a:solidFill>
              <a:schemeClr val="tx1"/>
            </a:solidFill>
            <a:miter lim="800000"/>
            <a:headEnd/>
            <a:tailEnd/>
          </a:ln>
          <a:effectLst/>
        </p:spPr>
        <p:txBody>
          <a:bodyPr>
            <a:spAutoFit/>
          </a:bodyPr>
          <a:lstStyle/>
          <a:p>
            <a:pPr algn="ctr">
              <a:spcBef>
                <a:spcPct val="50000"/>
              </a:spcBef>
              <a:defRPr/>
            </a:pPr>
            <a:r>
              <a:rPr lang="en-US" dirty="0">
                <a:solidFill>
                  <a:schemeClr val="tx1"/>
                </a:solidFill>
              </a:rPr>
              <a:t>Geometry Shader</a:t>
            </a:r>
            <a:endParaRPr lang="en-US" dirty="0"/>
          </a:p>
        </p:txBody>
      </p:sp>
      <p:sp>
        <p:nvSpPr>
          <p:cNvPr id="8" name="Line 16"/>
          <p:cNvSpPr>
            <a:spLocks noChangeShapeType="1"/>
          </p:cNvSpPr>
          <p:nvPr/>
        </p:nvSpPr>
        <p:spPr bwMode="auto">
          <a:xfrm>
            <a:off x="3581400" y="5791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9" name="Line 16"/>
          <p:cNvSpPr>
            <a:spLocks noChangeShapeType="1"/>
          </p:cNvSpPr>
          <p:nvPr/>
        </p:nvSpPr>
        <p:spPr bwMode="auto">
          <a:xfrm>
            <a:off x="4038600" y="5791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0" name="Text Box 29"/>
          <p:cNvSpPr txBox="1">
            <a:spLocks noChangeArrowheads="1"/>
          </p:cNvSpPr>
          <p:nvPr/>
        </p:nvSpPr>
        <p:spPr bwMode="auto">
          <a:xfrm>
            <a:off x="4191000" y="5867400"/>
            <a:ext cx="4495800" cy="366713"/>
          </a:xfrm>
          <a:prstGeom prst="rect">
            <a:avLst/>
          </a:prstGeom>
          <a:noFill/>
          <a:ln w="25400">
            <a:noFill/>
            <a:miter lim="800000"/>
            <a:headEnd/>
            <a:tailEnd/>
          </a:ln>
          <a:effectLst/>
        </p:spPr>
        <p:txBody>
          <a:bodyPr>
            <a:spAutoFit/>
          </a:bodyPr>
          <a:lstStyle/>
          <a:p>
            <a:pPr>
              <a:spcBef>
                <a:spcPct val="50000"/>
              </a:spcBef>
              <a:defRPr/>
            </a:pPr>
            <a:r>
              <a:rPr lang="en-US" sz="1800" dirty="0" smtClean="0"/>
              <a:t>Primitive(s) </a:t>
            </a:r>
            <a:r>
              <a:rPr lang="en-US" dirty="0" smtClean="0"/>
              <a:t>and data</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startAt="3"/>
            </a:pPr>
            <a:r>
              <a:rPr lang="en-US" sz="2400" dirty="0" smtClean="0"/>
              <a:t>The Fragment Shader (Pixel Shader in DirectX)</a:t>
            </a:r>
          </a:p>
          <a:p>
            <a:pPr lvl="1"/>
            <a:r>
              <a:rPr lang="en-US" sz="2000" dirty="0" smtClean="0"/>
              <a:t>Takes as input a fragment (pixel location), the depth associated with the fragment and other data.</a:t>
            </a:r>
          </a:p>
          <a:p>
            <a:pPr lvl="1"/>
            <a:r>
              <a:rPr lang="en-US" sz="2000" dirty="0" smtClean="0"/>
              <a:t>Outputs either:</a:t>
            </a:r>
          </a:p>
          <a:p>
            <a:pPr lvl="2"/>
            <a:r>
              <a:rPr lang="en-US" sz="1800" dirty="0" smtClean="0"/>
              <a:t>Nothing – kills the fragment</a:t>
            </a:r>
          </a:p>
          <a:p>
            <a:pPr lvl="2"/>
            <a:r>
              <a:rPr lang="en-US" sz="1800" dirty="0" smtClean="0"/>
              <a:t>A single RGBA color and a depth value</a:t>
            </a:r>
          </a:p>
          <a:p>
            <a:pPr lvl="2"/>
            <a:r>
              <a:rPr lang="en-US" sz="1800" dirty="0" smtClean="0"/>
              <a:t>A collection of RGBA color values and a single depth value</a:t>
            </a:r>
          </a:p>
          <a:p>
            <a:pPr lvl="2"/>
            <a:r>
              <a:rPr lang="en-US" sz="1800" dirty="0" smtClean="0"/>
              <a:t>A collection of data and a single depth value</a:t>
            </a:r>
          </a:p>
          <a:p>
            <a:pPr lvl="2"/>
            <a:r>
              <a:rPr lang="en-US" sz="1800" dirty="0" smtClean="0"/>
              <a:t>May also include a single optional stencil value</a:t>
            </a:r>
            <a:endParaRPr lang="en-US" sz="1800" dirty="0"/>
          </a:p>
        </p:txBody>
      </p:sp>
      <p:sp>
        <p:nvSpPr>
          <p:cNvPr id="3" name="Title 2"/>
          <p:cNvSpPr>
            <a:spLocks noGrp="1"/>
          </p:cNvSpPr>
          <p:nvPr>
            <p:ph type="title"/>
          </p:nvPr>
        </p:nvSpPr>
        <p:spPr/>
        <p:txBody>
          <a:bodyPr/>
          <a:lstStyle/>
          <a:p>
            <a:r>
              <a:rPr smtClean="0"/>
              <a:t>The Stream Model</a:t>
            </a:r>
            <a:endParaRPr lang="en-US" dirty="0"/>
          </a:p>
        </p:txBody>
      </p:sp>
      <p:sp>
        <p:nvSpPr>
          <p:cNvPr id="4" name="Rectangle 10"/>
          <p:cNvSpPr>
            <a:spLocks noChangeArrowheads="1"/>
          </p:cNvSpPr>
          <p:nvPr/>
        </p:nvSpPr>
        <p:spPr bwMode="auto">
          <a:xfrm>
            <a:off x="2286000" y="5181600"/>
            <a:ext cx="2209800" cy="4572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Fragment Shader</a:t>
            </a:r>
          </a:p>
        </p:txBody>
      </p:sp>
      <p:sp>
        <p:nvSpPr>
          <p:cNvPr id="7" name="Line 14"/>
          <p:cNvSpPr>
            <a:spLocks noChangeShapeType="1"/>
          </p:cNvSpPr>
          <p:nvPr/>
        </p:nvSpPr>
        <p:spPr bwMode="auto">
          <a:xfrm>
            <a:off x="3200400" y="56388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9" name="Text Box 30"/>
          <p:cNvSpPr txBox="1">
            <a:spLocks noChangeArrowheads="1"/>
          </p:cNvSpPr>
          <p:nvPr/>
        </p:nvSpPr>
        <p:spPr bwMode="auto">
          <a:xfrm>
            <a:off x="3429000" y="4648200"/>
            <a:ext cx="3581400" cy="369332"/>
          </a:xfrm>
          <a:prstGeom prst="rect">
            <a:avLst/>
          </a:prstGeom>
          <a:noFill/>
          <a:ln w="25400">
            <a:noFill/>
            <a:miter lim="800000"/>
            <a:headEnd/>
            <a:tailEnd/>
          </a:ln>
          <a:effectLst/>
        </p:spPr>
        <p:txBody>
          <a:bodyPr wrap="square">
            <a:spAutoFit/>
          </a:bodyPr>
          <a:lstStyle/>
          <a:p>
            <a:pPr>
              <a:spcBef>
                <a:spcPct val="50000"/>
              </a:spcBef>
              <a:defRPr/>
            </a:pPr>
            <a:r>
              <a:rPr lang="en-US" sz="1800" dirty="0" smtClean="0"/>
              <a:t>Depth with interpolated data </a:t>
            </a:r>
            <a:endParaRPr lang="en-US" dirty="0"/>
          </a:p>
        </p:txBody>
      </p:sp>
      <p:sp>
        <p:nvSpPr>
          <p:cNvPr id="10" name="Text Box 31"/>
          <p:cNvSpPr txBox="1">
            <a:spLocks noChangeArrowheads="1"/>
          </p:cNvSpPr>
          <p:nvPr/>
        </p:nvSpPr>
        <p:spPr bwMode="auto">
          <a:xfrm>
            <a:off x="3352800" y="5653088"/>
            <a:ext cx="4495800" cy="366712"/>
          </a:xfrm>
          <a:prstGeom prst="rect">
            <a:avLst/>
          </a:prstGeom>
          <a:noFill/>
          <a:ln w="25400">
            <a:noFill/>
            <a:miter lim="800000"/>
            <a:headEnd/>
            <a:tailEnd/>
          </a:ln>
          <a:effectLst/>
        </p:spPr>
        <p:txBody>
          <a:bodyPr>
            <a:spAutoFit/>
          </a:bodyPr>
          <a:lstStyle/>
          <a:p>
            <a:pPr>
              <a:spcBef>
                <a:spcPct val="50000"/>
              </a:spcBef>
              <a:defRPr/>
            </a:pPr>
            <a:r>
              <a:rPr lang="en-US" dirty="0" smtClean="0"/>
              <a:t>C</a:t>
            </a:r>
            <a:r>
              <a:rPr lang="en-US" sz="1800" dirty="0" smtClean="0"/>
              <a:t>olor(s), </a:t>
            </a:r>
            <a:r>
              <a:rPr lang="en-US" sz="1800" dirty="0"/>
              <a:t>depth, </a:t>
            </a:r>
            <a:r>
              <a:rPr lang="en-US" sz="1800" dirty="0" smtClean="0"/>
              <a:t>stencil (or just data)</a:t>
            </a:r>
            <a:endParaRPr lang="en-US" dirty="0"/>
          </a:p>
        </p:txBody>
      </p:sp>
      <p:sp>
        <p:nvSpPr>
          <p:cNvPr id="12" name="Line 15"/>
          <p:cNvSpPr>
            <a:spLocks noChangeShapeType="1"/>
          </p:cNvSpPr>
          <p:nvPr/>
        </p:nvSpPr>
        <p:spPr bwMode="auto">
          <a:xfrm>
            <a:off x="3200400" y="46482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Some key points to consider / remember:</a:t>
            </a:r>
          </a:p>
          <a:p>
            <a:pPr lvl="1"/>
            <a:r>
              <a:rPr lang="en-US" dirty="0" smtClean="0"/>
              <a:t>If the wrong parts are feed into the system then the results are meaningless or the assembly line crashes.</a:t>
            </a:r>
          </a:p>
          <a:p>
            <a:pPr lvl="2"/>
            <a:r>
              <a:rPr lang="en-US" dirty="0" smtClean="0"/>
              <a:t>For example, if ¾” hex nut bolts are needed and ½” phillips screws are feed into the system the manifolds may fall off.</a:t>
            </a:r>
          </a:p>
          <a:p>
            <a:pPr lvl="1"/>
            <a:r>
              <a:rPr lang="en-US" dirty="0" smtClean="0"/>
              <a:t>What other resources does the system have access to?</a:t>
            </a:r>
          </a:p>
          <a:p>
            <a:pPr lvl="2"/>
            <a:r>
              <a:rPr lang="en-US" dirty="0" smtClean="0"/>
              <a:t>Something like grease may be considered an infinite resource at one or more stations.</a:t>
            </a:r>
          </a:p>
          <a:p>
            <a:pPr lvl="2"/>
            <a:r>
              <a:rPr lang="en-US" dirty="0" smtClean="0"/>
              <a:t>The specific locations of welding sites and bolt placement.</a:t>
            </a:r>
          </a:p>
          <a:p>
            <a:pPr lvl="1"/>
            <a:r>
              <a:rPr lang="en-US" dirty="0" smtClean="0"/>
              <a:t>How do we prevent one </a:t>
            </a:r>
            <a:r>
              <a:rPr lang="en-US" b="1" i="1" dirty="0" smtClean="0"/>
              <a:t>Plant</a:t>
            </a:r>
            <a:r>
              <a:rPr lang="en-US" dirty="0" smtClean="0"/>
              <a:t> from either swamping another plant with parts or preventing it from running due to low inventory?</a:t>
            </a:r>
            <a:endParaRPr lang="en-US" dirty="0"/>
          </a:p>
        </p:txBody>
      </p:sp>
      <p:sp>
        <p:nvSpPr>
          <p:cNvPr id="3" name="Title 2"/>
          <p:cNvSpPr>
            <a:spLocks noGrp="1"/>
          </p:cNvSpPr>
          <p:nvPr>
            <p:ph type="title"/>
          </p:nvPr>
        </p:nvSpPr>
        <p:spPr/>
        <p:txBody>
          <a:bodyPr/>
          <a:lstStyle/>
          <a:p>
            <a:r>
              <a:rPr smtClean="0"/>
              <a:t>The Stream Model</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The Stream Model</a:t>
            </a:r>
            <a:endParaRPr lang="en-US" dirty="0"/>
          </a:p>
        </p:txBody>
      </p:sp>
      <p:sp>
        <p:nvSpPr>
          <p:cNvPr id="2" name="Content Placeholder 1"/>
          <p:cNvSpPr>
            <a:spLocks noGrp="1"/>
          </p:cNvSpPr>
          <p:nvPr>
            <p:ph sz="half" idx="1"/>
          </p:nvPr>
        </p:nvSpPr>
        <p:spPr/>
        <p:txBody>
          <a:bodyPr/>
          <a:lstStyle/>
          <a:p>
            <a:r>
              <a:rPr lang="en-US" dirty="0" smtClean="0"/>
              <a:t>So, to make a </a:t>
            </a:r>
            <a:r>
              <a:rPr lang="en-US" i="1" dirty="0" smtClean="0"/>
              <a:t>functional</a:t>
            </a:r>
            <a:r>
              <a:rPr lang="en-US" dirty="0" smtClean="0"/>
              <a:t> OpenGL Shader </a:t>
            </a:r>
            <a:r>
              <a:rPr lang="en-US" b="1" i="1" dirty="0" smtClean="0"/>
              <a:t>Program</a:t>
            </a:r>
            <a:r>
              <a:rPr lang="en-US" dirty="0" smtClean="0"/>
              <a:t>, we need to connect the three independent shaders together.</a:t>
            </a:r>
          </a:p>
          <a:p>
            <a:r>
              <a:rPr lang="en-US" dirty="0" smtClean="0"/>
              <a:t>But, they do not connect!!!</a:t>
            </a:r>
            <a:endParaRPr lang="en-US" dirty="0"/>
          </a:p>
        </p:txBody>
      </p:sp>
      <p:sp>
        <p:nvSpPr>
          <p:cNvPr id="38" name="Content Placeholder 37"/>
          <p:cNvSpPr>
            <a:spLocks noGrp="1"/>
          </p:cNvSpPr>
          <p:nvPr>
            <p:ph sz="half" idx="2"/>
          </p:nvPr>
        </p:nvSpPr>
        <p:spPr/>
        <p:txBody>
          <a:bodyPr/>
          <a:lstStyle/>
          <a:p>
            <a:endParaRPr lang="en-US" dirty="0"/>
          </a:p>
        </p:txBody>
      </p:sp>
      <p:grpSp>
        <p:nvGrpSpPr>
          <p:cNvPr id="37" name="Group 36"/>
          <p:cNvGrpSpPr/>
          <p:nvPr/>
        </p:nvGrpSpPr>
        <p:grpSpPr>
          <a:xfrm>
            <a:off x="4114800" y="1219200"/>
            <a:ext cx="5029200" cy="5410200"/>
            <a:chOff x="4114800" y="1219200"/>
            <a:chExt cx="5029200" cy="5410200"/>
          </a:xfrm>
        </p:grpSpPr>
        <p:sp>
          <p:nvSpPr>
            <p:cNvPr id="4" name="Line 16"/>
            <p:cNvSpPr>
              <a:spLocks noChangeShapeType="1"/>
            </p:cNvSpPr>
            <p:nvPr/>
          </p:nvSpPr>
          <p:spPr bwMode="auto">
            <a:xfrm>
              <a:off x="6248400" y="20574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5" name="Line 27"/>
            <p:cNvSpPr>
              <a:spLocks noChangeShapeType="1"/>
            </p:cNvSpPr>
            <p:nvPr/>
          </p:nvSpPr>
          <p:spPr bwMode="auto">
            <a:xfrm>
              <a:off x="4572000" y="57150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6" name="AutoShape 5"/>
            <p:cNvSpPr>
              <a:spLocks noChangeArrowheads="1"/>
            </p:cNvSpPr>
            <p:nvPr/>
          </p:nvSpPr>
          <p:spPr bwMode="auto">
            <a:xfrm>
              <a:off x="4267200" y="44196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7" name="AutoShape 7"/>
            <p:cNvSpPr>
              <a:spLocks noChangeArrowheads="1"/>
            </p:cNvSpPr>
            <p:nvPr/>
          </p:nvSpPr>
          <p:spPr bwMode="auto">
            <a:xfrm>
              <a:off x="4191000" y="43434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8" name="Rectangle 8"/>
            <p:cNvSpPr>
              <a:spLocks noChangeArrowheads="1"/>
            </p:cNvSpPr>
            <p:nvPr/>
          </p:nvSpPr>
          <p:spPr bwMode="auto">
            <a:xfrm>
              <a:off x="5181600" y="1600200"/>
              <a:ext cx="2133600" cy="5334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Vertex Shader</a:t>
              </a:r>
            </a:p>
          </p:txBody>
        </p:sp>
        <p:sp>
          <p:nvSpPr>
            <p:cNvPr id="9" name="Rectangle 9"/>
            <p:cNvSpPr>
              <a:spLocks noChangeArrowheads="1"/>
            </p:cNvSpPr>
            <p:nvPr/>
          </p:nvSpPr>
          <p:spPr bwMode="auto">
            <a:xfrm>
              <a:off x="5334000" y="3352800"/>
              <a:ext cx="1828800" cy="4572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Rasterizer</a:t>
              </a:r>
            </a:p>
          </p:txBody>
        </p:sp>
        <p:sp>
          <p:nvSpPr>
            <p:cNvPr id="10" name="Rectangle 10"/>
            <p:cNvSpPr>
              <a:spLocks noChangeArrowheads="1"/>
            </p:cNvSpPr>
            <p:nvPr/>
          </p:nvSpPr>
          <p:spPr bwMode="auto">
            <a:xfrm>
              <a:off x="5334000" y="4343400"/>
              <a:ext cx="2209800" cy="4572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Fragment Shader</a:t>
              </a:r>
            </a:p>
          </p:txBody>
        </p:sp>
        <p:sp>
          <p:nvSpPr>
            <p:cNvPr id="11" name="Rectangle 11"/>
            <p:cNvSpPr>
              <a:spLocks noChangeArrowheads="1"/>
            </p:cNvSpPr>
            <p:nvPr/>
          </p:nvSpPr>
          <p:spPr bwMode="auto">
            <a:xfrm>
              <a:off x="5410200" y="5257800"/>
              <a:ext cx="1828800" cy="5334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Compositor</a:t>
              </a:r>
            </a:p>
          </p:txBody>
        </p:sp>
        <p:sp>
          <p:nvSpPr>
            <p:cNvPr id="12" name="AutoShape 12"/>
            <p:cNvSpPr>
              <a:spLocks noChangeArrowheads="1"/>
            </p:cNvSpPr>
            <p:nvPr/>
          </p:nvSpPr>
          <p:spPr bwMode="auto">
            <a:xfrm>
              <a:off x="4114800" y="42672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13" name="Line 4"/>
            <p:cNvSpPr>
              <a:spLocks noChangeShapeType="1"/>
            </p:cNvSpPr>
            <p:nvPr/>
          </p:nvSpPr>
          <p:spPr bwMode="auto">
            <a:xfrm>
              <a:off x="4953000" y="4648200"/>
              <a:ext cx="304800" cy="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4" name="Line 13"/>
            <p:cNvSpPr>
              <a:spLocks noChangeShapeType="1"/>
            </p:cNvSpPr>
            <p:nvPr/>
          </p:nvSpPr>
          <p:spPr bwMode="auto">
            <a:xfrm flipH="1">
              <a:off x="4876800" y="4495800"/>
              <a:ext cx="381000" cy="0"/>
            </a:xfrm>
            <a:prstGeom prst="line">
              <a:avLst/>
            </a:prstGeom>
            <a:noFill/>
            <a:ln w="25400">
              <a:solidFill>
                <a:schemeClr val="tx1"/>
              </a:solidFill>
              <a:round/>
              <a:headEnd/>
              <a:tailEnd type="triangle" w="med" len="med"/>
            </a:ln>
          </p:spPr>
          <p:txBody>
            <a:bodyPr/>
            <a:lstStyle/>
            <a:p>
              <a:pPr>
                <a:defRPr/>
              </a:pPr>
              <a:endParaRPr lang="en-US" dirty="0"/>
            </a:p>
          </p:txBody>
        </p:sp>
        <p:sp>
          <p:nvSpPr>
            <p:cNvPr id="15" name="Line 14"/>
            <p:cNvSpPr>
              <a:spLocks noChangeShapeType="1"/>
            </p:cNvSpPr>
            <p:nvPr/>
          </p:nvSpPr>
          <p:spPr bwMode="auto">
            <a:xfrm>
              <a:off x="6248400" y="48006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6" name="Line 15"/>
            <p:cNvSpPr>
              <a:spLocks noChangeShapeType="1"/>
            </p:cNvSpPr>
            <p:nvPr/>
          </p:nvSpPr>
          <p:spPr bwMode="auto">
            <a:xfrm>
              <a:off x="59436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7" name="Line 16"/>
            <p:cNvSpPr>
              <a:spLocks noChangeShapeType="1"/>
            </p:cNvSpPr>
            <p:nvPr/>
          </p:nvSpPr>
          <p:spPr bwMode="auto">
            <a:xfrm>
              <a:off x="6248400" y="28956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8" name="AutoShape 19"/>
            <p:cNvSpPr>
              <a:spLocks noChangeArrowheads="1"/>
            </p:cNvSpPr>
            <p:nvPr/>
          </p:nvSpPr>
          <p:spPr bwMode="auto">
            <a:xfrm>
              <a:off x="4267200" y="53340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19" name="Line 20"/>
            <p:cNvSpPr>
              <a:spLocks noChangeShapeType="1"/>
            </p:cNvSpPr>
            <p:nvPr/>
          </p:nvSpPr>
          <p:spPr bwMode="auto">
            <a:xfrm flipH="1">
              <a:off x="5029200" y="5562600"/>
              <a:ext cx="304800" cy="0"/>
            </a:xfrm>
            <a:prstGeom prst="line">
              <a:avLst/>
            </a:prstGeom>
            <a:noFill/>
            <a:ln w="25400">
              <a:solidFill>
                <a:schemeClr val="tx1"/>
              </a:solidFill>
              <a:round/>
              <a:headEnd/>
              <a:tailEnd type="triangle" w="med" len="med"/>
            </a:ln>
          </p:spPr>
          <p:txBody>
            <a:bodyPr/>
            <a:lstStyle/>
            <a:p>
              <a:pPr>
                <a:defRPr/>
              </a:pPr>
              <a:endParaRPr lang="en-US" dirty="0"/>
            </a:p>
          </p:txBody>
        </p:sp>
        <p:sp>
          <p:nvSpPr>
            <p:cNvPr id="20" name="Line 24"/>
            <p:cNvSpPr>
              <a:spLocks noChangeShapeType="1"/>
            </p:cNvSpPr>
            <p:nvPr/>
          </p:nvSpPr>
          <p:spPr bwMode="auto">
            <a:xfrm>
              <a:off x="6248400" y="1219200"/>
              <a:ext cx="0" cy="3810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21" name="Rectangle 26"/>
            <p:cNvSpPr>
              <a:spLocks noChangeArrowheads="1"/>
            </p:cNvSpPr>
            <p:nvPr/>
          </p:nvSpPr>
          <p:spPr bwMode="auto">
            <a:xfrm>
              <a:off x="4114800" y="6096000"/>
              <a:ext cx="1143000" cy="533400"/>
            </a:xfrm>
            <a:prstGeom prst="rect">
              <a:avLst/>
            </a:prstGeom>
            <a:noFill/>
            <a:ln w="38100">
              <a:noFill/>
              <a:miter lim="800000"/>
              <a:headEnd/>
              <a:tailEnd/>
            </a:ln>
          </p:spPr>
          <p:txBody>
            <a:bodyPr wrap="none" anchor="ctr"/>
            <a:lstStyle/>
            <a:p>
              <a:pPr algn="ctr" eaLnBrk="1" hangingPunct="1"/>
              <a:r>
                <a:rPr lang="en-US" dirty="0">
                  <a:solidFill>
                    <a:schemeClr val="tx1"/>
                  </a:solidFill>
                  <a:effectLst/>
                  <a:latin typeface="Times New Roman" pitchFamily="18" charset="0"/>
                </a:rPr>
                <a:t>Display</a:t>
              </a:r>
            </a:p>
          </p:txBody>
        </p:sp>
        <p:sp>
          <p:nvSpPr>
            <p:cNvPr id="22" name="Text Box 29"/>
            <p:cNvSpPr txBox="1">
              <a:spLocks noChangeArrowheads="1"/>
            </p:cNvSpPr>
            <p:nvPr/>
          </p:nvSpPr>
          <p:spPr bwMode="auto">
            <a:xfrm>
              <a:off x="6172200" y="2133600"/>
              <a:ext cx="2819400" cy="338554"/>
            </a:xfrm>
            <a:prstGeom prst="rect">
              <a:avLst/>
            </a:prstGeom>
            <a:noFill/>
            <a:ln w="25400">
              <a:noFill/>
              <a:miter lim="800000"/>
              <a:headEnd/>
              <a:tailEnd/>
            </a:ln>
            <a:effectLst/>
          </p:spPr>
          <p:txBody>
            <a:bodyPr wrap="square">
              <a:spAutoFit/>
            </a:bodyPr>
            <a:lstStyle/>
            <a:p>
              <a:pPr>
                <a:spcBef>
                  <a:spcPct val="50000"/>
                </a:spcBef>
                <a:defRPr/>
              </a:pPr>
              <a:r>
                <a:rPr lang="en-US" sz="1600" dirty="0"/>
                <a:t>transformed </a:t>
              </a:r>
              <a:r>
                <a:rPr lang="en-US" sz="1600" dirty="0" smtClean="0"/>
                <a:t>vertices and data</a:t>
              </a:r>
              <a:endParaRPr lang="en-US" sz="1600" dirty="0"/>
            </a:p>
          </p:txBody>
        </p:sp>
        <p:sp>
          <p:nvSpPr>
            <p:cNvPr id="23" name="Text Box 30"/>
            <p:cNvSpPr txBox="1">
              <a:spLocks noChangeArrowheads="1"/>
            </p:cNvSpPr>
            <p:nvPr/>
          </p:nvSpPr>
          <p:spPr bwMode="auto">
            <a:xfrm>
              <a:off x="6858000" y="3810000"/>
              <a:ext cx="2286000" cy="584775"/>
            </a:xfrm>
            <a:prstGeom prst="rect">
              <a:avLst/>
            </a:prstGeom>
            <a:noFill/>
            <a:ln w="25400">
              <a:noFill/>
              <a:miter lim="800000"/>
              <a:headEnd/>
              <a:tailEnd/>
            </a:ln>
            <a:effectLst/>
          </p:spPr>
          <p:txBody>
            <a:bodyPr wrap="square">
              <a:spAutoFit/>
            </a:bodyPr>
            <a:lstStyle/>
            <a:p>
              <a:pPr>
                <a:spcBef>
                  <a:spcPct val="50000"/>
                </a:spcBef>
                <a:defRPr/>
              </a:pPr>
              <a:r>
                <a:rPr lang="en-US" sz="1600" dirty="0" smtClean="0"/>
                <a:t>Fragments with interpolated data </a:t>
              </a:r>
              <a:endParaRPr lang="en-US" sz="1600" dirty="0"/>
            </a:p>
          </p:txBody>
        </p:sp>
        <p:sp>
          <p:nvSpPr>
            <p:cNvPr id="24" name="Text Box 31"/>
            <p:cNvSpPr txBox="1">
              <a:spLocks noChangeArrowheads="1"/>
            </p:cNvSpPr>
            <p:nvPr/>
          </p:nvSpPr>
          <p:spPr bwMode="auto">
            <a:xfrm>
              <a:off x="6400800" y="4724400"/>
              <a:ext cx="2514600" cy="584775"/>
            </a:xfrm>
            <a:prstGeom prst="rect">
              <a:avLst/>
            </a:prstGeom>
            <a:noFill/>
            <a:ln w="25400">
              <a:noFill/>
              <a:miter lim="800000"/>
              <a:headEnd/>
              <a:tailEnd/>
            </a:ln>
            <a:effectLst/>
          </p:spPr>
          <p:txBody>
            <a:bodyPr wrap="square">
              <a:spAutoFit/>
            </a:bodyPr>
            <a:lstStyle/>
            <a:p>
              <a:pPr>
                <a:spcBef>
                  <a:spcPct val="50000"/>
                </a:spcBef>
                <a:defRPr/>
              </a:pPr>
              <a:r>
                <a:rPr lang="en-US" sz="1600" dirty="0"/>
                <a:t>pixel color, depth, </a:t>
              </a:r>
              <a:r>
                <a:rPr lang="en-US" sz="1600" dirty="0" smtClean="0"/>
                <a:t>stencil (or just data)</a:t>
              </a:r>
              <a:endParaRPr lang="en-US" sz="1600" dirty="0"/>
            </a:p>
          </p:txBody>
        </p:sp>
        <p:sp>
          <p:nvSpPr>
            <p:cNvPr id="25" name="Text Box 32"/>
            <p:cNvSpPr txBox="1">
              <a:spLocks noChangeArrowheads="1"/>
            </p:cNvSpPr>
            <p:nvPr/>
          </p:nvSpPr>
          <p:spPr bwMode="auto">
            <a:xfrm>
              <a:off x="4114800" y="3886200"/>
              <a:ext cx="914400" cy="366713"/>
            </a:xfrm>
            <a:prstGeom prst="rect">
              <a:avLst/>
            </a:prstGeom>
            <a:noFill/>
            <a:ln w="25400">
              <a:noFill/>
              <a:miter lim="800000"/>
              <a:headEnd/>
              <a:tailEnd/>
            </a:ln>
            <a:effectLst/>
          </p:spPr>
          <p:txBody>
            <a:bodyPr>
              <a:spAutoFit/>
            </a:bodyPr>
            <a:lstStyle/>
            <a:p>
              <a:pPr>
                <a:spcBef>
                  <a:spcPct val="50000"/>
                </a:spcBef>
                <a:defRPr/>
              </a:pPr>
              <a:r>
                <a:rPr lang="en-US" sz="1800" dirty="0">
                  <a:effectLst>
                    <a:outerShdw blurRad="38100" dist="38100" dir="2700000" algn="tl">
                      <a:srgbClr val="C0C0C0"/>
                    </a:outerShdw>
                  </a:effectLst>
                </a:rPr>
                <a:t>texture</a:t>
              </a:r>
              <a:endParaRPr lang="en-US" dirty="0">
                <a:effectLst>
                  <a:outerShdw blurRad="38100" dist="38100" dir="2700000" algn="tl">
                    <a:srgbClr val="C0C0C0"/>
                  </a:outerShdw>
                </a:effectLst>
              </a:endParaRPr>
            </a:p>
          </p:txBody>
        </p:sp>
        <p:sp>
          <p:nvSpPr>
            <p:cNvPr id="26" name="Text Box 36"/>
            <p:cNvSpPr txBox="1">
              <a:spLocks noChangeArrowheads="1"/>
            </p:cNvSpPr>
            <p:nvPr/>
          </p:nvSpPr>
          <p:spPr bwMode="auto">
            <a:xfrm>
              <a:off x="5029200" y="2514600"/>
              <a:ext cx="2590800" cy="369332"/>
            </a:xfrm>
            <a:prstGeom prst="rect">
              <a:avLst/>
            </a:prstGeom>
            <a:solidFill>
              <a:schemeClr val="bg1"/>
            </a:solidFill>
            <a:ln w="25400">
              <a:solidFill>
                <a:schemeClr val="tx1"/>
              </a:solidFill>
              <a:miter lim="800000"/>
              <a:headEnd/>
              <a:tailEnd/>
            </a:ln>
            <a:effectLst/>
          </p:spPr>
          <p:txBody>
            <a:bodyPr>
              <a:spAutoFit/>
            </a:bodyPr>
            <a:lstStyle/>
            <a:p>
              <a:pPr algn="ctr">
                <a:spcBef>
                  <a:spcPct val="50000"/>
                </a:spcBef>
                <a:defRPr/>
              </a:pPr>
              <a:r>
                <a:rPr lang="en-US" dirty="0">
                  <a:solidFill>
                    <a:schemeClr val="tx1"/>
                  </a:solidFill>
                </a:rPr>
                <a:t>Geometry Shader</a:t>
              </a:r>
              <a:endParaRPr lang="en-US" dirty="0"/>
            </a:p>
          </p:txBody>
        </p:sp>
        <p:sp>
          <p:nvSpPr>
            <p:cNvPr id="27" name="Line 16"/>
            <p:cNvSpPr>
              <a:spLocks noChangeShapeType="1"/>
            </p:cNvSpPr>
            <p:nvPr/>
          </p:nvSpPr>
          <p:spPr bwMode="auto">
            <a:xfrm>
              <a:off x="6019800" y="28956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28" name="Line 16"/>
            <p:cNvSpPr>
              <a:spLocks noChangeShapeType="1"/>
            </p:cNvSpPr>
            <p:nvPr/>
          </p:nvSpPr>
          <p:spPr bwMode="auto">
            <a:xfrm>
              <a:off x="6477000" y="28956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29" name="Line 15"/>
            <p:cNvSpPr>
              <a:spLocks noChangeShapeType="1"/>
            </p:cNvSpPr>
            <p:nvPr/>
          </p:nvSpPr>
          <p:spPr bwMode="auto">
            <a:xfrm>
              <a:off x="57912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0" name="Line 15"/>
            <p:cNvSpPr>
              <a:spLocks noChangeShapeType="1"/>
            </p:cNvSpPr>
            <p:nvPr/>
          </p:nvSpPr>
          <p:spPr bwMode="auto">
            <a:xfrm>
              <a:off x="62484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1" name="Line 15"/>
            <p:cNvSpPr>
              <a:spLocks noChangeShapeType="1"/>
            </p:cNvSpPr>
            <p:nvPr/>
          </p:nvSpPr>
          <p:spPr bwMode="auto">
            <a:xfrm>
              <a:off x="65532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2" name="Line 15"/>
            <p:cNvSpPr>
              <a:spLocks noChangeShapeType="1"/>
            </p:cNvSpPr>
            <p:nvPr/>
          </p:nvSpPr>
          <p:spPr bwMode="auto">
            <a:xfrm>
              <a:off x="68580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3" name="Line 15"/>
            <p:cNvSpPr>
              <a:spLocks noChangeShapeType="1"/>
            </p:cNvSpPr>
            <p:nvPr/>
          </p:nvSpPr>
          <p:spPr bwMode="auto">
            <a:xfrm>
              <a:off x="60960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4" name="Line 15"/>
            <p:cNvSpPr>
              <a:spLocks noChangeShapeType="1"/>
            </p:cNvSpPr>
            <p:nvPr/>
          </p:nvSpPr>
          <p:spPr bwMode="auto">
            <a:xfrm>
              <a:off x="64008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5" name="Line 15"/>
            <p:cNvSpPr>
              <a:spLocks noChangeShapeType="1"/>
            </p:cNvSpPr>
            <p:nvPr/>
          </p:nvSpPr>
          <p:spPr bwMode="auto">
            <a:xfrm>
              <a:off x="67056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6" name="Line 15"/>
            <p:cNvSpPr>
              <a:spLocks noChangeShapeType="1"/>
            </p:cNvSpPr>
            <p:nvPr/>
          </p:nvSpPr>
          <p:spPr bwMode="auto">
            <a:xfrm>
              <a:off x="56388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grpSp>
      <p:grpSp>
        <p:nvGrpSpPr>
          <p:cNvPr id="39" name="Group 45"/>
          <p:cNvGrpSpPr/>
          <p:nvPr/>
        </p:nvGrpSpPr>
        <p:grpSpPr>
          <a:xfrm>
            <a:off x="4191000" y="914399"/>
            <a:ext cx="4495800" cy="5410201"/>
            <a:chOff x="4191000" y="914399"/>
            <a:chExt cx="4495800" cy="5410201"/>
          </a:xfrm>
        </p:grpSpPr>
        <p:cxnSp>
          <p:nvCxnSpPr>
            <p:cNvPr id="40" name="Straight Connector 39"/>
            <p:cNvCxnSpPr/>
            <p:nvPr/>
          </p:nvCxnSpPr>
          <p:spPr>
            <a:xfrm rot="16200000" flipH="1">
              <a:off x="3733800" y="1371600"/>
              <a:ext cx="5410200" cy="4495800"/>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cxnSp>
          <p:nvCxnSpPr>
            <p:cNvPr id="43" name="Straight Connector 42"/>
            <p:cNvCxnSpPr/>
            <p:nvPr/>
          </p:nvCxnSpPr>
          <p:spPr>
            <a:xfrm rot="5400000">
              <a:off x="3733800" y="1371599"/>
              <a:ext cx="5410200" cy="44958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The Real Pipeline</a:t>
            </a:r>
            <a:endParaRPr lang="en-US" dirty="0"/>
          </a:p>
        </p:txBody>
      </p:sp>
      <p:sp>
        <p:nvSpPr>
          <p:cNvPr id="7" name="Down Arrow 6"/>
          <p:cNvSpPr/>
          <p:nvPr/>
        </p:nvSpPr>
        <p:spPr>
          <a:xfrm>
            <a:off x="1219200" y="990600"/>
            <a:ext cx="1371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List&lt;</a:t>
            </a:r>
            <a:r>
              <a:rPr lang="en-US" sz="1200" b="1" i="1" dirty="0" smtClean="0">
                <a:solidFill>
                  <a:schemeClr val="tx1"/>
                </a:solidFill>
              </a:rPr>
              <a:t>T</a:t>
            </a:r>
            <a:r>
              <a:rPr lang="en-US" sz="1200" dirty="0" smtClean="0">
                <a:solidFill>
                  <a:schemeClr val="tx1"/>
                </a:solidFill>
              </a:rPr>
              <a:t>&gt; vertexStream</a:t>
            </a:r>
            <a:endParaRPr lang="en-US" sz="1200" dirty="0">
              <a:solidFill>
                <a:schemeClr val="tx1"/>
              </a:solidFill>
            </a:endParaRPr>
          </a:p>
        </p:txBody>
      </p:sp>
      <p:sp>
        <p:nvSpPr>
          <p:cNvPr id="8" name="Down Arrow 7"/>
          <p:cNvSpPr/>
          <p:nvPr/>
        </p:nvSpPr>
        <p:spPr>
          <a:xfrm>
            <a:off x="1219200" y="3581400"/>
            <a:ext cx="13716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List&lt;</a:t>
            </a:r>
            <a:r>
              <a:rPr lang="en-US" sz="1200" b="1" i="1" dirty="0" smtClean="0">
                <a:solidFill>
                  <a:schemeClr val="tx1"/>
                </a:solidFill>
              </a:rPr>
              <a:t>U</a:t>
            </a:r>
            <a:r>
              <a:rPr lang="en-US" sz="1200" dirty="0" smtClean="0">
                <a:solidFill>
                  <a:schemeClr val="tx1"/>
                </a:solidFill>
              </a:rPr>
              <a:t>&gt; vertexStream</a:t>
            </a:r>
            <a:endParaRPr lang="en-US" sz="1200" dirty="0">
              <a:solidFill>
                <a:schemeClr val="tx1"/>
              </a:solidFill>
            </a:endParaRPr>
          </a:p>
        </p:txBody>
      </p:sp>
      <p:sp>
        <p:nvSpPr>
          <p:cNvPr id="9" name="Cloud 8"/>
          <p:cNvSpPr/>
          <p:nvPr/>
        </p:nvSpPr>
        <p:spPr>
          <a:xfrm>
            <a:off x="990600" y="5029200"/>
            <a:ext cx="20574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Top Secret</a:t>
            </a:r>
            <a:endParaRPr lang="en-US" i="1" dirty="0">
              <a:solidFill>
                <a:schemeClr val="tx1"/>
              </a:solidFill>
            </a:endParaRPr>
          </a:p>
        </p:txBody>
      </p:sp>
      <p:sp>
        <p:nvSpPr>
          <p:cNvPr id="13" name="Down Arrow 12"/>
          <p:cNvSpPr/>
          <p:nvPr/>
        </p:nvSpPr>
        <p:spPr>
          <a:xfrm>
            <a:off x="3886200" y="1371600"/>
            <a:ext cx="1371600" cy="1828800"/>
          </a:xfrm>
          <a:prstGeom prst="downArrow">
            <a:avLst>
              <a:gd name="adj1" fmla="val 50000"/>
              <a:gd name="adj2" fmla="val 27993"/>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solidFill>
                  <a:schemeClr val="tx1"/>
                </a:solidFill>
              </a:rPr>
              <a:t>List&lt;Triangle&lt;</a:t>
            </a:r>
            <a:r>
              <a:rPr lang="en-US" sz="1100" b="1" i="1" dirty="0" smtClean="0">
                <a:solidFill>
                  <a:schemeClr val="tx1"/>
                </a:solidFill>
              </a:rPr>
              <a:t>U’</a:t>
            </a:r>
            <a:r>
              <a:rPr lang="en-US" sz="1100" dirty="0" smtClean="0">
                <a:solidFill>
                  <a:schemeClr val="tx1"/>
                </a:solidFill>
              </a:rPr>
              <a:t>&gt;&gt; triangleStream</a:t>
            </a:r>
            <a:endParaRPr lang="en-US" sz="1100" dirty="0">
              <a:solidFill>
                <a:schemeClr val="tx1"/>
              </a:solidFill>
            </a:endParaRPr>
          </a:p>
        </p:txBody>
      </p:sp>
      <p:sp>
        <p:nvSpPr>
          <p:cNvPr id="14" name="Down Arrow 13"/>
          <p:cNvSpPr/>
          <p:nvPr/>
        </p:nvSpPr>
        <p:spPr>
          <a:xfrm>
            <a:off x="3886200" y="3962400"/>
            <a:ext cx="1371600" cy="1752600"/>
          </a:xfrm>
          <a:prstGeom prst="downArrow">
            <a:avLst>
              <a:gd name="adj1" fmla="val 50000"/>
              <a:gd name="adj2" fmla="val 38997"/>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List&lt;Primitive&lt;</a:t>
            </a:r>
            <a:r>
              <a:rPr lang="en-US" sz="1200" b="1" i="1" dirty="0" smtClean="0">
                <a:solidFill>
                  <a:schemeClr val="tx1"/>
                </a:solidFill>
              </a:rPr>
              <a:t>V</a:t>
            </a:r>
            <a:r>
              <a:rPr lang="en-US" sz="1200" dirty="0" smtClean="0">
                <a:solidFill>
                  <a:schemeClr val="tx1"/>
                </a:solidFill>
              </a:rPr>
              <a:t>&gt;&gt; triangleStream</a:t>
            </a:r>
            <a:endParaRPr lang="en-US" sz="1200" dirty="0">
              <a:solidFill>
                <a:schemeClr val="tx1"/>
              </a:solidFill>
            </a:endParaRPr>
          </a:p>
        </p:txBody>
      </p:sp>
      <p:sp>
        <p:nvSpPr>
          <p:cNvPr id="11" name="Cloud 10"/>
          <p:cNvSpPr/>
          <p:nvPr/>
        </p:nvSpPr>
        <p:spPr>
          <a:xfrm>
            <a:off x="3581400" y="533400"/>
            <a:ext cx="20574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Top Secret</a:t>
            </a:r>
            <a:endParaRPr lang="en-US" i="1" dirty="0">
              <a:solidFill>
                <a:schemeClr val="tx1"/>
              </a:solidFill>
            </a:endParaRPr>
          </a:p>
        </p:txBody>
      </p:sp>
      <p:sp>
        <p:nvSpPr>
          <p:cNvPr id="16" name="Cloud 15"/>
          <p:cNvSpPr/>
          <p:nvPr/>
        </p:nvSpPr>
        <p:spPr>
          <a:xfrm>
            <a:off x="3657600" y="5562600"/>
            <a:ext cx="20574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Top Secret</a:t>
            </a:r>
            <a:endParaRPr lang="en-US" i="1" dirty="0">
              <a:solidFill>
                <a:schemeClr val="tx1"/>
              </a:solidFill>
            </a:endParaRPr>
          </a:p>
        </p:txBody>
      </p:sp>
      <p:sp>
        <p:nvSpPr>
          <p:cNvPr id="18" name="Down Arrow 17"/>
          <p:cNvSpPr/>
          <p:nvPr/>
        </p:nvSpPr>
        <p:spPr>
          <a:xfrm>
            <a:off x="7010400" y="1219200"/>
            <a:ext cx="1371600" cy="1905000"/>
          </a:xfrm>
          <a:prstGeom prst="downArrow">
            <a:avLst>
              <a:gd name="adj1" fmla="val 50000"/>
              <a:gd name="adj2" fmla="val 33172"/>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List&lt;</a:t>
            </a:r>
            <a:r>
              <a:rPr lang="en-US" sz="1200" b="1" i="1" dirty="0" smtClean="0">
                <a:solidFill>
                  <a:schemeClr val="tx1"/>
                </a:solidFill>
              </a:rPr>
              <a:t>V’</a:t>
            </a:r>
            <a:r>
              <a:rPr lang="en-US" sz="1200" dirty="0" smtClean="0">
                <a:solidFill>
                  <a:schemeClr val="tx1"/>
                </a:solidFill>
              </a:rPr>
              <a:t>&gt; fragmentStream</a:t>
            </a:r>
            <a:endParaRPr lang="en-US" sz="1200" dirty="0">
              <a:solidFill>
                <a:schemeClr val="tx1"/>
              </a:solidFill>
            </a:endParaRPr>
          </a:p>
        </p:txBody>
      </p:sp>
      <p:sp>
        <p:nvSpPr>
          <p:cNvPr id="19" name="Down Arrow 18"/>
          <p:cNvSpPr/>
          <p:nvPr/>
        </p:nvSpPr>
        <p:spPr>
          <a:xfrm>
            <a:off x="7010400" y="3886200"/>
            <a:ext cx="1371600" cy="1600200"/>
          </a:xfrm>
          <a:prstGeom prst="downArrow">
            <a:avLst>
              <a:gd name="adj1" fmla="val 50000"/>
              <a:gd name="adj2" fmla="val 37702"/>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List&lt;List&lt;</a:t>
            </a:r>
            <a:r>
              <a:rPr lang="en-US" sz="1200" b="1" i="1" dirty="0" smtClean="0">
                <a:solidFill>
                  <a:schemeClr val="tx1"/>
                </a:solidFill>
              </a:rPr>
              <a:t>D</a:t>
            </a:r>
            <a:r>
              <a:rPr lang="en-US" sz="1200" dirty="0" smtClean="0">
                <a:solidFill>
                  <a:schemeClr val="tx1"/>
                </a:solidFill>
              </a:rPr>
              <a:t>&gt;&gt; fragmentStream</a:t>
            </a:r>
            <a:endParaRPr lang="en-US" sz="1200" dirty="0">
              <a:solidFill>
                <a:schemeClr val="tx1"/>
              </a:solidFill>
            </a:endParaRPr>
          </a:p>
        </p:txBody>
      </p:sp>
      <p:sp>
        <p:nvSpPr>
          <p:cNvPr id="20" name="Cloud 19"/>
          <p:cNvSpPr/>
          <p:nvPr/>
        </p:nvSpPr>
        <p:spPr>
          <a:xfrm>
            <a:off x="6705600" y="381000"/>
            <a:ext cx="2057400" cy="99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Top Secret</a:t>
            </a:r>
            <a:endParaRPr lang="en-US" i="1" dirty="0">
              <a:solidFill>
                <a:schemeClr val="tx1"/>
              </a:solidFill>
            </a:endParaRPr>
          </a:p>
        </p:txBody>
      </p:sp>
      <p:sp>
        <p:nvSpPr>
          <p:cNvPr id="21" name="Cloud 20"/>
          <p:cNvSpPr/>
          <p:nvPr/>
        </p:nvSpPr>
        <p:spPr>
          <a:xfrm>
            <a:off x="6781800" y="5334000"/>
            <a:ext cx="2057400" cy="99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BD0F0F"/>
                </a:solidFill>
              </a:rPr>
              <a:t>Raster Ops</a:t>
            </a:r>
            <a:endParaRPr lang="en-US" dirty="0">
              <a:solidFill>
                <a:srgbClr val="BD0F0F"/>
              </a:solidFill>
            </a:endParaRPr>
          </a:p>
        </p:txBody>
      </p:sp>
      <p:cxnSp>
        <p:nvCxnSpPr>
          <p:cNvPr id="26" name="Curved Connector 25"/>
          <p:cNvCxnSpPr>
            <a:stCxn id="9" idx="0"/>
          </p:cNvCxnSpPr>
          <p:nvPr/>
        </p:nvCxnSpPr>
        <p:spPr>
          <a:xfrm flipV="1">
            <a:off x="3046286" y="4495800"/>
            <a:ext cx="230314" cy="1104900"/>
          </a:xfrm>
          <a:prstGeom prst="curvedConnector2">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6200000" flipV="1">
            <a:off x="1943100" y="3162300"/>
            <a:ext cx="2514600" cy="152400"/>
          </a:xfrm>
          <a:prstGeom prst="curvedConnector3">
            <a:avLst>
              <a:gd name="adj1" fmla="val 50000"/>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4" name="Shape 33"/>
          <p:cNvCxnSpPr>
            <a:stCxn id="11" idx="2"/>
          </p:cNvCxnSpPr>
          <p:nvPr/>
        </p:nvCxnSpPr>
        <p:spPr>
          <a:xfrm rot="10800000" flipV="1">
            <a:off x="3124200" y="990600"/>
            <a:ext cx="463582" cy="990600"/>
          </a:xfrm>
          <a:prstGeom prst="curvedConnector2">
            <a:avLst/>
          </a:prstGeom>
          <a:ln w="50800">
            <a:solidFill>
              <a:schemeClr val="accent2">
                <a:lumMod val="60000"/>
                <a:lumOff val="4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Curved Connector 25"/>
          <p:cNvCxnSpPr>
            <a:stCxn id="16" idx="0"/>
          </p:cNvCxnSpPr>
          <p:nvPr/>
        </p:nvCxnSpPr>
        <p:spPr>
          <a:xfrm flipV="1">
            <a:off x="5713286" y="4629808"/>
            <a:ext cx="306514" cy="1389992"/>
          </a:xfrm>
          <a:prstGeom prst="curvedConnector2">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5400000" flipH="1" flipV="1">
            <a:off x="4838703" y="3086101"/>
            <a:ext cx="2590799" cy="228601"/>
          </a:xfrm>
          <a:prstGeom prst="curvedConnector3">
            <a:avLst>
              <a:gd name="adj1" fmla="val 50000"/>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Shape 38"/>
          <p:cNvCxnSpPr>
            <a:stCxn id="20" idx="2"/>
          </p:cNvCxnSpPr>
          <p:nvPr/>
        </p:nvCxnSpPr>
        <p:spPr>
          <a:xfrm rot="10800000" flipV="1">
            <a:off x="6248400" y="876300"/>
            <a:ext cx="463582" cy="1043152"/>
          </a:xfrm>
          <a:prstGeom prst="curvedConnector2">
            <a:avLst/>
          </a:prstGeom>
          <a:ln w="50800">
            <a:solidFill>
              <a:schemeClr val="accent2">
                <a:lumMod val="60000"/>
                <a:lumOff val="4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3" name="Group 54"/>
          <p:cNvGrpSpPr/>
          <p:nvPr/>
        </p:nvGrpSpPr>
        <p:grpSpPr>
          <a:xfrm>
            <a:off x="457200" y="1371600"/>
            <a:ext cx="1219200" cy="400110"/>
            <a:chOff x="457200" y="1371600"/>
            <a:chExt cx="1219200" cy="400110"/>
          </a:xfrm>
        </p:grpSpPr>
        <p:sp>
          <p:nvSpPr>
            <p:cNvPr id="52" name="TextBox 51"/>
            <p:cNvSpPr txBox="1"/>
            <p:nvPr/>
          </p:nvSpPr>
          <p:spPr>
            <a:xfrm>
              <a:off x="457200" y="1371600"/>
              <a:ext cx="990599" cy="400110"/>
            </a:xfrm>
            <a:prstGeom prst="rect">
              <a:avLst/>
            </a:prstGeom>
            <a:noFill/>
          </p:spPr>
          <p:txBody>
            <a:bodyPr wrap="square" rtlCol="0">
              <a:spAutoFit/>
            </a:bodyPr>
            <a:lstStyle/>
            <a:p>
              <a:pPr algn="ctr"/>
              <a:r>
                <a:rPr lang="en-US" sz="1000" dirty="0" smtClean="0"/>
                <a:t>Initial Vertex data format</a:t>
              </a:r>
              <a:endParaRPr lang="en-US" sz="1000" dirty="0"/>
            </a:p>
          </p:txBody>
        </p:sp>
        <p:cxnSp>
          <p:nvCxnSpPr>
            <p:cNvPr id="54" name="Straight Arrow Connector 53"/>
            <p:cNvCxnSpPr>
              <a:stCxn id="52" idx="3"/>
            </p:cNvCxnSpPr>
            <p:nvPr/>
          </p:nvCxnSpPr>
          <p:spPr>
            <a:xfrm>
              <a:off x="1447799" y="1571655"/>
              <a:ext cx="228601" cy="285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55"/>
          <p:cNvGrpSpPr/>
          <p:nvPr/>
        </p:nvGrpSpPr>
        <p:grpSpPr>
          <a:xfrm>
            <a:off x="381000" y="3810000"/>
            <a:ext cx="1295400" cy="553998"/>
            <a:chOff x="457200" y="1371600"/>
            <a:chExt cx="1295400" cy="553998"/>
          </a:xfrm>
        </p:grpSpPr>
        <p:sp>
          <p:nvSpPr>
            <p:cNvPr id="57" name="TextBox 56"/>
            <p:cNvSpPr txBox="1"/>
            <p:nvPr/>
          </p:nvSpPr>
          <p:spPr>
            <a:xfrm>
              <a:off x="457200" y="1371600"/>
              <a:ext cx="1066800" cy="553998"/>
            </a:xfrm>
            <a:prstGeom prst="rect">
              <a:avLst/>
            </a:prstGeom>
            <a:noFill/>
          </p:spPr>
          <p:txBody>
            <a:bodyPr wrap="square" rtlCol="0">
              <a:spAutoFit/>
            </a:bodyPr>
            <a:lstStyle/>
            <a:p>
              <a:pPr algn="ctr"/>
              <a:r>
                <a:rPr lang="en-US" sz="1000" dirty="0" smtClean="0"/>
                <a:t>Transformed Vertex data format</a:t>
              </a:r>
              <a:endParaRPr lang="en-US" sz="1000" dirty="0"/>
            </a:p>
          </p:txBody>
        </p:sp>
        <p:cxnSp>
          <p:nvCxnSpPr>
            <p:cNvPr id="58" name="Straight Arrow Connector 57"/>
            <p:cNvCxnSpPr>
              <a:stCxn id="57" idx="3"/>
            </p:cNvCxnSpPr>
            <p:nvPr/>
          </p:nvCxnSpPr>
          <p:spPr>
            <a:xfrm>
              <a:off x="1524000" y="1648599"/>
              <a:ext cx="228600" cy="2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60"/>
          <p:cNvGrpSpPr/>
          <p:nvPr/>
        </p:nvGrpSpPr>
        <p:grpSpPr>
          <a:xfrm>
            <a:off x="3048000" y="1447800"/>
            <a:ext cx="1295400" cy="553998"/>
            <a:chOff x="457200" y="1371600"/>
            <a:chExt cx="1295400" cy="553998"/>
          </a:xfrm>
        </p:grpSpPr>
        <p:sp>
          <p:nvSpPr>
            <p:cNvPr id="62" name="TextBox 61"/>
            <p:cNvSpPr txBox="1"/>
            <p:nvPr/>
          </p:nvSpPr>
          <p:spPr>
            <a:xfrm>
              <a:off x="457200" y="1371600"/>
              <a:ext cx="1066800" cy="553998"/>
            </a:xfrm>
            <a:prstGeom prst="rect">
              <a:avLst/>
            </a:prstGeom>
            <a:noFill/>
          </p:spPr>
          <p:txBody>
            <a:bodyPr wrap="square" rtlCol="0">
              <a:spAutoFit/>
            </a:bodyPr>
            <a:lstStyle/>
            <a:p>
              <a:pPr algn="ctr"/>
              <a:r>
                <a:rPr lang="en-US" sz="1000" dirty="0" smtClean="0"/>
                <a:t>Transformed Vertex data format</a:t>
              </a:r>
              <a:endParaRPr lang="en-US" sz="1000" dirty="0"/>
            </a:p>
          </p:txBody>
        </p:sp>
        <p:cxnSp>
          <p:nvCxnSpPr>
            <p:cNvPr id="63" name="Straight Arrow Connector 62"/>
            <p:cNvCxnSpPr>
              <a:stCxn id="62" idx="3"/>
            </p:cNvCxnSpPr>
            <p:nvPr/>
          </p:nvCxnSpPr>
          <p:spPr>
            <a:xfrm>
              <a:off x="1524000" y="1648599"/>
              <a:ext cx="228600" cy="2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63"/>
          <p:cNvGrpSpPr/>
          <p:nvPr/>
        </p:nvGrpSpPr>
        <p:grpSpPr>
          <a:xfrm>
            <a:off x="2895600" y="3962400"/>
            <a:ext cx="1447800" cy="553998"/>
            <a:chOff x="304800" y="1371600"/>
            <a:chExt cx="1447800" cy="553998"/>
          </a:xfrm>
        </p:grpSpPr>
        <p:sp>
          <p:nvSpPr>
            <p:cNvPr id="65" name="TextBox 64"/>
            <p:cNvSpPr txBox="1"/>
            <p:nvPr/>
          </p:nvSpPr>
          <p:spPr>
            <a:xfrm>
              <a:off x="304800" y="1371600"/>
              <a:ext cx="1219200" cy="553998"/>
            </a:xfrm>
            <a:prstGeom prst="rect">
              <a:avLst/>
            </a:prstGeom>
            <a:noFill/>
          </p:spPr>
          <p:txBody>
            <a:bodyPr wrap="square" rtlCol="0">
              <a:spAutoFit/>
            </a:bodyPr>
            <a:lstStyle/>
            <a:p>
              <a:pPr algn="ctr"/>
              <a:r>
                <a:rPr lang="en-US" sz="1000" dirty="0" smtClean="0"/>
                <a:t>Re-Processed Vertex data format</a:t>
              </a:r>
              <a:endParaRPr lang="en-US" sz="1000" dirty="0"/>
            </a:p>
          </p:txBody>
        </p:sp>
        <p:cxnSp>
          <p:nvCxnSpPr>
            <p:cNvPr id="66" name="Straight Arrow Connector 65"/>
            <p:cNvCxnSpPr>
              <a:stCxn id="65" idx="3"/>
            </p:cNvCxnSpPr>
            <p:nvPr/>
          </p:nvCxnSpPr>
          <p:spPr>
            <a:xfrm>
              <a:off x="1524000" y="1648599"/>
              <a:ext cx="228600" cy="27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67"/>
          <p:cNvGrpSpPr/>
          <p:nvPr/>
        </p:nvGrpSpPr>
        <p:grpSpPr>
          <a:xfrm>
            <a:off x="6019800" y="1676400"/>
            <a:ext cx="1447800" cy="553998"/>
            <a:chOff x="304800" y="1371600"/>
            <a:chExt cx="1447800" cy="553998"/>
          </a:xfrm>
        </p:grpSpPr>
        <p:sp>
          <p:nvSpPr>
            <p:cNvPr id="69" name="TextBox 68"/>
            <p:cNvSpPr txBox="1"/>
            <p:nvPr/>
          </p:nvSpPr>
          <p:spPr>
            <a:xfrm>
              <a:off x="304800" y="1371600"/>
              <a:ext cx="1219200" cy="553998"/>
            </a:xfrm>
            <a:prstGeom prst="rect">
              <a:avLst/>
            </a:prstGeom>
            <a:noFill/>
          </p:spPr>
          <p:txBody>
            <a:bodyPr wrap="square" rtlCol="0">
              <a:spAutoFit/>
            </a:bodyPr>
            <a:lstStyle/>
            <a:p>
              <a:pPr algn="ctr"/>
              <a:r>
                <a:rPr lang="en-US" sz="1000" dirty="0" smtClean="0"/>
                <a:t>Re-Processed Vertex data format</a:t>
              </a:r>
              <a:endParaRPr lang="en-US" sz="1000" dirty="0"/>
            </a:p>
          </p:txBody>
        </p:sp>
        <p:cxnSp>
          <p:nvCxnSpPr>
            <p:cNvPr id="70" name="Straight Arrow Connector 69"/>
            <p:cNvCxnSpPr>
              <a:stCxn id="69" idx="3"/>
            </p:cNvCxnSpPr>
            <p:nvPr/>
          </p:nvCxnSpPr>
          <p:spPr>
            <a:xfrm>
              <a:off x="1524000" y="1648599"/>
              <a:ext cx="228600" cy="27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70"/>
          <p:cNvGrpSpPr/>
          <p:nvPr/>
        </p:nvGrpSpPr>
        <p:grpSpPr>
          <a:xfrm>
            <a:off x="6019800" y="3962400"/>
            <a:ext cx="1447800" cy="400110"/>
            <a:chOff x="304800" y="1371600"/>
            <a:chExt cx="1447800" cy="400110"/>
          </a:xfrm>
        </p:grpSpPr>
        <p:sp>
          <p:nvSpPr>
            <p:cNvPr id="72" name="TextBox 71"/>
            <p:cNvSpPr txBox="1"/>
            <p:nvPr/>
          </p:nvSpPr>
          <p:spPr>
            <a:xfrm>
              <a:off x="304800" y="1371600"/>
              <a:ext cx="1219200" cy="400110"/>
            </a:xfrm>
            <a:prstGeom prst="rect">
              <a:avLst/>
            </a:prstGeom>
            <a:noFill/>
          </p:spPr>
          <p:txBody>
            <a:bodyPr wrap="square" rtlCol="0">
              <a:spAutoFit/>
            </a:bodyPr>
            <a:lstStyle/>
            <a:p>
              <a:pPr algn="ctr"/>
              <a:r>
                <a:rPr lang="en-US" sz="1000" dirty="0" smtClean="0"/>
                <a:t>Final fragment format</a:t>
              </a:r>
              <a:endParaRPr lang="en-US" sz="1000" dirty="0"/>
            </a:p>
          </p:txBody>
        </p:sp>
        <p:cxnSp>
          <p:nvCxnSpPr>
            <p:cNvPr id="73" name="Straight Arrow Connector 72"/>
            <p:cNvCxnSpPr>
              <a:stCxn id="72" idx="3"/>
            </p:cNvCxnSpPr>
            <p:nvPr/>
          </p:nvCxnSpPr>
          <p:spPr>
            <a:xfrm>
              <a:off x="1524000" y="1571655"/>
              <a:ext cx="228600" cy="1047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Rounded Rectangle 4"/>
          <p:cNvSpPr/>
          <p:nvPr/>
        </p:nvSpPr>
        <p:spPr>
          <a:xfrm>
            <a:off x="1295400" y="2819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Process Data</a:t>
            </a:r>
            <a:endParaRPr lang="en-US" sz="1600" dirty="0">
              <a:solidFill>
                <a:schemeClr val="tx1"/>
              </a:solidFill>
            </a:endParaRPr>
          </a:p>
        </p:txBody>
      </p:sp>
      <p:sp>
        <p:nvSpPr>
          <p:cNvPr id="12" name="Rounded Rectangle 11"/>
          <p:cNvSpPr/>
          <p:nvPr/>
        </p:nvSpPr>
        <p:spPr>
          <a:xfrm>
            <a:off x="3962400" y="3200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Process Data</a:t>
            </a:r>
            <a:endParaRPr lang="en-US" sz="1600" dirty="0">
              <a:solidFill>
                <a:schemeClr val="tx1"/>
              </a:solidFill>
            </a:endParaRPr>
          </a:p>
        </p:txBody>
      </p:sp>
      <p:sp>
        <p:nvSpPr>
          <p:cNvPr id="17" name="Rounded Rectangle 16"/>
          <p:cNvSpPr/>
          <p:nvPr/>
        </p:nvSpPr>
        <p:spPr>
          <a:xfrm>
            <a:off x="7082264" y="3143955"/>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Process Data</a:t>
            </a:r>
            <a:endParaRPr lang="en-US" sz="1600" dirty="0">
              <a:solidFill>
                <a:schemeClr val="tx1"/>
              </a:solidFill>
            </a:endParaRPr>
          </a:p>
        </p:txBody>
      </p:sp>
      <p:sp>
        <p:nvSpPr>
          <p:cNvPr id="41" name="Rounded Rectangle 40"/>
          <p:cNvSpPr/>
          <p:nvPr/>
        </p:nvSpPr>
        <p:spPr>
          <a:xfrm>
            <a:off x="1295400" y="2819089"/>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Vertex Shader</a:t>
            </a:r>
            <a:endParaRPr lang="en-US" sz="1600" dirty="0">
              <a:solidFill>
                <a:schemeClr val="tx1"/>
              </a:solidFill>
            </a:endParaRPr>
          </a:p>
        </p:txBody>
      </p:sp>
      <p:sp>
        <p:nvSpPr>
          <p:cNvPr id="42" name="Rounded Rectangle 41"/>
          <p:cNvSpPr/>
          <p:nvPr/>
        </p:nvSpPr>
        <p:spPr>
          <a:xfrm>
            <a:off x="3966741" y="3200089"/>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Geometry Shader</a:t>
            </a:r>
            <a:endParaRPr lang="en-US" sz="1600" dirty="0">
              <a:solidFill>
                <a:schemeClr val="tx1"/>
              </a:solidFill>
            </a:endParaRPr>
          </a:p>
        </p:txBody>
      </p:sp>
      <p:sp>
        <p:nvSpPr>
          <p:cNvPr id="43" name="Rounded Rectangle 42"/>
          <p:cNvSpPr/>
          <p:nvPr/>
        </p:nvSpPr>
        <p:spPr>
          <a:xfrm>
            <a:off x="7082264" y="3144627"/>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Fragment Shader</a:t>
            </a:r>
            <a:endParaRPr lang="en-US" sz="16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2000" tmFilter="0, 0; .2, .5; .8, .5; 1, 0"/>
                                        <p:tgtEl>
                                          <p:spTgt spid="12"/>
                                        </p:tgtEl>
                                      </p:cBhvr>
                                    </p:animEffect>
                                    <p:animScale>
                                      <p:cBhvr>
                                        <p:cTn id="10" dur="1000" autoRev="1" fill="hold"/>
                                        <p:tgtEl>
                                          <p:spTgt spid="12"/>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2000" tmFilter="0, 0; .2, .5; .8, .5; 1, 0"/>
                                        <p:tgtEl>
                                          <p:spTgt spid="17"/>
                                        </p:tgtEl>
                                      </p:cBhvr>
                                    </p:animEffect>
                                    <p:animScale>
                                      <p:cBhvr>
                                        <p:cTn id="13" dur="1000" autoRev="1" fill="hold"/>
                                        <p:tgtEl>
                                          <p:spTgt spid="17"/>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childTnLst>
                          </p:cTn>
                        </p:par>
                        <p:par>
                          <p:cTn id="44" fill="hold">
                            <p:stCondLst>
                              <p:cond delay="500"/>
                            </p:stCondLst>
                            <p:childTnLst>
                              <p:par>
                                <p:cTn id="45" presetID="2" presetClass="entr" presetSubtype="4" decel="50000" fill="hold" grpId="0" nodeType="afterEffect">
                                  <p:stCondLst>
                                    <p:cond delay="200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7" grpId="0" animBg="1"/>
      <p:bldP spid="41" grpId="0" animBg="1"/>
      <p:bldP spid="42" grpId="0" animBg="1"/>
      <p:bldP spid="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Top Secret is not the proper term there, but rather “Beyond Your (Current) Control”. I could have put </a:t>
            </a:r>
            <a:r>
              <a:rPr lang="en-US" b="1" i="1" dirty="0" smtClean="0"/>
              <a:t>Primitive Assembly </a:t>
            </a:r>
            <a:r>
              <a:rPr lang="en-US" dirty="0" smtClean="0"/>
              <a:t>and </a:t>
            </a:r>
            <a:r>
              <a:rPr lang="en-US" b="1" i="1" dirty="0" smtClean="0"/>
              <a:t>Rasterization</a:t>
            </a:r>
            <a:r>
              <a:rPr lang="en-US" dirty="0" smtClean="0"/>
              <a:t>, but there are a few more things going on. We will look at more details of this when go even deeper into the pipeline. </a:t>
            </a:r>
          </a:p>
          <a:p>
            <a:r>
              <a:rPr lang="en-US" dirty="0" smtClean="0"/>
              <a:t>I also used </a:t>
            </a:r>
            <a:r>
              <a:rPr lang="en-US" b="1" i="1" dirty="0" smtClean="0"/>
              <a:t>Triangle</a:t>
            </a:r>
            <a:r>
              <a:rPr lang="en-US" dirty="0" smtClean="0"/>
              <a:t> in </a:t>
            </a:r>
            <a:r>
              <a:rPr lang="en-US" i="1" dirty="0" smtClean="0"/>
              <a:t>List&lt;Triangle&lt;U&gt;&gt;</a:t>
            </a:r>
            <a:r>
              <a:rPr lang="en-US" dirty="0" smtClean="0"/>
              <a:t> to make it clear that the primitive types do not need to match (this is C#/.NET syntax btw</a:t>
            </a:r>
            <a:r>
              <a:rPr lang="en-US" dirty="0" smtClean="0"/>
              <a:t>).</a:t>
            </a:r>
          </a:p>
          <a:p>
            <a:pPr lvl="1"/>
            <a:r>
              <a:rPr lang="en-US" dirty="0" smtClean="0"/>
              <a:t>List == Array</a:t>
            </a:r>
            <a:endParaRPr lang="en-US" dirty="0" smtClean="0"/>
          </a:p>
          <a:p>
            <a:r>
              <a:rPr lang="en-US" dirty="0" smtClean="0"/>
              <a:t>For now, realize that the data types need to match and other than that, the shaders are independent.</a:t>
            </a:r>
            <a:endParaRPr lang="en-US" dirty="0"/>
          </a:p>
        </p:txBody>
      </p:sp>
      <p:sp>
        <p:nvSpPr>
          <p:cNvPr id="2" name="Title 1"/>
          <p:cNvSpPr>
            <a:spLocks noGrp="1"/>
          </p:cNvSpPr>
          <p:nvPr>
            <p:ph type="title"/>
          </p:nvPr>
        </p:nvSpPr>
        <p:spPr/>
        <p:txBody>
          <a:bodyPr>
            <a:normAutofit/>
          </a:bodyPr>
          <a:lstStyle/>
          <a:p>
            <a:r>
              <a:rPr smtClean="0"/>
              <a:t>The Real Pipeline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To make things a little more clearer, lets look at a specific instance of the types. This is similar to basic fixed functionality for a lit-material. Note, the structs are for illustration only. </a:t>
            </a:r>
          </a:p>
          <a:p>
            <a:endParaRPr lang="en-US" sz="2000" dirty="0"/>
          </a:p>
        </p:txBody>
      </p:sp>
      <p:sp>
        <p:nvSpPr>
          <p:cNvPr id="3" name="Title 2"/>
          <p:cNvSpPr>
            <a:spLocks noGrp="1"/>
          </p:cNvSpPr>
          <p:nvPr>
            <p:ph type="title"/>
          </p:nvPr>
        </p:nvSpPr>
        <p:spPr/>
        <p:txBody>
          <a:bodyPr/>
          <a:lstStyle/>
          <a:p>
            <a:r>
              <a:rPr smtClean="0"/>
              <a:t>The Real Pipeline</a:t>
            </a:r>
            <a:endParaRPr lang="en-US" dirty="0"/>
          </a:p>
        </p:txBody>
      </p:sp>
      <p:sp>
        <p:nvSpPr>
          <p:cNvPr id="4" name="TextBox 3"/>
          <p:cNvSpPr txBox="1"/>
          <p:nvPr/>
        </p:nvSpPr>
        <p:spPr>
          <a:xfrm>
            <a:off x="838200" y="2743200"/>
            <a:ext cx="3429000" cy="166199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u="sng" dirty="0" smtClean="0">
                <a:effectLst>
                  <a:outerShdw blurRad="38100" dist="38100" dir="2700000" algn="tl">
                    <a:srgbClr val="000000">
                      <a:alpha val="43137"/>
                    </a:srgbClr>
                  </a:outerShdw>
                </a:effectLst>
              </a:rPr>
              <a:t>T - Initial Vertex Data</a:t>
            </a:r>
            <a:endParaRPr lang="en-US" u="sng" dirty="0" smtClean="0">
              <a:effectLst>
                <a:outerShdw blurRad="38100" dist="38100" dir="2700000" algn="tl">
                  <a:srgbClr val="000000">
                    <a:alpha val="43137"/>
                  </a:srgbClr>
                </a:outerShdw>
              </a:effectLst>
            </a:endParaRPr>
          </a:p>
          <a:p>
            <a:pPr lvl="1"/>
            <a:r>
              <a:rPr lang="en-US" sz="1600" b="1" dirty="0" smtClean="0">
                <a:solidFill>
                  <a:srgbClr val="0000FF"/>
                </a:solidFill>
                <a:latin typeface="Courier New"/>
              </a:rPr>
              <a:t>struct</a:t>
            </a:r>
            <a:r>
              <a:rPr lang="en-US" sz="1600" b="1" dirty="0" smtClean="0">
                <a:solidFill>
                  <a:srgbClr val="000000"/>
                </a:solidFill>
                <a:latin typeface="Courier New"/>
              </a:rPr>
              <a:t> </a:t>
            </a:r>
            <a:r>
              <a:rPr lang="en-US" sz="1600" b="1" dirty="0" smtClean="0">
                <a:solidFill>
                  <a:srgbClr val="2B91AF"/>
                </a:solidFill>
                <a:latin typeface="Courier New"/>
              </a:rPr>
              <a:t>VertexNormal</a:t>
            </a:r>
            <a:r>
              <a:rPr lang="en-US" sz="1600" b="1" dirty="0" smtClean="0">
                <a:solidFill>
                  <a:srgbClr val="000000"/>
                </a:solidFill>
                <a:latin typeface="Courier New"/>
              </a:rPr>
              <a:t> {</a:t>
            </a:r>
          </a:p>
          <a:p>
            <a:pPr lvl="1"/>
            <a:r>
              <a:rPr lang="en-US" sz="1600" b="1" dirty="0" smtClean="0">
                <a:solidFill>
                  <a:srgbClr val="000000"/>
                </a:solidFill>
                <a:latin typeface="Courier New"/>
              </a:rPr>
              <a:t>   </a:t>
            </a:r>
            <a:r>
              <a:rPr lang="en-US" sz="1600" b="1" dirty="0" smtClean="0">
                <a:solidFill>
                  <a:srgbClr val="2B91AF"/>
                </a:solidFill>
                <a:latin typeface="Courier New"/>
              </a:rPr>
              <a:t>Point</a:t>
            </a:r>
            <a:r>
              <a:rPr lang="en-US" sz="1600" b="1" dirty="0" smtClean="0">
                <a:solidFill>
                  <a:srgbClr val="000000"/>
                </a:solidFill>
                <a:latin typeface="Courier New"/>
              </a:rPr>
              <a:t> vertex;</a:t>
            </a:r>
          </a:p>
          <a:p>
            <a:pPr lvl="1"/>
            <a:r>
              <a:rPr lang="en-US" sz="1600" b="1" dirty="0" smtClean="0">
                <a:solidFill>
                  <a:srgbClr val="000000"/>
                </a:solidFill>
                <a:latin typeface="Courier New"/>
              </a:rPr>
              <a:t>   </a:t>
            </a:r>
            <a:r>
              <a:rPr lang="en-US" sz="1600" b="1" dirty="0" smtClean="0">
                <a:solidFill>
                  <a:srgbClr val="2B91AF"/>
                </a:solidFill>
                <a:latin typeface="Courier New"/>
              </a:rPr>
              <a:t>Vector</a:t>
            </a:r>
            <a:r>
              <a:rPr lang="en-US" sz="1600" b="1" dirty="0" smtClean="0">
                <a:solidFill>
                  <a:srgbClr val="000000"/>
                </a:solidFill>
                <a:latin typeface="Courier New"/>
              </a:rPr>
              <a:t> normal;</a:t>
            </a:r>
          </a:p>
          <a:p>
            <a:pPr lvl="1"/>
            <a:r>
              <a:rPr lang="en-US" sz="1600" b="1" dirty="0" smtClean="0">
                <a:solidFill>
                  <a:srgbClr val="000000"/>
                </a:solidFill>
                <a:latin typeface="Courier New"/>
              </a:rPr>
              <a:t>}</a:t>
            </a:r>
          </a:p>
          <a:p>
            <a:endParaRPr lang="en-US" dirty="0"/>
          </a:p>
        </p:txBody>
      </p:sp>
      <p:sp>
        <p:nvSpPr>
          <p:cNvPr id="5" name="TextBox 4"/>
          <p:cNvSpPr txBox="1"/>
          <p:nvPr/>
        </p:nvSpPr>
        <p:spPr>
          <a:xfrm>
            <a:off x="4724400" y="2743200"/>
            <a:ext cx="3359509" cy="166199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u="sng" dirty="0" smtClean="0">
                <a:effectLst>
                  <a:outerShdw blurRad="38100" dist="38100" dir="2700000" algn="tl">
                    <a:srgbClr val="000000">
                      <a:alpha val="43137"/>
                    </a:srgbClr>
                  </a:outerShdw>
                </a:effectLst>
              </a:rPr>
              <a:t>U - Transformed Vertex Data</a:t>
            </a:r>
            <a:endParaRPr lang="en-US" u="sng" dirty="0" smtClean="0">
              <a:effectLst>
                <a:outerShdw blurRad="38100" dist="38100" dir="2700000" algn="tl">
                  <a:srgbClr val="000000">
                    <a:alpha val="43137"/>
                  </a:srgbClr>
                </a:outerShdw>
              </a:effectLst>
            </a:endParaRPr>
          </a:p>
          <a:p>
            <a:pPr lvl="1"/>
            <a:r>
              <a:rPr lang="en-US" sz="1600" b="1" dirty="0" smtClean="0">
                <a:solidFill>
                  <a:srgbClr val="0000FF"/>
                </a:solidFill>
                <a:latin typeface="Courier New"/>
              </a:rPr>
              <a:t>struct</a:t>
            </a:r>
            <a:r>
              <a:rPr lang="en-US" sz="1600" b="1" dirty="0" smtClean="0">
                <a:solidFill>
                  <a:srgbClr val="000000"/>
                </a:solidFill>
                <a:latin typeface="Courier New"/>
              </a:rPr>
              <a:t> </a:t>
            </a:r>
            <a:r>
              <a:rPr lang="en-US" sz="1600" b="1" dirty="0" smtClean="0">
                <a:solidFill>
                  <a:srgbClr val="2B91AF"/>
                </a:solidFill>
                <a:latin typeface="Courier New"/>
              </a:rPr>
              <a:t>VertexColor</a:t>
            </a:r>
            <a:r>
              <a:rPr lang="en-US" sz="1600" b="1" dirty="0" smtClean="0">
                <a:solidFill>
                  <a:srgbClr val="000000"/>
                </a:solidFill>
                <a:latin typeface="Courier New"/>
              </a:rPr>
              <a:t> {</a:t>
            </a:r>
          </a:p>
          <a:p>
            <a:pPr lvl="1"/>
            <a:r>
              <a:rPr lang="en-US" sz="1600" b="1" dirty="0" smtClean="0">
                <a:solidFill>
                  <a:srgbClr val="000000"/>
                </a:solidFill>
                <a:latin typeface="Courier New"/>
              </a:rPr>
              <a:t>   </a:t>
            </a:r>
            <a:r>
              <a:rPr lang="en-US" sz="1600" b="1" dirty="0" smtClean="0">
                <a:solidFill>
                  <a:srgbClr val="2B91AF"/>
                </a:solidFill>
                <a:latin typeface="Courier New"/>
              </a:rPr>
              <a:t>Point</a:t>
            </a:r>
            <a:r>
              <a:rPr lang="en-US" sz="1600" b="1" dirty="0" smtClean="0">
                <a:solidFill>
                  <a:srgbClr val="000000"/>
                </a:solidFill>
                <a:latin typeface="Courier New"/>
              </a:rPr>
              <a:t> vertex;</a:t>
            </a:r>
          </a:p>
          <a:p>
            <a:pPr lvl="1"/>
            <a:r>
              <a:rPr lang="en-US" sz="1600" b="1" dirty="0" smtClean="0">
                <a:solidFill>
                  <a:srgbClr val="000000"/>
                </a:solidFill>
                <a:latin typeface="Courier New"/>
              </a:rPr>
              <a:t>   </a:t>
            </a:r>
            <a:r>
              <a:rPr lang="en-US" sz="1600" b="1" dirty="0" smtClean="0">
                <a:solidFill>
                  <a:srgbClr val="2B91AF"/>
                </a:solidFill>
                <a:latin typeface="Courier New"/>
              </a:rPr>
              <a:t>Color </a:t>
            </a:r>
            <a:r>
              <a:rPr lang="en-US" sz="1600" b="1" dirty="0" smtClean="0">
                <a:solidFill>
                  <a:srgbClr val="000000"/>
                </a:solidFill>
                <a:latin typeface="Courier New"/>
              </a:rPr>
              <a:t>color;</a:t>
            </a:r>
          </a:p>
          <a:p>
            <a:pPr lvl="1"/>
            <a:r>
              <a:rPr lang="en-US" sz="1600" b="1" dirty="0" smtClean="0">
                <a:solidFill>
                  <a:srgbClr val="000000"/>
                </a:solidFill>
                <a:latin typeface="Courier New"/>
              </a:rPr>
              <a:t>}</a:t>
            </a:r>
          </a:p>
          <a:p>
            <a:endParaRPr lang="en-US" dirty="0"/>
          </a:p>
        </p:txBody>
      </p:sp>
      <p:sp>
        <p:nvSpPr>
          <p:cNvPr id="6" name="TextBox 5"/>
          <p:cNvSpPr txBox="1"/>
          <p:nvPr/>
        </p:nvSpPr>
        <p:spPr>
          <a:xfrm>
            <a:off x="838200" y="4724400"/>
            <a:ext cx="3427477" cy="166199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u="sng" dirty="0" smtClean="0">
                <a:effectLst>
                  <a:outerShdw blurRad="38100" dist="38100" dir="2700000" algn="tl">
                    <a:srgbClr val="000000">
                      <a:alpha val="43137"/>
                    </a:srgbClr>
                  </a:outerShdw>
                </a:effectLst>
              </a:rPr>
              <a:t>V – Re-Processed Vertex Data</a:t>
            </a:r>
            <a:endParaRPr lang="en-US" u="sng" dirty="0" smtClean="0">
              <a:effectLst>
                <a:outerShdw blurRad="38100" dist="38100" dir="2700000" algn="tl">
                  <a:srgbClr val="000000">
                    <a:alpha val="43137"/>
                  </a:srgbClr>
                </a:outerShdw>
              </a:effectLst>
            </a:endParaRPr>
          </a:p>
          <a:p>
            <a:pPr lvl="1"/>
            <a:r>
              <a:rPr lang="en-US" sz="1600" b="1" dirty="0" smtClean="0">
                <a:solidFill>
                  <a:srgbClr val="0000FF"/>
                </a:solidFill>
                <a:latin typeface="Courier New"/>
              </a:rPr>
              <a:t>struct</a:t>
            </a:r>
            <a:r>
              <a:rPr lang="en-US" sz="1600" b="1" dirty="0" smtClean="0">
                <a:solidFill>
                  <a:srgbClr val="000000"/>
                </a:solidFill>
                <a:latin typeface="Courier New"/>
              </a:rPr>
              <a:t> </a:t>
            </a:r>
            <a:r>
              <a:rPr lang="en-US" sz="1600" b="1" dirty="0" smtClean="0">
                <a:solidFill>
                  <a:srgbClr val="2B91AF"/>
                </a:solidFill>
                <a:latin typeface="Courier New"/>
              </a:rPr>
              <a:t>VertexColor</a:t>
            </a:r>
            <a:r>
              <a:rPr lang="en-US" sz="1600" b="1" dirty="0" smtClean="0">
                <a:solidFill>
                  <a:srgbClr val="000000"/>
                </a:solidFill>
                <a:latin typeface="Courier New"/>
              </a:rPr>
              <a:t> {</a:t>
            </a:r>
          </a:p>
          <a:p>
            <a:pPr lvl="1"/>
            <a:r>
              <a:rPr lang="en-US" sz="1600" b="1" dirty="0" smtClean="0">
                <a:solidFill>
                  <a:srgbClr val="000000"/>
                </a:solidFill>
                <a:latin typeface="Courier New"/>
              </a:rPr>
              <a:t>   </a:t>
            </a:r>
            <a:r>
              <a:rPr lang="en-US" sz="1600" b="1" dirty="0" smtClean="0">
                <a:solidFill>
                  <a:srgbClr val="2B91AF"/>
                </a:solidFill>
                <a:latin typeface="Courier New"/>
              </a:rPr>
              <a:t>Point</a:t>
            </a:r>
            <a:r>
              <a:rPr lang="en-US" sz="1600" b="1" dirty="0" smtClean="0">
                <a:solidFill>
                  <a:srgbClr val="000000"/>
                </a:solidFill>
                <a:latin typeface="Courier New"/>
              </a:rPr>
              <a:t> vertex;</a:t>
            </a:r>
          </a:p>
          <a:p>
            <a:pPr lvl="1"/>
            <a:r>
              <a:rPr lang="en-US" sz="1600" b="1" dirty="0" smtClean="0">
                <a:solidFill>
                  <a:srgbClr val="000000"/>
                </a:solidFill>
                <a:latin typeface="Courier New"/>
              </a:rPr>
              <a:t>   </a:t>
            </a:r>
            <a:r>
              <a:rPr lang="en-US" sz="1600" b="1" dirty="0" smtClean="0">
                <a:solidFill>
                  <a:srgbClr val="2B91AF"/>
                </a:solidFill>
                <a:latin typeface="Courier New"/>
              </a:rPr>
              <a:t>Color </a:t>
            </a:r>
            <a:r>
              <a:rPr lang="en-US" sz="1600" b="1" dirty="0" smtClean="0">
                <a:solidFill>
                  <a:srgbClr val="000000"/>
                </a:solidFill>
                <a:latin typeface="Courier New"/>
              </a:rPr>
              <a:t>color;</a:t>
            </a:r>
          </a:p>
          <a:p>
            <a:pPr lvl="1"/>
            <a:r>
              <a:rPr lang="en-US" sz="1600" b="1" dirty="0" smtClean="0">
                <a:solidFill>
                  <a:srgbClr val="000000"/>
                </a:solidFill>
                <a:latin typeface="Courier New"/>
              </a:rPr>
              <a:t>}</a:t>
            </a:r>
          </a:p>
          <a:p>
            <a:endParaRPr lang="en-US" dirty="0"/>
          </a:p>
        </p:txBody>
      </p:sp>
      <p:sp>
        <p:nvSpPr>
          <p:cNvPr id="7" name="TextBox 6"/>
          <p:cNvSpPr txBox="1"/>
          <p:nvPr/>
        </p:nvSpPr>
        <p:spPr>
          <a:xfrm>
            <a:off x="4724400" y="4724400"/>
            <a:ext cx="3352800" cy="166199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u="sng" dirty="0" smtClean="0">
                <a:effectLst>
                  <a:outerShdw blurRad="38100" dist="38100" dir="2700000" algn="tl">
                    <a:srgbClr val="000000">
                      <a:alpha val="43137"/>
                    </a:srgbClr>
                  </a:outerShdw>
                </a:effectLst>
              </a:rPr>
              <a:t>D – Final Fragment Data</a:t>
            </a:r>
            <a:endParaRPr lang="en-US" u="sng" dirty="0" smtClean="0">
              <a:effectLst>
                <a:outerShdw blurRad="38100" dist="38100" dir="2700000" algn="tl">
                  <a:srgbClr val="000000">
                    <a:alpha val="43137"/>
                  </a:srgbClr>
                </a:outerShdw>
              </a:effectLst>
            </a:endParaRPr>
          </a:p>
          <a:p>
            <a:pPr lvl="1"/>
            <a:r>
              <a:rPr lang="en-US" sz="1600" b="1" dirty="0" smtClean="0">
                <a:solidFill>
                  <a:srgbClr val="0000FF"/>
                </a:solidFill>
                <a:latin typeface="Courier New"/>
              </a:rPr>
              <a:t>struct</a:t>
            </a:r>
            <a:r>
              <a:rPr lang="en-US" sz="1600" b="1" dirty="0" smtClean="0">
                <a:solidFill>
                  <a:srgbClr val="000000"/>
                </a:solidFill>
                <a:latin typeface="Courier New"/>
              </a:rPr>
              <a:t> </a:t>
            </a:r>
            <a:r>
              <a:rPr lang="en-US" sz="1600" b="1" dirty="0" smtClean="0">
                <a:solidFill>
                  <a:srgbClr val="2B91AF"/>
                </a:solidFill>
                <a:latin typeface="Courier New"/>
              </a:rPr>
              <a:t>VertexColor</a:t>
            </a:r>
            <a:r>
              <a:rPr lang="en-US" sz="1600" b="1" dirty="0" smtClean="0">
                <a:solidFill>
                  <a:srgbClr val="000000"/>
                </a:solidFill>
                <a:latin typeface="Courier New"/>
              </a:rPr>
              <a:t> {</a:t>
            </a:r>
          </a:p>
          <a:p>
            <a:pPr lvl="1"/>
            <a:r>
              <a:rPr lang="en-US" sz="1600" b="1" dirty="0" smtClean="0">
                <a:solidFill>
                  <a:srgbClr val="000000"/>
                </a:solidFill>
                <a:latin typeface="Courier New"/>
              </a:rPr>
              <a:t>   </a:t>
            </a:r>
            <a:r>
              <a:rPr lang="en-US" sz="1600" b="1" dirty="0" smtClean="0">
                <a:solidFill>
                  <a:srgbClr val="2B91AF"/>
                </a:solidFill>
                <a:latin typeface="Courier New"/>
              </a:rPr>
              <a:t>float</a:t>
            </a:r>
            <a:r>
              <a:rPr lang="en-US" sz="1600" b="1" dirty="0" smtClean="0">
                <a:solidFill>
                  <a:srgbClr val="000000"/>
                </a:solidFill>
                <a:latin typeface="Courier New"/>
              </a:rPr>
              <a:t> depth;</a:t>
            </a:r>
          </a:p>
          <a:p>
            <a:pPr lvl="1"/>
            <a:r>
              <a:rPr lang="en-US" sz="1600" b="1" dirty="0" smtClean="0">
                <a:solidFill>
                  <a:srgbClr val="000000"/>
                </a:solidFill>
                <a:latin typeface="Courier New"/>
              </a:rPr>
              <a:t>   </a:t>
            </a:r>
            <a:r>
              <a:rPr lang="en-US" sz="1600" b="1" dirty="0" smtClean="0">
                <a:solidFill>
                  <a:srgbClr val="2B91AF"/>
                </a:solidFill>
                <a:latin typeface="Courier New"/>
              </a:rPr>
              <a:t>Color </a:t>
            </a:r>
            <a:r>
              <a:rPr lang="en-US" sz="1600" b="1" dirty="0" smtClean="0">
                <a:solidFill>
                  <a:srgbClr val="000000"/>
                </a:solidFill>
                <a:latin typeface="Courier New"/>
              </a:rPr>
              <a:t>color;</a:t>
            </a:r>
          </a:p>
          <a:p>
            <a:pPr lvl="1"/>
            <a:r>
              <a:rPr lang="en-US" sz="1600" b="1" dirty="0" smtClean="0">
                <a:solidFill>
                  <a:srgbClr val="000000"/>
                </a:solidFill>
                <a:latin typeface="Courier New"/>
              </a:rPr>
              <a:t>}</a:t>
            </a:r>
          </a:p>
          <a:p>
            <a:endParaRPr lang="en-US" dirty="0"/>
          </a:p>
        </p:txBody>
      </p:sp>
      <p:cxnSp>
        <p:nvCxnSpPr>
          <p:cNvPr id="9" name="Straight Arrow Connector 8"/>
          <p:cNvCxnSpPr/>
          <p:nvPr/>
        </p:nvCxnSpPr>
        <p:spPr>
          <a:xfrm rot="5400000">
            <a:off x="3810001" y="3733799"/>
            <a:ext cx="1371600" cy="914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The Real Pipeline</a:t>
            </a:r>
            <a:endParaRPr lang="en-US" dirty="0"/>
          </a:p>
        </p:txBody>
      </p:sp>
      <p:sp>
        <p:nvSpPr>
          <p:cNvPr id="7" name="Down Arrow 6"/>
          <p:cNvSpPr/>
          <p:nvPr/>
        </p:nvSpPr>
        <p:spPr>
          <a:xfrm>
            <a:off x="1219200" y="990600"/>
            <a:ext cx="1371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rgbClr val="000000"/>
                </a:solidFill>
              </a:rPr>
              <a:t>List&lt;</a:t>
            </a:r>
            <a:r>
              <a:rPr lang="en-US" sz="1200" b="1" i="1" dirty="0" smtClean="0">
                <a:solidFill>
                  <a:srgbClr val="000000"/>
                </a:solidFill>
              </a:rPr>
              <a:t>T</a:t>
            </a:r>
            <a:r>
              <a:rPr lang="en-US" sz="1200" dirty="0" smtClean="0">
                <a:solidFill>
                  <a:srgbClr val="000000"/>
                </a:solidFill>
              </a:rPr>
              <a:t>&gt; vertexStream</a:t>
            </a:r>
            <a:endParaRPr lang="en-US" sz="1200" dirty="0">
              <a:solidFill>
                <a:srgbClr val="000000"/>
              </a:solidFill>
            </a:endParaRPr>
          </a:p>
        </p:txBody>
      </p:sp>
      <p:sp>
        <p:nvSpPr>
          <p:cNvPr id="8" name="Down Arrow 7"/>
          <p:cNvSpPr/>
          <p:nvPr/>
        </p:nvSpPr>
        <p:spPr>
          <a:xfrm>
            <a:off x="1219200" y="3581400"/>
            <a:ext cx="13716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rgbClr val="000000"/>
                </a:solidFill>
              </a:rPr>
              <a:t>List&lt;</a:t>
            </a:r>
            <a:r>
              <a:rPr lang="en-US" sz="1200" b="1" i="1" dirty="0" smtClean="0">
                <a:solidFill>
                  <a:srgbClr val="000000"/>
                </a:solidFill>
              </a:rPr>
              <a:t>U</a:t>
            </a:r>
            <a:r>
              <a:rPr lang="en-US" sz="1200" dirty="0" smtClean="0">
                <a:solidFill>
                  <a:srgbClr val="000000"/>
                </a:solidFill>
              </a:rPr>
              <a:t>&gt; vertexStream</a:t>
            </a:r>
            <a:endParaRPr lang="en-US" sz="1200" dirty="0">
              <a:solidFill>
                <a:srgbClr val="000000"/>
              </a:solidFill>
            </a:endParaRPr>
          </a:p>
        </p:txBody>
      </p:sp>
      <p:sp>
        <p:nvSpPr>
          <p:cNvPr id="9" name="Cloud 8"/>
          <p:cNvSpPr/>
          <p:nvPr/>
        </p:nvSpPr>
        <p:spPr>
          <a:xfrm>
            <a:off x="990600" y="5029200"/>
            <a:ext cx="20574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000000"/>
                </a:solidFill>
              </a:rPr>
              <a:t>Top Secret</a:t>
            </a:r>
            <a:endParaRPr lang="en-US" i="1" dirty="0">
              <a:solidFill>
                <a:srgbClr val="000000"/>
              </a:solidFill>
            </a:endParaRPr>
          </a:p>
        </p:txBody>
      </p:sp>
      <p:sp>
        <p:nvSpPr>
          <p:cNvPr id="13" name="Down Arrow 12"/>
          <p:cNvSpPr/>
          <p:nvPr/>
        </p:nvSpPr>
        <p:spPr>
          <a:xfrm>
            <a:off x="3886200" y="1371600"/>
            <a:ext cx="1371600" cy="1828800"/>
          </a:xfrm>
          <a:prstGeom prst="downArrow">
            <a:avLst>
              <a:gd name="adj1" fmla="val 50000"/>
              <a:gd name="adj2" fmla="val 27993"/>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solidFill>
                  <a:srgbClr val="000000"/>
                </a:solidFill>
              </a:rPr>
              <a:t>List&lt;Triangle&lt;</a:t>
            </a:r>
            <a:r>
              <a:rPr lang="en-US" sz="1100" b="1" i="1" dirty="0" smtClean="0">
                <a:solidFill>
                  <a:srgbClr val="000000"/>
                </a:solidFill>
              </a:rPr>
              <a:t>U’</a:t>
            </a:r>
            <a:r>
              <a:rPr lang="en-US" sz="1100" dirty="0" smtClean="0">
                <a:solidFill>
                  <a:srgbClr val="000000"/>
                </a:solidFill>
              </a:rPr>
              <a:t>&gt;&gt; triangleStream</a:t>
            </a:r>
            <a:endParaRPr lang="en-US" sz="1100" dirty="0">
              <a:solidFill>
                <a:srgbClr val="000000"/>
              </a:solidFill>
            </a:endParaRPr>
          </a:p>
        </p:txBody>
      </p:sp>
      <p:sp>
        <p:nvSpPr>
          <p:cNvPr id="14" name="Down Arrow 13"/>
          <p:cNvSpPr/>
          <p:nvPr/>
        </p:nvSpPr>
        <p:spPr>
          <a:xfrm>
            <a:off x="3886200" y="3962400"/>
            <a:ext cx="1371600" cy="1752600"/>
          </a:xfrm>
          <a:prstGeom prst="downArrow">
            <a:avLst>
              <a:gd name="adj1" fmla="val 50000"/>
              <a:gd name="adj2" fmla="val 38997"/>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rgbClr val="000000"/>
                </a:solidFill>
              </a:rPr>
              <a:t>List&lt;Primitive&lt;</a:t>
            </a:r>
            <a:r>
              <a:rPr lang="en-US" sz="1200" b="1" i="1" dirty="0" smtClean="0">
                <a:solidFill>
                  <a:srgbClr val="000000"/>
                </a:solidFill>
              </a:rPr>
              <a:t>V</a:t>
            </a:r>
            <a:r>
              <a:rPr lang="en-US" sz="1200" dirty="0" smtClean="0">
                <a:solidFill>
                  <a:srgbClr val="000000"/>
                </a:solidFill>
              </a:rPr>
              <a:t>&gt;&gt; triangleStream</a:t>
            </a:r>
            <a:endParaRPr lang="en-US" sz="1200" dirty="0">
              <a:solidFill>
                <a:srgbClr val="000000"/>
              </a:solidFill>
            </a:endParaRPr>
          </a:p>
        </p:txBody>
      </p:sp>
      <p:sp>
        <p:nvSpPr>
          <p:cNvPr id="11" name="Cloud 10"/>
          <p:cNvSpPr/>
          <p:nvPr/>
        </p:nvSpPr>
        <p:spPr>
          <a:xfrm>
            <a:off x="3581400" y="533400"/>
            <a:ext cx="20574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000000"/>
                </a:solidFill>
              </a:rPr>
              <a:t>Top Secret</a:t>
            </a:r>
            <a:endParaRPr lang="en-US" i="1" dirty="0">
              <a:solidFill>
                <a:srgbClr val="000000"/>
              </a:solidFill>
            </a:endParaRPr>
          </a:p>
        </p:txBody>
      </p:sp>
      <p:sp>
        <p:nvSpPr>
          <p:cNvPr id="16" name="Cloud 15"/>
          <p:cNvSpPr/>
          <p:nvPr/>
        </p:nvSpPr>
        <p:spPr>
          <a:xfrm>
            <a:off x="3657600" y="5562600"/>
            <a:ext cx="20574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000000"/>
                </a:solidFill>
              </a:rPr>
              <a:t>Top Secret</a:t>
            </a:r>
            <a:endParaRPr lang="en-US" i="1" dirty="0">
              <a:solidFill>
                <a:srgbClr val="000000"/>
              </a:solidFill>
            </a:endParaRPr>
          </a:p>
        </p:txBody>
      </p:sp>
      <p:sp>
        <p:nvSpPr>
          <p:cNvPr id="18" name="Down Arrow 17"/>
          <p:cNvSpPr/>
          <p:nvPr/>
        </p:nvSpPr>
        <p:spPr>
          <a:xfrm>
            <a:off x="7010400" y="1219200"/>
            <a:ext cx="1371600" cy="1905000"/>
          </a:xfrm>
          <a:prstGeom prst="downArrow">
            <a:avLst>
              <a:gd name="adj1" fmla="val 50000"/>
              <a:gd name="adj2" fmla="val 33172"/>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rgbClr val="000000"/>
                </a:solidFill>
              </a:rPr>
              <a:t>List&lt;</a:t>
            </a:r>
            <a:r>
              <a:rPr lang="en-US" sz="1200" b="1" i="1" dirty="0" smtClean="0">
                <a:solidFill>
                  <a:srgbClr val="000000"/>
                </a:solidFill>
              </a:rPr>
              <a:t>V’</a:t>
            </a:r>
            <a:r>
              <a:rPr lang="en-US" sz="1200" dirty="0" smtClean="0">
                <a:solidFill>
                  <a:srgbClr val="000000"/>
                </a:solidFill>
              </a:rPr>
              <a:t>&gt; fragmentStream</a:t>
            </a:r>
            <a:endParaRPr lang="en-US" sz="1200" dirty="0">
              <a:solidFill>
                <a:srgbClr val="000000"/>
              </a:solidFill>
            </a:endParaRPr>
          </a:p>
        </p:txBody>
      </p:sp>
      <p:sp>
        <p:nvSpPr>
          <p:cNvPr id="19" name="Down Arrow 18"/>
          <p:cNvSpPr/>
          <p:nvPr/>
        </p:nvSpPr>
        <p:spPr>
          <a:xfrm>
            <a:off x="7010400" y="3886200"/>
            <a:ext cx="1371600" cy="1600200"/>
          </a:xfrm>
          <a:prstGeom prst="downArrow">
            <a:avLst>
              <a:gd name="adj1" fmla="val 50000"/>
              <a:gd name="adj2" fmla="val 37702"/>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rgbClr val="000000"/>
                </a:solidFill>
              </a:rPr>
              <a:t>List&lt;List&lt;</a:t>
            </a:r>
            <a:r>
              <a:rPr lang="en-US" sz="1200" b="1" i="1" dirty="0" smtClean="0">
                <a:solidFill>
                  <a:srgbClr val="000000"/>
                </a:solidFill>
              </a:rPr>
              <a:t>D</a:t>
            </a:r>
            <a:r>
              <a:rPr lang="en-US" sz="1200" dirty="0" smtClean="0">
                <a:solidFill>
                  <a:srgbClr val="000000"/>
                </a:solidFill>
              </a:rPr>
              <a:t>&gt;&gt; fragmentStream</a:t>
            </a:r>
            <a:endParaRPr lang="en-US" sz="1200" dirty="0">
              <a:solidFill>
                <a:srgbClr val="000000"/>
              </a:solidFill>
            </a:endParaRPr>
          </a:p>
        </p:txBody>
      </p:sp>
      <p:sp>
        <p:nvSpPr>
          <p:cNvPr id="20" name="Cloud 19"/>
          <p:cNvSpPr/>
          <p:nvPr/>
        </p:nvSpPr>
        <p:spPr>
          <a:xfrm>
            <a:off x="6705600" y="381000"/>
            <a:ext cx="2057400" cy="99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000000"/>
                </a:solidFill>
              </a:rPr>
              <a:t>Top Secret</a:t>
            </a:r>
            <a:endParaRPr lang="en-US" i="1" dirty="0">
              <a:solidFill>
                <a:srgbClr val="000000"/>
              </a:solidFill>
            </a:endParaRPr>
          </a:p>
        </p:txBody>
      </p:sp>
      <p:sp>
        <p:nvSpPr>
          <p:cNvPr id="21" name="Cloud 20"/>
          <p:cNvSpPr/>
          <p:nvPr/>
        </p:nvSpPr>
        <p:spPr>
          <a:xfrm>
            <a:off x="6781800" y="5334000"/>
            <a:ext cx="2057400" cy="99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BD0F0F"/>
                </a:solidFill>
              </a:rPr>
              <a:t>Raster Ops</a:t>
            </a:r>
            <a:endParaRPr lang="en-US" dirty="0">
              <a:solidFill>
                <a:srgbClr val="BD0F0F"/>
              </a:solidFill>
            </a:endParaRPr>
          </a:p>
        </p:txBody>
      </p:sp>
      <p:cxnSp>
        <p:nvCxnSpPr>
          <p:cNvPr id="26" name="Curved Connector 25"/>
          <p:cNvCxnSpPr>
            <a:stCxn id="9" idx="0"/>
          </p:cNvCxnSpPr>
          <p:nvPr/>
        </p:nvCxnSpPr>
        <p:spPr>
          <a:xfrm flipV="1">
            <a:off x="3046286" y="4495800"/>
            <a:ext cx="230314" cy="1104900"/>
          </a:xfrm>
          <a:prstGeom prst="curvedConnector2">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6200000" flipV="1">
            <a:off x="1943100" y="3162300"/>
            <a:ext cx="2514600" cy="152400"/>
          </a:xfrm>
          <a:prstGeom prst="curvedConnector3">
            <a:avLst>
              <a:gd name="adj1" fmla="val 50000"/>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4" name="Shape 33"/>
          <p:cNvCxnSpPr>
            <a:stCxn id="11" idx="2"/>
          </p:cNvCxnSpPr>
          <p:nvPr/>
        </p:nvCxnSpPr>
        <p:spPr>
          <a:xfrm rot="10800000" flipV="1">
            <a:off x="3124200" y="990600"/>
            <a:ext cx="463582" cy="990600"/>
          </a:xfrm>
          <a:prstGeom prst="curvedConnector2">
            <a:avLst/>
          </a:prstGeom>
          <a:ln w="50800">
            <a:solidFill>
              <a:schemeClr val="accent2">
                <a:lumMod val="60000"/>
                <a:lumOff val="4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Curved Connector 25"/>
          <p:cNvCxnSpPr>
            <a:stCxn id="16" idx="0"/>
          </p:cNvCxnSpPr>
          <p:nvPr/>
        </p:nvCxnSpPr>
        <p:spPr>
          <a:xfrm flipV="1">
            <a:off x="5713286" y="4629808"/>
            <a:ext cx="306514" cy="1389992"/>
          </a:xfrm>
          <a:prstGeom prst="curvedConnector2">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5400000" flipH="1" flipV="1">
            <a:off x="4838703" y="3086101"/>
            <a:ext cx="2590799" cy="228601"/>
          </a:xfrm>
          <a:prstGeom prst="curvedConnector3">
            <a:avLst>
              <a:gd name="adj1" fmla="val 50000"/>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Shape 38"/>
          <p:cNvCxnSpPr>
            <a:stCxn id="20" idx="2"/>
          </p:cNvCxnSpPr>
          <p:nvPr/>
        </p:nvCxnSpPr>
        <p:spPr>
          <a:xfrm rot="10800000" flipV="1">
            <a:off x="6248400" y="876300"/>
            <a:ext cx="463582" cy="1043152"/>
          </a:xfrm>
          <a:prstGeom prst="curvedConnector2">
            <a:avLst/>
          </a:prstGeom>
          <a:ln w="50800">
            <a:solidFill>
              <a:schemeClr val="accent2">
                <a:lumMod val="60000"/>
                <a:lumOff val="4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3" name="Group 54"/>
          <p:cNvGrpSpPr/>
          <p:nvPr/>
        </p:nvGrpSpPr>
        <p:grpSpPr>
          <a:xfrm>
            <a:off x="457200" y="1371600"/>
            <a:ext cx="1219200" cy="400110"/>
            <a:chOff x="457200" y="1371600"/>
            <a:chExt cx="1219200" cy="400110"/>
          </a:xfrm>
        </p:grpSpPr>
        <p:sp>
          <p:nvSpPr>
            <p:cNvPr id="52" name="TextBox 51"/>
            <p:cNvSpPr txBox="1"/>
            <p:nvPr/>
          </p:nvSpPr>
          <p:spPr>
            <a:xfrm>
              <a:off x="457200" y="1371600"/>
              <a:ext cx="990599" cy="400110"/>
            </a:xfrm>
            <a:prstGeom prst="rect">
              <a:avLst/>
            </a:prstGeom>
            <a:noFill/>
          </p:spPr>
          <p:txBody>
            <a:bodyPr wrap="square" rtlCol="0">
              <a:spAutoFit/>
            </a:bodyPr>
            <a:lstStyle/>
            <a:p>
              <a:pPr algn="ctr"/>
              <a:r>
                <a:rPr lang="en-US" sz="1000" dirty="0" smtClean="0">
                  <a:solidFill>
                    <a:srgbClr val="000000"/>
                  </a:solidFill>
                </a:rPr>
                <a:t>Initial Vertex data format</a:t>
              </a:r>
              <a:endParaRPr lang="en-US" sz="1000" dirty="0">
                <a:solidFill>
                  <a:srgbClr val="000000"/>
                </a:solidFill>
              </a:endParaRPr>
            </a:p>
          </p:txBody>
        </p:sp>
        <p:cxnSp>
          <p:nvCxnSpPr>
            <p:cNvPr id="54" name="Straight Arrow Connector 53"/>
            <p:cNvCxnSpPr>
              <a:stCxn id="52" idx="3"/>
            </p:cNvCxnSpPr>
            <p:nvPr/>
          </p:nvCxnSpPr>
          <p:spPr>
            <a:xfrm>
              <a:off x="1447799" y="1571655"/>
              <a:ext cx="228601" cy="285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55"/>
          <p:cNvGrpSpPr/>
          <p:nvPr/>
        </p:nvGrpSpPr>
        <p:grpSpPr>
          <a:xfrm>
            <a:off x="381000" y="3810000"/>
            <a:ext cx="1295400" cy="553998"/>
            <a:chOff x="457200" y="1371600"/>
            <a:chExt cx="1295400" cy="553998"/>
          </a:xfrm>
        </p:grpSpPr>
        <p:sp>
          <p:nvSpPr>
            <p:cNvPr id="57" name="TextBox 56"/>
            <p:cNvSpPr txBox="1"/>
            <p:nvPr/>
          </p:nvSpPr>
          <p:spPr>
            <a:xfrm>
              <a:off x="457200" y="1371600"/>
              <a:ext cx="1066800" cy="553998"/>
            </a:xfrm>
            <a:prstGeom prst="rect">
              <a:avLst/>
            </a:prstGeom>
            <a:noFill/>
          </p:spPr>
          <p:txBody>
            <a:bodyPr wrap="square" rtlCol="0">
              <a:spAutoFit/>
            </a:bodyPr>
            <a:lstStyle/>
            <a:p>
              <a:pPr algn="ctr"/>
              <a:r>
                <a:rPr lang="en-US" sz="1000" dirty="0" smtClean="0">
                  <a:solidFill>
                    <a:srgbClr val="000000"/>
                  </a:solidFill>
                </a:rPr>
                <a:t>Transformed Vertex data format</a:t>
              </a:r>
              <a:endParaRPr lang="en-US" sz="1000" dirty="0">
                <a:solidFill>
                  <a:srgbClr val="000000"/>
                </a:solidFill>
              </a:endParaRPr>
            </a:p>
          </p:txBody>
        </p:sp>
        <p:cxnSp>
          <p:nvCxnSpPr>
            <p:cNvPr id="58" name="Straight Arrow Connector 57"/>
            <p:cNvCxnSpPr>
              <a:stCxn id="57" idx="3"/>
            </p:cNvCxnSpPr>
            <p:nvPr/>
          </p:nvCxnSpPr>
          <p:spPr>
            <a:xfrm>
              <a:off x="1524000" y="1648599"/>
              <a:ext cx="228600" cy="2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60"/>
          <p:cNvGrpSpPr/>
          <p:nvPr/>
        </p:nvGrpSpPr>
        <p:grpSpPr>
          <a:xfrm>
            <a:off x="3048000" y="1447800"/>
            <a:ext cx="1295400" cy="553998"/>
            <a:chOff x="457200" y="1371600"/>
            <a:chExt cx="1295400" cy="553998"/>
          </a:xfrm>
        </p:grpSpPr>
        <p:sp>
          <p:nvSpPr>
            <p:cNvPr id="62" name="TextBox 61"/>
            <p:cNvSpPr txBox="1"/>
            <p:nvPr/>
          </p:nvSpPr>
          <p:spPr>
            <a:xfrm>
              <a:off x="457200" y="1371600"/>
              <a:ext cx="1066800" cy="553998"/>
            </a:xfrm>
            <a:prstGeom prst="rect">
              <a:avLst/>
            </a:prstGeom>
            <a:noFill/>
          </p:spPr>
          <p:txBody>
            <a:bodyPr wrap="square" rtlCol="0">
              <a:spAutoFit/>
            </a:bodyPr>
            <a:lstStyle/>
            <a:p>
              <a:pPr algn="ctr"/>
              <a:r>
                <a:rPr lang="en-US" sz="1000" dirty="0" smtClean="0">
                  <a:solidFill>
                    <a:srgbClr val="000000"/>
                  </a:solidFill>
                </a:rPr>
                <a:t>Transformed Vertex data format</a:t>
              </a:r>
              <a:endParaRPr lang="en-US" sz="1000" dirty="0">
                <a:solidFill>
                  <a:srgbClr val="000000"/>
                </a:solidFill>
              </a:endParaRPr>
            </a:p>
          </p:txBody>
        </p:sp>
        <p:cxnSp>
          <p:nvCxnSpPr>
            <p:cNvPr id="63" name="Straight Arrow Connector 62"/>
            <p:cNvCxnSpPr>
              <a:stCxn id="62" idx="3"/>
            </p:cNvCxnSpPr>
            <p:nvPr/>
          </p:nvCxnSpPr>
          <p:spPr>
            <a:xfrm>
              <a:off x="1524000" y="1648599"/>
              <a:ext cx="228600" cy="2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63"/>
          <p:cNvGrpSpPr/>
          <p:nvPr/>
        </p:nvGrpSpPr>
        <p:grpSpPr>
          <a:xfrm>
            <a:off x="2895600" y="3962400"/>
            <a:ext cx="1447800" cy="553998"/>
            <a:chOff x="304800" y="1371600"/>
            <a:chExt cx="1447800" cy="553998"/>
          </a:xfrm>
        </p:grpSpPr>
        <p:sp>
          <p:nvSpPr>
            <p:cNvPr id="65" name="TextBox 64"/>
            <p:cNvSpPr txBox="1"/>
            <p:nvPr/>
          </p:nvSpPr>
          <p:spPr>
            <a:xfrm>
              <a:off x="304800" y="1371600"/>
              <a:ext cx="1219200" cy="553998"/>
            </a:xfrm>
            <a:prstGeom prst="rect">
              <a:avLst/>
            </a:prstGeom>
            <a:noFill/>
          </p:spPr>
          <p:txBody>
            <a:bodyPr wrap="square" rtlCol="0">
              <a:spAutoFit/>
            </a:bodyPr>
            <a:lstStyle/>
            <a:p>
              <a:pPr algn="ctr"/>
              <a:r>
                <a:rPr lang="en-US" sz="1000" dirty="0" smtClean="0">
                  <a:solidFill>
                    <a:srgbClr val="000000"/>
                  </a:solidFill>
                </a:rPr>
                <a:t>Re-Processed Vertex data format</a:t>
              </a:r>
              <a:endParaRPr lang="en-US" sz="1000" dirty="0">
                <a:solidFill>
                  <a:srgbClr val="000000"/>
                </a:solidFill>
              </a:endParaRPr>
            </a:p>
          </p:txBody>
        </p:sp>
        <p:cxnSp>
          <p:nvCxnSpPr>
            <p:cNvPr id="66" name="Straight Arrow Connector 65"/>
            <p:cNvCxnSpPr>
              <a:stCxn id="65" idx="3"/>
            </p:cNvCxnSpPr>
            <p:nvPr/>
          </p:nvCxnSpPr>
          <p:spPr>
            <a:xfrm>
              <a:off x="1524000" y="1648599"/>
              <a:ext cx="228600" cy="27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67"/>
          <p:cNvGrpSpPr/>
          <p:nvPr/>
        </p:nvGrpSpPr>
        <p:grpSpPr>
          <a:xfrm>
            <a:off x="6019800" y="1676400"/>
            <a:ext cx="1447800" cy="553998"/>
            <a:chOff x="304800" y="1371600"/>
            <a:chExt cx="1447800" cy="553998"/>
          </a:xfrm>
        </p:grpSpPr>
        <p:sp>
          <p:nvSpPr>
            <p:cNvPr id="69" name="TextBox 68"/>
            <p:cNvSpPr txBox="1"/>
            <p:nvPr/>
          </p:nvSpPr>
          <p:spPr>
            <a:xfrm>
              <a:off x="304800" y="1371600"/>
              <a:ext cx="1219200" cy="553998"/>
            </a:xfrm>
            <a:prstGeom prst="rect">
              <a:avLst/>
            </a:prstGeom>
            <a:noFill/>
          </p:spPr>
          <p:txBody>
            <a:bodyPr wrap="square" rtlCol="0">
              <a:spAutoFit/>
            </a:bodyPr>
            <a:lstStyle/>
            <a:p>
              <a:pPr algn="ctr"/>
              <a:r>
                <a:rPr lang="en-US" sz="1000" dirty="0" smtClean="0">
                  <a:solidFill>
                    <a:srgbClr val="000000"/>
                  </a:solidFill>
                </a:rPr>
                <a:t>Re-Processed Vertex data format</a:t>
              </a:r>
              <a:endParaRPr lang="en-US" sz="1000" dirty="0">
                <a:solidFill>
                  <a:srgbClr val="000000"/>
                </a:solidFill>
              </a:endParaRPr>
            </a:p>
          </p:txBody>
        </p:sp>
        <p:cxnSp>
          <p:nvCxnSpPr>
            <p:cNvPr id="70" name="Straight Arrow Connector 69"/>
            <p:cNvCxnSpPr>
              <a:stCxn id="69" idx="3"/>
            </p:cNvCxnSpPr>
            <p:nvPr/>
          </p:nvCxnSpPr>
          <p:spPr>
            <a:xfrm>
              <a:off x="1524000" y="1648599"/>
              <a:ext cx="228600" cy="27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70"/>
          <p:cNvGrpSpPr/>
          <p:nvPr/>
        </p:nvGrpSpPr>
        <p:grpSpPr>
          <a:xfrm>
            <a:off x="6019800" y="3962400"/>
            <a:ext cx="1447800" cy="400110"/>
            <a:chOff x="304800" y="1371600"/>
            <a:chExt cx="1447800" cy="400110"/>
          </a:xfrm>
        </p:grpSpPr>
        <p:sp>
          <p:nvSpPr>
            <p:cNvPr id="72" name="TextBox 71"/>
            <p:cNvSpPr txBox="1"/>
            <p:nvPr/>
          </p:nvSpPr>
          <p:spPr>
            <a:xfrm>
              <a:off x="304800" y="1371600"/>
              <a:ext cx="1219200" cy="400110"/>
            </a:xfrm>
            <a:prstGeom prst="rect">
              <a:avLst/>
            </a:prstGeom>
            <a:noFill/>
          </p:spPr>
          <p:txBody>
            <a:bodyPr wrap="square" rtlCol="0">
              <a:spAutoFit/>
            </a:bodyPr>
            <a:lstStyle/>
            <a:p>
              <a:pPr algn="ctr"/>
              <a:r>
                <a:rPr lang="en-US" sz="1000" dirty="0" smtClean="0">
                  <a:solidFill>
                    <a:srgbClr val="000000"/>
                  </a:solidFill>
                </a:rPr>
                <a:t>Final fragment format</a:t>
              </a:r>
              <a:endParaRPr lang="en-US" sz="1000" dirty="0">
                <a:solidFill>
                  <a:srgbClr val="000000"/>
                </a:solidFill>
              </a:endParaRPr>
            </a:p>
          </p:txBody>
        </p:sp>
        <p:cxnSp>
          <p:nvCxnSpPr>
            <p:cNvPr id="73" name="Straight Arrow Connector 72"/>
            <p:cNvCxnSpPr>
              <a:stCxn id="72" idx="3"/>
            </p:cNvCxnSpPr>
            <p:nvPr/>
          </p:nvCxnSpPr>
          <p:spPr>
            <a:xfrm>
              <a:off x="1524000" y="1571655"/>
              <a:ext cx="228600" cy="1047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Rounded Rectangle 4"/>
          <p:cNvSpPr/>
          <p:nvPr/>
        </p:nvSpPr>
        <p:spPr>
          <a:xfrm>
            <a:off x="1295400" y="2819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Process Data</a:t>
            </a:r>
            <a:endParaRPr lang="en-US" sz="1600" dirty="0">
              <a:solidFill>
                <a:srgbClr val="000000"/>
              </a:solidFill>
            </a:endParaRPr>
          </a:p>
        </p:txBody>
      </p:sp>
      <p:sp>
        <p:nvSpPr>
          <p:cNvPr id="12" name="Rounded Rectangle 11"/>
          <p:cNvSpPr/>
          <p:nvPr/>
        </p:nvSpPr>
        <p:spPr>
          <a:xfrm>
            <a:off x="3962400" y="3200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Process Data</a:t>
            </a:r>
            <a:endParaRPr lang="en-US" sz="1600" dirty="0">
              <a:solidFill>
                <a:srgbClr val="000000"/>
              </a:solidFill>
            </a:endParaRPr>
          </a:p>
        </p:txBody>
      </p:sp>
      <p:sp>
        <p:nvSpPr>
          <p:cNvPr id="17" name="Rounded Rectangle 16"/>
          <p:cNvSpPr/>
          <p:nvPr/>
        </p:nvSpPr>
        <p:spPr>
          <a:xfrm>
            <a:off x="7086600" y="31242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Process Data</a:t>
            </a:r>
            <a:endParaRPr lang="en-US" sz="1600" dirty="0">
              <a:solidFill>
                <a:srgbClr val="000000"/>
              </a:solidFill>
            </a:endParaRPr>
          </a:p>
        </p:txBody>
      </p:sp>
      <p:sp>
        <p:nvSpPr>
          <p:cNvPr id="41" name="Rounded Rectangle 40"/>
          <p:cNvSpPr/>
          <p:nvPr/>
        </p:nvSpPr>
        <p:spPr>
          <a:xfrm>
            <a:off x="1295400" y="2819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Vertex Shader</a:t>
            </a:r>
            <a:endParaRPr lang="en-US" sz="1600" dirty="0">
              <a:solidFill>
                <a:srgbClr val="000000"/>
              </a:solidFill>
            </a:endParaRPr>
          </a:p>
        </p:txBody>
      </p:sp>
      <p:sp>
        <p:nvSpPr>
          <p:cNvPr id="42" name="Rounded Rectangle 41"/>
          <p:cNvSpPr/>
          <p:nvPr/>
        </p:nvSpPr>
        <p:spPr>
          <a:xfrm>
            <a:off x="3962400" y="3200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Geometry Shader</a:t>
            </a:r>
            <a:endParaRPr lang="en-US" sz="1600" dirty="0">
              <a:solidFill>
                <a:srgbClr val="000000"/>
              </a:solidFill>
            </a:endParaRPr>
          </a:p>
        </p:txBody>
      </p:sp>
      <p:sp>
        <p:nvSpPr>
          <p:cNvPr id="43" name="Rounded Rectangle 42"/>
          <p:cNvSpPr/>
          <p:nvPr/>
        </p:nvSpPr>
        <p:spPr>
          <a:xfrm>
            <a:off x="7086600" y="31242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Fragment Shader</a:t>
            </a:r>
            <a:endParaRPr lang="en-US" sz="1600" dirty="0">
              <a:solidFill>
                <a:srgbClr val="000000"/>
              </a:solidFill>
            </a:endParaRPr>
          </a:p>
        </p:txBody>
      </p:sp>
      <p:sp>
        <p:nvSpPr>
          <p:cNvPr id="24" name="Oval Callout 23"/>
          <p:cNvSpPr/>
          <p:nvPr/>
        </p:nvSpPr>
        <p:spPr bwMode="auto">
          <a:xfrm>
            <a:off x="4419600" y="2514600"/>
            <a:ext cx="2292382" cy="1066800"/>
          </a:xfrm>
          <a:prstGeom prst="wedgeEllipseCallout">
            <a:avLst>
              <a:gd name="adj1" fmla="val -31603"/>
              <a:gd name="adj2" fmla="val 6250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dirty="0">
                <a:solidFill>
                  <a:schemeClr val="tx1"/>
                </a:solidFill>
                <a:latin typeface="Arial" charset="0"/>
              </a:rPr>
              <a:t>Can this be a no-op</a:t>
            </a:r>
            <a:r>
              <a:rPr lang="en-US" dirty="0" smtClean="0">
                <a:solidFill>
                  <a:schemeClr val="tx1"/>
                </a:solidFill>
                <a:latin typeface="Arial" charset="0"/>
              </a:rPr>
              <a:t>?</a:t>
            </a:r>
            <a:endParaRPr lang="en-US" dirty="0">
              <a:solidFill>
                <a:schemeClr val="tx1"/>
              </a:solidFill>
              <a:latin typeface="Arial" charset="0"/>
            </a:endParaRPr>
          </a:p>
        </p:txBody>
      </p:sp>
      <p:sp>
        <p:nvSpPr>
          <p:cNvPr id="46" name="Oval Callout 45"/>
          <p:cNvSpPr/>
          <p:nvPr/>
        </p:nvSpPr>
        <p:spPr bwMode="auto">
          <a:xfrm>
            <a:off x="1454038" y="2118360"/>
            <a:ext cx="2292382" cy="1066800"/>
          </a:xfrm>
          <a:prstGeom prst="wedgeEllipseCallout">
            <a:avLst>
              <a:gd name="adj1" fmla="val -31603"/>
              <a:gd name="adj2" fmla="val 6250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dirty="0">
                <a:solidFill>
                  <a:schemeClr val="tx1"/>
                </a:solidFill>
                <a:latin typeface="Arial" charset="0"/>
              </a:rPr>
              <a:t>Can this be a no-op</a:t>
            </a:r>
            <a:r>
              <a:rPr lang="en-US" dirty="0" smtClean="0">
                <a:solidFill>
                  <a:schemeClr val="tx1"/>
                </a:solidFill>
                <a:latin typeface="Arial" charset="0"/>
              </a:rPr>
              <a:t>?</a:t>
            </a:r>
            <a:endParaRPr lang="en-US" dirty="0">
              <a:solidFill>
                <a:schemeClr val="tx1"/>
              </a:solidFill>
              <a:latin typeface="Arial" charset="0"/>
            </a:endParaRPr>
          </a:p>
        </p:txBody>
      </p:sp>
      <p:sp>
        <p:nvSpPr>
          <p:cNvPr id="47" name="Oval Callout 46"/>
          <p:cNvSpPr/>
          <p:nvPr/>
        </p:nvSpPr>
        <p:spPr bwMode="auto">
          <a:xfrm>
            <a:off x="5866543" y="2251734"/>
            <a:ext cx="2292382" cy="1066800"/>
          </a:xfrm>
          <a:prstGeom prst="wedgeEllipseCallout">
            <a:avLst>
              <a:gd name="adj1" fmla="val 32219"/>
              <a:gd name="adj2" fmla="val 7878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dirty="0">
                <a:solidFill>
                  <a:schemeClr val="tx1"/>
                </a:solidFill>
                <a:latin typeface="Arial" charset="0"/>
              </a:rPr>
              <a:t>Can this be a no-op</a:t>
            </a:r>
            <a:r>
              <a:rPr lang="en-US" dirty="0" smtClean="0">
                <a:solidFill>
                  <a:schemeClr val="tx1"/>
                </a:solidFill>
                <a:latin typeface="Arial" charset="0"/>
              </a:rPr>
              <a:t>?</a:t>
            </a:r>
            <a:endParaRPr lang="en-US" dirty="0">
              <a:solidFill>
                <a:schemeClr val="tx1"/>
              </a:solidFill>
              <a:latin typeface="Arial" charset="0"/>
            </a:endParaRPr>
          </a:p>
        </p:txBody>
      </p:sp>
    </p:spTree>
    <p:extLst>
      <p:ext uri="{BB962C8B-B14F-4D97-AF65-F5344CB8AC3E}">
        <p14:creationId xmlns:p14="http://schemas.microsoft.com/office/powerpoint/2010/main" val="3315372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Clarifications</a:t>
            </a:r>
            <a:endParaRPr lang="en-US" dirty="0"/>
          </a:p>
        </p:txBody>
      </p:sp>
      <p:sp>
        <p:nvSpPr>
          <p:cNvPr id="3" name="Content Placeholder 2"/>
          <p:cNvSpPr>
            <a:spLocks noGrp="1"/>
          </p:cNvSpPr>
          <p:nvPr>
            <p:ph idx="1"/>
          </p:nvPr>
        </p:nvSpPr>
        <p:spPr/>
        <p:txBody>
          <a:bodyPr/>
          <a:lstStyle/>
          <a:p>
            <a:r>
              <a:rPr lang="en-US" dirty="0" smtClean="0"/>
              <a:t>What does a no-op Geometry shader mean / imply?</a:t>
            </a:r>
          </a:p>
          <a:p>
            <a:r>
              <a:rPr lang="en-US" dirty="0" smtClean="0"/>
              <a:t>What is special about the Vertex or Fragment shaders?</a:t>
            </a:r>
          </a:p>
          <a:p>
            <a:pPr lvl="1"/>
            <a:r>
              <a:rPr lang="en-US" dirty="0" smtClean="0"/>
              <a:t>Type </a:t>
            </a:r>
            <a:r>
              <a:rPr lang="en-US" b="1" i="1" dirty="0" smtClean="0"/>
              <a:t>U</a:t>
            </a:r>
            <a:r>
              <a:rPr lang="en-US" dirty="0" smtClean="0"/>
              <a:t> is constrained?</a:t>
            </a:r>
          </a:p>
          <a:p>
            <a:pPr lvl="2"/>
            <a:r>
              <a:rPr lang="en-US" dirty="0" smtClean="0"/>
              <a:t>Not clear. </a:t>
            </a:r>
            <a:endParaRPr lang="en-US" dirty="0" smtClean="0"/>
          </a:p>
          <a:p>
            <a:pPr lvl="1"/>
            <a:r>
              <a:rPr lang="en-US" dirty="0" smtClean="0"/>
              <a:t>Types </a:t>
            </a:r>
            <a:r>
              <a:rPr lang="en-US" b="1" i="1" dirty="0" smtClean="0"/>
              <a:t>V</a:t>
            </a:r>
            <a:r>
              <a:rPr lang="en-US" dirty="0" smtClean="0"/>
              <a:t> and </a:t>
            </a:r>
            <a:r>
              <a:rPr lang="en-US" b="1" i="1" dirty="0" smtClean="0"/>
              <a:t>D</a:t>
            </a:r>
            <a:r>
              <a:rPr lang="en-US" dirty="0" smtClean="0"/>
              <a:t>?</a:t>
            </a:r>
          </a:p>
          <a:p>
            <a:r>
              <a:rPr lang="en-US" dirty="0" smtClean="0"/>
              <a:t>Are the List (or array) sizes the same?</a:t>
            </a:r>
            <a:endParaRPr lang="en-US" dirty="0"/>
          </a:p>
        </p:txBody>
      </p:sp>
    </p:spTree>
    <p:extLst>
      <p:ext uri="{BB962C8B-B14F-4D97-AF65-F5344CB8AC3E}">
        <p14:creationId xmlns:p14="http://schemas.microsoft.com/office/powerpoint/2010/main" val="20014763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C++/C-like</a:t>
            </a:r>
          </a:p>
          <a:p>
            <a:r>
              <a:rPr lang="en-US" sz="2400" dirty="0" smtClean="0"/>
              <a:t>Basic data types: </a:t>
            </a:r>
          </a:p>
          <a:p>
            <a:pPr lvl="1"/>
            <a:r>
              <a:rPr lang="en-US" sz="2000" dirty="0" smtClean="0"/>
              <a:t>void – use for method return signatures </a:t>
            </a:r>
          </a:p>
          <a:p>
            <a:pPr lvl="1"/>
            <a:r>
              <a:rPr lang="en-US" sz="2000" dirty="0" smtClean="0"/>
              <a:t>bool – The keywords true and false exist (not an int)</a:t>
            </a:r>
          </a:p>
          <a:p>
            <a:pPr lvl="1"/>
            <a:r>
              <a:rPr lang="en-US" sz="2000" dirty="0" smtClean="0"/>
              <a:t>int – 32-bit. Constants with base-10, base-8 or base-16.</a:t>
            </a:r>
          </a:p>
          <a:p>
            <a:pPr lvl="1"/>
            <a:r>
              <a:rPr lang="en-US" sz="2000" dirty="0" smtClean="0"/>
              <a:t>float – IEEE 32-bit (as of 1.30).</a:t>
            </a:r>
          </a:p>
          <a:p>
            <a:pPr lvl="1"/>
            <a:r>
              <a:rPr lang="en-US" sz="2000" dirty="0" smtClean="0"/>
              <a:t>uint (1.30) – 32-bit.</a:t>
            </a:r>
          </a:p>
          <a:p>
            <a:r>
              <a:rPr lang="en-US" sz="2400" dirty="0" smtClean="0"/>
              <a:t>Variables can be initialized when declared.</a:t>
            </a:r>
          </a:p>
        </p:txBody>
      </p:sp>
      <p:sp>
        <p:nvSpPr>
          <p:cNvPr id="3" name="Title 2"/>
          <p:cNvSpPr>
            <a:spLocks noGrp="1"/>
          </p:cNvSpPr>
          <p:nvPr>
            <p:ph type="title"/>
          </p:nvPr>
        </p:nvSpPr>
        <p:spPr/>
        <p:txBody>
          <a:bodyPr>
            <a:normAutofit fontScale="90000"/>
          </a:bodyPr>
          <a:lstStyle/>
          <a:p>
            <a:r>
              <a:rPr smtClean="0"/>
              <a:t>GLSL </a:t>
            </a:r>
            <a:r>
              <a:rPr lang="en-US" dirty="0" smtClean="0"/>
              <a:t>–</a:t>
            </a:r>
            <a:r>
              <a:rPr smtClean="0"/>
              <a:t> The OpenGL Shading Language</a:t>
            </a:r>
            <a:endParaRPr lang="en-US" dirty="0"/>
          </a:p>
        </p:txBody>
      </p:sp>
      <p:sp>
        <p:nvSpPr>
          <p:cNvPr id="4" name="TextBox 3"/>
          <p:cNvSpPr txBox="1"/>
          <p:nvPr/>
        </p:nvSpPr>
        <p:spPr>
          <a:xfrm>
            <a:off x="2514600" y="4876800"/>
            <a:ext cx="2839239" cy="147732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latin typeface="BatangChe" pitchFamily="49" charset="-127"/>
                <a:ea typeface="BatangChe" pitchFamily="49" charset="-127"/>
              </a:rPr>
              <a:t>int i, j = 45;</a:t>
            </a:r>
          </a:p>
          <a:p>
            <a:r>
              <a:rPr lang="en-US" dirty="0" smtClean="0">
                <a:latin typeface="BatangChe" pitchFamily="49" charset="-127"/>
                <a:ea typeface="BatangChe" pitchFamily="49" charset="-127"/>
              </a:rPr>
              <a:t>float  pi = 3.1415;</a:t>
            </a:r>
          </a:p>
          <a:p>
            <a:r>
              <a:rPr lang="en-US" dirty="0" smtClean="0">
                <a:latin typeface="BatangChe" pitchFamily="49" charset="-127"/>
                <a:ea typeface="BatangChe" pitchFamily="49" charset="-127"/>
              </a:rPr>
              <a:t>float log2 = 1.1415f;</a:t>
            </a:r>
          </a:p>
          <a:p>
            <a:r>
              <a:rPr lang="en-US" dirty="0" smtClean="0">
                <a:latin typeface="BatangChe" pitchFamily="49" charset="-127"/>
                <a:ea typeface="BatangChe" pitchFamily="49" charset="-127"/>
              </a:rPr>
              <a:t>bool normalize = false;</a:t>
            </a:r>
          </a:p>
          <a:p>
            <a:r>
              <a:rPr lang="en-US" dirty="0" smtClean="0">
                <a:latin typeface="BatangChe" pitchFamily="49" charset="-127"/>
                <a:ea typeface="BatangChe" pitchFamily="49" charset="-127"/>
              </a:rPr>
              <a:t>uint mask = 0xff00ff00</a:t>
            </a:r>
            <a:endParaRPr lang="en-US" dirty="0">
              <a:latin typeface="BatangChe" pitchFamily="49" charset="-127"/>
              <a:ea typeface="BatangChe" pitchFamily="49" charset="-127"/>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Outline of course</a:t>
            </a:r>
          </a:p>
        </p:txBody>
      </p:sp>
      <p:sp>
        <p:nvSpPr>
          <p:cNvPr id="9219" name="Rectangle 3"/>
          <p:cNvSpPr>
            <a:spLocks noGrp="1" noChangeArrowheads="1"/>
          </p:cNvSpPr>
          <p:nvPr>
            <p:ph type="body" idx="1"/>
          </p:nvPr>
        </p:nvSpPr>
        <p:spPr>
          <a:xfrm>
            <a:off x="609600" y="1676400"/>
            <a:ext cx="7848600" cy="4648200"/>
          </a:xfrm>
        </p:spPr>
        <p:txBody>
          <a:bodyPr/>
          <a:lstStyle/>
          <a:p>
            <a:pPr eaLnBrk="1" hangingPunct="1">
              <a:lnSpc>
                <a:spcPct val="90000"/>
              </a:lnSpc>
            </a:pPr>
            <a:r>
              <a:rPr lang="en-US" altLang="en-US" sz="2800" smtClean="0"/>
              <a:t>Geometry</a:t>
            </a:r>
          </a:p>
          <a:p>
            <a:pPr eaLnBrk="1" hangingPunct="1">
              <a:lnSpc>
                <a:spcPct val="90000"/>
              </a:lnSpc>
            </a:pPr>
            <a:r>
              <a:rPr lang="en-US" altLang="en-US" sz="2800" smtClean="0"/>
              <a:t>Rasterization</a:t>
            </a:r>
          </a:p>
          <a:p>
            <a:pPr eaLnBrk="1" hangingPunct="1">
              <a:lnSpc>
                <a:spcPct val="90000"/>
              </a:lnSpc>
            </a:pPr>
            <a:r>
              <a:rPr lang="en-US" altLang="en-US" sz="2800" smtClean="0"/>
              <a:t>Shading</a:t>
            </a:r>
          </a:p>
          <a:p>
            <a:pPr eaLnBrk="1" hangingPunct="1">
              <a:lnSpc>
                <a:spcPct val="90000"/>
              </a:lnSpc>
            </a:pPr>
            <a:r>
              <a:rPr lang="en-US" altLang="en-US" sz="2800" smtClean="0"/>
              <a:t>Hidden surface 				         elimination</a:t>
            </a:r>
          </a:p>
          <a:p>
            <a:pPr eaLnBrk="1" hangingPunct="1">
              <a:lnSpc>
                <a:spcPct val="90000"/>
              </a:lnSpc>
            </a:pPr>
            <a:r>
              <a:rPr lang="en-US" altLang="en-US" sz="2800" smtClean="0"/>
              <a:t>Texture mapping</a:t>
            </a:r>
          </a:p>
          <a:p>
            <a:pPr eaLnBrk="1" hangingPunct="1">
              <a:lnSpc>
                <a:spcPct val="90000"/>
              </a:lnSpc>
            </a:pPr>
            <a:r>
              <a:rPr lang="en-US" altLang="en-US" sz="2800" smtClean="0">
                <a:solidFill>
                  <a:schemeClr val="folHlink"/>
                </a:solidFill>
              </a:rPr>
              <a:t>Modeling</a:t>
            </a:r>
          </a:p>
          <a:p>
            <a:pPr eaLnBrk="1" hangingPunct="1">
              <a:lnSpc>
                <a:spcPct val="90000"/>
              </a:lnSpc>
            </a:pPr>
            <a:r>
              <a:rPr lang="en-US" altLang="en-US" sz="2800" smtClean="0">
                <a:solidFill>
                  <a:schemeClr val="folHlink"/>
                </a:solidFill>
              </a:rPr>
              <a:t>Animation</a:t>
            </a:r>
          </a:p>
          <a:p>
            <a:pPr eaLnBrk="1" hangingPunct="1">
              <a:lnSpc>
                <a:spcPct val="90000"/>
              </a:lnSpc>
            </a:pPr>
            <a:r>
              <a:rPr lang="en-US" altLang="en-US" sz="2800" smtClean="0">
                <a:solidFill>
                  <a:schemeClr val="folHlink"/>
                </a:solidFill>
              </a:rPr>
              <a:t>Ray tracing</a:t>
            </a:r>
          </a:p>
          <a:p>
            <a:pPr eaLnBrk="1" hangingPunct="1">
              <a:lnSpc>
                <a:spcPct val="90000"/>
              </a:lnSpc>
            </a:pPr>
            <a:r>
              <a:rPr lang="en-US" altLang="en-US" sz="2800" smtClean="0">
                <a:solidFill>
                  <a:schemeClr val="folHlink"/>
                </a:solidFill>
              </a:rPr>
              <a:t>Global illumination</a:t>
            </a:r>
          </a:p>
          <a:p>
            <a:pPr eaLnBrk="1" hangingPunct="1">
              <a:lnSpc>
                <a:spcPct val="90000"/>
              </a:lnSpc>
            </a:pPr>
            <a:endParaRPr lang="en-US" altLang="en-US" sz="2800" smtClean="0"/>
          </a:p>
          <a:p>
            <a:pPr eaLnBrk="1" hangingPunct="1">
              <a:lnSpc>
                <a:spcPct val="90000"/>
              </a:lnSpc>
            </a:pPr>
            <a:endParaRPr lang="en-US" altLang="en-US" sz="2800" smtClean="0"/>
          </a:p>
        </p:txBody>
      </p:sp>
      <p:sp>
        <p:nvSpPr>
          <p:cNvPr id="9220" name="AutoShape 6"/>
          <p:cNvSpPr>
            <a:spLocks noChangeArrowheads="1"/>
          </p:cNvSpPr>
          <p:nvPr/>
        </p:nvSpPr>
        <p:spPr bwMode="auto">
          <a:xfrm>
            <a:off x="2743200" y="1709738"/>
            <a:ext cx="1981200" cy="457200"/>
          </a:xfrm>
          <a:prstGeom prst="leftArrow">
            <a:avLst>
              <a:gd name="adj1" fmla="val 50000"/>
              <a:gd name="adj2" fmla="val 108333"/>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9221" name="Text Box 7"/>
          <p:cNvSpPr txBox="1">
            <a:spLocks noChangeArrowheads="1"/>
          </p:cNvSpPr>
          <p:nvPr/>
        </p:nvSpPr>
        <p:spPr bwMode="auto">
          <a:xfrm>
            <a:off x="4554538" y="1747838"/>
            <a:ext cx="4398962" cy="1938992"/>
          </a:xfrm>
          <a:prstGeom prst="rect">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algn="l" eaLnBrk="1" hangingPunct="1"/>
            <a:r>
              <a:rPr lang="en-US" altLang="en-US" sz="2000" dirty="0"/>
              <a:t>How to specify the 3-D positions of the camera and the scene objects and their various parts, how to project these to 2-D image locations, and how to represent trans-formations of these positions </a:t>
            </a:r>
          </a:p>
        </p:txBody>
      </p:sp>
      <p:pic>
        <p:nvPicPr>
          <p:cNvPr id="9222" name="Picture 17"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3225" y="4386263"/>
            <a:ext cx="27241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5134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First class 2D-4D vector support:</a:t>
            </a:r>
          </a:p>
          <a:p>
            <a:pPr lvl="1"/>
            <a:r>
              <a:rPr lang="en-US" sz="2000" dirty="0" smtClean="0"/>
              <a:t>Float-based: vec2, vec3, vec4</a:t>
            </a:r>
          </a:p>
          <a:p>
            <a:pPr lvl="1"/>
            <a:r>
              <a:rPr lang="en-US" sz="2000" dirty="0" smtClean="0"/>
              <a:t>Int-based: ivec2, ivec3, ivec4</a:t>
            </a:r>
          </a:p>
          <a:p>
            <a:pPr lvl="1"/>
            <a:r>
              <a:rPr lang="en-US" sz="2000" dirty="0" smtClean="0"/>
              <a:t>Bool-based:  bvec2, bvec3, bvec4</a:t>
            </a:r>
          </a:p>
          <a:p>
            <a:pPr lvl="1"/>
            <a:r>
              <a:rPr lang="en-US" sz="2000" dirty="0" smtClean="0"/>
              <a:t>Unsigned Int-based (1.30): uvec2, uvec3, uvec4</a:t>
            </a:r>
          </a:p>
          <a:p>
            <a:pPr lvl="1"/>
            <a:r>
              <a:rPr lang="en-US" sz="2000" dirty="0" smtClean="0"/>
              <a:t>Initialized with a constructor</a:t>
            </a:r>
          </a:p>
          <a:p>
            <a:pPr lvl="1"/>
            <a:endParaRPr lang="en-US" sz="2000" dirty="0" smtClean="0"/>
          </a:p>
          <a:p>
            <a:pPr lvl="1"/>
            <a:endParaRPr lang="en-US" sz="2000" dirty="0" smtClean="0"/>
          </a:p>
          <a:p>
            <a:pPr lvl="1"/>
            <a:r>
              <a:rPr lang="en-US" sz="2000" dirty="0" smtClean="0"/>
              <a:t>Overloaded operator support;</a:t>
            </a:r>
          </a:p>
          <a:p>
            <a:endParaRPr lang="en-US" sz="2400" dirty="0"/>
          </a:p>
        </p:txBody>
      </p:sp>
      <p:sp>
        <p:nvSpPr>
          <p:cNvPr id="3" name="Title 2"/>
          <p:cNvSpPr>
            <a:spLocks noGrp="1"/>
          </p:cNvSpPr>
          <p:nvPr>
            <p:ph type="title"/>
          </p:nvPr>
        </p:nvSpPr>
        <p:spPr/>
        <p:txBody>
          <a:bodyPr/>
          <a:lstStyle/>
          <a:p>
            <a:r>
              <a:rPr smtClean="0"/>
              <a:t>GLSL Data Types</a:t>
            </a:r>
            <a:endParaRPr lang="en-US" dirty="0"/>
          </a:p>
        </p:txBody>
      </p:sp>
      <p:sp>
        <p:nvSpPr>
          <p:cNvPr id="4" name="TextBox 3"/>
          <p:cNvSpPr txBox="1"/>
          <p:nvPr/>
        </p:nvSpPr>
        <p:spPr>
          <a:xfrm>
            <a:off x="1600200" y="3886200"/>
            <a:ext cx="3531736"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latin typeface="BatangChe" pitchFamily="49" charset="-127"/>
                <a:ea typeface="BatangChe" pitchFamily="49" charset="-127"/>
              </a:rPr>
              <a:t>vec3 eye = vec3(0.0,0.0,1.0);</a:t>
            </a:r>
          </a:p>
          <a:p>
            <a:r>
              <a:rPr lang="en-US" dirty="0" smtClean="0">
                <a:latin typeface="BatangChe" pitchFamily="49" charset="-127"/>
                <a:ea typeface="BatangChe" pitchFamily="49" charset="-127"/>
              </a:rPr>
              <a:t>vec3 point = vec3(eye);</a:t>
            </a:r>
          </a:p>
        </p:txBody>
      </p:sp>
      <p:sp>
        <p:nvSpPr>
          <p:cNvPr id="5" name="TextBox 4"/>
          <p:cNvSpPr txBox="1"/>
          <p:nvPr/>
        </p:nvSpPr>
        <p:spPr>
          <a:xfrm>
            <a:off x="1600200" y="5105400"/>
            <a:ext cx="3300904"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latin typeface="BatangChe" pitchFamily="49" charset="-127"/>
                <a:ea typeface="BatangChe" pitchFamily="49" charset="-127"/>
              </a:rPr>
              <a:t>vec3 sum = eye + point;</a:t>
            </a:r>
          </a:p>
          <a:p>
            <a:r>
              <a:rPr lang="en-US" dirty="0" smtClean="0">
                <a:latin typeface="BatangChe" pitchFamily="49" charset="-127"/>
                <a:ea typeface="BatangChe" pitchFamily="49" charset="-127"/>
              </a:rPr>
              <a:t>vec3 product = eye * point;</a:t>
            </a:r>
          </a:p>
          <a:p>
            <a:r>
              <a:rPr lang="en-US" dirty="0" smtClean="0">
                <a:latin typeface="BatangChe" pitchFamily="49" charset="-127"/>
                <a:ea typeface="BatangChe" pitchFamily="49" charset="-127"/>
              </a:rPr>
              <a:t>float delta = 0.2f;</a:t>
            </a:r>
          </a:p>
          <a:p>
            <a:r>
              <a:rPr lang="en-US" dirty="0" smtClean="0">
                <a:latin typeface="BatangChe" pitchFamily="49" charset="-127"/>
                <a:ea typeface="BatangChe" pitchFamily="49" charset="-127"/>
              </a:rPr>
              <a:t>sum = sum + delta;</a:t>
            </a:r>
          </a:p>
        </p:txBody>
      </p:sp>
      <p:sp>
        <p:nvSpPr>
          <p:cNvPr id="6" name="TextBox 5"/>
          <p:cNvSpPr txBox="1"/>
          <p:nvPr/>
        </p:nvSpPr>
        <p:spPr>
          <a:xfrm>
            <a:off x="5943600" y="4191000"/>
            <a:ext cx="2362200" cy="646331"/>
          </a:xfrm>
          <a:prstGeom prst="rect">
            <a:avLst/>
          </a:prstGeom>
          <a:noFill/>
        </p:spPr>
        <p:txBody>
          <a:bodyPr wrap="square" rtlCol="0">
            <a:spAutoFit/>
          </a:bodyPr>
          <a:lstStyle/>
          <a:p>
            <a:pPr algn="ctr"/>
            <a:r>
              <a:rPr lang="en-US" dirty="0" smtClean="0"/>
              <a:t>Component-wise multiplication</a:t>
            </a:r>
            <a:endParaRPr lang="en-US" dirty="0"/>
          </a:p>
        </p:txBody>
      </p:sp>
      <p:cxnSp>
        <p:nvCxnSpPr>
          <p:cNvPr id="8" name="Straight Arrow Connector 7"/>
          <p:cNvCxnSpPr/>
          <p:nvPr/>
        </p:nvCxnSpPr>
        <p:spPr>
          <a:xfrm rot="10800000" flipV="1">
            <a:off x="4953000" y="4572000"/>
            <a:ext cx="1219200" cy="990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Component access:</a:t>
            </a:r>
          </a:p>
          <a:p>
            <a:pPr lvl="1"/>
            <a:r>
              <a:rPr lang="en-US" dirty="0" smtClean="0"/>
              <a:t>A single component of a vector can be accessed using the dot “.” operator (e.g., eye.x is the first component of the vec3).</a:t>
            </a:r>
          </a:p>
          <a:p>
            <a:pPr lvl="1"/>
            <a:r>
              <a:rPr lang="en-US" dirty="0" smtClean="0"/>
              <a:t>Since vectors are used for positions, colors and texture coordinates, several sequences are defined:</a:t>
            </a:r>
          </a:p>
          <a:p>
            <a:pPr lvl="2"/>
            <a:r>
              <a:rPr lang="en-US" dirty="0" smtClean="0"/>
              <a:t>x,  y, z, w</a:t>
            </a:r>
          </a:p>
          <a:p>
            <a:pPr lvl="2"/>
            <a:r>
              <a:rPr lang="en-US" dirty="0" smtClean="0"/>
              <a:t>r, g, b, a</a:t>
            </a:r>
          </a:p>
          <a:p>
            <a:pPr lvl="2"/>
            <a:r>
              <a:rPr lang="en-US" dirty="0" smtClean="0"/>
              <a:t>s, t, p, q</a:t>
            </a:r>
          </a:p>
          <a:p>
            <a:r>
              <a:rPr lang="en-US" dirty="0" smtClean="0"/>
              <a:t>Masking</a:t>
            </a:r>
          </a:p>
          <a:p>
            <a:pPr lvl="1"/>
            <a:r>
              <a:rPr lang="en-US" dirty="0" smtClean="0"/>
              <a:t>Can use the accessors to mask components: </a:t>
            </a:r>
          </a:p>
          <a:p>
            <a:pPr lvl="1"/>
            <a:r>
              <a:rPr lang="en-US" dirty="0" smtClean="0"/>
              <a:t>vec2 p = </a:t>
            </a:r>
            <a:r>
              <a:rPr lang="en-US" dirty="0" err="1" smtClean="0"/>
              <a:t>eye.xy</a:t>
            </a:r>
            <a:r>
              <a:rPr lang="en-US" dirty="0" smtClean="0"/>
              <a:t>;</a:t>
            </a:r>
          </a:p>
          <a:p>
            <a:r>
              <a:rPr lang="en-US" dirty="0" smtClean="0"/>
              <a:t>Swizzling</a:t>
            </a:r>
          </a:p>
          <a:p>
            <a:pPr lvl="1"/>
            <a:r>
              <a:rPr lang="en-US" dirty="0" smtClean="0"/>
              <a:t>Can also change order: eye.yx</a:t>
            </a:r>
          </a:p>
        </p:txBody>
      </p:sp>
      <p:sp>
        <p:nvSpPr>
          <p:cNvPr id="3" name="Title 2"/>
          <p:cNvSpPr>
            <a:spLocks noGrp="1"/>
          </p:cNvSpPr>
          <p:nvPr>
            <p:ph type="title"/>
          </p:nvPr>
        </p:nvSpPr>
        <p:spPr/>
        <p:txBody>
          <a:bodyPr/>
          <a:lstStyle/>
          <a:p>
            <a:r>
              <a:rPr smtClean="0"/>
              <a:t>GLSL Vectors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First class matrix support</a:t>
            </a:r>
          </a:p>
          <a:p>
            <a:pPr lvl="1"/>
            <a:r>
              <a:rPr lang="en-US" dirty="0" smtClean="0"/>
              <a:t>Square float-based: mat2, mat3, mat4, mat2x2, mat3x3, mat4x4</a:t>
            </a:r>
          </a:p>
          <a:p>
            <a:pPr lvl="1"/>
            <a:r>
              <a:rPr lang="en-US" dirty="0" smtClean="0"/>
              <a:t>Non-square float-based: mat2x3, mat2x4, mat3x2, mat3x4, mat4x2, mat4x3</a:t>
            </a:r>
          </a:p>
          <a:p>
            <a:r>
              <a:rPr lang="en-US" dirty="0" smtClean="0"/>
              <a:t>Usually, multiplication is component-wise (it is not a dot product with vectors). Matrices are the exception. These follow the normal mathematical rules of vector-matrix and matrix-matrix multiplication.</a:t>
            </a:r>
          </a:p>
          <a:p>
            <a:endParaRPr lang="en-US" dirty="0"/>
          </a:p>
        </p:txBody>
      </p:sp>
      <p:sp>
        <p:nvSpPr>
          <p:cNvPr id="3" name="Title 2"/>
          <p:cNvSpPr>
            <a:spLocks noGrp="1"/>
          </p:cNvSpPr>
          <p:nvPr>
            <p:ph type="title"/>
          </p:nvPr>
        </p:nvSpPr>
        <p:spPr/>
        <p:txBody>
          <a:bodyPr/>
          <a:lstStyle/>
          <a:p>
            <a:r>
              <a:rPr smtClean="0"/>
              <a:t>GLSL Data Types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Here are a couple of the most minimal vertex </a:t>
            </a:r>
            <a:r>
              <a:rPr lang="en-US" dirty="0" err="1" smtClean="0"/>
              <a:t>shaders</a:t>
            </a:r>
            <a:r>
              <a:rPr lang="en-US" dirty="0" smtClean="0"/>
              <a:t>.</a:t>
            </a:r>
          </a:p>
          <a:p>
            <a:r>
              <a:rPr lang="en-US" dirty="0" smtClean="0"/>
              <a:t>Specifying a position.</a:t>
            </a:r>
          </a:p>
          <a:p>
            <a:pPr lvl="1"/>
            <a:r>
              <a:rPr lang="en-US" dirty="0" smtClean="0"/>
              <a:t>The data for </a:t>
            </a:r>
            <a:r>
              <a:rPr lang="en-US" dirty="0" err="1" smtClean="0"/>
              <a:t>gl_Position</a:t>
            </a:r>
            <a:r>
              <a:rPr lang="en-US" dirty="0" smtClean="0"/>
              <a:t> must be set.</a:t>
            </a:r>
          </a:p>
          <a:p>
            <a:pPr lvl="1"/>
            <a:endParaRPr lang="en-US" dirty="0" smtClean="0"/>
          </a:p>
          <a:p>
            <a:pPr lvl="1"/>
            <a:endParaRPr lang="en-US" dirty="0" smtClean="0"/>
          </a:p>
          <a:p>
            <a:pPr lvl="1">
              <a:buNone/>
            </a:pPr>
            <a:endParaRPr lang="en-US" dirty="0" smtClean="0"/>
          </a:p>
          <a:p>
            <a:pPr lvl="1"/>
            <a:r>
              <a:rPr lang="en-US" dirty="0" smtClean="0"/>
              <a:t>What does this do?</a:t>
            </a:r>
            <a:endParaRPr lang="en-US" dirty="0"/>
          </a:p>
        </p:txBody>
      </p:sp>
      <p:sp>
        <p:nvSpPr>
          <p:cNvPr id="3" name="Title 2"/>
          <p:cNvSpPr>
            <a:spLocks noGrp="1"/>
          </p:cNvSpPr>
          <p:nvPr>
            <p:ph type="title"/>
          </p:nvPr>
        </p:nvSpPr>
        <p:spPr/>
        <p:txBody>
          <a:bodyPr/>
          <a:lstStyle/>
          <a:p>
            <a:r>
              <a:rPr lang="en-US" dirty="0" smtClean="0"/>
              <a:t>Vertex </a:t>
            </a:r>
            <a:r>
              <a:rPr lang="en-US" dirty="0" err="1" smtClean="0"/>
              <a:t>Shader</a:t>
            </a:r>
            <a:r>
              <a:rPr lang="en-US" dirty="0" smtClean="0"/>
              <a:t> Example</a:t>
            </a:r>
            <a:endParaRPr lang="en-US" dirty="0"/>
          </a:p>
        </p:txBody>
      </p:sp>
      <p:sp>
        <p:nvSpPr>
          <p:cNvPr id="5" name="TextBox 4"/>
          <p:cNvSpPr txBox="1"/>
          <p:nvPr/>
        </p:nvSpPr>
        <p:spPr>
          <a:xfrm>
            <a:off x="1524000" y="3886200"/>
            <a:ext cx="3057247"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void</a:t>
            </a:r>
            <a:r>
              <a:rPr lang="en-US" sz="1600" b="1" dirty="0" smtClean="0">
                <a:latin typeface="BatangChe" pitchFamily="49" charset="-127"/>
                <a:ea typeface="BatangChe" pitchFamily="49" charset="-127"/>
              </a:rPr>
              <a:t> main()</a:t>
            </a:r>
          </a:p>
          <a:p>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    </a:t>
            </a:r>
            <a:r>
              <a:rPr lang="en-US" sz="1600" b="1" dirty="0" err="1" smtClean="0">
                <a:latin typeface="BatangChe" pitchFamily="49" charset="-127"/>
                <a:ea typeface="BatangChe" pitchFamily="49" charset="-127"/>
              </a:rPr>
              <a:t>gl_Position</a:t>
            </a:r>
            <a:r>
              <a:rPr lang="en-US" sz="1600" b="1" dirty="0" smtClean="0">
                <a:latin typeface="BatangChe" pitchFamily="49" charset="-127"/>
                <a:ea typeface="BatangChe" pitchFamily="49" charset="-127"/>
              </a:rPr>
              <a:t> = (0,1,0,1);</a:t>
            </a:r>
          </a:p>
          <a:p>
            <a:r>
              <a:rPr lang="en-US" sz="1600" b="1" dirty="0" smtClean="0">
                <a:latin typeface="BatangChe" pitchFamily="49" charset="-127"/>
                <a:ea typeface="BatangChe" pitchFamily="49" charset="-127"/>
              </a:rPr>
              <a:t>}</a:t>
            </a:r>
            <a:endParaRPr lang="en-US" sz="1600" b="1" dirty="0">
              <a:latin typeface="BatangChe" pitchFamily="49" charset="-127"/>
              <a:ea typeface="BatangChe" pitchFamily="49" charset="-127"/>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Copying over the incoming position.</a:t>
            </a:r>
          </a:p>
          <a:p>
            <a:endParaRPr lang="en-US" dirty="0" smtClean="0"/>
          </a:p>
          <a:p>
            <a:endParaRPr lang="en-US" dirty="0" smtClean="0"/>
          </a:p>
          <a:p>
            <a:endParaRPr lang="en-US" dirty="0" smtClean="0"/>
          </a:p>
          <a:p>
            <a:endParaRPr lang="en-US" dirty="0" smtClean="0"/>
          </a:p>
          <a:p>
            <a:r>
              <a:rPr lang="en-US" dirty="0" smtClean="0"/>
              <a:t>What does this accomplish?</a:t>
            </a:r>
          </a:p>
          <a:p>
            <a:r>
              <a:rPr lang="en-US" dirty="0" smtClean="0"/>
              <a:t>When might it be useful?</a:t>
            </a:r>
          </a:p>
          <a:p>
            <a:r>
              <a:rPr lang="en-US" dirty="0" smtClean="0"/>
              <a:t>What happens with the </a:t>
            </a:r>
            <a:r>
              <a:rPr lang="en-US" dirty="0" err="1" smtClean="0"/>
              <a:t>modelview</a:t>
            </a:r>
            <a:r>
              <a:rPr lang="en-US" dirty="0" smtClean="0"/>
              <a:t> and projection matrices?</a:t>
            </a:r>
          </a:p>
          <a:p>
            <a:r>
              <a:rPr lang="en-US" dirty="0" smtClean="0"/>
              <a:t>What type is </a:t>
            </a:r>
            <a:r>
              <a:rPr lang="en-US" dirty="0" err="1" smtClean="0"/>
              <a:t>gl_Position</a:t>
            </a:r>
            <a:r>
              <a:rPr lang="en-US" dirty="0" smtClean="0"/>
              <a:t> and </a:t>
            </a:r>
            <a:r>
              <a:rPr lang="en-US" dirty="0" err="1" smtClean="0"/>
              <a:t>gl_Vertex</a:t>
            </a:r>
            <a:r>
              <a:rPr lang="en-US" dirty="0" smtClean="0"/>
              <a:t>?</a:t>
            </a:r>
          </a:p>
          <a:p>
            <a:r>
              <a:rPr lang="en-US" dirty="0" smtClean="0"/>
              <a:t>When is it called?</a:t>
            </a:r>
          </a:p>
        </p:txBody>
      </p:sp>
      <p:sp>
        <p:nvSpPr>
          <p:cNvPr id="3" name="Title 2"/>
          <p:cNvSpPr>
            <a:spLocks noGrp="1"/>
          </p:cNvSpPr>
          <p:nvPr>
            <p:ph type="title"/>
          </p:nvPr>
        </p:nvSpPr>
        <p:spPr/>
        <p:txBody>
          <a:bodyPr/>
          <a:lstStyle/>
          <a:p>
            <a:r>
              <a:rPr lang="en-US" dirty="0" smtClean="0"/>
              <a:t>Vertex </a:t>
            </a:r>
            <a:r>
              <a:rPr lang="en-US" dirty="0" err="1" smtClean="0"/>
              <a:t>Shader</a:t>
            </a:r>
            <a:r>
              <a:rPr lang="en-US" dirty="0" smtClean="0"/>
              <a:t> Example</a:t>
            </a:r>
            <a:endParaRPr lang="en-US" dirty="0"/>
          </a:p>
        </p:txBody>
      </p:sp>
      <p:sp>
        <p:nvSpPr>
          <p:cNvPr id="4" name="TextBox 3"/>
          <p:cNvSpPr txBox="1"/>
          <p:nvPr/>
        </p:nvSpPr>
        <p:spPr>
          <a:xfrm>
            <a:off x="1371600" y="2057400"/>
            <a:ext cx="3057247"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void</a:t>
            </a:r>
            <a:r>
              <a:rPr lang="en-US" sz="1600" b="1" dirty="0" smtClean="0">
                <a:latin typeface="BatangChe" pitchFamily="49" charset="-127"/>
                <a:ea typeface="BatangChe" pitchFamily="49" charset="-127"/>
              </a:rPr>
              <a:t> main()</a:t>
            </a:r>
          </a:p>
          <a:p>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    </a:t>
            </a:r>
            <a:r>
              <a:rPr lang="en-US" sz="1600" b="1" dirty="0" err="1" smtClean="0">
                <a:latin typeface="BatangChe" pitchFamily="49" charset="-127"/>
                <a:ea typeface="BatangChe" pitchFamily="49" charset="-127"/>
              </a:rPr>
              <a:t>gl_Position</a:t>
            </a:r>
            <a:r>
              <a:rPr lang="en-US" sz="1600" b="1" dirty="0" smtClean="0">
                <a:latin typeface="BatangChe" pitchFamily="49" charset="-127"/>
                <a:ea typeface="BatangChe" pitchFamily="49" charset="-127"/>
              </a:rPr>
              <a:t> = </a:t>
            </a:r>
            <a:r>
              <a:rPr lang="en-US" sz="1600" b="1" dirty="0" err="1" smtClean="0">
                <a:latin typeface="BatangChe" pitchFamily="49" charset="-127"/>
                <a:ea typeface="BatangChe" pitchFamily="49" charset="-127"/>
              </a:rPr>
              <a:t>gl_Vertex</a:t>
            </a:r>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a:t>
            </a:r>
            <a:endParaRPr lang="en-US" sz="1600" b="1" dirty="0">
              <a:latin typeface="BatangChe" pitchFamily="49" charset="-127"/>
              <a:ea typeface="BatangChe" pitchFamily="49" charset="-127"/>
            </a:endParaRPr>
          </a:p>
        </p:txBody>
      </p:sp>
      <p:sp>
        <p:nvSpPr>
          <p:cNvPr id="5" name="&quot;No&quot; Symbol 4"/>
          <p:cNvSpPr/>
          <p:nvPr/>
        </p:nvSpPr>
        <p:spPr>
          <a:xfrm>
            <a:off x="1600200" y="1447800"/>
            <a:ext cx="1828800" cy="2057400"/>
          </a:xfrm>
          <a:prstGeom prst="noSmoking">
            <a:avLst/>
          </a:prstGeom>
          <a:solidFill>
            <a:srgbClr val="BD0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581400" y="2133600"/>
            <a:ext cx="48768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smtClean="0">
                <a:solidFill>
                  <a:srgbClr val="0070C0"/>
                </a:solidFill>
                <a:latin typeface="BatangChe" pitchFamily="49" charset="-127"/>
                <a:ea typeface="BatangChe" pitchFamily="49" charset="-127"/>
              </a:rPr>
              <a:t>in vec3  </a:t>
            </a:r>
            <a:r>
              <a:rPr lang="en-US" sz="1600" b="1" dirty="0" err="1" smtClean="0">
                <a:latin typeface="BatangChe" pitchFamily="49" charset="-127"/>
                <a:ea typeface="BatangChe" pitchFamily="49" charset="-127"/>
              </a:rPr>
              <a:t>ndcPosition</a:t>
            </a:r>
            <a:r>
              <a:rPr lang="en-US" sz="1600" dirty="0" smtClean="0">
                <a:latin typeface="BatangChe" pitchFamily="49" charset="-127"/>
                <a:ea typeface="BatangChe" pitchFamily="49" charset="-127"/>
              </a:rPr>
              <a:t>;</a:t>
            </a:r>
          </a:p>
          <a:p>
            <a:r>
              <a:rPr lang="en-US" sz="1600" b="1" dirty="0" smtClean="0">
                <a:solidFill>
                  <a:schemeClr val="accent6">
                    <a:lumMod val="75000"/>
                  </a:schemeClr>
                </a:solidFill>
                <a:latin typeface="BatangChe" pitchFamily="49" charset="-127"/>
                <a:ea typeface="BatangChe" pitchFamily="49" charset="-127"/>
              </a:rPr>
              <a:t>void</a:t>
            </a:r>
            <a:r>
              <a:rPr lang="en-US" sz="1600" b="1" dirty="0" smtClean="0">
                <a:latin typeface="BatangChe" pitchFamily="49" charset="-127"/>
                <a:ea typeface="BatangChe" pitchFamily="49" charset="-127"/>
              </a:rPr>
              <a:t> main()</a:t>
            </a:r>
          </a:p>
          <a:p>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    </a:t>
            </a:r>
            <a:r>
              <a:rPr lang="en-US" sz="1600" b="1" dirty="0" err="1" smtClean="0">
                <a:latin typeface="BatangChe" pitchFamily="49" charset="-127"/>
                <a:ea typeface="BatangChe" pitchFamily="49" charset="-127"/>
              </a:rPr>
              <a:t>gl_Position</a:t>
            </a:r>
            <a:r>
              <a:rPr lang="en-US" sz="1600" b="1" dirty="0" smtClean="0">
                <a:latin typeface="BatangChe" pitchFamily="49" charset="-127"/>
                <a:ea typeface="BatangChe" pitchFamily="49" charset="-127"/>
              </a:rPr>
              <a:t> = </a:t>
            </a:r>
            <a:r>
              <a:rPr lang="en-US" sz="1600" b="1" dirty="0" smtClean="0">
                <a:solidFill>
                  <a:srgbClr val="0070C0"/>
                </a:solidFill>
                <a:latin typeface="BatangChe" pitchFamily="49" charset="-127"/>
                <a:ea typeface="BatangChe" pitchFamily="49" charset="-127"/>
              </a:rPr>
              <a:t>vec4</a:t>
            </a:r>
            <a:r>
              <a:rPr lang="en-US" sz="1600" b="1" dirty="0" smtClean="0">
                <a:latin typeface="BatangChe" pitchFamily="49" charset="-127"/>
                <a:ea typeface="BatangChe" pitchFamily="49" charset="-127"/>
              </a:rPr>
              <a:t>(ndcPosition,1.0f);</a:t>
            </a:r>
          </a:p>
          <a:p>
            <a:r>
              <a:rPr lang="en-US" sz="1600" b="1" dirty="0" smtClean="0">
                <a:latin typeface="BatangChe" pitchFamily="49" charset="-127"/>
                <a:ea typeface="BatangChe" pitchFamily="49" charset="-127"/>
              </a:rPr>
              <a:t>}</a:t>
            </a:r>
            <a:endParaRPr lang="en-US" sz="1600" b="1" dirty="0">
              <a:latin typeface="BatangChe" pitchFamily="49" charset="-127"/>
              <a:ea typeface="BatangChe" pitchFamily="49"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500"/>
                                  </p:stCondLst>
                                  <p:childTnLst>
                                    <p:set>
                                      <p:cBhvr>
                                        <p:cTn id="10" dur="1" fill="hold">
                                          <p:stCondLst>
                                            <p:cond delay="0"/>
                                          </p:stCondLst>
                                        </p:cTn>
                                        <p:tgtEl>
                                          <p:spTgt spid="6">
                                            <p:bg/>
                                          </p:spTgt>
                                        </p:tgtEl>
                                        <p:attrNameLst>
                                          <p:attrName>style.visibility</p:attrName>
                                        </p:attrNameLst>
                                      </p:cBhvr>
                                      <p:to>
                                        <p:strVal val="visible"/>
                                      </p:to>
                                    </p:set>
                                    <p:animEffect transition="in" filter="wipe(up)">
                                      <p:cBhvr>
                                        <p:cTn id="11" dur="500"/>
                                        <p:tgtEl>
                                          <p:spTgt spid="6">
                                            <p:bg/>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up)">
                                      <p:cBhvr>
                                        <p:cTn id="15" dur="500"/>
                                        <p:tgtEl>
                                          <p:spTgt spid="6">
                                            <p:txEl>
                                              <p:pRg st="0" end="0"/>
                                            </p:txEl>
                                          </p:spTgt>
                                        </p:tgtEl>
                                      </p:cBhvr>
                                    </p:animEffect>
                                  </p:childTnLst>
                                </p:cTn>
                              </p:par>
                            </p:childTnLst>
                          </p:cTn>
                        </p:par>
                        <p:par>
                          <p:cTn id="16" fill="hold">
                            <p:stCondLst>
                              <p:cond delay="4000"/>
                            </p:stCondLst>
                            <p:childTnLst>
                              <p:par>
                                <p:cTn id="17" presetID="22" presetClass="entr" presetSubtype="1" fill="hold" grpId="0" nodeType="afterEffect">
                                  <p:stCondLst>
                                    <p:cond delay="50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up)">
                                      <p:cBhvr>
                                        <p:cTn id="19" dur="500"/>
                                        <p:tgtEl>
                                          <p:spTgt spid="6">
                                            <p:txEl>
                                              <p:pRg st="1" end="1"/>
                                            </p:txEl>
                                          </p:spTgt>
                                        </p:tgtEl>
                                      </p:cBhvr>
                                    </p:animEffect>
                                  </p:childTnLst>
                                </p:cTn>
                              </p:par>
                            </p:childTnLst>
                          </p:cTn>
                        </p:par>
                        <p:par>
                          <p:cTn id="20" fill="hold">
                            <p:stCondLst>
                              <p:cond delay="5000"/>
                            </p:stCondLst>
                            <p:childTnLst>
                              <p:par>
                                <p:cTn id="21" presetID="22" presetClass="entr" presetSubtype="1" fill="hold" grpId="0" nodeType="afterEffect">
                                  <p:stCondLst>
                                    <p:cond delay="50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up)">
                                      <p:cBhvr>
                                        <p:cTn id="23" dur="500"/>
                                        <p:tgtEl>
                                          <p:spTgt spid="6">
                                            <p:txEl>
                                              <p:pRg st="2" end="2"/>
                                            </p:txEl>
                                          </p:spTgt>
                                        </p:tgtEl>
                                      </p:cBhvr>
                                    </p:animEffect>
                                  </p:childTnLst>
                                </p:cTn>
                              </p:par>
                            </p:childTnLst>
                          </p:cTn>
                        </p:par>
                        <p:par>
                          <p:cTn id="24" fill="hold">
                            <p:stCondLst>
                              <p:cond delay="6000"/>
                            </p:stCondLst>
                            <p:childTnLst>
                              <p:par>
                                <p:cTn id="25" presetID="22" presetClass="entr" presetSubtype="1" fill="hold" grpId="0" nodeType="afterEffect">
                                  <p:stCondLst>
                                    <p:cond delay="50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par>
                          <p:cTn id="28" fill="hold">
                            <p:stCondLst>
                              <p:cond delay="7000"/>
                            </p:stCondLst>
                            <p:childTnLst>
                              <p:par>
                                <p:cTn id="29" presetID="22" presetClass="entr" presetSubtype="1"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up)">
                                      <p:cBhvr>
                                        <p:cTn id="3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Setting the color</a:t>
            </a:r>
          </a:p>
          <a:p>
            <a:endParaRPr lang="en-US" dirty="0" smtClean="0"/>
          </a:p>
          <a:p>
            <a:endParaRPr lang="en-US" dirty="0" smtClean="0"/>
          </a:p>
          <a:p>
            <a:endParaRPr lang="en-US" dirty="0" smtClean="0"/>
          </a:p>
          <a:p>
            <a:pPr>
              <a:buNone/>
            </a:pPr>
            <a:endParaRPr lang="en-US" dirty="0" smtClean="0"/>
          </a:p>
          <a:p>
            <a:r>
              <a:rPr lang="en-US" dirty="0" smtClean="0"/>
              <a:t>What is the value of the green and alpha components?</a:t>
            </a:r>
          </a:p>
          <a:p>
            <a:r>
              <a:rPr lang="en-US" dirty="0" smtClean="0"/>
              <a:t>Do we care about the alpha component?</a:t>
            </a:r>
          </a:p>
          <a:p>
            <a:r>
              <a:rPr lang="en-US" dirty="0" smtClean="0"/>
              <a:t>What does this </a:t>
            </a:r>
            <a:r>
              <a:rPr lang="en-US" dirty="0" err="1" smtClean="0"/>
              <a:t>shader</a:t>
            </a:r>
            <a:r>
              <a:rPr lang="en-US" dirty="0" smtClean="0"/>
              <a:t> do? When?</a:t>
            </a:r>
            <a:endParaRPr lang="en-US" dirty="0"/>
          </a:p>
        </p:txBody>
      </p:sp>
      <p:sp>
        <p:nvSpPr>
          <p:cNvPr id="3" name="Title 2"/>
          <p:cNvSpPr>
            <a:spLocks noGrp="1"/>
          </p:cNvSpPr>
          <p:nvPr>
            <p:ph type="title"/>
          </p:nvPr>
        </p:nvSpPr>
        <p:spPr/>
        <p:txBody>
          <a:bodyPr/>
          <a:lstStyle/>
          <a:p>
            <a:r>
              <a:rPr lang="en-US" dirty="0" smtClean="0"/>
              <a:t>Fragment </a:t>
            </a:r>
            <a:r>
              <a:rPr lang="en-US" dirty="0" err="1" smtClean="0"/>
              <a:t>Shader</a:t>
            </a:r>
            <a:r>
              <a:rPr lang="en-US" dirty="0" smtClean="0"/>
              <a:t> Example</a:t>
            </a:r>
            <a:endParaRPr lang="en-US" dirty="0"/>
          </a:p>
        </p:txBody>
      </p:sp>
      <p:sp>
        <p:nvSpPr>
          <p:cNvPr id="5" name="TextBox 4"/>
          <p:cNvSpPr txBox="1"/>
          <p:nvPr/>
        </p:nvSpPr>
        <p:spPr>
          <a:xfrm>
            <a:off x="1295400" y="2133600"/>
            <a:ext cx="2852063" cy="132343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void</a:t>
            </a:r>
            <a:r>
              <a:rPr lang="en-US" sz="1600" b="1" dirty="0" smtClean="0">
                <a:latin typeface="BatangChe" pitchFamily="49" charset="-127"/>
                <a:ea typeface="BatangChe" pitchFamily="49" charset="-127"/>
              </a:rPr>
              <a:t> main()</a:t>
            </a:r>
          </a:p>
          <a:p>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    </a:t>
            </a:r>
            <a:r>
              <a:rPr lang="en-US" sz="1600" b="1" dirty="0" err="1" smtClean="0">
                <a:latin typeface="BatangChe" pitchFamily="49" charset="-127"/>
                <a:ea typeface="BatangChe" pitchFamily="49" charset="-127"/>
              </a:rPr>
              <a:t>gl_FragColor.r</a:t>
            </a:r>
            <a:r>
              <a:rPr lang="en-US" sz="1600" b="1" dirty="0" smtClean="0">
                <a:latin typeface="BatangChe" pitchFamily="49" charset="-127"/>
                <a:ea typeface="BatangChe" pitchFamily="49" charset="-127"/>
              </a:rPr>
              <a:t> = 0.8f;</a:t>
            </a:r>
          </a:p>
          <a:p>
            <a:r>
              <a:rPr lang="en-US" sz="1600" b="1" dirty="0" smtClean="0">
                <a:latin typeface="BatangChe" pitchFamily="49" charset="-127"/>
                <a:ea typeface="BatangChe" pitchFamily="49" charset="-127"/>
              </a:rPr>
              <a:t>    </a:t>
            </a:r>
            <a:r>
              <a:rPr lang="en-US" sz="1600" b="1" dirty="0" err="1" smtClean="0">
                <a:latin typeface="BatangChe" pitchFamily="49" charset="-127"/>
                <a:ea typeface="BatangChe" pitchFamily="49" charset="-127"/>
              </a:rPr>
              <a:t>gl_FragColor.b</a:t>
            </a:r>
            <a:r>
              <a:rPr lang="en-US" sz="1600" b="1" dirty="0" smtClean="0">
                <a:latin typeface="BatangChe" pitchFamily="49" charset="-127"/>
                <a:ea typeface="BatangChe" pitchFamily="49" charset="-127"/>
              </a:rPr>
              <a:t> = 0.8f;</a:t>
            </a:r>
          </a:p>
          <a:p>
            <a:r>
              <a:rPr lang="en-US" sz="1600" b="1" dirty="0" smtClean="0">
                <a:latin typeface="BatangChe" pitchFamily="49" charset="-127"/>
                <a:ea typeface="BatangChe" pitchFamily="49" charset="-127"/>
              </a:rPr>
              <a:t>}</a:t>
            </a:r>
            <a:endParaRPr lang="en-US" sz="1600" b="1" dirty="0">
              <a:latin typeface="BatangChe" pitchFamily="49" charset="-127"/>
              <a:ea typeface="BatangChe" pitchFamily="49" charset="-127"/>
            </a:endParaRPr>
          </a:p>
        </p:txBody>
      </p:sp>
      <p:sp>
        <p:nvSpPr>
          <p:cNvPr id="6" name="&quot;No&quot; Symbol 5"/>
          <p:cNvSpPr/>
          <p:nvPr/>
        </p:nvSpPr>
        <p:spPr>
          <a:xfrm>
            <a:off x="1600200" y="1752600"/>
            <a:ext cx="1828800" cy="2057400"/>
          </a:xfrm>
          <a:prstGeom prst="noSmoking">
            <a:avLst/>
          </a:prstGeom>
          <a:solidFill>
            <a:srgbClr val="BD0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886200" y="2286000"/>
            <a:ext cx="47244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smtClean="0">
                <a:solidFill>
                  <a:srgbClr val="0070C0"/>
                </a:solidFill>
                <a:latin typeface="BatangChe" pitchFamily="49" charset="-127"/>
                <a:ea typeface="BatangChe" pitchFamily="49" charset="-127"/>
              </a:rPr>
              <a:t>out vec4  </a:t>
            </a:r>
            <a:r>
              <a:rPr lang="en-US" sz="1600" b="1" dirty="0" smtClean="0">
                <a:latin typeface="BatangChe" pitchFamily="49" charset="-127"/>
                <a:ea typeface="BatangChe" pitchFamily="49" charset="-127"/>
              </a:rPr>
              <a:t>background</a:t>
            </a:r>
            <a:r>
              <a:rPr lang="en-US" sz="1600" dirty="0" smtClean="0">
                <a:latin typeface="BatangChe" pitchFamily="49" charset="-127"/>
                <a:ea typeface="BatangChe" pitchFamily="49" charset="-127"/>
              </a:rPr>
              <a:t>;</a:t>
            </a:r>
          </a:p>
          <a:p>
            <a:r>
              <a:rPr lang="en-US" sz="1600" b="1" dirty="0" smtClean="0">
                <a:solidFill>
                  <a:schemeClr val="accent6">
                    <a:lumMod val="75000"/>
                  </a:schemeClr>
                </a:solidFill>
                <a:latin typeface="BatangChe" pitchFamily="49" charset="-127"/>
                <a:ea typeface="BatangChe" pitchFamily="49" charset="-127"/>
              </a:rPr>
              <a:t>void</a:t>
            </a:r>
            <a:r>
              <a:rPr lang="en-US" sz="1600" b="1" dirty="0" smtClean="0">
                <a:latin typeface="BatangChe" pitchFamily="49" charset="-127"/>
                <a:ea typeface="BatangChe" pitchFamily="49" charset="-127"/>
              </a:rPr>
              <a:t> main()</a:t>
            </a:r>
          </a:p>
          <a:p>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    background = </a:t>
            </a:r>
            <a:r>
              <a:rPr lang="en-US" sz="1600" b="1" dirty="0" smtClean="0">
                <a:solidFill>
                  <a:srgbClr val="0070C0"/>
                </a:solidFill>
                <a:latin typeface="BatangChe" pitchFamily="49" charset="-127"/>
                <a:ea typeface="BatangChe" pitchFamily="49" charset="-127"/>
              </a:rPr>
              <a:t>vec4</a:t>
            </a:r>
            <a:r>
              <a:rPr lang="en-US" sz="1600" b="1" dirty="0" smtClean="0">
                <a:latin typeface="BatangChe" pitchFamily="49" charset="-127"/>
                <a:ea typeface="BatangChe" pitchFamily="49" charset="-127"/>
              </a:rPr>
              <a:t>(0.8f,0.0f,0.8f,1.0f);</a:t>
            </a:r>
          </a:p>
          <a:p>
            <a:r>
              <a:rPr lang="en-US" sz="1600" b="1" dirty="0" smtClean="0">
                <a:latin typeface="BatangChe" pitchFamily="49" charset="-127"/>
                <a:ea typeface="BatangChe" pitchFamily="49" charset="-127"/>
              </a:rPr>
              <a:t>}</a:t>
            </a:r>
            <a:endParaRPr lang="en-US" sz="1600" b="1" dirty="0">
              <a:latin typeface="BatangChe" pitchFamily="49" charset="-127"/>
              <a:ea typeface="BatangChe" pitchFamily="49"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500"/>
                                  </p:stCondLst>
                                  <p:childTnLst>
                                    <p:set>
                                      <p:cBhvr>
                                        <p:cTn id="10" dur="1" fill="hold">
                                          <p:stCondLst>
                                            <p:cond delay="0"/>
                                          </p:stCondLst>
                                        </p:cTn>
                                        <p:tgtEl>
                                          <p:spTgt spid="7">
                                            <p:bg/>
                                          </p:spTgt>
                                        </p:tgtEl>
                                        <p:attrNameLst>
                                          <p:attrName>style.visibility</p:attrName>
                                        </p:attrNameLst>
                                      </p:cBhvr>
                                      <p:to>
                                        <p:strVal val="visible"/>
                                      </p:to>
                                    </p:set>
                                    <p:animEffect transition="in" filter="wipe(up)">
                                      <p:cBhvr>
                                        <p:cTn id="11" dur="500"/>
                                        <p:tgtEl>
                                          <p:spTgt spid="7">
                                            <p:bg/>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4000"/>
                            </p:stCondLst>
                            <p:childTnLst>
                              <p:par>
                                <p:cTn id="17" presetID="22" presetClass="entr" presetSubtype="1" fill="hold" grpId="0" nodeType="afterEffect">
                                  <p:stCondLst>
                                    <p:cond delay="50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up)">
                                      <p:cBhvr>
                                        <p:cTn id="19" dur="500"/>
                                        <p:tgtEl>
                                          <p:spTgt spid="7">
                                            <p:txEl>
                                              <p:pRg st="1" end="1"/>
                                            </p:txEl>
                                          </p:spTgt>
                                        </p:tgtEl>
                                      </p:cBhvr>
                                    </p:animEffect>
                                  </p:childTnLst>
                                </p:cTn>
                              </p:par>
                            </p:childTnLst>
                          </p:cTn>
                        </p:par>
                        <p:par>
                          <p:cTn id="20" fill="hold">
                            <p:stCondLst>
                              <p:cond delay="5000"/>
                            </p:stCondLst>
                            <p:childTnLst>
                              <p:par>
                                <p:cTn id="21" presetID="22" presetClass="entr" presetSubtype="1" fill="hold" grpId="0" nodeType="afterEffect">
                                  <p:stCondLst>
                                    <p:cond delay="50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up)">
                                      <p:cBhvr>
                                        <p:cTn id="23" dur="500"/>
                                        <p:tgtEl>
                                          <p:spTgt spid="7">
                                            <p:txEl>
                                              <p:pRg st="2" end="2"/>
                                            </p:txEl>
                                          </p:spTgt>
                                        </p:tgtEl>
                                      </p:cBhvr>
                                    </p:animEffect>
                                  </p:childTnLst>
                                </p:cTn>
                              </p:par>
                            </p:childTnLst>
                          </p:cTn>
                        </p:par>
                        <p:par>
                          <p:cTn id="24" fill="hold">
                            <p:stCondLst>
                              <p:cond delay="6000"/>
                            </p:stCondLst>
                            <p:childTnLst>
                              <p:par>
                                <p:cTn id="25" presetID="22" presetClass="entr" presetSubtype="1" fill="hold" grpId="0" nodeType="afterEffect">
                                  <p:stCondLst>
                                    <p:cond delay="50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par>
                          <p:cTn id="28" fill="hold">
                            <p:stCondLst>
                              <p:cond delay="7000"/>
                            </p:stCondLst>
                            <p:childTnLst>
                              <p:par>
                                <p:cTn id="29" presetID="22" presetClass="entr" presetSubtype="1" fill="hold" grpId="0" nodeType="afterEffect">
                                  <p:stCondLst>
                                    <p:cond delay="50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wipe(up)">
                                      <p:cBhvr>
                                        <p:cTn id="3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If all we have is the stream, then we need a new shader for each little </a:t>
            </a:r>
            <a:r>
              <a:rPr lang="en-US" b="1" i="1" dirty="0" smtClean="0"/>
              <a:t>tweak</a:t>
            </a:r>
            <a:r>
              <a:rPr lang="en-US" dirty="0" smtClean="0"/>
              <a:t>.</a:t>
            </a:r>
          </a:p>
          <a:p>
            <a:r>
              <a:rPr lang="en-US" dirty="0" smtClean="0"/>
              <a:t>Shader’s can be </a:t>
            </a:r>
            <a:r>
              <a:rPr lang="en-US" b="1" i="1" dirty="0" smtClean="0"/>
              <a:t>parameterized</a:t>
            </a:r>
            <a:r>
              <a:rPr lang="en-US" dirty="0" smtClean="0"/>
              <a:t> before they are “</a:t>
            </a:r>
            <a:r>
              <a:rPr lang="en-US" i="1" dirty="0" smtClean="0"/>
              <a:t>turned on</a:t>
            </a:r>
            <a:r>
              <a:rPr lang="en-US" dirty="0" smtClean="0"/>
              <a:t>” (the assembly line is restarted). </a:t>
            </a:r>
          </a:p>
          <a:p>
            <a:endParaRPr lang="en-US" i="1" dirty="0" smtClean="0"/>
          </a:p>
          <a:p>
            <a:endParaRPr lang="en-US" i="1" dirty="0" smtClean="0"/>
          </a:p>
          <a:p>
            <a:endParaRPr lang="en-US" i="1" dirty="0" smtClean="0"/>
          </a:p>
          <a:p>
            <a:endParaRPr lang="en-US" i="1" dirty="0" smtClean="0"/>
          </a:p>
          <a:p>
            <a:endParaRPr lang="en-US" i="1" dirty="0" smtClean="0"/>
          </a:p>
          <a:p>
            <a:r>
              <a:rPr lang="en-US" i="1" dirty="0" smtClean="0"/>
              <a:t>ProcessStream</a:t>
            </a:r>
            <a:r>
              <a:rPr lang="en-US" dirty="0" smtClean="0"/>
              <a:t> will use the values of </a:t>
            </a:r>
            <a:r>
              <a:rPr lang="en-US" i="1" dirty="0" smtClean="0"/>
              <a:t>BrickColor</a:t>
            </a:r>
            <a:r>
              <a:rPr lang="en-US" dirty="0" smtClean="0"/>
              <a:t> and </a:t>
            </a:r>
            <a:r>
              <a:rPr lang="en-US" i="1" dirty="0" smtClean="0"/>
              <a:t>MortarColor</a:t>
            </a:r>
            <a:r>
              <a:rPr lang="en-US" dirty="0" smtClean="0"/>
              <a:t>.</a:t>
            </a:r>
          </a:p>
          <a:p>
            <a:r>
              <a:rPr lang="en-US" dirty="0" smtClean="0"/>
              <a:t>We need a mechanism to copy data values from CPU memory (main memory) to GPU memory. We do not want to access main memory for every element in a stream.</a:t>
            </a:r>
            <a:endParaRPr lang="en-US" dirty="0"/>
          </a:p>
        </p:txBody>
      </p:sp>
      <p:sp>
        <p:nvSpPr>
          <p:cNvPr id="3" name="Title 2"/>
          <p:cNvSpPr>
            <a:spLocks noGrp="1"/>
          </p:cNvSpPr>
          <p:nvPr>
            <p:ph type="title"/>
          </p:nvPr>
        </p:nvSpPr>
        <p:spPr/>
        <p:txBody>
          <a:bodyPr/>
          <a:lstStyle/>
          <a:p>
            <a:r>
              <a:rPr smtClean="0"/>
              <a:t>Memory Access in Shaders</a:t>
            </a:r>
            <a:endParaRPr lang="en-US" dirty="0"/>
          </a:p>
        </p:txBody>
      </p:sp>
      <p:sp>
        <p:nvSpPr>
          <p:cNvPr id="4" name="TextBox 3"/>
          <p:cNvSpPr txBox="1"/>
          <p:nvPr/>
        </p:nvSpPr>
        <p:spPr>
          <a:xfrm>
            <a:off x="533400" y="2971800"/>
            <a:ext cx="86106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solidFill>
                  <a:srgbClr val="0000FF"/>
                </a:solidFill>
                <a:latin typeface="Courier New"/>
              </a:rPr>
              <a:t>class</a:t>
            </a:r>
            <a:r>
              <a:rPr lang="en-US" sz="1200" dirty="0" smtClean="0">
                <a:solidFill>
                  <a:srgbClr val="000000"/>
                </a:solidFill>
                <a:latin typeface="Courier New"/>
              </a:rPr>
              <a:t> </a:t>
            </a:r>
            <a:r>
              <a:rPr lang="en-US" sz="1200" dirty="0" smtClean="0">
                <a:solidFill>
                  <a:srgbClr val="2B91AF"/>
                </a:solidFill>
                <a:latin typeface="Courier New"/>
              </a:rPr>
              <a:t>MyShader</a:t>
            </a:r>
            <a:r>
              <a:rPr lang="en-US" sz="1200" dirty="0" smtClean="0">
                <a:solidFill>
                  <a:srgbClr val="000000"/>
                </a:solidFill>
                <a:latin typeface="Courier New"/>
              </a:rPr>
              <a:t>{</a:t>
            </a:r>
          </a:p>
          <a:p>
            <a:r>
              <a:rPr lang="en-US" sz="1200" dirty="0" smtClean="0">
                <a:solidFill>
                  <a:srgbClr val="000000"/>
                </a:solidFill>
                <a:latin typeface="Courier New"/>
              </a:rPr>
              <a:t>   </a:t>
            </a:r>
            <a:r>
              <a:rPr lang="en-US" sz="1200" dirty="0" smtClean="0">
                <a:solidFill>
                  <a:srgbClr val="0000FF"/>
                </a:solidFill>
                <a:latin typeface="Courier New"/>
              </a:rPr>
              <a:t>public</a:t>
            </a:r>
            <a:r>
              <a:rPr lang="en-US" sz="1200" dirty="0" smtClean="0">
                <a:solidFill>
                  <a:srgbClr val="000000"/>
                </a:solidFill>
                <a:latin typeface="Courier New"/>
              </a:rPr>
              <a:t> </a:t>
            </a:r>
            <a:r>
              <a:rPr lang="en-US" sz="1200" dirty="0" smtClean="0">
                <a:solidFill>
                  <a:srgbClr val="2B91AF"/>
                </a:solidFill>
                <a:latin typeface="Courier New"/>
              </a:rPr>
              <a:t>Color</a:t>
            </a:r>
            <a:r>
              <a:rPr lang="en-US" sz="1200" dirty="0" smtClean="0">
                <a:solidFill>
                  <a:srgbClr val="000000"/>
                </a:solidFill>
                <a:latin typeface="Courier New"/>
              </a:rPr>
              <a:t> BrickColor { </a:t>
            </a:r>
            <a:r>
              <a:rPr lang="en-US" sz="1200" dirty="0" smtClean="0">
                <a:solidFill>
                  <a:srgbClr val="0000FF"/>
                </a:solidFill>
                <a:latin typeface="Courier New"/>
              </a:rPr>
              <a:t>get</a:t>
            </a:r>
            <a:r>
              <a:rPr lang="en-US" sz="1200" dirty="0" smtClean="0">
                <a:solidFill>
                  <a:srgbClr val="000000"/>
                </a:solidFill>
                <a:latin typeface="Courier New"/>
              </a:rPr>
              <a:t>; </a:t>
            </a:r>
            <a:r>
              <a:rPr lang="en-US" sz="1200" dirty="0" smtClean="0">
                <a:solidFill>
                  <a:srgbClr val="0000FF"/>
                </a:solidFill>
                <a:latin typeface="Courier New"/>
              </a:rPr>
              <a:t>set</a:t>
            </a:r>
            <a:r>
              <a:rPr lang="en-US" sz="1200" dirty="0" smtClean="0">
                <a:solidFill>
                  <a:srgbClr val="000000"/>
                </a:solidFill>
                <a:latin typeface="Courier New"/>
              </a:rPr>
              <a:t>; }</a:t>
            </a:r>
          </a:p>
          <a:p>
            <a:r>
              <a:rPr lang="en-US" sz="1200" dirty="0" smtClean="0">
                <a:solidFill>
                  <a:srgbClr val="000000"/>
                </a:solidFill>
                <a:latin typeface="Courier New"/>
              </a:rPr>
              <a:t>   </a:t>
            </a:r>
            <a:r>
              <a:rPr lang="en-US" sz="1200" dirty="0" smtClean="0">
                <a:solidFill>
                  <a:srgbClr val="0000FF"/>
                </a:solidFill>
                <a:latin typeface="Courier New"/>
              </a:rPr>
              <a:t>public</a:t>
            </a:r>
            <a:r>
              <a:rPr lang="en-US" sz="1200" dirty="0" smtClean="0">
                <a:solidFill>
                  <a:srgbClr val="000000"/>
                </a:solidFill>
                <a:latin typeface="Courier New"/>
              </a:rPr>
              <a:t> </a:t>
            </a:r>
            <a:r>
              <a:rPr lang="en-US" sz="1200" dirty="0" smtClean="0">
                <a:solidFill>
                  <a:srgbClr val="2B91AF"/>
                </a:solidFill>
                <a:latin typeface="Courier New"/>
              </a:rPr>
              <a:t>Color</a:t>
            </a:r>
            <a:r>
              <a:rPr lang="en-US" sz="1200" dirty="0" smtClean="0">
                <a:solidFill>
                  <a:srgbClr val="000000"/>
                </a:solidFill>
                <a:latin typeface="Courier New"/>
              </a:rPr>
              <a:t> MortarColor { </a:t>
            </a:r>
            <a:r>
              <a:rPr lang="en-US" sz="1200" dirty="0" smtClean="0">
                <a:solidFill>
                  <a:srgbClr val="0000FF"/>
                </a:solidFill>
                <a:latin typeface="Courier New"/>
              </a:rPr>
              <a:t>get</a:t>
            </a:r>
            <a:r>
              <a:rPr lang="en-US" sz="1200" dirty="0" smtClean="0">
                <a:solidFill>
                  <a:srgbClr val="000000"/>
                </a:solidFill>
                <a:latin typeface="Courier New"/>
              </a:rPr>
              <a:t>; </a:t>
            </a:r>
            <a:r>
              <a:rPr lang="en-US" sz="1200" dirty="0" smtClean="0">
                <a:solidFill>
                  <a:srgbClr val="0000FF"/>
                </a:solidFill>
                <a:latin typeface="Courier New"/>
              </a:rPr>
              <a:t>set</a:t>
            </a:r>
            <a:r>
              <a:rPr lang="en-US" sz="1200" dirty="0" smtClean="0">
                <a:solidFill>
                  <a:srgbClr val="000000"/>
                </a:solidFill>
                <a:latin typeface="Courier New"/>
              </a:rPr>
              <a:t>; }</a:t>
            </a:r>
          </a:p>
          <a:p>
            <a:r>
              <a:rPr lang="en-US" sz="1200" dirty="0" smtClean="0">
                <a:solidFill>
                  <a:srgbClr val="000000"/>
                </a:solidFill>
                <a:latin typeface="Courier New"/>
              </a:rPr>
              <a:t>   </a:t>
            </a:r>
            <a:r>
              <a:rPr lang="en-US" sz="1200" dirty="0" smtClean="0">
                <a:solidFill>
                  <a:srgbClr val="0000FF"/>
                </a:solidFill>
                <a:latin typeface="Courier New"/>
              </a:rPr>
              <a:t>public</a:t>
            </a:r>
            <a:r>
              <a:rPr lang="en-US" sz="1200" dirty="0" smtClean="0">
                <a:solidFill>
                  <a:srgbClr val="000000"/>
                </a:solidFill>
                <a:latin typeface="Courier New"/>
              </a:rPr>
              <a:t> </a:t>
            </a:r>
            <a:r>
              <a:rPr lang="en-US" sz="1200" dirty="0" smtClean="0">
                <a:solidFill>
                  <a:srgbClr val="2B91AF"/>
                </a:solidFill>
                <a:latin typeface="Courier New"/>
              </a:rPr>
              <a:t>IEnumerable</a:t>
            </a:r>
            <a:r>
              <a:rPr lang="en-US" sz="1200" dirty="0" smtClean="0">
                <a:solidFill>
                  <a:srgbClr val="000000"/>
                </a:solidFill>
                <a:latin typeface="Courier New"/>
              </a:rPr>
              <a:t>&lt;</a:t>
            </a:r>
            <a:r>
              <a:rPr lang="en-US" sz="1200" dirty="0" smtClean="0">
                <a:solidFill>
                  <a:srgbClr val="2B91AF"/>
                </a:solidFill>
                <a:latin typeface="Courier New"/>
              </a:rPr>
              <a:t>VertexColor</a:t>
            </a:r>
            <a:r>
              <a:rPr lang="en-US" sz="1200" dirty="0" smtClean="0">
                <a:solidFill>
                  <a:srgbClr val="000000"/>
                </a:solidFill>
                <a:latin typeface="Courier New"/>
              </a:rPr>
              <a:t>&gt; ProcessStream(</a:t>
            </a:r>
            <a:r>
              <a:rPr lang="en-US" sz="1200" dirty="0" smtClean="0">
                <a:solidFill>
                  <a:srgbClr val="2B91AF"/>
                </a:solidFill>
                <a:latin typeface="Courier New"/>
              </a:rPr>
              <a:t>IEnumerable</a:t>
            </a:r>
            <a:r>
              <a:rPr lang="en-US" sz="1200" dirty="0" smtClean="0">
                <a:solidFill>
                  <a:srgbClr val="000000"/>
                </a:solidFill>
                <a:latin typeface="Courier New"/>
              </a:rPr>
              <a:t>&lt;</a:t>
            </a:r>
            <a:r>
              <a:rPr lang="en-US" sz="1200" dirty="0" smtClean="0">
                <a:solidFill>
                  <a:srgbClr val="2B91AF"/>
                </a:solidFill>
                <a:latin typeface="Courier New"/>
              </a:rPr>
              <a:t>VertexNormal</a:t>
            </a:r>
            <a:r>
              <a:rPr lang="en-US" sz="1200" dirty="0" smtClean="0">
                <a:solidFill>
                  <a:srgbClr val="000000"/>
                </a:solidFill>
                <a:latin typeface="Courier New"/>
              </a:rPr>
              <a:t>&gt; vertexStream);</a:t>
            </a:r>
          </a:p>
          <a:p>
            <a:r>
              <a:rPr lang="en-US" sz="1200" dirty="0" smtClean="0">
                <a:solidFill>
                  <a:srgbClr val="000000"/>
                </a:solidFill>
                <a:latin typeface="Courier New"/>
              </a:rPr>
              <a:t>}</a:t>
            </a:r>
          </a:p>
          <a:p>
            <a:endParaRPr lang="en-US" sz="1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In OpenGL these parameterized values are called </a:t>
            </a:r>
            <a:r>
              <a:rPr lang="en-US" b="1" i="1" dirty="0" smtClean="0"/>
              <a:t>uniform variables.</a:t>
            </a:r>
            <a:endParaRPr lang="en-US" dirty="0" smtClean="0"/>
          </a:p>
          <a:p>
            <a:r>
              <a:rPr lang="en-US" dirty="0" smtClean="0"/>
              <a:t>These uniform variables/constants can be used within a shader on the GPU.</a:t>
            </a:r>
          </a:p>
          <a:p>
            <a:r>
              <a:rPr lang="en-US" dirty="0" smtClean="0"/>
              <a:t>Setting them is done on the CPU using the set of glUniform API methods (more later).</a:t>
            </a:r>
          </a:p>
          <a:p>
            <a:r>
              <a:rPr lang="en-US" dirty="0" smtClean="0"/>
              <a:t>The number and size of these constants is implementation dependent. </a:t>
            </a:r>
          </a:p>
          <a:p>
            <a:r>
              <a:rPr lang="en-US" dirty="0" smtClean="0"/>
              <a:t>They are read only (aka constants) within the shader.</a:t>
            </a:r>
            <a:endParaRPr lang="en-US" dirty="0"/>
          </a:p>
        </p:txBody>
      </p:sp>
      <p:sp>
        <p:nvSpPr>
          <p:cNvPr id="3" name="Title 2"/>
          <p:cNvSpPr>
            <a:spLocks noGrp="1"/>
          </p:cNvSpPr>
          <p:nvPr>
            <p:ph type="title"/>
          </p:nvPr>
        </p:nvSpPr>
        <p:spPr/>
        <p:txBody>
          <a:bodyPr/>
          <a:lstStyle/>
          <a:p>
            <a:r>
              <a:rPr smtClean="0"/>
              <a:t>Memory Access in Shaders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Texture Memory is handled specially:</a:t>
            </a:r>
          </a:p>
          <a:p>
            <a:pPr marL="822960" lvl="1" indent="-457200">
              <a:buFont typeface="+mj-lt"/>
              <a:buAutoNum type="arabicPeriod"/>
            </a:pPr>
            <a:r>
              <a:rPr lang="en-US" dirty="0" smtClean="0"/>
              <a:t>It is already a GPU resource, so it makes no sense to copy it over.</a:t>
            </a:r>
          </a:p>
          <a:p>
            <a:pPr marL="822960" lvl="1" indent="-457200">
              <a:buFont typeface="+mj-lt"/>
              <a:buAutoNum type="arabicPeriod"/>
            </a:pPr>
            <a:r>
              <a:rPr lang="en-US" dirty="0" smtClean="0"/>
              <a:t>Additional processing of the data is usually wanted to provide wrapping and to avoid aliasing artifacts that are prevalent with texture mapping. This latter issue is known as </a:t>
            </a:r>
            <a:r>
              <a:rPr lang="en-US" b="1" i="1" dirty="0" smtClean="0"/>
              <a:t>texture filtering</a:t>
            </a:r>
            <a:r>
              <a:rPr lang="en-US" dirty="0" smtClean="0"/>
              <a:t>.</a:t>
            </a:r>
          </a:p>
          <a:p>
            <a:pPr marL="822960" lvl="1" indent="-457200">
              <a:buFont typeface="+mj-lt"/>
              <a:buAutoNum type="arabicPeriod"/>
            </a:pPr>
            <a:r>
              <a:rPr lang="en-US" dirty="0" smtClean="0"/>
              <a:t>As we will see, textures can also be written into on the GPU. Read-only memory semantics allow better optimizations than read/write memory accesses in a parallel processing scenario. As such, textures are read-only when used in a shader.</a:t>
            </a:r>
          </a:p>
          <a:p>
            <a:pPr marL="457200" indent="-457200"/>
            <a:r>
              <a:rPr lang="en-US" dirty="0" smtClean="0"/>
              <a:t>All three shaders can access texture maps.</a:t>
            </a:r>
            <a:endParaRPr lang="en-US" dirty="0"/>
          </a:p>
        </p:txBody>
      </p:sp>
      <p:sp>
        <p:nvSpPr>
          <p:cNvPr id="3" name="Title 2"/>
          <p:cNvSpPr>
            <a:spLocks noGrp="1"/>
          </p:cNvSpPr>
          <p:nvPr>
            <p:ph type="title"/>
          </p:nvPr>
        </p:nvSpPr>
        <p:spPr/>
        <p:txBody>
          <a:bodyPr/>
          <a:lstStyle/>
          <a:p>
            <a:r>
              <a:rPr smtClean="0"/>
              <a:t>Memory Access in Shaders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Samplers</a:t>
            </a:r>
          </a:p>
          <a:p>
            <a:pPr lvl="1"/>
            <a:r>
              <a:rPr lang="en-US" dirty="0" smtClean="0"/>
              <a:t>Samplers are equivalent to Texture Units (glActiveTexture).</a:t>
            </a:r>
          </a:p>
          <a:p>
            <a:pPr lvl="1"/>
            <a:r>
              <a:rPr lang="en-US" dirty="0" smtClean="0"/>
              <a:t>You indicate what type of texture you expect in this slot with the sampler type (23 texture types!): </a:t>
            </a:r>
          </a:p>
          <a:p>
            <a:pPr lvl="2"/>
            <a:r>
              <a:rPr lang="en-US" sz="1500" dirty="0" smtClean="0"/>
              <a:t>SAMPLER 1D, SAMPLER 2D, SAMPLER 3D, SAMPLER CUBE, SAMPLER 1D SHADOW, SAMPLER 2D SHADOW, SAMPLER 1D ARRAY, SAMPLER 2D ARRAY, SAMPLER 1D ARRAY SHADOW, SAMPLER 2D ARRAY SHADOW, SAMPLER CUBE SHADOW, INT SAMPLER 1D, INT SAMPLER 2D, INT SAMPLER 3D, INT SAMPLER CUBE, INT SAMPLER 1D ARRAY, INT SAMPLER 2D ARRAY, UNSIGNED INT SAMPLER 1D, UNSIGNED INT SAMPLER 2D, UNSIGNED INT SAMPLER 3D, UNSIGNED INT SAMPLER CUBE,UNSIGNED INT SAMPLER 1D ARRAY, or UNSIGNED INT SAMPLER 2D ARRAY</a:t>
            </a:r>
          </a:p>
          <a:p>
            <a:pPr lvl="1"/>
            <a:r>
              <a:rPr lang="en-US" dirty="0" smtClean="0"/>
              <a:t>A run-time (non-fatal) error will occur if the texture type and indicated sampler type are not the same.</a:t>
            </a:r>
          </a:p>
          <a:p>
            <a:pPr lvl="1"/>
            <a:r>
              <a:rPr lang="en-US" dirty="0" smtClean="0"/>
              <a:t>DirectX 10 is separating the concerns of a sampler from that of a texture. Currently each texture needs its own sampler.</a:t>
            </a:r>
          </a:p>
          <a:p>
            <a:pPr lvl="1"/>
            <a:r>
              <a:rPr lang="en-US" dirty="0" smtClean="0"/>
              <a:t>Used with built-in texturing functions (more later)</a:t>
            </a:r>
          </a:p>
          <a:p>
            <a:pPr lvl="1"/>
            <a:r>
              <a:rPr lang="en-US" dirty="0" smtClean="0"/>
              <a:t>Declared as uniform variables or function parameters (read-only).</a:t>
            </a:r>
          </a:p>
        </p:txBody>
      </p:sp>
      <p:sp>
        <p:nvSpPr>
          <p:cNvPr id="3" name="Title 2"/>
          <p:cNvSpPr>
            <a:spLocks noGrp="1"/>
          </p:cNvSpPr>
          <p:nvPr>
            <p:ph type="title"/>
          </p:nvPr>
        </p:nvSpPr>
        <p:spPr/>
        <p:txBody>
          <a:bodyPr/>
          <a:lstStyle/>
          <a:p>
            <a:r>
              <a:rPr smtClean="0"/>
              <a:t>GLSL Data Types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Outline of course</a:t>
            </a:r>
          </a:p>
        </p:txBody>
      </p:sp>
      <p:sp>
        <p:nvSpPr>
          <p:cNvPr id="10243" name="Rectangle 3"/>
          <p:cNvSpPr>
            <a:spLocks noGrp="1" noChangeArrowheads="1"/>
          </p:cNvSpPr>
          <p:nvPr>
            <p:ph type="body" idx="1"/>
          </p:nvPr>
        </p:nvSpPr>
        <p:spPr>
          <a:xfrm>
            <a:off x="609600" y="1676400"/>
            <a:ext cx="7848600" cy="4648200"/>
          </a:xfrm>
        </p:spPr>
        <p:txBody>
          <a:bodyPr/>
          <a:lstStyle/>
          <a:p>
            <a:pPr eaLnBrk="1" hangingPunct="1">
              <a:lnSpc>
                <a:spcPct val="90000"/>
              </a:lnSpc>
            </a:pPr>
            <a:r>
              <a:rPr lang="en-US" altLang="en-US" sz="2800" smtClean="0"/>
              <a:t>Geometry</a:t>
            </a:r>
          </a:p>
          <a:p>
            <a:pPr eaLnBrk="1" hangingPunct="1">
              <a:lnSpc>
                <a:spcPct val="90000"/>
              </a:lnSpc>
            </a:pPr>
            <a:r>
              <a:rPr lang="en-US" altLang="en-US" sz="2800" smtClean="0"/>
              <a:t>Rasterization</a:t>
            </a:r>
          </a:p>
          <a:p>
            <a:pPr eaLnBrk="1" hangingPunct="1">
              <a:lnSpc>
                <a:spcPct val="90000"/>
              </a:lnSpc>
            </a:pPr>
            <a:r>
              <a:rPr lang="en-US" altLang="en-US" sz="2800" smtClean="0"/>
              <a:t>Shading</a:t>
            </a:r>
          </a:p>
          <a:p>
            <a:pPr eaLnBrk="1" hangingPunct="1">
              <a:lnSpc>
                <a:spcPct val="90000"/>
              </a:lnSpc>
            </a:pPr>
            <a:r>
              <a:rPr lang="en-US" altLang="en-US" sz="2800" smtClean="0"/>
              <a:t>Hidden surface 				         elimination</a:t>
            </a:r>
          </a:p>
          <a:p>
            <a:pPr eaLnBrk="1" hangingPunct="1">
              <a:lnSpc>
                <a:spcPct val="90000"/>
              </a:lnSpc>
            </a:pPr>
            <a:r>
              <a:rPr lang="en-US" altLang="en-US" sz="2800" smtClean="0"/>
              <a:t>Texture mapping</a:t>
            </a:r>
          </a:p>
          <a:p>
            <a:pPr eaLnBrk="1" hangingPunct="1">
              <a:lnSpc>
                <a:spcPct val="90000"/>
              </a:lnSpc>
            </a:pPr>
            <a:r>
              <a:rPr lang="en-US" altLang="en-US" sz="2800" smtClean="0">
                <a:solidFill>
                  <a:schemeClr val="folHlink"/>
                </a:solidFill>
              </a:rPr>
              <a:t>Modeling</a:t>
            </a:r>
          </a:p>
          <a:p>
            <a:pPr eaLnBrk="1" hangingPunct="1">
              <a:lnSpc>
                <a:spcPct val="90000"/>
              </a:lnSpc>
            </a:pPr>
            <a:r>
              <a:rPr lang="en-US" altLang="en-US" sz="2800" smtClean="0">
                <a:solidFill>
                  <a:schemeClr val="folHlink"/>
                </a:solidFill>
              </a:rPr>
              <a:t>Animation</a:t>
            </a:r>
          </a:p>
          <a:p>
            <a:pPr eaLnBrk="1" hangingPunct="1">
              <a:lnSpc>
                <a:spcPct val="90000"/>
              </a:lnSpc>
            </a:pPr>
            <a:r>
              <a:rPr lang="en-US" altLang="en-US" sz="2800" smtClean="0">
                <a:solidFill>
                  <a:schemeClr val="folHlink"/>
                </a:solidFill>
              </a:rPr>
              <a:t>Ray tracing</a:t>
            </a:r>
          </a:p>
          <a:p>
            <a:pPr eaLnBrk="1" hangingPunct="1">
              <a:lnSpc>
                <a:spcPct val="90000"/>
              </a:lnSpc>
            </a:pPr>
            <a:r>
              <a:rPr lang="en-US" altLang="en-US" sz="2800" smtClean="0">
                <a:solidFill>
                  <a:schemeClr val="folHlink"/>
                </a:solidFill>
              </a:rPr>
              <a:t>Global illumination</a:t>
            </a:r>
          </a:p>
          <a:p>
            <a:pPr eaLnBrk="1" hangingPunct="1">
              <a:lnSpc>
                <a:spcPct val="90000"/>
              </a:lnSpc>
            </a:pPr>
            <a:endParaRPr lang="en-US" altLang="en-US" sz="2800" smtClean="0">
              <a:solidFill>
                <a:schemeClr val="folHlink"/>
              </a:solidFill>
            </a:endParaRPr>
          </a:p>
          <a:p>
            <a:pPr eaLnBrk="1" hangingPunct="1">
              <a:lnSpc>
                <a:spcPct val="90000"/>
              </a:lnSpc>
            </a:pPr>
            <a:endParaRPr lang="en-US" altLang="en-US" sz="2800" smtClean="0"/>
          </a:p>
        </p:txBody>
      </p:sp>
      <p:sp>
        <p:nvSpPr>
          <p:cNvPr id="10244" name="AutoShape 6"/>
          <p:cNvSpPr>
            <a:spLocks noChangeArrowheads="1"/>
          </p:cNvSpPr>
          <p:nvPr/>
        </p:nvSpPr>
        <p:spPr bwMode="auto">
          <a:xfrm>
            <a:off x="3200400" y="2197100"/>
            <a:ext cx="1981200" cy="457200"/>
          </a:xfrm>
          <a:prstGeom prst="leftArrow">
            <a:avLst>
              <a:gd name="adj1" fmla="val 50000"/>
              <a:gd name="adj2" fmla="val 108333"/>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0245" name="Text Box 4"/>
          <p:cNvSpPr txBox="1">
            <a:spLocks noChangeArrowheads="1"/>
          </p:cNvSpPr>
          <p:nvPr/>
        </p:nvSpPr>
        <p:spPr bwMode="auto">
          <a:xfrm>
            <a:off x="4554538" y="1447800"/>
            <a:ext cx="4398962" cy="2246769"/>
          </a:xfrm>
          <a:prstGeom prst="rect">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algn="l" eaLnBrk="1" hangingPunct="1"/>
            <a:r>
              <a:rPr lang="en-US" altLang="en-US" sz="2000" dirty="0"/>
              <a:t>How to set individual image pixels corresponding to projected geometric objects such as points, lines, polygons, and more complicated shapes.  Anti-aliasing reduces artifacts (“</a:t>
            </a:r>
            <a:r>
              <a:rPr lang="en-US" altLang="en-US" sz="2000" dirty="0" err="1"/>
              <a:t>jaggies</a:t>
            </a:r>
            <a:r>
              <a:rPr lang="en-US" altLang="en-US" sz="2000" dirty="0"/>
              <a:t>”) caused by finite image resolution </a:t>
            </a:r>
          </a:p>
        </p:txBody>
      </p:sp>
      <p:pic>
        <p:nvPicPr>
          <p:cNvPr id="10246" name="Picture 14"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3225" y="4386263"/>
            <a:ext cx="273367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5138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GLSL allows for arrays and structs</a:t>
            </a:r>
          </a:p>
          <a:p>
            <a:r>
              <a:rPr lang="en-US" dirty="0" smtClean="0"/>
              <a:t>Arrays must be a constantly declared size.</a:t>
            </a:r>
          </a:p>
          <a:p>
            <a:r>
              <a:rPr lang="en-US" dirty="0" smtClean="0"/>
              <a:t>The types within a struct must be declared.</a:t>
            </a:r>
            <a:endParaRPr lang="en-US" dirty="0"/>
          </a:p>
        </p:txBody>
      </p:sp>
      <p:sp>
        <p:nvSpPr>
          <p:cNvPr id="3" name="Title 2"/>
          <p:cNvSpPr>
            <a:spLocks noGrp="1"/>
          </p:cNvSpPr>
          <p:nvPr>
            <p:ph type="title"/>
          </p:nvPr>
        </p:nvSpPr>
        <p:spPr/>
        <p:txBody>
          <a:bodyPr/>
          <a:lstStyle/>
          <a:p>
            <a:r>
              <a:rPr smtClean="0"/>
              <a:t>GLSL Data Types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2400" dirty="0" smtClean="0"/>
              <a:t>Const</a:t>
            </a:r>
          </a:p>
          <a:p>
            <a:pPr lvl="1"/>
            <a:r>
              <a:rPr lang="en-US" sz="2000" dirty="0" smtClean="0"/>
              <a:t>Used to define constants</a:t>
            </a:r>
          </a:p>
          <a:p>
            <a:pPr lvl="1"/>
            <a:r>
              <a:rPr lang="en-US" sz="2000" dirty="0" smtClean="0"/>
              <a:t>Used to indicate a function does not change the parameter</a:t>
            </a:r>
          </a:p>
          <a:p>
            <a:r>
              <a:rPr lang="en-US" sz="2400" dirty="0" smtClean="0"/>
              <a:t>Uniform</a:t>
            </a:r>
          </a:p>
          <a:p>
            <a:pPr lvl="1"/>
            <a:r>
              <a:rPr lang="en-US" sz="2000" dirty="0" smtClean="0"/>
              <a:t>Pseudo-constants set with glUniformXX calls.</a:t>
            </a:r>
          </a:p>
          <a:p>
            <a:pPr lvl="1"/>
            <a:r>
              <a:rPr lang="en-US" sz="2000" dirty="0" smtClean="0"/>
              <a:t>Global in scope (any method can access them).</a:t>
            </a:r>
          </a:p>
          <a:p>
            <a:pPr lvl="1"/>
            <a:r>
              <a:rPr lang="en-US" sz="2000" dirty="0" smtClean="0"/>
              <a:t>Read only.</a:t>
            </a:r>
          </a:p>
          <a:p>
            <a:pPr lvl="1"/>
            <a:r>
              <a:rPr lang="en-US" sz="2000" dirty="0" smtClean="0"/>
              <a:t>Set before the current stream (before glBegin/glEnd).</a:t>
            </a:r>
            <a:endParaRPr lang="en-US" dirty="0" smtClean="0"/>
          </a:p>
          <a:p>
            <a:r>
              <a:rPr lang="en-US" sz="2400" dirty="0" smtClean="0"/>
              <a:t>Attribute</a:t>
            </a:r>
          </a:p>
          <a:p>
            <a:pPr lvl="1"/>
            <a:r>
              <a:rPr lang="en-US" sz="2000" dirty="0" smtClean="0"/>
              <a:t>Deprecated – Use </a:t>
            </a:r>
            <a:r>
              <a:rPr lang="en-US" b="1" dirty="0" smtClean="0">
                <a:solidFill>
                  <a:schemeClr val="tx1"/>
                </a:solidFill>
              </a:rPr>
              <a:t>in</a:t>
            </a:r>
            <a:r>
              <a:rPr lang="en-US" b="1" dirty="0" smtClean="0"/>
              <a:t> </a:t>
            </a:r>
            <a:r>
              <a:rPr lang="en-US" sz="2000" dirty="0" smtClean="0"/>
              <a:t>in the future</a:t>
            </a:r>
          </a:p>
          <a:p>
            <a:pPr lvl="1"/>
            <a:r>
              <a:rPr lang="en-US" sz="2000" dirty="0" smtClean="0"/>
              <a:t>The initial per vertex data</a:t>
            </a:r>
            <a:endParaRPr lang="en-US" dirty="0" smtClean="0"/>
          </a:p>
          <a:p>
            <a:r>
              <a:rPr lang="en-US" sz="2400" dirty="0" smtClean="0"/>
              <a:t>Varying</a:t>
            </a:r>
          </a:p>
          <a:p>
            <a:pPr lvl="1"/>
            <a:r>
              <a:rPr lang="en-US" sz="2000" dirty="0" smtClean="0"/>
              <a:t>Deprecated – Use </a:t>
            </a:r>
            <a:r>
              <a:rPr lang="en-US" b="1" dirty="0" smtClean="0">
                <a:solidFill>
                  <a:schemeClr val="tx1"/>
                </a:solidFill>
              </a:rPr>
              <a:t>out</a:t>
            </a:r>
            <a:r>
              <a:rPr lang="en-US" dirty="0" smtClean="0"/>
              <a:t> </a:t>
            </a:r>
            <a:r>
              <a:rPr lang="en-US" sz="2000" dirty="0" smtClean="0"/>
              <a:t>in the future</a:t>
            </a:r>
          </a:p>
          <a:p>
            <a:pPr lvl="1"/>
            <a:r>
              <a:rPr lang="en-US" sz="2000" dirty="0" smtClean="0"/>
              <a:t>Indicates an output from the vertex shader to the fragment shader</a:t>
            </a:r>
          </a:p>
          <a:p>
            <a:endParaRPr lang="en-US" dirty="0"/>
          </a:p>
        </p:txBody>
      </p:sp>
      <p:sp>
        <p:nvSpPr>
          <p:cNvPr id="3" name="Title 2"/>
          <p:cNvSpPr>
            <a:spLocks noGrp="1"/>
          </p:cNvSpPr>
          <p:nvPr>
            <p:ph type="title"/>
          </p:nvPr>
        </p:nvSpPr>
        <p:spPr/>
        <p:txBody>
          <a:bodyPr>
            <a:normAutofit/>
          </a:bodyPr>
          <a:lstStyle/>
          <a:p>
            <a:r>
              <a:rPr smtClean="0"/>
              <a:t>GLSL Variable Qualifiers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OpenGL 3.0</a:t>
            </a:r>
          </a:p>
          <a:p>
            <a:pPr lvl="1"/>
            <a:r>
              <a:rPr lang="en-US" dirty="0" smtClean="0"/>
              <a:t>Varying and Attribute is being deprecated in favor of </a:t>
            </a:r>
            <a:r>
              <a:rPr lang="en-US" b="1" dirty="0" smtClean="0"/>
              <a:t>in</a:t>
            </a:r>
            <a:r>
              <a:rPr lang="en-US" dirty="0" smtClean="0"/>
              <a:t>, </a:t>
            </a:r>
            <a:r>
              <a:rPr lang="en-US" b="1" dirty="0" smtClean="0"/>
              <a:t>out</a:t>
            </a:r>
            <a:r>
              <a:rPr lang="en-US" dirty="0" smtClean="0"/>
              <a:t>, </a:t>
            </a:r>
            <a:r>
              <a:rPr lang="en-US" b="1" dirty="0" smtClean="0"/>
              <a:t>centroid in </a:t>
            </a:r>
            <a:r>
              <a:rPr lang="en-US" dirty="0" smtClean="0"/>
              <a:t>and </a:t>
            </a:r>
            <a:r>
              <a:rPr lang="en-US" b="1" dirty="0" smtClean="0"/>
              <a:t>centroid out</a:t>
            </a:r>
            <a:r>
              <a:rPr lang="en-US" dirty="0" smtClean="0"/>
              <a:t>.</a:t>
            </a:r>
          </a:p>
          <a:p>
            <a:pPr lvl="1"/>
            <a:r>
              <a:rPr lang="en-US" dirty="0" smtClean="0"/>
              <a:t>Function parameters can also use an </a:t>
            </a:r>
            <a:r>
              <a:rPr lang="en-US" b="1" dirty="0" smtClean="0"/>
              <a:t>inout</a:t>
            </a:r>
            <a:r>
              <a:rPr lang="en-US" dirty="0" smtClean="0"/>
              <a:t> attribute.</a:t>
            </a:r>
          </a:p>
          <a:p>
            <a:pPr lvl="1"/>
            <a:r>
              <a:rPr lang="en-US" dirty="0" smtClean="0"/>
              <a:t>Centroid qualifier is used with multi-sampling and ensures the sample lies within the primitive.</a:t>
            </a:r>
          </a:p>
          <a:p>
            <a:pPr lvl="1"/>
            <a:r>
              <a:rPr lang="en-US" dirty="0" smtClean="0"/>
              <a:t>Out variables from vertex shaders and in variables from fragment shaders can also specify one of the following:</a:t>
            </a:r>
          </a:p>
          <a:p>
            <a:pPr lvl="2"/>
            <a:r>
              <a:rPr lang="en-US" dirty="0" smtClean="0"/>
              <a:t>Flat – no interpolation</a:t>
            </a:r>
          </a:p>
          <a:p>
            <a:pPr lvl="2"/>
            <a:r>
              <a:rPr lang="en-US" dirty="0" smtClean="0"/>
              <a:t>Smooth – perspective correct interpolation</a:t>
            </a:r>
          </a:p>
          <a:p>
            <a:pPr lvl="2"/>
            <a:r>
              <a:rPr lang="en-US" dirty="0" smtClean="0"/>
              <a:t>Noperspective – linear interpolation in screen space</a:t>
            </a:r>
            <a:endParaRPr lang="en-US" dirty="0"/>
          </a:p>
        </p:txBody>
      </p:sp>
      <p:sp>
        <p:nvSpPr>
          <p:cNvPr id="3" name="Title 2"/>
          <p:cNvSpPr>
            <a:spLocks noGrp="1"/>
          </p:cNvSpPr>
          <p:nvPr>
            <p:ph type="title"/>
          </p:nvPr>
        </p:nvSpPr>
        <p:spPr/>
        <p:txBody>
          <a:bodyPr/>
          <a:lstStyle/>
          <a:p>
            <a:r>
              <a:rPr smtClean="0"/>
              <a:t>GLSL Variable Qualifiers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You can define and call functions in GLSL.</a:t>
            </a:r>
          </a:p>
          <a:p>
            <a:r>
              <a:rPr lang="en-US" dirty="0" smtClean="0"/>
              <a:t>No recursion</a:t>
            </a:r>
          </a:p>
          <a:p>
            <a:r>
              <a:rPr lang="en-US" dirty="0" smtClean="0"/>
              <a:t>Regular scoping rules</a:t>
            </a:r>
          </a:p>
          <a:p>
            <a:r>
              <a:rPr lang="en-US" dirty="0" smtClean="0"/>
              <a:t>Note: Uniform variables can be specified at the function level. They are still accessible to all routines. If specified in two different compile units, they are merged. Different types for the same uniform name will result in a link error.</a:t>
            </a:r>
          </a:p>
        </p:txBody>
      </p:sp>
      <p:sp>
        <p:nvSpPr>
          <p:cNvPr id="3" name="Title 2"/>
          <p:cNvSpPr>
            <a:spLocks noGrp="1"/>
          </p:cNvSpPr>
          <p:nvPr>
            <p:ph type="title"/>
          </p:nvPr>
        </p:nvSpPr>
        <p:spPr/>
        <p:txBody>
          <a:bodyPr/>
          <a:lstStyle/>
          <a:p>
            <a:r>
              <a:rPr smtClean="0"/>
              <a:t>GLSL Functions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GLSL defines many built-in functions, from simple interpolation (mix, step) to trigonometric functions, to graphics specific functions (refract, reflect).</a:t>
            </a:r>
          </a:p>
          <a:p>
            <a:r>
              <a:rPr lang="en-US" dirty="0" smtClean="0"/>
              <a:t>Almost all of these take either a scalar (float, int) or a vector.</a:t>
            </a:r>
          </a:p>
          <a:p>
            <a:r>
              <a:rPr lang="en-US" dirty="0" smtClean="0"/>
              <a:t>A full complement of matrix and vector functions.</a:t>
            </a:r>
          </a:p>
          <a:p>
            <a:r>
              <a:rPr lang="en-US" dirty="0" smtClean="0"/>
              <a:t>Some of the simpler functions may be mapped directly to hardware (inversesqrt, mix).</a:t>
            </a:r>
          </a:p>
          <a:p>
            <a:r>
              <a:rPr lang="en-US" dirty="0" smtClean="0"/>
              <a:t>See the </a:t>
            </a:r>
            <a:r>
              <a:rPr lang="en-US" dirty="0" smtClean="0">
                <a:hlinkClick r:id="rId2"/>
              </a:rPr>
              <a:t>specification </a:t>
            </a:r>
            <a:r>
              <a:rPr lang="en-US" dirty="0" smtClean="0"/>
              <a:t>or the </a:t>
            </a:r>
            <a:r>
              <a:rPr lang="en-US" dirty="0" smtClean="0">
                <a:hlinkClick r:id="rId3" action="ppaction://hlinkfile"/>
              </a:rPr>
              <a:t>OpenGL Shading Language Quick Reference Guide</a:t>
            </a:r>
            <a:r>
              <a:rPr lang="en-US" dirty="0" smtClean="0"/>
              <a:t> for more details.</a:t>
            </a:r>
            <a:endParaRPr lang="en-US" dirty="0"/>
          </a:p>
        </p:txBody>
      </p:sp>
      <p:sp>
        <p:nvSpPr>
          <p:cNvPr id="3" name="Title 2"/>
          <p:cNvSpPr>
            <a:spLocks noGrp="1"/>
          </p:cNvSpPr>
          <p:nvPr>
            <p:ph type="title"/>
          </p:nvPr>
        </p:nvSpPr>
        <p:spPr/>
        <p:txBody>
          <a:bodyPr/>
          <a:lstStyle/>
          <a:p>
            <a:r>
              <a:rPr smtClean="0"/>
              <a:t>GLSL Built-in Functions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Texture accesses </a:t>
            </a:r>
            <a:r>
              <a:rPr lang="en-US" dirty="0" smtClean="0"/>
              <a:t>return a 4-component vector, even if the texture is only one channel</a:t>
            </a:r>
            <a:r>
              <a:rPr lang="en-US" dirty="0" smtClean="0"/>
              <a:t>. The exception is Shadow samplers return a float</a:t>
            </a:r>
            <a:endParaRPr lang="en-US" dirty="0" smtClean="0"/>
          </a:p>
          <a:p>
            <a:r>
              <a:rPr lang="en-US" dirty="0" smtClean="0"/>
              <a:t>Prior to Shading Language 1.3, these were all float, so it returned a vec4</a:t>
            </a:r>
            <a:r>
              <a:rPr lang="en-US" dirty="0" smtClean="0"/>
              <a:t>. Now it can be ivec4 and uvec4 as well.</a:t>
            </a:r>
            <a:endParaRPr lang="en-US" dirty="0" smtClean="0"/>
          </a:p>
          <a:p>
            <a:r>
              <a:rPr lang="en-US" dirty="0" smtClean="0"/>
              <a:t>The texture function takes a sampler as its first input, and a texture coordinate as its second input.</a:t>
            </a:r>
          </a:p>
          <a:p>
            <a:r>
              <a:rPr lang="en-US" dirty="0" smtClean="0"/>
              <a:t>Optional bias, offset or LOD is possible in several of the variants.</a:t>
            </a:r>
          </a:p>
          <a:p>
            <a:r>
              <a:rPr lang="en-US" dirty="0" smtClean="0"/>
              <a:t>See the spec for more details.</a:t>
            </a:r>
          </a:p>
          <a:p>
            <a:r>
              <a:rPr lang="en-US" dirty="0" smtClean="0"/>
              <a:t>OpenGL 3.0 added the ability to inquire the texture size in texels, access a specific texel and specify the gradient to use for filtering.</a:t>
            </a:r>
            <a:endParaRPr lang="en-US" dirty="0"/>
          </a:p>
        </p:txBody>
      </p:sp>
      <p:sp>
        <p:nvSpPr>
          <p:cNvPr id="3" name="Title 2"/>
          <p:cNvSpPr>
            <a:spLocks noGrp="1"/>
          </p:cNvSpPr>
          <p:nvPr>
            <p:ph type="title"/>
          </p:nvPr>
        </p:nvSpPr>
        <p:spPr/>
        <p:txBody>
          <a:bodyPr/>
          <a:lstStyle/>
          <a:p>
            <a:r>
              <a:rPr smtClean="0"/>
              <a:t>Texture Look-up Functions</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Other functions:</a:t>
            </a:r>
          </a:p>
          <a:p>
            <a:pPr lvl="1"/>
            <a:r>
              <a:rPr lang="en-US" dirty="0" smtClean="0"/>
              <a:t>The fragment shader can take the derivative of any value being interpolated across the triangle using the dfdx and dfdy functions.</a:t>
            </a:r>
          </a:p>
          <a:p>
            <a:pPr lvl="1"/>
            <a:r>
              <a:rPr lang="en-US" dirty="0" smtClean="0"/>
              <a:t>There is a built-in noise function for Perlin-like noise.</a:t>
            </a:r>
            <a:endParaRPr lang="en-US" dirty="0"/>
          </a:p>
        </p:txBody>
      </p:sp>
      <p:sp>
        <p:nvSpPr>
          <p:cNvPr id="3" name="Title 2"/>
          <p:cNvSpPr>
            <a:spLocks noGrp="1"/>
          </p:cNvSpPr>
          <p:nvPr>
            <p:ph type="title"/>
          </p:nvPr>
        </p:nvSpPr>
        <p:spPr/>
        <p:txBody>
          <a:bodyPr/>
          <a:lstStyle/>
          <a:p>
            <a:r>
              <a:rPr smtClean="0"/>
              <a:t>GLSL Built-in Functions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Most of the state variables are being deprecated in OpenGL 3.0</a:t>
            </a:r>
          </a:p>
          <a:p>
            <a:r>
              <a:rPr lang="en-US" dirty="0" smtClean="0"/>
              <a:t>These variables allow a shader to communicate with the old fixed functionality pipeline</a:t>
            </a:r>
            <a:r>
              <a:rPr lang="en-US" dirty="0" smtClean="0"/>
              <a:t>.</a:t>
            </a:r>
          </a:p>
          <a:p>
            <a:r>
              <a:rPr lang="en-US" dirty="0" smtClean="0"/>
              <a:t>Many of the following slides are old and invalid, but you may see code like this in old </a:t>
            </a:r>
            <a:r>
              <a:rPr lang="en-US" dirty="0" err="1" smtClean="0"/>
              <a:t>shaders</a:t>
            </a:r>
            <a:r>
              <a:rPr lang="en-US" dirty="0" smtClean="0"/>
              <a:t>, so.</a:t>
            </a:r>
          </a:p>
          <a:p>
            <a:r>
              <a:rPr lang="en-US" dirty="0" smtClean="0"/>
              <a:t>Look at the quick reference and spec for the current stuff.</a:t>
            </a:r>
            <a:endParaRPr lang="en-US" dirty="0" smtClean="0"/>
          </a:p>
        </p:txBody>
      </p:sp>
      <p:sp>
        <p:nvSpPr>
          <p:cNvPr id="3" name="Title 2"/>
          <p:cNvSpPr>
            <a:spLocks noGrp="1"/>
          </p:cNvSpPr>
          <p:nvPr>
            <p:ph type="title"/>
          </p:nvPr>
        </p:nvSpPr>
        <p:spPr/>
        <p:txBody>
          <a:bodyPr/>
          <a:lstStyle/>
          <a:p>
            <a:r>
              <a:rPr smtClean="0"/>
              <a:t>GLSL Built-in Variables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Special</a:t>
            </a:r>
            <a:r>
              <a:rPr lang="en-US" sz="3200" dirty="0" smtClean="0"/>
              <a:t> </a:t>
            </a:r>
            <a:r>
              <a:rPr lang="en-US" dirty="0" smtClean="0"/>
              <a:t>Vertex Built-in variables</a:t>
            </a:r>
          </a:p>
          <a:p>
            <a:endParaRPr lang="en-US" dirty="0"/>
          </a:p>
        </p:txBody>
      </p:sp>
      <p:sp>
        <p:nvSpPr>
          <p:cNvPr id="3" name="Title 2"/>
          <p:cNvSpPr>
            <a:spLocks noGrp="1"/>
          </p:cNvSpPr>
          <p:nvPr>
            <p:ph type="title"/>
          </p:nvPr>
        </p:nvSpPr>
        <p:spPr/>
        <p:txBody>
          <a:bodyPr/>
          <a:lstStyle/>
          <a:p>
            <a:r>
              <a:rPr smtClean="0"/>
              <a:t>GLSL Built-in Variables</a:t>
            </a:r>
            <a:endParaRPr lang="en-US" dirty="0"/>
          </a:p>
        </p:txBody>
      </p:sp>
      <p:sp>
        <p:nvSpPr>
          <p:cNvPr id="4" name="TextBox 3"/>
          <p:cNvSpPr txBox="1"/>
          <p:nvPr/>
        </p:nvSpPr>
        <p:spPr>
          <a:xfrm>
            <a:off x="914400" y="2590800"/>
            <a:ext cx="5678157" cy="313932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solidFill>
                  <a:schemeClr val="accent6">
                    <a:lumMod val="75000"/>
                  </a:schemeClr>
                </a:solidFill>
                <a:latin typeface="BatangChe" pitchFamily="49" charset="-127"/>
                <a:ea typeface="BatangChe" pitchFamily="49" charset="-127"/>
              </a:rPr>
              <a:t>in  int  </a:t>
            </a:r>
            <a:r>
              <a:rPr lang="en-US" b="1" dirty="0" smtClean="0">
                <a:latin typeface="BatangChe" pitchFamily="49" charset="-127"/>
                <a:ea typeface="BatangChe" pitchFamily="49" charset="-127"/>
              </a:rPr>
              <a:t>gl_VertexID;   </a:t>
            </a:r>
            <a:r>
              <a:rPr lang="en-US" b="1" dirty="0" smtClean="0">
                <a:solidFill>
                  <a:schemeClr val="accent1">
                    <a:lumMod val="75000"/>
                  </a:schemeClr>
                </a:solidFill>
                <a:latin typeface="BatangChe" pitchFamily="49" charset="-127"/>
                <a:ea typeface="BatangChe" pitchFamily="49" charset="-127"/>
              </a:rPr>
              <a:t>// may not be define in all cases</a:t>
            </a:r>
          </a:p>
          <a:p>
            <a:r>
              <a:rPr lang="en-US" b="1" dirty="0">
                <a:solidFill>
                  <a:schemeClr val="accent2">
                    <a:lumMod val="75000"/>
                  </a:schemeClr>
                </a:solidFill>
              </a:rPr>
              <a:t>in </a:t>
            </a:r>
            <a:r>
              <a:rPr lang="en-US" b="1" dirty="0" err="1">
                <a:solidFill>
                  <a:schemeClr val="accent2">
                    <a:lumMod val="75000"/>
                  </a:schemeClr>
                </a:solidFill>
              </a:rPr>
              <a:t>int</a:t>
            </a:r>
            <a:r>
              <a:rPr lang="en-US" b="1" dirty="0">
                <a:solidFill>
                  <a:schemeClr val="accent2">
                    <a:lumMod val="75000"/>
                  </a:schemeClr>
                </a:solidFill>
              </a:rPr>
              <a:t> </a:t>
            </a:r>
            <a:r>
              <a:rPr lang="en-US" b="1" dirty="0" err="1">
                <a:solidFill>
                  <a:schemeClr val="tx1"/>
                </a:solidFill>
              </a:rPr>
              <a:t>gl_InstanceID</a:t>
            </a:r>
            <a:r>
              <a:rPr lang="en-US" b="1" dirty="0">
                <a:solidFill>
                  <a:schemeClr val="accent2">
                    <a:lumMod val="75000"/>
                  </a:schemeClr>
                </a:solidFill>
              </a:rPr>
              <a:t>;</a:t>
            </a:r>
          </a:p>
          <a:p>
            <a:r>
              <a:rPr lang="en-US" b="1" dirty="0">
                <a:solidFill>
                  <a:schemeClr val="accent2">
                    <a:lumMod val="75000"/>
                  </a:schemeClr>
                </a:solidFill>
              </a:rPr>
              <a:t>in </a:t>
            </a:r>
            <a:r>
              <a:rPr lang="en-US" b="1" dirty="0" err="1">
                <a:solidFill>
                  <a:schemeClr val="accent2">
                    <a:lumMod val="75000"/>
                  </a:schemeClr>
                </a:solidFill>
              </a:rPr>
              <a:t>int</a:t>
            </a:r>
            <a:r>
              <a:rPr lang="en-US" b="1" dirty="0">
                <a:solidFill>
                  <a:schemeClr val="accent2">
                    <a:lumMod val="75000"/>
                  </a:schemeClr>
                </a:solidFill>
              </a:rPr>
              <a:t> </a:t>
            </a:r>
            <a:r>
              <a:rPr lang="en-US" b="1" dirty="0" err="1">
                <a:solidFill>
                  <a:schemeClr val="tx1"/>
                </a:solidFill>
              </a:rPr>
              <a:t>gl_BaseInstance</a:t>
            </a:r>
            <a:endParaRPr lang="en-US" b="1" dirty="0">
              <a:solidFill>
                <a:schemeClr val="tx1"/>
              </a:solidFill>
            </a:endParaRPr>
          </a:p>
          <a:p>
            <a:r>
              <a:rPr lang="en-US" b="1" dirty="0">
                <a:solidFill>
                  <a:schemeClr val="accent2">
                    <a:lumMod val="75000"/>
                  </a:schemeClr>
                </a:solidFill>
              </a:rPr>
              <a:t>in </a:t>
            </a:r>
            <a:r>
              <a:rPr lang="en-US" b="1" dirty="0" err="1">
                <a:solidFill>
                  <a:schemeClr val="accent2">
                    <a:lumMod val="75000"/>
                  </a:schemeClr>
                </a:solidFill>
              </a:rPr>
              <a:t>int</a:t>
            </a:r>
            <a:r>
              <a:rPr lang="en-US" b="1" dirty="0">
                <a:solidFill>
                  <a:schemeClr val="accent2">
                    <a:lumMod val="75000"/>
                  </a:schemeClr>
                </a:solidFill>
              </a:rPr>
              <a:t> </a:t>
            </a:r>
            <a:r>
              <a:rPr lang="en-US" b="1" dirty="0" err="1">
                <a:solidFill>
                  <a:schemeClr val="tx1"/>
                </a:solidFill>
              </a:rPr>
              <a:t>gl_BaseVertex</a:t>
            </a:r>
            <a:endParaRPr lang="en-US" b="1" dirty="0">
              <a:solidFill>
                <a:schemeClr val="tx1"/>
              </a:solidFill>
            </a:endParaRPr>
          </a:p>
          <a:p>
            <a:r>
              <a:rPr lang="en-US" b="1" dirty="0">
                <a:solidFill>
                  <a:schemeClr val="accent2">
                    <a:lumMod val="75000"/>
                  </a:schemeClr>
                </a:solidFill>
              </a:rPr>
              <a:t>in </a:t>
            </a:r>
            <a:r>
              <a:rPr lang="en-US" b="1" dirty="0" err="1">
                <a:solidFill>
                  <a:schemeClr val="accent2">
                    <a:lumMod val="75000"/>
                  </a:schemeClr>
                </a:solidFill>
              </a:rPr>
              <a:t>int</a:t>
            </a:r>
            <a:r>
              <a:rPr lang="en-US" b="1" dirty="0">
                <a:solidFill>
                  <a:schemeClr val="accent2">
                    <a:lumMod val="75000"/>
                  </a:schemeClr>
                </a:solidFill>
              </a:rPr>
              <a:t> </a:t>
            </a:r>
            <a:r>
              <a:rPr lang="en-US" b="1" dirty="0" err="1" smtClean="0">
                <a:solidFill>
                  <a:schemeClr val="tx1"/>
                </a:solidFill>
              </a:rPr>
              <a:t>gl_DrawID</a:t>
            </a:r>
            <a:endParaRPr lang="en-US" b="1" dirty="0" smtClean="0">
              <a:solidFill>
                <a:schemeClr val="tx1"/>
              </a:solidFill>
            </a:endParaRPr>
          </a:p>
          <a:p>
            <a:endParaRPr lang="en-US" b="1" dirty="0" smtClean="0">
              <a:solidFill>
                <a:schemeClr val="tx1"/>
              </a:solidFill>
              <a:latin typeface="BatangChe" pitchFamily="49" charset="-127"/>
              <a:ea typeface="BatangChe" pitchFamily="49" charset="-127"/>
            </a:endParaRPr>
          </a:p>
          <a:p>
            <a:r>
              <a:rPr lang="en-US" b="1" dirty="0" smtClean="0">
                <a:solidFill>
                  <a:schemeClr val="accent6">
                    <a:lumMod val="75000"/>
                  </a:schemeClr>
                </a:solidFill>
                <a:latin typeface="BatangChe" pitchFamily="49" charset="-127"/>
                <a:ea typeface="BatangChe" pitchFamily="49" charset="-127"/>
              </a:rPr>
              <a:t>out  vec4  </a:t>
            </a:r>
            <a:r>
              <a:rPr lang="en-US" b="1" dirty="0" smtClean="0">
                <a:latin typeface="BatangChe" pitchFamily="49" charset="-127"/>
                <a:ea typeface="BatangChe" pitchFamily="49" charset="-127"/>
              </a:rPr>
              <a:t>gl_Position;   </a:t>
            </a:r>
            <a:r>
              <a:rPr lang="en-US" b="1" dirty="0" smtClean="0">
                <a:solidFill>
                  <a:schemeClr val="accent1">
                    <a:lumMod val="75000"/>
                  </a:schemeClr>
                </a:solidFill>
                <a:latin typeface="BatangChe" pitchFamily="49" charset="-127"/>
                <a:ea typeface="BatangChe" pitchFamily="49" charset="-127"/>
              </a:rPr>
              <a:t>// must be written to</a:t>
            </a:r>
          </a:p>
          <a:p>
            <a:endParaRPr lang="en-US" b="1" dirty="0" smtClean="0">
              <a:solidFill>
                <a:schemeClr val="accent1">
                  <a:lumMod val="75000"/>
                </a:schemeClr>
              </a:solidFill>
              <a:latin typeface="BatangChe" pitchFamily="49" charset="-127"/>
              <a:ea typeface="BatangChe" pitchFamily="49" charset="-127"/>
            </a:endParaRPr>
          </a:p>
          <a:p>
            <a:r>
              <a:rPr lang="en-US" b="1" dirty="0" smtClean="0">
                <a:solidFill>
                  <a:schemeClr val="accent6">
                    <a:lumMod val="75000"/>
                  </a:schemeClr>
                </a:solidFill>
                <a:latin typeface="BatangChe" pitchFamily="49" charset="-127"/>
                <a:ea typeface="BatangChe" pitchFamily="49" charset="-127"/>
              </a:rPr>
              <a:t>out  float </a:t>
            </a:r>
            <a:r>
              <a:rPr lang="en-US" b="1" dirty="0" smtClean="0">
                <a:latin typeface="BatangChe" pitchFamily="49" charset="-127"/>
                <a:ea typeface="BatangChe" pitchFamily="49" charset="-127"/>
              </a:rPr>
              <a:t>gl_PointSize;   </a:t>
            </a:r>
            <a:r>
              <a:rPr lang="en-US" b="1" dirty="0" smtClean="0">
                <a:solidFill>
                  <a:schemeClr val="accent1">
                    <a:lumMod val="75000"/>
                  </a:schemeClr>
                </a:solidFill>
                <a:latin typeface="BatangChe" pitchFamily="49" charset="-127"/>
                <a:ea typeface="BatangChe" pitchFamily="49" charset="-127"/>
              </a:rPr>
              <a:t>// may be written to</a:t>
            </a:r>
          </a:p>
          <a:p>
            <a:r>
              <a:rPr lang="en-US" b="1" dirty="0">
                <a:solidFill>
                  <a:schemeClr val="accent6">
                    <a:lumMod val="75000"/>
                  </a:schemeClr>
                </a:solidFill>
                <a:latin typeface="BatangChe" pitchFamily="49" charset="-127"/>
                <a:ea typeface="BatangChe" pitchFamily="49" charset="-127"/>
              </a:rPr>
              <a:t>out  float  </a:t>
            </a:r>
            <a:r>
              <a:rPr lang="en-US" b="1" dirty="0" err="1">
                <a:latin typeface="BatangChe" pitchFamily="49" charset="-127"/>
                <a:ea typeface="BatangChe" pitchFamily="49" charset="-127"/>
              </a:rPr>
              <a:t>gl_ClipDistance</a:t>
            </a:r>
            <a:r>
              <a:rPr lang="en-US" b="1" dirty="0">
                <a:latin typeface="BatangChe" pitchFamily="49" charset="-127"/>
                <a:ea typeface="BatangChe" pitchFamily="49" charset="-127"/>
              </a:rPr>
              <a:t>[];   </a:t>
            </a:r>
            <a:r>
              <a:rPr lang="en-US" b="1" dirty="0">
                <a:solidFill>
                  <a:schemeClr val="accent1">
                    <a:lumMod val="75000"/>
                  </a:schemeClr>
                </a:solidFill>
                <a:latin typeface="BatangChe" pitchFamily="49" charset="-127"/>
                <a:ea typeface="BatangChe" pitchFamily="49" charset="-127"/>
              </a:rPr>
              <a:t>// may be written to</a:t>
            </a:r>
          </a:p>
          <a:p>
            <a:r>
              <a:rPr lang="en-US" b="1" dirty="0">
                <a:solidFill>
                  <a:schemeClr val="accent6">
                    <a:lumMod val="75000"/>
                  </a:schemeClr>
                </a:solidFill>
                <a:latin typeface="BatangChe" pitchFamily="49" charset="-127"/>
                <a:ea typeface="BatangChe" pitchFamily="49" charset="-127"/>
              </a:rPr>
              <a:t>out  float  </a:t>
            </a:r>
            <a:r>
              <a:rPr lang="en-US" b="1" dirty="0" err="1" smtClean="0">
                <a:latin typeface="BatangChe" pitchFamily="49" charset="-127"/>
                <a:ea typeface="BatangChe" pitchFamily="49" charset="-127"/>
              </a:rPr>
              <a:t>gl_CullDistance</a:t>
            </a:r>
            <a:r>
              <a:rPr lang="en-US" b="1" dirty="0">
                <a:latin typeface="BatangChe" pitchFamily="49" charset="-127"/>
                <a:ea typeface="BatangChe" pitchFamily="49" charset="-127"/>
              </a:rPr>
              <a:t>[];   </a:t>
            </a:r>
            <a:r>
              <a:rPr lang="en-US" b="1" dirty="0">
                <a:solidFill>
                  <a:schemeClr val="accent1">
                    <a:lumMod val="75000"/>
                  </a:schemeClr>
                </a:solidFill>
                <a:latin typeface="BatangChe" pitchFamily="49" charset="-127"/>
                <a:ea typeface="BatangChe" pitchFamily="49" charset="-127"/>
              </a:rPr>
              <a:t>// may be written </a:t>
            </a:r>
            <a:r>
              <a:rPr lang="en-US" b="1" dirty="0" smtClean="0">
                <a:solidFill>
                  <a:schemeClr val="accent1">
                    <a:lumMod val="75000"/>
                  </a:schemeClr>
                </a:solidFill>
                <a:latin typeface="BatangChe" pitchFamily="49" charset="-127"/>
                <a:ea typeface="BatangChe" pitchFamily="49" charset="-127"/>
              </a:rPr>
              <a:t>to</a:t>
            </a:r>
            <a:endParaRPr lang="en-US" b="1" dirty="0">
              <a:solidFill>
                <a:schemeClr val="accent1">
                  <a:lumMod val="75000"/>
                </a:schemeClr>
              </a:solidFill>
              <a:latin typeface="BatangChe" pitchFamily="49" charset="-127"/>
              <a:ea typeface="BatangChe" pitchFamily="49" charset="-127"/>
            </a:endParaRPr>
          </a:p>
        </p:txBody>
      </p:sp>
      <p:sp>
        <p:nvSpPr>
          <p:cNvPr id="5" name="Line Callout 1 4"/>
          <p:cNvSpPr/>
          <p:nvPr/>
        </p:nvSpPr>
        <p:spPr bwMode="auto">
          <a:xfrm>
            <a:off x="4126185" y="3322260"/>
            <a:ext cx="2438400" cy="838200"/>
          </a:xfrm>
          <a:prstGeom prst="borderCallout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This is the important one!</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sz="3000" b="1" dirty="0" smtClean="0"/>
              <a:t>Special</a:t>
            </a:r>
            <a:r>
              <a:rPr lang="en-US" sz="3000" dirty="0" smtClean="0"/>
              <a:t> </a:t>
            </a:r>
            <a:r>
              <a:rPr lang="en-US" dirty="0" smtClean="0"/>
              <a:t>Fragment Built-in variables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Special Notes:</a:t>
            </a:r>
          </a:p>
          <a:p>
            <a:pPr marL="822960" lvl="1" indent="-457200">
              <a:buFont typeface="+mj-lt"/>
              <a:buAutoNum type="arabicPeriod"/>
            </a:pPr>
            <a:r>
              <a:rPr lang="en-US" dirty="0" smtClean="0"/>
              <a:t>If gl_FragColor is written to, you can not write to gl_FragData and vice versa.</a:t>
            </a:r>
          </a:p>
          <a:p>
            <a:pPr marL="822960" lvl="1" indent="-457200">
              <a:buFont typeface="+mj-lt"/>
              <a:buAutoNum type="arabicPeriod"/>
            </a:pPr>
            <a:r>
              <a:rPr lang="en-US" dirty="0" smtClean="0"/>
              <a:t>If gl_FragDepth is assigned inside a conditional block, it needs to be assigned for all execution paths.</a:t>
            </a:r>
          </a:p>
          <a:p>
            <a:pPr marL="822960" lvl="1" indent="-457200">
              <a:buFont typeface="+mj-lt"/>
              <a:buAutoNum type="arabicPeriod"/>
            </a:pPr>
            <a:r>
              <a:rPr lang="en-US" dirty="0" smtClean="0"/>
              <a:t>If a user-define out variable is assigned to, then you can not use gl_FragColor or gl_FragData</a:t>
            </a:r>
          </a:p>
          <a:p>
            <a:pPr marL="822960" lvl="1" indent="-457200">
              <a:buFont typeface="+mj-lt"/>
              <a:buAutoNum type="arabicPeriod"/>
            </a:pPr>
            <a:r>
              <a:rPr lang="en-US" dirty="0" smtClean="0"/>
              <a:t>User defined outputs are mapped using glBindFragDataLocation (more later)</a:t>
            </a:r>
          </a:p>
        </p:txBody>
      </p:sp>
      <p:sp>
        <p:nvSpPr>
          <p:cNvPr id="3" name="Title 2"/>
          <p:cNvSpPr>
            <a:spLocks noGrp="1"/>
          </p:cNvSpPr>
          <p:nvPr>
            <p:ph type="title"/>
          </p:nvPr>
        </p:nvSpPr>
        <p:spPr/>
        <p:txBody>
          <a:bodyPr/>
          <a:lstStyle/>
          <a:p>
            <a:r>
              <a:rPr smtClean="0"/>
              <a:t>GLSL Built-in Variables</a:t>
            </a:r>
            <a:endParaRPr lang="en-US" dirty="0"/>
          </a:p>
        </p:txBody>
      </p:sp>
      <p:sp>
        <p:nvSpPr>
          <p:cNvPr id="4" name="TextBox 3"/>
          <p:cNvSpPr txBox="1"/>
          <p:nvPr/>
        </p:nvSpPr>
        <p:spPr>
          <a:xfrm>
            <a:off x="1143000" y="1905000"/>
            <a:ext cx="6377067" cy="230832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gl_FragCoord;</a:t>
            </a:r>
          </a:p>
          <a:p>
            <a:r>
              <a:rPr lang="en-US" b="1" dirty="0" smtClean="0">
                <a:solidFill>
                  <a:schemeClr val="accent6">
                    <a:lumMod val="75000"/>
                  </a:schemeClr>
                </a:solidFill>
                <a:latin typeface="BatangChe" pitchFamily="49" charset="-127"/>
                <a:ea typeface="BatangChe" pitchFamily="49" charset="-127"/>
              </a:rPr>
              <a:t>in  bool  </a:t>
            </a:r>
            <a:r>
              <a:rPr lang="en-US" b="1" dirty="0" smtClean="0">
                <a:latin typeface="BatangChe" pitchFamily="49" charset="-127"/>
                <a:ea typeface="BatangChe" pitchFamily="49" charset="-127"/>
              </a:rPr>
              <a:t>gl_FrontFacing;</a:t>
            </a:r>
          </a:p>
          <a:p>
            <a:r>
              <a:rPr lang="en-US" b="1" dirty="0" smtClean="0">
                <a:solidFill>
                  <a:schemeClr val="accent6">
                    <a:lumMod val="75000"/>
                  </a:schemeClr>
                </a:solidFill>
                <a:latin typeface="BatangChe" pitchFamily="49" charset="-127"/>
                <a:ea typeface="BatangChe" pitchFamily="49" charset="-127"/>
              </a:rPr>
              <a:t>in  float  </a:t>
            </a:r>
            <a:r>
              <a:rPr lang="en-US" b="1" dirty="0" err="1" smtClean="0">
                <a:latin typeface="BatangChe" pitchFamily="49" charset="-127"/>
                <a:ea typeface="BatangChe" pitchFamily="49" charset="-127"/>
              </a:rPr>
              <a:t>gl_ClipDistance</a:t>
            </a:r>
            <a:r>
              <a:rPr lang="en-US" b="1" dirty="0" smtClean="0">
                <a:latin typeface="BatangChe" pitchFamily="49" charset="-127"/>
                <a:ea typeface="BatangChe" pitchFamily="49" charset="-127"/>
              </a:rPr>
              <a:t>[];</a:t>
            </a:r>
          </a:p>
          <a:p>
            <a:r>
              <a:rPr lang="en-US" b="1" dirty="0" smtClean="0">
                <a:latin typeface="BatangChe" pitchFamily="49" charset="-127"/>
                <a:ea typeface="BatangChe" pitchFamily="49" charset="-127"/>
              </a:rPr>
              <a:t>Many more added since 3.2, see spec.</a:t>
            </a:r>
            <a:endParaRPr lang="en-US" b="1" dirty="0" smtClean="0">
              <a:latin typeface="BatangChe" pitchFamily="49" charset="-127"/>
              <a:ea typeface="BatangChe" pitchFamily="49" charset="-127"/>
            </a:endParaRPr>
          </a:p>
          <a:p>
            <a:endParaRPr lang="en-US" b="1" dirty="0" smtClean="0">
              <a:latin typeface="BatangChe" pitchFamily="49" charset="-127"/>
              <a:ea typeface="BatangChe" pitchFamily="49" charset="-127"/>
            </a:endParaRPr>
          </a:p>
          <a:p>
            <a:r>
              <a:rPr lang="en-US" b="1" strike="sngStrike" dirty="0" smtClean="0">
                <a:solidFill>
                  <a:schemeClr val="accent6">
                    <a:lumMod val="75000"/>
                  </a:schemeClr>
                </a:solidFill>
                <a:latin typeface="BatangChe" pitchFamily="49" charset="-127"/>
                <a:ea typeface="BatangChe" pitchFamily="49" charset="-127"/>
              </a:rPr>
              <a:t>out  vec4  </a:t>
            </a:r>
            <a:r>
              <a:rPr lang="en-US" b="1" strike="sngStrike" dirty="0" smtClean="0">
                <a:latin typeface="BatangChe" pitchFamily="49" charset="-127"/>
                <a:ea typeface="BatangChe" pitchFamily="49" charset="-127"/>
              </a:rPr>
              <a:t>gl_FragColor; </a:t>
            </a:r>
            <a:r>
              <a:rPr lang="en-US" b="1" strike="sngStrike" dirty="0" smtClean="0">
                <a:solidFill>
                  <a:schemeClr val="accent1">
                    <a:lumMod val="75000"/>
                  </a:schemeClr>
                </a:solidFill>
                <a:latin typeface="BatangChe" pitchFamily="49" charset="-127"/>
                <a:ea typeface="BatangChe" pitchFamily="49" charset="-127"/>
              </a:rPr>
              <a:t>// deprecated</a:t>
            </a:r>
          </a:p>
          <a:p>
            <a:r>
              <a:rPr lang="en-US" b="1" strike="sngStrike" dirty="0" smtClean="0">
                <a:solidFill>
                  <a:schemeClr val="accent6">
                    <a:lumMod val="75000"/>
                  </a:schemeClr>
                </a:solidFill>
                <a:latin typeface="BatangChe" pitchFamily="49" charset="-127"/>
                <a:ea typeface="BatangChe" pitchFamily="49" charset="-127"/>
              </a:rPr>
              <a:t>out  vec4  </a:t>
            </a:r>
            <a:r>
              <a:rPr lang="en-US" b="1" strike="sngStrike" dirty="0" smtClean="0">
                <a:latin typeface="BatangChe" pitchFamily="49" charset="-127"/>
                <a:ea typeface="BatangChe" pitchFamily="49" charset="-127"/>
              </a:rPr>
              <a:t>gl_FragData[gl_MaxDrawBuffers]; </a:t>
            </a:r>
            <a:r>
              <a:rPr lang="en-US" b="1" strike="sngStrike"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out  float  </a:t>
            </a:r>
            <a:r>
              <a:rPr lang="en-US" b="1" dirty="0" smtClean="0">
                <a:latin typeface="BatangChe" pitchFamily="49" charset="-127"/>
                <a:ea typeface="BatangChe" pitchFamily="49" charset="-127"/>
              </a:rPr>
              <a:t>gl_FragDepth;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Outline of course</a:t>
            </a:r>
          </a:p>
        </p:txBody>
      </p:sp>
      <p:sp>
        <p:nvSpPr>
          <p:cNvPr id="11267" name="Rectangle 3"/>
          <p:cNvSpPr>
            <a:spLocks noGrp="1" noChangeArrowheads="1"/>
          </p:cNvSpPr>
          <p:nvPr>
            <p:ph type="body" idx="1"/>
          </p:nvPr>
        </p:nvSpPr>
        <p:spPr>
          <a:xfrm>
            <a:off x="609600" y="1676400"/>
            <a:ext cx="7848600" cy="4648200"/>
          </a:xfrm>
        </p:spPr>
        <p:txBody>
          <a:bodyPr/>
          <a:lstStyle/>
          <a:p>
            <a:pPr eaLnBrk="1" hangingPunct="1">
              <a:lnSpc>
                <a:spcPct val="90000"/>
              </a:lnSpc>
            </a:pPr>
            <a:r>
              <a:rPr lang="en-US" altLang="en-US" sz="2800" smtClean="0"/>
              <a:t>Geometry</a:t>
            </a:r>
          </a:p>
          <a:p>
            <a:pPr eaLnBrk="1" hangingPunct="1">
              <a:lnSpc>
                <a:spcPct val="90000"/>
              </a:lnSpc>
            </a:pPr>
            <a:r>
              <a:rPr lang="en-US" altLang="en-US" sz="2800" smtClean="0"/>
              <a:t>Rasterization</a:t>
            </a:r>
          </a:p>
          <a:p>
            <a:pPr eaLnBrk="1" hangingPunct="1">
              <a:lnSpc>
                <a:spcPct val="90000"/>
              </a:lnSpc>
            </a:pPr>
            <a:r>
              <a:rPr lang="en-US" altLang="en-US" sz="2800" smtClean="0"/>
              <a:t>Shading</a:t>
            </a:r>
          </a:p>
          <a:p>
            <a:pPr eaLnBrk="1" hangingPunct="1">
              <a:lnSpc>
                <a:spcPct val="90000"/>
              </a:lnSpc>
            </a:pPr>
            <a:r>
              <a:rPr lang="en-US" altLang="en-US" sz="2800" smtClean="0"/>
              <a:t>Hidden surface 				         elimination</a:t>
            </a:r>
          </a:p>
          <a:p>
            <a:pPr eaLnBrk="1" hangingPunct="1">
              <a:lnSpc>
                <a:spcPct val="90000"/>
              </a:lnSpc>
            </a:pPr>
            <a:r>
              <a:rPr lang="en-US" altLang="en-US" sz="2800" smtClean="0"/>
              <a:t>Texture mapping</a:t>
            </a:r>
          </a:p>
          <a:p>
            <a:pPr eaLnBrk="1" hangingPunct="1">
              <a:lnSpc>
                <a:spcPct val="90000"/>
              </a:lnSpc>
            </a:pPr>
            <a:r>
              <a:rPr lang="en-US" altLang="en-US" sz="2800" smtClean="0">
                <a:solidFill>
                  <a:schemeClr val="folHlink"/>
                </a:solidFill>
              </a:rPr>
              <a:t>Modeling</a:t>
            </a:r>
          </a:p>
          <a:p>
            <a:pPr eaLnBrk="1" hangingPunct="1">
              <a:lnSpc>
                <a:spcPct val="90000"/>
              </a:lnSpc>
            </a:pPr>
            <a:r>
              <a:rPr lang="en-US" altLang="en-US" sz="2800" smtClean="0">
                <a:solidFill>
                  <a:schemeClr val="folHlink"/>
                </a:solidFill>
              </a:rPr>
              <a:t>Animation</a:t>
            </a:r>
          </a:p>
          <a:p>
            <a:pPr eaLnBrk="1" hangingPunct="1">
              <a:lnSpc>
                <a:spcPct val="90000"/>
              </a:lnSpc>
            </a:pPr>
            <a:r>
              <a:rPr lang="en-US" altLang="en-US" sz="2800" smtClean="0">
                <a:solidFill>
                  <a:schemeClr val="folHlink"/>
                </a:solidFill>
              </a:rPr>
              <a:t>Ray tracing</a:t>
            </a:r>
          </a:p>
          <a:p>
            <a:pPr eaLnBrk="1" hangingPunct="1">
              <a:lnSpc>
                <a:spcPct val="90000"/>
              </a:lnSpc>
            </a:pPr>
            <a:r>
              <a:rPr lang="en-US" altLang="en-US" sz="2800" smtClean="0">
                <a:solidFill>
                  <a:schemeClr val="folHlink"/>
                </a:solidFill>
              </a:rPr>
              <a:t>Global illumination</a:t>
            </a:r>
          </a:p>
          <a:p>
            <a:pPr eaLnBrk="1" hangingPunct="1">
              <a:lnSpc>
                <a:spcPct val="90000"/>
              </a:lnSpc>
            </a:pPr>
            <a:endParaRPr lang="en-US" altLang="en-US" sz="2800" smtClean="0"/>
          </a:p>
          <a:p>
            <a:pPr eaLnBrk="1" hangingPunct="1">
              <a:lnSpc>
                <a:spcPct val="90000"/>
              </a:lnSpc>
            </a:pPr>
            <a:endParaRPr lang="en-US" altLang="en-US" sz="2800" smtClean="0"/>
          </a:p>
        </p:txBody>
      </p:sp>
      <p:sp>
        <p:nvSpPr>
          <p:cNvPr id="11268" name="AutoShape 4"/>
          <p:cNvSpPr>
            <a:spLocks noChangeArrowheads="1"/>
          </p:cNvSpPr>
          <p:nvPr/>
        </p:nvSpPr>
        <p:spPr bwMode="auto">
          <a:xfrm>
            <a:off x="2463800" y="2667000"/>
            <a:ext cx="1981200" cy="457200"/>
          </a:xfrm>
          <a:prstGeom prst="leftArrow">
            <a:avLst>
              <a:gd name="adj1" fmla="val 50000"/>
              <a:gd name="adj2" fmla="val 108333"/>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269" name="AutoShape 6"/>
          <p:cNvSpPr>
            <a:spLocks noChangeArrowheads="1"/>
          </p:cNvSpPr>
          <p:nvPr/>
        </p:nvSpPr>
        <p:spPr bwMode="auto">
          <a:xfrm rot="10800000">
            <a:off x="3352800" y="2667000"/>
            <a:ext cx="1981200" cy="457200"/>
          </a:xfrm>
          <a:prstGeom prst="leftArrow">
            <a:avLst>
              <a:gd name="adj1" fmla="val 50000"/>
              <a:gd name="adj2" fmla="val 108333"/>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270" name="Text Box 5"/>
          <p:cNvSpPr txBox="1">
            <a:spLocks noChangeArrowheads="1"/>
          </p:cNvSpPr>
          <p:nvPr/>
        </p:nvSpPr>
        <p:spPr bwMode="auto">
          <a:xfrm>
            <a:off x="4554538" y="1981200"/>
            <a:ext cx="4398962" cy="1631216"/>
          </a:xfrm>
          <a:prstGeom prst="rect">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algn="l" eaLnBrk="1" hangingPunct="1"/>
            <a:r>
              <a:rPr lang="en-US" altLang="en-US" sz="2000" dirty="0"/>
              <a:t>How to model light interaction with 3-D surfaces with varying material properties in order to calculate the proper colors perceived by the eye at different image locations</a:t>
            </a:r>
          </a:p>
        </p:txBody>
      </p:sp>
      <p:pic>
        <p:nvPicPr>
          <p:cNvPr id="11271" name="Picture 16"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3225" y="4386263"/>
            <a:ext cx="2668588"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1073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Vertex Shader Built-in Attributes (Inputs)</a:t>
            </a:r>
          </a:p>
          <a:p>
            <a:r>
              <a:rPr lang="en-US" dirty="0" smtClean="0"/>
              <a:t>These have all been deprecated to streamline the system.</a:t>
            </a:r>
          </a:p>
          <a:p>
            <a:endParaRPr lang="en-US" dirty="0"/>
          </a:p>
        </p:txBody>
      </p:sp>
      <p:sp>
        <p:nvSpPr>
          <p:cNvPr id="3" name="Title 2"/>
          <p:cNvSpPr>
            <a:spLocks noGrp="1"/>
          </p:cNvSpPr>
          <p:nvPr>
            <p:ph type="title"/>
          </p:nvPr>
        </p:nvSpPr>
        <p:spPr/>
        <p:txBody>
          <a:bodyPr/>
          <a:lstStyle/>
          <a:p>
            <a:r>
              <a:rPr smtClean="0"/>
              <a:t>GLSL Built-in Attributes</a:t>
            </a:r>
            <a:endParaRPr lang="en-US" dirty="0"/>
          </a:p>
        </p:txBody>
      </p:sp>
      <p:sp>
        <p:nvSpPr>
          <p:cNvPr id="4" name="TextBox 3"/>
          <p:cNvSpPr txBox="1"/>
          <p:nvPr/>
        </p:nvSpPr>
        <p:spPr>
          <a:xfrm>
            <a:off x="1219200" y="3164681"/>
            <a:ext cx="4801314" cy="369331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gl_Color; </a:t>
            </a:r>
            <a:r>
              <a:rPr lang="en-US" b="1" dirty="0" smtClean="0">
                <a:solidFill>
                  <a:schemeClr val="accent1">
                    <a:lumMod val="75000"/>
                  </a:schemeClr>
                </a:solidFill>
                <a:latin typeface="BatangChe" pitchFamily="49" charset="-127"/>
                <a:ea typeface="BatangChe" pitchFamily="49" charset="-127"/>
              </a:rPr>
              <a:t>// deprecated</a:t>
            </a:r>
          </a:p>
          <a:p>
            <a:r>
              <a:rPr lang="it-IT" b="1" dirty="0" smtClean="0">
                <a:solidFill>
                  <a:schemeClr val="accent6">
                    <a:lumMod val="75000"/>
                  </a:schemeClr>
                </a:solidFill>
                <a:latin typeface="BatangChe" pitchFamily="49" charset="-127"/>
                <a:ea typeface="BatangChe" pitchFamily="49" charset="-127"/>
              </a:rPr>
              <a:t>in vec4 </a:t>
            </a:r>
            <a:r>
              <a:rPr lang="it-IT" b="1" dirty="0" smtClean="0">
                <a:latin typeface="BatangChe" pitchFamily="49" charset="-127"/>
                <a:ea typeface="BatangChe" pitchFamily="49" charset="-127"/>
              </a:rPr>
              <a:t>gl_SecondaryColor; </a:t>
            </a:r>
            <a:r>
              <a:rPr lang="it-IT" b="1" dirty="0" smtClean="0">
                <a:solidFill>
                  <a:schemeClr val="accent1">
                    <a:lumMod val="75000"/>
                  </a:schemeClr>
                </a:solidFill>
                <a:latin typeface="BatangChe" pitchFamily="49" charset="-127"/>
                <a:ea typeface="BatangChe" pitchFamily="49" charset="-127"/>
              </a:rPr>
              <a:t>// deprecated</a:t>
            </a:r>
          </a:p>
          <a:p>
            <a:r>
              <a:rPr lang="it-IT" b="1" dirty="0" smtClean="0">
                <a:solidFill>
                  <a:schemeClr val="accent6">
                    <a:lumMod val="75000"/>
                  </a:schemeClr>
                </a:solidFill>
                <a:latin typeface="BatangChe" pitchFamily="49" charset="-127"/>
                <a:ea typeface="BatangChe" pitchFamily="49" charset="-127"/>
              </a:rPr>
              <a:t>in vec3 </a:t>
            </a:r>
            <a:r>
              <a:rPr lang="it-IT" b="1" dirty="0" smtClean="0">
                <a:latin typeface="BatangChe" pitchFamily="49" charset="-127"/>
                <a:ea typeface="BatangChe" pitchFamily="49" charset="-127"/>
              </a:rPr>
              <a:t>gl_Normal; </a:t>
            </a:r>
            <a:r>
              <a:rPr lang="it-IT" b="1" dirty="0" smtClean="0">
                <a:solidFill>
                  <a:schemeClr val="accent1">
                    <a:lumMod val="75000"/>
                  </a:schemeClr>
                </a:solidFill>
                <a:latin typeface="BatangChe" pitchFamily="49" charset="-127"/>
                <a:ea typeface="BatangChe" pitchFamily="49" charset="-127"/>
              </a:rPr>
              <a:t>// deprecated</a:t>
            </a:r>
          </a:p>
          <a:p>
            <a:r>
              <a:rPr lang="it-IT" b="1" dirty="0" smtClean="0">
                <a:solidFill>
                  <a:schemeClr val="accent6">
                    <a:lumMod val="75000"/>
                  </a:schemeClr>
                </a:solidFill>
                <a:latin typeface="BatangChe" pitchFamily="49" charset="-127"/>
                <a:ea typeface="BatangChe" pitchFamily="49" charset="-127"/>
              </a:rPr>
              <a:t>in vec4 </a:t>
            </a:r>
            <a:r>
              <a:rPr lang="it-IT" b="1" dirty="0" smtClean="0">
                <a:latin typeface="BatangChe" pitchFamily="49" charset="-127"/>
                <a:ea typeface="BatangChe" pitchFamily="49" charset="-127"/>
              </a:rPr>
              <a:t>gl_Vertex; </a:t>
            </a:r>
            <a:r>
              <a:rPr lang="it-IT"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gl_MultiTexCoord0;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gl_MultiTexCoord1;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gl_MultiTexCoord2;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gl_MultiTexCoord3;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gl_MultiTexCoord4;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gl_MultiTexCoord5;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gl_MultiTexCoord6;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gl_MultiTexCoord7;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float </a:t>
            </a:r>
            <a:r>
              <a:rPr lang="en-US" b="1" dirty="0" smtClean="0">
                <a:latin typeface="BatangChe" pitchFamily="49" charset="-127"/>
                <a:ea typeface="BatangChe" pitchFamily="49" charset="-127"/>
              </a:rPr>
              <a:t>gl_FogCoord; </a:t>
            </a:r>
            <a:r>
              <a:rPr lang="en-US" b="1" dirty="0" smtClean="0">
                <a:solidFill>
                  <a:schemeClr val="accent1">
                    <a:lumMod val="75000"/>
                  </a:schemeClr>
                </a:solidFill>
                <a:latin typeface="BatangChe" pitchFamily="49" charset="-127"/>
                <a:ea typeface="BatangChe" pitchFamily="49" charset="-127"/>
              </a:rPr>
              <a:t>// deprecated</a:t>
            </a:r>
            <a:endParaRPr lang="en-US" b="1" dirty="0">
              <a:solidFill>
                <a:schemeClr val="accent1">
                  <a:lumMod val="75000"/>
                </a:schemeClr>
              </a:solidFill>
              <a:latin typeface="BatangChe" pitchFamily="49" charset="-127"/>
              <a:ea typeface="BatangChe" pitchFamily="49" charset="-127"/>
            </a:endParaRPr>
          </a:p>
        </p:txBody>
      </p:sp>
      <p:sp>
        <p:nvSpPr>
          <p:cNvPr id="5" name="Line Callout 1 4"/>
          <p:cNvSpPr/>
          <p:nvPr/>
        </p:nvSpPr>
        <p:spPr>
          <a:xfrm>
            <a:off x="3505200" y="3429000"/>
            <a:ext cx="5334000" cy="2209800"/>
          </a:xfrm>
          <a:prstGeom prst="borderCallout1">
            <a:avLst>
              <a:gd name="adj1" fmla="val 18750"/>
              <a:gd name="adj2" fmla="val -8333"/>
              <a:gd name="adj3" fmla="val 101591"/>
              <a:gd name="adj4" fmla="val -20954"/>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600" dirty="0" smtClean="0">
                <a:solidFill>
                  <a:schemeClr val="tx1"/>
                </a:solidFill>
              </a:rPr>
              <a:t>Notes on texture mapping:</a:t>
            </a:r>
          </a:p>
          <a:p>
            <a:pPr marL="342900" indent="-342900">
              <a:buAutoNum type="arabicPeriod"/>
            </a:pPr>
            <a:r>
              <a:rPr lang="en-US" sz="1600" dirty="0" smtClean="0">
                <a:solidFill>
                  <a:schemeClr val="tx1"/>
                </a:solidFill>
              </a:rPr>
              <a:t>Will use the current texture coordinate.</a:t>
            </a:r>
          </a:p>
          <a:p>
            <a:pPr marL="342900" indent="-342900">
              <a:buAutoNum type="arabicPeriod"/>
            </a:pPr>
            <a:r>
              <a:rPr lang="en-US" sz="1600" dirty="0" smtClean="0">
                <a:solidFill>
                  <a:schemeClr val="tx1"/>
                </a:solidFill>
              </a:rPr>
              <a:t>You do not need to specify any texture coordinates</a:t>
            </a:r>
          </a:p>
          <a:p>
            <a:pPr marL="342900" indent="-342900">
              <a:buAutoNum type="arabicPeriod"/>
            </a:pPr>
            <a:r>
              <a:rPr lang="en-US" sz="1600" dirty="0" smtClean="0">
                <a:solidFill>
                  <a:schemeClr val="tx1"/>
                </a:solidFill>
              </a:rPr>
              <a:t>For multiple textures you do not need to specify the same number of texture coordinates</a:t>
            </a:r>
          </a:p>
          <a:p>
            <a:pPr marL="342900" indent="-342900"/>
            <a:r>
              <a:rPr lang="en-US" sz="1600" dirty="0" smtClean="0">
                <a:solidFill>
                  <a:schemeClr val="tx1"/>
                </a:solidFill>
              </a:rPr>
              <a:t>In other words, texture coordinates and texture units are completely decoupled.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down)">
                                      <p:cBhvr>
                                        <p:cTn id="16" dur="500"/>
                                        <p:tgtEl>
                                          <p:spTgt spid="5">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500"/>
                                        <p:tgtEl>
                                          <p:spTgt spid="5">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of the State (except the near and far plane) have been deprecated.</a:t>
            </a:r>
          </a:p>
          <a:p>
            <a:r>
              <a:rPr lang="en-US" dirty="0" smtClean="0"/>
              <a:t>These were a nice convenience, but…</a:t>
            </a:r>
            <a:endParaRPr lang="en-US" dirty="0"/>
          </a:p>
        </p:txBody>
      </p:sp>
      <p:sp>
        <p:nvSpPr>
          <p:cNvPr id="3" name="Title 2"/>
          <p:cNvSpPr>
            <a:spLocks noGrp="1"/>
          </p:cNvSpPr>
          <p:nvPr>
            <p:ph type="title"/>
          </p:nvPr>
        </p:nvSpPr>
        <p:spPr/>
        <p:txBody>
          <a:bodyPr/>
          <a:lstStyle/>
          <a:p>
            <a:r>
              <a:rPr smtClean="0"/>
              <a:t>GLSL Built-in State</a:t>
            </a:r>
            <a:endParaRPr lang="en-US" dirty="0"/>
          </a:p>
        </p:txBody>
      </p:sp>
      <p:sp>
        <p:nvSpPr>
          <p:cNvPr id="4" name="TextBox 3"/>
          <p:cNvSpPr txBox="1"/>
          <p:nvPr/>
        </p:nvSpPr>
        <p:spPr>
          <a:xfrm>
            <a:off x="609600" y="2590800"/>
            <a:ext cx="8028503"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gl_ModelViewMatrix;</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gl_ProjectionMatrix;</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gl_ModelViewProjectionMatrix;</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gl_TextureMatrix[gl_MaxTextureCoords];</a:t>
            </a:r>
          </a:p>
          <a:p>
            <a:r>
              <a:rPr lang="en-US" sz="1600" b="1" dirty="0" smtClean="0">
                <a:solidFill>
                  <a:schemeClr val="accent1">
                    <a:lumMod val="75000"/>
                  </a:schemeClr>
                </a:solidFill>
                <a:latin typeface="BatangChe" pitchFamily="49" charset="-127"/>
                <a:ea typeface="BatangChe" pitchFamily="49" charset="-127"/>
              </a:rPr>
              <a:t>// Derived state</a:t>
            </a:r>
          </a:p>
          <a:p>
            <a:r>
              <a:rPr lang="en-US" sz="1600" b="1" dirty="0" smtClean="0">
                <a:solidFill>
                  <a:schemeClr val="accent6">
                    <a:lumMod val="75000"/>
                  </a:schemeClr>
                </a:solidFill>
                <a:latin typeface="BatangChe" pitchFamily="49" charset="-127"/>
                <a:ea typeface="BatangChe" pitchFamily="49" charset="-127"/>
              </a:rPr>
              <a:t>uniform mat3 </a:t>
            </a:r>
            <a:r>
              <a:rPr lang="en-US" sz="1600" b="1" dirty="0" smtClean="0">
                <a:latin typeface="BatangChe" pitchFamily="49" charset="-127"/>
                <a:ea typeface="BatangChe" pitchFamily="49" charset="-127"/>
              </a:rPr>
              <a:t>gl_NormalMatrix; </a:t>
            </a:r>
            <a:r>
              <a:rPr lang="en-US" sz="1600" b="1" dirty="0" smtClean="0">
                <a:solidFill>
                  <a:schemeClr val="accent1">
                    <a:lumMod val="75000"/>
                  </a:schemeClr>
                </a:solidFill>
                <a:latin typeface="BatangChe" pitchFamily="49" charset="-127"/>
                <a:ea typeface="BatangChe" pitchFamily="49" charset="-127"/>
              </a:rPr>
              <a:t>// transpose of the inverse of the</a:t>
            </a:r>
          </a:p>
          <a:p>
            <a:r>
              <a:rPr lang="en-US" sz="1600" b="1" dirty="0" smtClean="0">
                <a:solidFill>
                  <a:schemeClr val="accent1">
                    <a:lumMod val="75000"/>
                  </a:schemeClr>
                </a:solidFill>
                <a:latin typeface="BatangChe" pitchFamily="49" charset="-127"/>
                <a:ea typeface="BatangChe" pitchFamily="49" charset="-127"/>
              </a:rPr>
              <a:t>                         // upper leftmost 3x3 of gl_ModelViewMatrix</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gl_ModelViewMatrixInverse;</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gl_ProjectionMatrixInverse;</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gl_ModelViewProjectionMatrixInverse;</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gl_TextureMatrixInverse[gl_MaxTextureCoords];</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gl_ModelViewMatrixTranspose;</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gl_ProjectionMatrixTranspose;</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gl_ModelViewProjectionMatrixTranspose;</a:t>
            </a:r>
          </a:p>
          <a:p>
            <a:r>
              <a:rPr lang="en-US" sz="1600" b="1" dirty="0" smtClean="0">
                <a:solidFill>
                  <a:schemeClr val="bg1"/>
                </a:solidFill>
                <a:latin typeface="BatangChe" pitchFamily="49" charset="-127"/>
                <a:ea typeface="BatangChe" pitchFamily="49" charset="-127"/>
              </a:rPr>
              <a:t>…</a:t>
            </a:r>
            <a:endParaRPr lang="en-US" sz="1600" b="1" dirty="0">
              <a:solidFill>
                <a:schemeClr val="bg1"/>
              </a:solidFill>
              <a:latin typeface="BatangChe" pitchFamily="49" charset="-127"/>
              <a:ea typeface="BatangChe" pitchFamily="49" charset="-127"/>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OK, I must admit, that the spec has these in a different section from the specials. Not clear why these are different than gl_ClipDistance for instance, except that those values would be used by the fixed-function clipping.</a:t>
            </a:r>
          </a:p>
          <a:p>
            <a:r>
              <a:rPr lang="en-US" sz="2000" dirty="0" smtClean="0"/>
              <a:t>Vertex varying variables</a:t>
            </a:r>
          </a:p>
          <a:p>
            <a:endParaRPr lang="en-US" sz="2000" dirty="0" smtClean="0"/>
          </a:p>
          <a:p>
            <a:pPr>
              <a:buNone/>
            </a:pPr>
            <a:r>
              <a:rPr lang="en-US" sz="2000" dirty="0" smtClean="0"/>
              <a:t/>
            </a:r>
            <a:br>
              <a:rPr lang="en-US" sz="2000" dirty="0" smtClean="0"/>
            </a:br>
            <a:endParaRPr lang="en-US" sz="2000" dirty="0" smtClean="0"/>
          </a:p>
          <a:p>
            <a:r>
              <a:rPr lang="en-US" sz="2000" dirty="0" smtClean="0"/>
              <a:t>Fragment varying variables</a:t>
            </a:r>
            <a:endParaRPr lang="en-US" sz="2000" dirty="0"/>
          </a:p>
        </p:txBody>
      </p:sp>
      <p:sp>
        <p:nvSpPr>
          <p:cNvPr id="3" name="Title 2"/>
          <p:cNvSpPr>
            <a:spLocks noGrp="1"/>
          </p:cNvSpPr>
          <p:nvPr>
            <p:ph type="title"/>
          </p:nvPr>
        </p:nvSpPr>
        <p:spPr/>
        <p:txBody>
          <a:bodyPr/>
          <a:lstStyle/>
          <a:p>
            <a:r>
              <a:rPr smtClean="0"/>
              <a:t>GLSL Vertex to Fragment Vars</a:t>
            </a:r>
            <a:endParaRPr lang="en-US" dirty="0"/>
          </a:p>
        </p:txBody>
      </p:sp>
      <p:sp>
        <p:nvSpPr>
          <p:cNvPr id="4" name="TextBox 3"/>
          <p:cNvSpPr txBox="1"/>
          <p:nvPr/>
        </p:nvSpPr>
        <p:spPr>
          <a:xfrm>
            <a:off x="4191000" y="2971800"/>
            <a:ext cx="4288353" cy="156966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out vec4 </a:t>
            </a:r>
            <a:r>
              <a:rPr lang="en-US" sz="1600" b="1" dirty="0" smtClean="0">
                <a:latin typeface="BatangChe" pitchFamily="49" charset="-127"/>
                <a:ea typeface="BatangChe" pitchFamily="49" charset="-127"/>
              </a:rPr>
              <a:t>gl_FrontColor;</a:t>
            </a:r>
          </a:p>
          <a:p>
            <a:r>
              <a:rPr lang="en-US" sz="1600" b="1" dirty="0" smtClean="0">
                <a:solidFill>
                  <a:schemeClr val="accent6">
                    <a:lumMod val="75000"/>
                  </a:schemeClr>
                </a:solidFill>
                <a:latin typeface="BatangChe" pitchFamily="49" charset="-127"/>
                <a:ea typeface="BatangChe" pitchFamily="49" charset="-127"/>
              </a:rPr>
              <a:t>out vec4 </a:t>
            </a:r>
            <a:r>
              <a:rPr lang="en-US" sz="1600" b="1" dirty="0" smtClean="0">
                <a:latin typeface="BatangChe" pitchFamily="49" charset="-127"/>
                <a:ea typeface="BatangChe" pitchFamily="49" charset="-127"/>
              </a:rPr>
              <a:t>gl_BackColor;</a:t>
            </a:r>
          </a:p>
          <a:p>
            <a:r>
              <a:rPr lang="en-US" sz="1600" b="1" dirty="0" smtClean="0">
                <a:solidFill>
                  <a:schemeClr val="accent6">
                    <a:lumMod val="75000"/>
                  </a:schemeClr>
                </a:solidFill>
                <a:latin typeface="BatangChe" pitchFamily="49" charset="-127"/>
                <a:ea typeface="BatangChe" pitchFamily="49" charset="-127"/>
              </a:rPr>
              <a:t>out vec4 </a:t>
            </a:r>
            <a:r>
              <a:rPr lang="en-US" sz="1600" b="1" dirty="0" smtClean="0">
                <a:latin typeface="BatangChe" pitchFamily="49" charset="-127"/>
                <a:ea typeface="BatangChe" pitchFamily="49" charset="-127"/>
              </a:rPr>
              <a:t>gl_FrontSecondaryColor;</a:t>
            </a:r>
          </a:p>
          <a:p>
            <a:r>
              <a:rPr lang="en-US" sz="1600" b="1" dirty="0" smtClean="0">
                <a:solidFill>
                  <a:schemeClr val="accent6">
                    <a:lumMod val="75000"/>
                  </a:schemeClr>
                </a:solidFill>
                <a:latin typeface="BatangChe" pitchFamily="49" charset="-127"/>
                <a:ea typeface="BatangChe" pitchFamily="49" charset="-127"/>
              </a:rPr>
              <a:t>out vec4 </a:t>
            </a:r>
            <a:r>
              <a:rPr lang="en-US" sz="1600" b="1" dirty="0" smtClean="0">
                <a:latin typeface="BatangChe" pitchFamily="49" charset="-127"/>
                <a:ea typeface="BatangChe" pitchFamily="49" charset="-127"/>
              </a:rPr>
              <a:t>gl_BackSecondaryColor;</a:t>
            </a:r>
          </a:p>
          <a:p>
            <a:r>
              <a:rPr lang="en-US" sz="1600" b="1" dirty="0" smtClean="0">
                <a:solidFill>
                  <a:schemeClr val="accent6">
                    <a:lumMod val="75000"/>
                  </a:schemeClr>
                </a:solidFill>
                <a:latin typeface="BatangChe" pitchFamily="49" charset="-127"/>
                <a:ea typeface="BatangChe" pitchFamily="49" charset="-127"/>
              </a:rPr>
              <a:t>out vec4 </a:t>
            </a:r>
            <a:r>
              <a:rPr lang="en-US" sz="1600" b="1" dirty="0" smtClean="0">
                <a:latin typeface="BatangChe" pitchFamily="49" charset="-127"/>
                <a:ea typeface="BatangChe" pitchFamily="49" charset="-127"/>
              </a:rPr>
              <a:t>gl_TexCoord[]; </a:t>
            </a:r>
            <a:r>
              <a:rPr lang="en-US" sz="1600" b="1" dirty="0" smtClean="0">
                <a:solidFill>
                  <a:schemeClr val="accent1">
                    <a:lumMod val="75000"/>
                  </a:schemeClr>
                </a:solidFill>
                <a:latin typeface="BatangChe" pitchFamily="49" charset="-127"/>
                <a:ea typeface="BatangChe" pitchFamily="49" charset="-127"/>
              </a:rPr>
              <a:t>// Deprecated</a:t>
            </a:r>
          </a:p>
          <a:p>
            <a:r>
              <a:rPr lang="en-US" sz="1600" b="1" dirty="0" smtClean="0">
                <a:solidFill>
                  <a:schemeClr val="accent6">
                    <a:lumMod val="75000"/>
                  </a:schemeClr>
                </a:solidFill>
                <a:latin typeface="BatangChe" pitchFamily="49" charset="-127"/>
                <a:ea typeface="BatangChe" pitchFamily="49" charset="-127"/>
              </a:rPr>
              <a:t>out float </a:t>
            </a:r>
            <a:r>
              <a:rPr lang="en-US" sz="1600" b="1" dirty="0" smtClean="0">
                <a:latin typeface="BatangChe" pitchFamily="49" charset="-127"/>
                <a:ea typeface="BatangChe" pitchFamily="49" charset="-127"/>
              </a:rPr>
              <a:t>gl_FogFragCoord; </a:t>
            </a:r>
            <a:r>
              <a:rPr lang="en-US" sz="1600" b="1" dirty="0" smtClean="0">
                <a:solidFill>
                  <a:schemeClr val="accent1">
                    <a:lumMod val="75000"/>
                  </a:schemeClr>
                </a:solidFill>
                <a:latin typeface="BatangChe" pitchFamily="49" charset="-127"/>
                <a:ea typeface="BatangChe" pitchFamily="49" charset="-127"/>
              </a:rPr>
              <a:t>// Deprecated</a:t>
            </a:r>
            <a:endParaRPr lang="en-US" sz="1600" b="1" dirty="0">
              <a:solidFill>
                <a:schemeClr val="accent1">
                  <a:lumMod val="75000"/>
                </a:schemeClr>
              </a:solidFill>
              <a:latin typeface="BatangChe" pitchFamily="49" charset="-127"/>
              <a:ea typeface="BatangChe" pitchFamily="49" charset="-127"/>
            </a:endParaRPr>
          </a:p>
        </p:txBody>
      </p:sp>
      <p:sp>
        <p:nvSpPr>
          <p:cNvPr id="5" name="TextBox 4"/>
          <p:cNvSpPr txBox="1"/>
          <p:nvPr/>
        </p:nvSpPr>
        <p:spPr>
          <a:xfrm>
            <a:off x="2057400" y="4800600"/>
            <a:ext cx="4185761" cy="132343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in vec4 </a:t>
            </a:r>
            <a:r>
              <a:rPr lang="en-US" sz="1600" b="1" dirty="0" smtClean="0">
                <a:latin typeface="BatangChe" pitchFamily="49" charset="-127"/>
                <a:ea typeface="BatangChe" pitchFamily="49" charset="-127"/>
              </a:rPr>
              <a:t>gl_Color;</a:t>
            </a:r>
          </a:p>
          <a:p>
            <a:r>
              <a:rPr lang="en-US" sz="1600" b="1" dirty="0" smtClean="0">
                <a:solidFill>
                  <a:schemeClr val="accent6">
                    <a:lumMod val="75000"/>
                  </a:schemeClr>
                </a:solidFill>
                <a:latin typeface="BatangChe" pitchFamily="49" charset="-127"/>
                <a:ea typeface="BatangChe" pitchFamily="49" charset="-127"/>
              </a:rPr>
              <a:t>in vec4 </a:t>
            </a:r>
            <a:r>
              <a:rPr lang="en-US" sz="1600" b="1" dirty="0" smtClean="0">
                <a:latin typeface="BatangChe" pitchFamily="49" charset="-127"/>
                <a:ea typeface="BatangChe" pitchFamily="49" charset="-127"/>
              </a:rPr>
              <a:t>gl_SecondaryColor;</a:t>
            </a:r>
          </a:p>
          <a:p>
            <a:r>
              <a:rPr lang="en-US" sz="1600" b="1" dirty="0" smtClean="0">
                <a:solidFill>
                  <a:schemeClr val="accent6">
                    <a:lumMod val="75000"/>
                  </a:schemeClr>
                </a:solidFill>
                <a:latin typeface="BatangChe" pitchFamily="49" charset="-127"/>
                <a:ea typeface="BatangChe" pitchFamily="49" charset="-127"/>
              </a:rPr>
              <a:t>in vec2 </a:t>
            </a:r>
            <a:r>
              <a:rPr lang="en-US" sz="1600" b="1" dirty="0" smtClean="0">
                <a:latin typeface="BatangChe" pitchFamily="49" charset="-127"/>
                <a:ea typeface="BatangChe" pitchFamily="49" charset="-127"/>
              </a:rPr>
              <a:t>gl_PointCoord;</a:t>
            </a:r>
          </a:p>
          <a:p>
            <a:r>
              <a:rPr lang="en-US" sz="1600" b="1" dirty="0" smtClean="0">
                <a:solidFill>
                  <a:schemeClr val="accent6">
                    <a:lumMod val="75000"/>
                  </a:schemeClr>
                </a:solidFill>
                <a:latin typeface="BatangChe" pitchFamily="49" charset="-127"/>
                <a:ea typeface="BatangChe" pitchFamily="49" charset="-127"/>
              </a:rPr>
              <a:t>in float </a:t>
            </a:r>
            <a:r>
              <a:rPr lang="en-US" sz="1600" b="1" dirty="0" smtClean="0">
                <a:latin typeface="BatangChe" pitchFamily="49" charset="-127"/>
                <a:ea typeface="BatangChe" pitchFamily="49" charset="-127"/>
              </a:rPr>
              <a:t>gl_FogFragCoord; </a:t>
            </a:r>
            <a:r>
              <a:rPr lang="en-US" sz="1600" b="1" dirty="0" smtClean="0">
                <a:solidFill>
                  <a:schemeClr val="accent1">
                    <a:lumMod val="75000"/>
                  </a:schemeClr>
                </a:solidFill>
                <a:latin typeface="BatangChe" pitchFamily="49" charset="-127"/>
                <a:ea typeface="BatangChe" pitchFamily="49" charset="-127"/>
              </a:rPr>
              <a:t>// Deprecated</a:t>
            </a:r>
            <a:endParaRPr lang="en-US" sz="1600" b="1" dirty="0" smtClean="0">
              <a:latin typeface="BatangChe" pitchFamily="49" charset="-127"/>
              <a:ea typeface="BatangChe" pitchFamily="49" charset="-127"/>
            </a:endParaRPr>
          </a:p>
          <a:p>
            <a:r>
              <a:rPr lang="en-US" sz="1600" b="1" dirty="0" smtClean="0">
                <a:solidFill>
                  <a:schemeClr val="accent6">
                    <a:lumMod val="75000"/>
                  </a:schemeClr>
                </a:solidFill>
                <a:latin typeface="BatangChe" pitchFamily="49" charset="-127"/>
                <a:ea typeface="BatangChe" pitchFamily="49" charset="-127"/>
              </a:rPr>
              <a:t>in vec4 </a:t>
            </a:r>
            <a:r>
              <a:rPr lang="en-US" sz="1600" b="1" dirty="0" smtClean="0">
                <a:latin typeface="BatangChe" pitchFamily="49" charset="-127"/>
                <a:ea typeface="BatangChe" pitchFamily="49" charset="-127"/>
              </a:rPr>
              <a:t>gl_TexCoord[]; </a:t>
            </a:r>
            <a:r>
              <a:rPr lang="en-US" sz="1600" b="1" dirty="0" smtClean="0">
                <a:solidFill>
                  <a:schemeClr val="accent1">
                    <a:lumMod val="75000"/>
                  </a:schemeClr>
                </a:solidFill>
                <a:latin typeface="BatangChe" pitchFamily="49" charset="-127"/>
                <a:ea typeface="BatangChe" pitchFamily="49" charset="-127"/>
              </a:rPr>
              <a:t>// Deprecated</a:t>
            </a:r>
            <a:endParaRPr lang="en-US" sz="1600" b="1" dirty="0">
              <a:latin typeface="BatangChe" pitchFamily="49" charset="-127"/>
              <a:ea typeface="BatangChe" pitchFamily="49" charset="-127"/>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Vertex Shader</a:t>
            </a:r>
          </a:p>
          <a:p>
            <a:pPr lvl="1"/>
            <a:r>
              <a:rPr lang="en-US" dirty="0" smtClean="0"/>
              <a:t>Compute projected position</a:t>
            </a:r>
          </a:p>
          <a:p>
            <a:pPr lvl="1"/>
            <a:r>
              <a:rPr lang="en-US" dirty="0" smtClean="0"/>
              <a:t>Compute vertex color</a:t>
            </a:r>
          </a:p>
          <a:p>
            <a:pPr lvl="1"/>
            <a:r>
              <a:rPr lang="en-US" dirty="0" smtClean="0"/>
              <a:t>Compute vertex texture coordinates</a:t>
            </a:r>
            <a:endParaRPr lang="en-US" dirty="0"/>
          </a:p>
        </p:txBody>
      </p:sp>
      <p:sp>
        <p:nvSpPr>
          <p:cNvPr id="3" name="Title 2"/>
          <p:cNvSpPr>
            <a:spLocks noGrp="1"/>
          </p:cNvSpPr>
          <p:nvPr>
            <p:ph type="title"/>
          </p:nvPr>
        </p:nvSpPr>
        <p:spPr/>
        <p:txBody>
          <a:bodyPr/>
          <a:lstStyle/>
          <a:p>
            <a:r>
              <a:rPr dirty="0" smtClean="0"/>
              <a:t>Example</a:t>
            </a:r>
            <a:r>
              <a:rPr lang="en-US" dirty="0" smtClean="0"/>
              <a:t> (old 3.0)</a:t>
            </a:r>
            <a:endParaRPr lang="en-US" dirty="0"/>
          </a:p>
        </p:txBody>
      </p:sp>
      <p:sp>
        <p:nvSpPr>
          <p:cNvPr id="4" name="TextBox 3"/>
          <p:cNvSpPr txBox="1"/>
          <p:nvPr/>
        </p:nvSpPr>
        <p:spPr>
          <a:xfrm>
            <a:off x="1066800" y="3733800"/>
            <a:ext cx="6750566" cy="233910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void</a:t>
            </a:r>
            <a:r>
              <a:rPr lang="en-US" sz="1600" b="1" dirty="0" smtClean="0">
                <a:latin typeface="BatangChe" pitchFamily="49" charset="-127"/>
                <a:ea typeface="BatangChe" pitchFamily="49" charset="-127"/>
              </a:rPr>
              <a:t> main()</a:t>
            </a:r>
          </a:p>
          <a:p>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    </a:t>
            </a:r>
            <a:r>
              <a:rPr lang="en-US" sz="1600" b="1" dirty="0" smtClean="0">
                <a:solidFill>
                  <a:schemeClr val="accent1">
                    <a:lumMod val="75000"/>
                  </a:schemeClr>
                </a:solidFill>
                <a:latin typeface="BatangChe" pitchFamily="49" charset="-127"/>
                <a:ea typeface="BatangChe" pitchFamily="49" charset="-127"/>
              </a:rPr>
              <a:t>// transform vertex to clip space coordinates </a:t>
            </a:r>
          </a:p>
          <a:p>
            <a:r>
              <a:rPr lang="en-US" sz="1600" b="1" dirty="0" smtClean="0">
                <a:latin typeface="BatangChe" pitchFamily="49" charset="-127"/>
                <a:ea typeface="BatangChe" pitchFamily="49" charset="-127"/>
              </a:rPr>
              <a:t>    gl_Position = gl_ModelViewProjectionMatrix * gl_Vertex;</a:t>
            </a:r>
          </a:p>
          <a:p>
            <a:r>
              <a:rPr lang="en-US" sz="1600" b="1" dirty="0" smtClean="0">
                <a:latin typeface="BatangChe" pitchFamily="49" charset="-127"/>
                <a:ea typeface="BatangChe" pitchFamily="49" charset="-127"/>
              </a:rPr>
              <a:t>    </a:t>
            </a:r>
            <a:r>
              <a:rPr lang="en-US" sz="1600" b="1" dirty="0" smtClean="0">
                <a:solidFill>
                  <a:schemeClr val="accent1">
                    <a:lumMod val="75000"/>
                  </a:schemeClr>
                </a:solidFill>
                <a:latin typeface="BatangChe" pitchFamily="49" charset="-127"/>
                <a:ea typeface="BatangChe" pitchFamily="49" charset="-127"/>
              </a:rPr>
              <a:t>// Copy over the vertex color. </a:t>
            </a:r>
          </a:p>
          <a:p>
            <a:r>
              <a:rPr lang="en-US" sz="1600" b="1" dirty="0" smtClean="0">
                <a:latin typeface="BatangChe" pitchFamily="49" charset="-127"/>
                <a:ea typeface="BatangChe" pitchFamily="49" charset="-127"/>
              </a:rPr>
              <a:t>    gl_FrontColor = gl_Color; </a:t>
            </a:r>
          </a:p>
          <a:p>
            <a:r>
              <a:rPr lang="en-US" sz="1600" b="1" dirty="0" smtClean="0">
                <a:latin typeface="BatangChe" pitchFamily="49" charset="-127"/>
                <a:ea typeface="BatangChe" pitchFamily="49" charset="-127"/>
              </a:rPr>
              <a:t>    </a:t>
            </a:r>
            <a:r>
              <a:rPr lang="en-US" sz="1600" b="1" dirty="0" smtClean="0">
                <a:solidFill>
                  <a:schemeClr val="accent1">
                    <a:lumMod val="75000"/>
                  </a:schemeClr>
                </a:solidFill>
                <a:latin typeface="BatangChe" pitchFamily="49" charset="-127"/>
                <a:ea typeface="BatangChe" pitchFamily="49" charset="-127"/>
              </a:rPr>
              <a:t>// transform texture coordinates</a:t>
            </a:r>
          </a:p>
          <a:p>
            <a:r>
              <a:rPr lang="en-US" sz="1600" b="1" dirty="0" smtClean="0">
                <a:latin typeface="BatangChe" pitchFamily="49" charset="-127"/>
                <a:ea typeface="BatangChe" pitchFamily="49" charset="-127"/>
              </a:rPr>
              <a:t>    gl_TexCoord[</a:t>
            </a:r>
            <a:r>
              <a:rPr lang="en-US" sz="1600" b="1" dirty="0" smtClean="0">
                <a:solidFill>
                  <a:schemeClr val="accent1">
                    <a:lumMod val="75000"/>
                  </a:schemeClr>
                </a:solidFill>
                <a:latin typeface="BatangChe" pitchFamily="49" charset="-127"/>
                <a:ea typeface="BatangChe" pitchFamily="49" charset="-127"/>
              </a:rPr>
              <a:t>0</a:t>
            </a:r>
            <a:r>
              <a:rPr lang="en-US" sz="1600" b="1" dirty="0" smtClean="0">
                <a:latin typeface="BatangChe" pitchFamily="49" charset="-127"/>
                <a:ea typeface="BatangChe" pitchFamily="49" charset="-127"/>
              </a:rPr>
              <a:t>] = gl_TextureMatrix[</a:t>
            </a:r>
            <a:r>
              <a:rPr lang="en-US" sz="1600" b="1" dirty="0" smtClean="0">
                <a:solidFill>
                  <a:schemeClr val="accent1">
                    <a:lumMod val="75000"/>
                  </a:schemeClr>
                </a:solidFill>
                <a:latin typeface="BatangChe" pitchFamily="49" charset="-127"/>
                <a:ea typeface="BatangChe" pitchFamily="49" charset="-127"/>
              </a:rPr>
              <a:t>0</a:t>
            </a:r>
            <a:r>
              <a:rPr lang="en-US" sz="1600" b="1" dirty="0" smtClean="0">
                <a:latin typeface="BatangChe" pitchFamily="49" charset="-127"/>
                <a:ea typeface="BatangChe" pitchFamily="49" charset="-127"/>
              </a:rPr>
              <a:t>] * gl_MultiTexCoord0; </a:t>
            </a:r>
          </a:p>
          <a:p>
            <a:r>
              <a:rPr lang="en-US" sz="1600" b="1" dirty="0" smtClean="0">
                <a:latin typeface="BatangChe" pitchFamily="49" charset="-127"/>
                <a:ea typeface="BatangChe" pitchFamily="49" charset="-127"/>
              </a:rPr>
              <a:t>}</a:t>
            </a:r>
            <a:endParaRPr lang="en-US" sz="1600" b="1" dirty="0">
              <a:latin typeface="BatangChe" pitchFamily="49" charset="-127"/>
              <a:ea typeface="BatangChe" pitchFamily="49" charset="-127"/>
            </a:endParaRPr>
          </a:p>
        </p:txBody>
      </p:sp>
      <p:sp>
        <p:nvSpPr>
          <p:cNvPr id="5" name="Cloud Callout 4"/>
          <p:cNvSpPr/>
          <p:nvPr/>
        </p:nvSpPr>
        <p:spPr bwMode="auto">
          <a:xfrm>
            <a:off x="6176655" y="1905000"/>
            <a:ext cx="2362200" cy="2286000"/>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What are the types?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What does “*” mean or do?</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Fragment Shader</a:t>
            </a:r>
          </a:p>
          <a:p>
            <a:pPr lvl="1"/>
            <a:r>
              <a:rPr lang="en-US" dirty="0" smtClean="0"/>
              <a:t>Look-up (sample) the texture color</a:t>
            </a:r>
          </a:p>
          <a:p>
            <a:pPr lvl="1"/>
            <a:r>
              <a:rPr lang="en-US" dirty="0" smtClean="0"/>
              <a:t>Multiply it with the base color and set the final fragment color.</a:t>
            </a:r>
          </a:p>
          <a:p>
            <a:pPr lvl="1"/>
            <a:r>
              <a:rPr lang="en-US" dirty="0" smtClean="0"/>
              <a:t>Note: The depth is not changed</a:t>
            </a:r>
          </a:p>
          <a:p>
            <a:pPr lvl="2"/>
            <a:r>
              <a:rPr lang="en-US" dirty="0" smtClean="0"/>
              <a:t>gl_FragDepth = gl_FragCoord.z</a:t>
            </a:r>
          </a:p>
          <a:p>
            <a:pPr lvl="1">
              <a:buNone/>
            </a:pPr>
            <a:endParaRPr lang="en-US" dirty="0"/>
          </a:p>
        </p:txBody>
      </p:sp>
      <p:sp>
        <p:nvSpPr>
          <p:cNvPr id="3" name="Title 2"/>
          <p:cNvSpPr>
            <a:spLocks noGrp="1"/>
          </p:cNvSpPr>
          <p:nvPr>
            <p:ph type="title"/>
          </p:nvPr>
        </p:nvSpPr>
        <p:spPr/>
        <p:txBody>
          <a:bodyPr/>
          <a:lstStyle/>
          <a:p>
            <a:r>
              <a:rPr smtClean="0"/>
              <a:t>Example</a:t>
            </a:r>
            <a:endParaRPr lang="en-US" dirty="0"/>
          </a:p>
        </p:txBody>
      </p:sp>
      <p:sp>
        <p:nvSpPr>
          <p:cNvPr id="4" name="TextBox 3"/>
          <p:cNvSpPr txBox="1"/>
          <p:nvPr/>
        </p:nvSpPr>
        <p:spPr>
          <a:xfrm>
            <a:off x="1219200" y="4572000"/>
            <a:ext cx="6032421" cy="156966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uniform sampler2D</a:t>
            </a:r>
            <a:r>
              <a:rPr lang="en-US" sz="1600" b="1" dirty="0" smtClean="0">
                <a:solidFill>
                  <a:schemeClr val="bg1"/>
                </a:solidFill>
                <a:latin typeface="BatangChe" pitchFamily="49" charset="-127"/>
                <a:ea typeface="BatangChe" pitchFamily="49" charset="-127"/>
              </a:rPr>
              <a:t> </a:t>
            </a:r>
            <a:r>
              <a:rPr lang="en-US" sz="1600" b="1" dirty="0" smtClean="0">
                <a:solidFill>
                  <a:schemeClr val="tx1"/>
                </a:solidFill>
                <a:latin typeface="BatangChe" pitchFamily="49" charset="-127"/>
                <a:ea typeface="BatangChe" pitchFamily="49" charset="-127"/>
              </a:rPr>
              <a:t>texture</a:t>
            </a:r>
            <a:r>
              <a:rPr lang="en-US" sz="1600" b="1" dirty="0" smtClean="0">
                <a:solidFill>
                  <a:srgbClr val="0070C0"/>
                </a:solidFill>
                <a:latin typeface="BatangChe" pitchFamily="49" charset="-127"/>
                <a:ea typeface="BatangChe" pitchFamily="49" charset="-127"/>
              </a:rPr>
              <a:t>; </a:t>
            </a:r>
          </a:p>
          <a:p>
            <a:r>
              <a:rPr lang="en-US" sz="1600" b="1" dirty="0" smtClean="0">
                <a:solidFill>
                  <a:schemeClr val="accent6">
                    <a:lumMod val="75000"/>
                  </a:schemeClr>
                </a:solidFill>
                <a:latin typeface="BatangChe" pitchFamily="49" charset="-127"/>
                <a:ea typeface="BatangChe" pitchFamily="49" charset="-127"/>
              </a:rPr>
              <a:t>void </a:t>
            </a:r>
            <a:r>
              <a:rPr lang="en-US" sz="1600" b="1" dirty="0" smtClean="0">
                <a:solidFill>
                  <a:schemeClr val="tx1"/>
                </a:solidFill>
                <a:latin typeface="BatangChe" pitchFamily="49" charset="-127"/>
                <a:ea typeface="BatangChe" pitchFamily="49" charset="-127"/>
              </a:rPr>
              <a:t>main()</a:t>
            </a:r>
          </a:p>
          <a:p>
            <a:r>
              <a:rPr lang="en-US" sz="1600" b="1" dirty="0" smtClean="0">
                <a:solidFill>
                  <a:srgbClr val="0070C0"/>
                </a:solidFill>
                <a:latin typeface="BatangChe" pitchFamily="49" charset="-127"/>
                <a:ea typeface="BatangChe" pitchFamily="49" charset="-127"/>
              </a:rPr>
              <a:t>{</a:t>
            </a:r>
          </a:p>
          <a:p>
            <a:r>
              <a:rPr lang="en-US" sz="1600" b="1" dirty="0" smtClean="0">
                <a:solidFill>
                  <a:schemeClr val="accent6">
                    <a:lumMod val="75000"/>
                  </a:schemeClr>
                </a:solidFill>
                <a:latin typeface="BatangChe" pitchFamily="49" charset="-127"/>
                <a:ea typeface="BatangChe" pitchFamily="49" charset="-127"/>
              </a:rPr>
              <a:t>   vec4 </a:t>
            </a:r>
            <a:r>
              <a:rPr lang="en-US" sz="1600" b="1" dirty="0" smtClean="0">
                <a:solidFill>
                  <a:schemeClr val="tx1"/>
                </a:solidFill>
                <a:latin typeface="BatangChe" pitchFamily="49" charset="-127"/>
                <a:ea typeface="BatangChe" pitchFamily="49" charset="-127"/>
              </a:rPr>
              <a:t>color = texture2D( texture, gl_TexCoord[0].st ); </a:t>
            </a:r>
          </a:p>
          <a:p>
            <a:r>
              <a:rPr lang="en-US" sz="1600" b="1" dirty="0" smtClean="0">
                <a:solidFill>
                  <a:schemeClr val="tx1"/>
                </a:solidFill>
                <a:latin typeface="BatangChe" pitchFamily="49" charset="-127"/>
                <a:ea typeface="BatangChe" pitchFamily="49" charset="-127"/>
              </a:rPr>
              <a:t>   gl_FragColor = gl_Color * color;</a:t>
            </a:r>
          </a:p>
          <a:p>
            <a:r>
              <a:rPr lang="en-US" sz="1600" b="1" dirty="0" smtClean="0">
                <a:solidFill>
                  <a:schemeClr val="tx1"/>
                </a:solidFill>
                <a:latin typeface="BatangChe" pitchFamily="49" charset="-127"/>
                <a:ea typeface="BatangChe" pitchFamily="49" charset="-127"/>
              </a:rPr>
              <a:t>}</a:t>
            </a:r>
            <a:endParaRPr lang="en-US" sz="1600" b="1" dirty="0">
              <a:solidFill>
                <a:schemeClr val="tx1"/>
              </a:solidFill>
              <a:latin typeface="BatangChe" pitchFamily="49" charset="-127"/>
              <a:ea typeface="BatangChe" pitchFamily="49" charset="-127"/>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Some things to note:</a:t>
            </a:r>
          </a:p>
          <a:p>
            <a:pPr marL="822960" lvl="1" indent="-457200">
              <a:buFont typeface="+mj-lt"/>
              <a:buAutoNum type="arabicPeriod"/>
            </a:pPr>
            <a:r>
              <a:rPr lang="en-US" sz="2000" dirty="0" smtClean="0"/>
              <a:t>There is a main() for both the vertex and the fragment shader</a:t>
            </a:r>
          </a:p>
          <a:p>
            <a:pPr marL="822960" lvl="1" indent="-457200">
              <a:buFont typeface="+mj-lt"/>
              <a:buAutoNum type="arabicPeriod"/>
            </a:pPr>
            <a:r>
              <a:rPr lang="en-US" sz="2000" dirty="0" smtClean="0"/>
              <a:t>There is no concept of the stream</a:t>
            </a:r>
          </a:p>
          <a:p>
            <a:pPr marL="822960" lvl="1" indent="-457200">
              <a:buFont typeface="+mj-lt"/>
              <a:buAutoNum type="arabicPeriod"/>
            </a:pPr>
            <a:r>
              <a:rPr lang="en-US" sz="2000" dirty="0" smtClean="0"/>
              <a:t>Data can not be shared between </a:t>
            </a:r>
            <a:r>
              <a:rPr lang="en-US" sz="2000" b="1" i="1" dirty="0" smtClean="0"/>
              <a:t>instances</a:t>
            </a:r>
          </a:p>
          <a:p>
            <a:pPr marL="822960" lvl="1" indent="-457200">
              <a:buFont typeface="+mj-lt"/>
              <a:buAutoNum type="arabicPeriod"/>
            </a:pPr>
            <a:r>
              <a:rPr lang="en-US" sz="2000" dirty="0" smtClean="0"/>
              <a:t>There is little to no difference between the built-in state and user defined uniform variables.</a:t>
            </a:r>
          </a:p>
          <a:p>
            <a:pPr marL="457200" indent="-457200"/>
            <a:r>
              <a:rPr lang="en-US" sz="2400" dirty="0" smtClean="0"/>
              <a:t>These are really kernels. </a:t>
            </a:r>
            <a:r>
              <a:rPr lang="en-US" sz="2400" dirty="0" smtClean="0"/>
              <a:t>They </a:t>
            </a:r>
            <a:r>
              <a:rPr lang="en-US" sz="2400" dirty="0" smtClean="0"/>
              <a:t>are applied to the stream (similar to the </a:t>
            </a:r>
            <a:r>
              <a:rPr lang="en-US" sz="2400" b="1" i="1" dirty="0" smtClean="0"/>
              <a:t>Select</a:t>
            </a:r>
            <a:r>
              <a:rPr lang="en-US" sz="2400" dirty="0" smtClean="0"/>
              <a:t> clause in LINQ or SQL).</a:t>
            </a:r>
          </a:p>
        </p:txBody>
      </p:sp>
      <p:sp>
        <p:nvSpPr>
          <p:cNvPr id="3" name="Title 2"/>
          <p:cNvSpPr>
            <a:spLocks noGrp="1"/>
          </p:cNvSpPr>
          <p:nvPr>
            <p:ph type="title"/>
          </p:nvPr>
        </p:nvSpPr>
        <p:spPr/>
        <p:txBody>
          <a:bodyPr/>
          <a:lstStyle/>
          <a:p>
            <a:r>
              <a:rPr smtClean="0"/>
              <a:t>Example</a:t>
            </a:r>
            <a:endParaRPr lang="en-US" dirty="0"/>
          </a:p>
        </p:txBody>
      </p:sp>
      <p:sp>
        <p:nvSpPr>
          <p:cNvPr id="4" name="TextBox 3"/>
          <p:cNvSpPr txBox="1"/>
          <p:nvPr/>
        </p:nvSpPr>
        <p:spPr>
          <a:xfrm>
            <a:off x="304800" y="4800600"/>
            <a:ext cx="86106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solidFill>
                  <a:srgbClr val="0000FF"/>
                </a:solidFill>
                <a:latin typeface="Courier New"/>
              </a:rPr>
              <a:t>class</a:t>
            </a:r>
            <a:r>
              <a:rPr lang="en-US" sz="1200" dirty="0" smtClean="0">
                <a:solidFill>
                  <a:srgbClr val="000000"/>
                </a:solidFill>
                <a:latin typeface="Courier New"/>
              </a:rPr>
              <a:t> </a:t>
            </a:r>
            <a:r>
              <a:rPr lang="en-US" sz="1200" dirty="0" smtClean="0">
                <a:solidFill>
                  <a:srgbClr val="2B91AF"/>
                </a:solidFill>
                <a:latin typeface="Courier New"/>
              </a:rPr>
              <a:t>MyShader</a:t>
            </a:r>
            <a:r>
              <a:rPr lang="en-US" sz="1200" dirty="0" smtClean="0">
                <a:solidFill>
                  <a:srgbClr val="000000"/>
                </a:solidFill>
                <a:latin typeface="Courier New"/>
              </a:rPr>
              <a:t>{</a:t>
            </a:r>
          </a:p>
          <a:p>
            <a:r>
              <a:rPr lang="en-US" sz="1200" dirty="0" smtClean="0">
                <a:solidFill>
                  <a:srgbClr val="000000"/>
                </a:solidFill>
                <a:latin typeface="Courier New"/>
              </a:rPr>
              <a:t>   </a:t>
            </a:r>
            <a:r>
              <a:rPr lang="en-US" sz="1200" dirty="0" smtClean="0">
                <a:solidFill>
                  <a:srgbClr val="0000FF"/>
                </a:solidFill>
                <a:latin typeface="Courier New"/>
              </a:rPr>
              <a:t>public</a:t>
            </a:r>
            <a:r>
              <a:rPr lang="en-US" sz="1200" dirty="0" smtClean="0">
                <a:solidFill>
                  <a:srgbClr val="000000"/>
                </a:solidFill>
                <a:latin typeface="Courier New"/>
              </a:rPr>
              <a:t> </a:t>
            </a:r>
            <a:r>
              <a:rPr lang="en-US" sz="1200" dirty="0" smtClean="0">
                <a:solidFill>
                  <a:srgbClr val="2B91AF"/>
                </a:solidFill>
                <a:latin typeface="Courier New"/>
              </a:rPr>
              <a:t>Color</a:t>
            </a:r>
            <a:r>
              <a:rPr lang="en-US" sz="1200" dirty="0" smtClean="0">
                <a:solidFill>
                  <a:srgbClr val="000000"/>
                </a:solidFill>
                <a:latin typeface="Courier New"/>
              </a:rPr>
              <a:t> BrickColor { </a:t>
            </a:r>
            <a:r>
              <a:rPr lang="en-US" sz="1200" dirty="0" smtClean="0">
                <a:solidFill>
                  <a:srgbClr val="0000FF"/>
                </a:solidFill>
                <a:latin typeface="Courier New"/>
              </a:rPr>
              <a:t>get</a:t>
            </a:r>
            <a:r>
              <a:rPr lang="en-US" sz="1200" dirty="0" smtClean="0">
                <a:solidFill>
                  <a:srgbClr val="000000"/>
                </a:solidFill>
                <a:latin typeface="Courier New"/>
              </a:rPr>
              <a:t>; </a:t>
            </a:r>
            <a:r>
              <a:rPr lang="en-US" sz="1200" dirty="0" smtClean="0">
                <a:solidFill>
                  <a:srgbClr val="0000FF"/>
                </a:solidFill>
                <a:latin typeface="Courier New"/>
              </a:rPr>
              <a:t>set</a:t>
            </a:r>
            <a:r>
              <a:rPr lang="en-US" sz="1200" dirty="0" smtClean="0">
                <a:solidFill>
                  <a:srgbClr val="000000"/>
                </a:solidFill>
                <a:latin typeface="Courier New"/>
              </a:rPr>
              <a:t>; }</a:t>
            </a:r>
          </a:p>
          <a:p>
            <a:r>
              <a:rPr lang="en-US" sz="1200" dirty="0" smtClean="0">
                <a:solidFill>
                  <a:srgbClr val="000000"/>
                </a:solidFill>
                <a:latin typeface="Courier New"/>
              </a:rPr>
              <a:t>   </a:t>
            </a:r>
            <a:r>
              <a:rPr lang="en-US" sz="1200" dirty="0" smtClean="0">
                <a:solidFill>
                  <a:srgbClr val="0000FF"/>
                </a:solidFill>
                <a:latin typeface="Courier New"/>
              </a:rPr>
              <a:t>public</a:t>
            </a:r>
            <a:r>
              <a:rPr lang="en-US" sz="1200" dirty="0" smtClean="0">
                <a:solidFill>
                  <a:srgbClr val="000000"/>
                </a:solidFill>
                <a:latin typeface="Courier New"/>
              </a:rPr>
              <a:t> </a:t>
            </a:r>
            <a:r>
              <a:rPr lang="en-US" sz="1200" dirty="0" smtClean="0">
                <a:solidFill>
                  <a:srgbClr val="2B91AF"/>
                </a:solidFill>
                <a:latin typeface="Courier New"/>
              </a:rPr>
              <a:t>Color</a:t>
            </a:r>
            <a:r>
              <a:rPr lang="en-US" sz="1200" dirty="0" smtClean="0">
                <a:solidFill>
                  <a:srgbClr val="000000"/>
                </a:solidFill>
                <a:latin typeface="Courier New"/>
              </a:rPr>
              <a:t> MortarColor { </a:t>
            </a:r>
            <a:r>
              <a:rPr lang="en-US" sz="1200" dirty="0" smtClean="0">
                <a:solidFill>
                  <a:srgbClr val="0000FF"/>
                </a:solidFill>
                <a:latin typeface="Courier New"/>
              </a:rPr>
              <a:t>get</a:t>
            </a:r>
            <a:r>
              <a:rPr lang="en-US" sz="1200" dirty="0" smtClean="0">
                <a:solidFill>
                  <a:srgbClr val="000000"/>
                </a:solidFill>
                <a:latin typeface="Courier New"/>
              </a:rPr>
              <a:t>; </a:t>
            </a:r>
            <a:r>
              <a:rPr lang="en-US" sz="1200" dirty="0" smtClean="0">
                <a:solidFill>
                  <a:srgbClr val="0000FF"/>
                </a:solidFill>
                <a:latin typeface="Courier New"/>
              </a:rPr>
              <a:t>set</a:t>
            </a:r>
            <a:r>
              <a:rPr lang="en-US" sz="1200" dirty="0" smtClean="0">
                <a:solidFill>
                  <a:srgbClr val="000000"/>
                </a:solidFill>
                <a:latin typeface="Courier New"/>
              </a:rPr>
              <a:t>; }</a:t>
            </a:r>
          </a:p>
          <a:p>
            <a:r>
              <a:rPr lang="en-US" sz="1200" dirty="0" smtClean="0">
                <a:solidFill>
                  <a:srgbClr val="000000"/>
                </a:solidFill>
                <a:latin typeface="Courier New"/>
              </a:rPr>
              <a:t>   </a:t>
            </a:r>
            <a:r>
              <a:rPr lang="en-US" sz="1200" dirty="0" smtClean="0">
                <a:solidFill>
                  <a:srgbClr val="0000FF"/>
                </a:solidFill>
                <a:latin typeface="Courier New"/>
              </a:rPr>
              <a:t>public</a:t>
            </a:r>
            <a:r>
              <a:rPr lang="en-US" sz="1200" dirty="0" smtClean="0">
                <a:solidFill>
                  <a:srgbClr val="000000"/>
                </a:solidFill>
                <a:latin typeface="Courier New"/>
              </a:rPr>
              <a:t> </a:t>
            </a:r>
            <a:r>
              <a:rPr lang="en-US" sz="1200" dirty="0" smtClean="0">
                <a:solidFill>
                  <a:srgbClr val="2B91AF"/>
                </a:solidFill>
                <a:latin typeface="Courier New"/>
              </a:rPr>
              <a:t>IEnumerable</a:t>
            </a:r>
            <a:r>
              <a:rPr lang="en-US" sz="1200" dirty="0" smtClean="0">
                <a:solidFill>
                  <a:srgbClr val="000000"/>
                </a:solidFill>
                <a:latin typeface="Courier New"/>
              </a:rPr>
              <a:t>&lt;</a:t>
            </a:r>
            <a:r>
              <a:rPr lang="en-US" sz="1200" dirty="0" smtClean="0">
                <a:solidFill>
                  <a:srgbClr val="2B91AF"/>
                </a:solidFill>
                <a:latin typeface="Courier New"/>
              </a:rPr>
              <a:t>VertexColor</a:t>
            </a:r>
            <a:r>
              <a:rPr lang="en-US" sz="1200" dirty="0" smtClean="0">
                <a:solidFill>
                  <a:srgbClr val="000000"/>
                </a:solidFill>
                <a:latin typeface="Courier New"/>
              </a:rPr>
              <a:t>&gt; ProcessStream(</a:t>
            </a:r>
            <a:r>
              <a:rPr lang="en-US" sz="1200" dirty="0" smtClean="0">
                <a:solidFill>
                  <a:srgbClr val="2B91AF"/>
                </a:solidFill>
                <a:latin typeface="Courier New"/>
              </a:rPr>
              <a:t>IEnumerable</a:t>
            </a:r>
            <a:r>
              <a:rPr lang="en-US" sz="1200" dirty="0" smtClean="0">
                <a:solidFill>
                  <a:srgbClr val="000000"/>
                </a:solidFill>
                <a:latin typeface="Courier New"/>
              </a:rPr>
              <a:t>&lt;</a:t>
            </a:r>
            <a:r>
              <a:rPr lang="en-US" sz="1200" dirty="0" smtClean="0">
                <a:solidFill>
                  <a:srgbClr val="2B91AF"/>
                </a:solidFill>
                <a:latin typeface="Courier New"/>
              </a:rPr>
              <a:t>VertexNormal</a:t>
            </a:r>
            <a:r>
              <a:rPr lang="en-US" sz="1200" dirty="0" smtClean="0">
                <a:solidFill>
                  <a:srgbClr val="000000"/>
                </a:solidFill>
                <a:latin typeface="Courier New"/>
              </a:rPr>
              <a:t>&gt; vertexStream,</a:t>
            </a:r>
          </a:p>
          <a:p>
            <a:r>
              <a:rPr lang="en-US" sz="1200" dirty="0" smtClean="0">
                <a:solidFill>
                  <a:srgbClr val="000000"/>
                </a:solidFill>
                <a:latin typeface="Courier New"/>
              </a:rPr>
              <a:t>                                                 </a:t>
            </a:r>
            <a:r>
              <a:rPr lang="en-US" sz="1200" dirty="0" smtClean="0">
                <a:solidFill>
                  <a:srgbClr val="00B0F0"/>
                </a:solidFill>
                <a:latin typeface="Courier New"/>
              </a:rPr>
              <a:t>Func</a:t>
            </a:r>
            <a:r>
              <a:rPr lang="en-US" sz="1200" dirty="0" smtClean="0">
                <a:solidFill>
                  <a:srgbClr val="000000"/>
                </a:solidFill>
                <a:latin typeface="Courier New"/>
              </a:rPr>
              <a:t>&lt;</a:t>
            </a:r>
            <a:r>
              <a:rPr lang="en-US" sz="1200" dirty="0" smtClean="0">
                <a:solidFill>
                  <a:srgbClr val="00B0F0"/>
                </a:solidFill>
                <a:latin typeface="Courier New"/>
              </a:rPr>
              <a:t>VertexNormal</a:t>
            </a:r>
            <a:r>
              <a:rPr lang="en-US" sz="1200" dirty="0" smtClean="0">
                <a:solidFill>
                  <a:srgbClr val="000000"/>
                </a:solidFill>
                <a:latin typeface="Courier New"/>
              </a:rPr>
              <a:t>,</a:t>
            </a:r>
            <a:r>
              <a:rPr lang="en-US" sz="1200" dirty="0" smtClean="0">
                <a:solidFill>
                  <a:srgbClr val="00B0F0"/>
                </a:solidFill>
                <a:latin typeface="Courier New"/>
              </a:rPr>
              <a:t>VertexColor</a:t>
            </a:r>
            <a:r>
              <a:rPr lang="en-US" sz="1200" dirty="0" smtClean="0">
                <a:solidFill>
                  <a:srgbClr val="000000"/>
                </a:solidFill>
                <a:latin typeface="Courier New"/>
              </a:rPr>
              <a:t>&gt; kernel);</a:t>
            </a:r>
          </a:p>
          <a:p>
            <a:r>
              <a:rPr lang="en-US" sz="1200" dirty="0" smtClean="0">
                <a:solidFill>
                  <a:srgbClr val="000000"/>
                </a:solidFill>
                <a:latin typeface="Courier New"/>
              </a:rPr>
              <a:t>}</a:t>
            </a:r>
          </a:p>
          <a:p>
            <a:endParaRPr lang="en-US" sz="12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OK, we can define these kernels, but how do we tell the system </a:t>
            </a:r>
            <a:r>
              <a:rPr lang="en-US" dirty="0" smtClean="0"/>
              <a:t>(CPU / OpenGL / GPU) </a:t>
            </a:r>
            <a:r>
              <a:rPr lang="en-US" dirty="0" smtClean="0"/>
              <a:t>to use them?</a:t>
            </a:r>
          </a:p>
          <a:p>
            <a:r>
              <a:rPr lang="en-US" dirty="0" smtClean="0"/>
              <a:t>Two new objects in OpenGL</a:t>
            </a:r>
          </a:p>
          <a:p>
            <a:pPr lvl="1"/>
            <a:r>
              <a:rPr lang="en-US" dirty="0" smtClean="0"/>
              <a:t>Shader Routine – a compilation unit</a:t>
            </a:r>
          </a:p>
          <a:p>
            <a:pPr lvl="1"/>
            <a:r>
              <a:rPr lang="en-US" dirty="0" smtClean="0"/>
              <a:t>Shader Program – a linked unit</a:t>
            </a:r>
          </a:p>
          <a:p>
            <a:r>
              <a:rPr lang="en-US" dirty="0" smtClean="0"/>
              <a:t>Setting up your shader program then takes a few steps:</a:t>
            </a:r>
          </a:p>
          <a:p>
            <a:pPr marL="822960" lvl="1" indent="-457200">
              <a:buFont typeface="+mj-lt"/>
              <a:buAutoNum type="arabicPeriod"/>
            </a:pPr>
            <a:r>
              <a:rPr lang="en-US" dirty="0" smtClean="0"/>
              <a:t>Create object handlers for each routine.</a:t>
            </a:r>
          </a:p>
          <a:p>
            <a:pPr marL="822960" lvl="1" indent="-457200">
              <a:buFont typeface="+mj-lt"/>
              <a:buAutoNum type="arabicPeriod"/>
            </a:pPr>
            <a:r>
              <a:rPr lang="en-US" dirty="0" smtClean="0"/>
              <a:t>Load the source into each routine.</a:t>
            </a:r>
          </a:p>
          <a:p>
            <a:pPr marL="822960" lvl="1" indent="-457200">
              <a:buFont typeface="+mj-lt"/>
              <a:buAutoNum type="arabicPeriod"/>
            </a:pPr>
            <a:r>
              <a:rPr lang="en-US" dirty="0" smtClean="0"/>
              <a:t>Compile each routine.</a:t>
            </a:r>
          </a:p>
          <a:p>
            <a:pPr marL="822960" lvl="1" indent="-457200">
              <a:buFont typeface="+mj-lt"/>
              <a:buAutoNum type="arabicPeriod"/>
            </a:pPr>
            <a:r>
              <a:rPr lang="en-US" dirty="0" smtClean="0"/>
              <a:t>Create object handler for the shader program</a:t>
            </a:r>
          </a:p>
          <a:p>
            <a:pPr marL="822960" lvl="1" indent="-457200">
              <a:buFont typeface="+mj-lt"/>
              <a:buAutoNum type="arabicPeriod"/>
            </a:pPr>
            <a:r>
              <a:rPr lang="en-US" dirty="0" smtClean="0"/>
              <a:t>Attach each routine to the program</a:t>
            </a:r>
          </a:p>
          <a:p>
            <a:pPr marL="822960" lvl="1" indent="-457200">
              <a:buFont typeface="+mj-lt"/>
              <a:buAutoNum type="arabicPeriod"/>
            </a:pPr>
            <a:r>
              <a:rPr lang="en-US" dirty="0" smtClean="0"/>
              <a:t>Link the program</a:t>
            </a:r>
          </a:p>
          <a:p>
            <a:pPr marL="822960" lvl="1" indent="-457200">
              <a:buFont typeface="+mj-lt"/>
              <a:buAutoNum type="arabicPeriod"/>
            </a:pPr>
            <a:r>
              <a:rPr lang="en-US" dirty="0" smtClean="0"/>
              <a:t>Use the program</a:t>
            </a:r>
            <a:endParaRPr lang="en-US" dirty="0"/>
          </a:p>
        </p:txBody>
      </p:sp>
      <p:sp>
        <p:nvSpPr>
          <p:cNvPr id="3" name="Title 2"/>
          <p:cNvSpPr>
            <a:spLocks noGrp="1"/>
          </p:cNvSpPr>
          <p:nvPr>
            <p:ph type="title"/>
          </p:nvPr>
        </p:nvSpPr>
        <p:spPr/>
        <p:txBody>
          <a:bodyPr/>
          <a:lstStyle/>
          <a:p>
            <a:r>
              <a:rPr smtClean="0"/>
              <a:t>OpenGL and GLSL</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Let’s look at some of my C# code for doing this. Below are some of the pertinent snippets.</a:t>
            </a:r>
            <a:endParaRPr lang="en-US" sz="2800" dirty="0"/>
          </a:p>
        </p:txBody>
      </p:sp>
      <p:sp>
        <p:nvSpPr>
          <p:cNvPr id="3" name="Title 2"/>
          <p:cNvSpPr>
            <a:spLocks noGrp="1"/>
          </p:cNvSpPr>
          <p:nvPr>
            <p:ph type="title"/>
          </p:nvPr>
        </p:nvSpPr>
        <p:spPr/>
        <p:txBody>
          <a:bodyPr/>
          <a:lstStyle/>
          <a:p>
            <a:r>
              <a:rPr smtClean="0"/>
              <a:t>OpenGL and GLSL</a:t>
            </a:r>
            <a:endParaRPr lang="en-US" dirty="0"/>
          </a:p>
        </p:txBody>
      </p:sp>
      <p:sp>
        <p:nvSpPr>
          <p:cNvPr id="4" name="TextBox 3"/>
          <p:cNvSpPr txBox="1"/>
          <p:nvPr/>
        </p:nvSpPr>
        <p:spPr>
          <a:xfrm>
            <a:off x="838200" y="2641461"/>
            <a:ext cx="7487947" cy="421653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400" b="1" dirty="0" smtClean="0">
                <a:solidFill>
                  <a:srgbClr val="0000FF"/>
                </a:solidFill>
                <a:latin typeface="Courier New"/>
              </a:rPr>
              <a:t>namespace</a:t>
            </a:r>
            <a:r>
              <a:rPr lang="en-US" sz="1400" b="1" dirty="0" smtClean="0">
                <a:solidFill>
                  <a:srgbClr val="000000"/>
                </a:solidFill>
                <a:latin typeface="Courier New"/>
              </a:rPr>
              <a:t> OhioState.Graphics</a:t>
            </a:r>
          </a:p>
          <a:p>
            <a:r>
              <a:rPr lang="en-US" sz="1400" b="1" dirty="0" smtClean="0">
                <a:solidFill>
                  <a:srgbClr val="000000"/>
                </a:solidFill>
                <a:latin typeface="Courier New"/>
              </a:rPr>
              <a: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This interface represents a shader routine;</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p>
          <a:p>
            <a:r>
              <a:rPr lang="en-US" sz="1400" b="1" dirty="0" smtClean="0">
                <a:solidFill>
                  <a:srgbClr val="000000"/>
                </a:solidFill>
                <a:latin typeface="Courier New"/>
              </a:rPr>
              <a:t>   </a:t>
            </a:r>
            <a:r>
              <a:rPr lang="en-US" sz="1400" b="1" dirty="0" smtClean="0">
                <a:solidFill>
                  <a:srgbClr val="0000FF"/>
                </a:solidFill>
                <a:latin typeface="Courier New"/>
              </a:rPr>
              <a:t>public</a:t>
            </a:r>
            <a:r>
              <a:rPr lang="en-US" sz="1400" b="1" dirty="0" smtClean="0">
                <a:solidFill>
                  <a:srgbClr val="000000"/>
                </a:solidFill>
                <a:latin typeface="Courier New"/>
              </a:rPr>
              <a:t> </a:t>
            </a:r>
            <a:r>
              <a:rPr lang="en-US" sz="1400" b="1" dirty="0" smtClean="0">
                <a:solidFill>
                  <a:srgbClr val="0000FF"/>
                </a:solidFill>
                <a:latin typeface="Courier New"/>
              </a:rPr>
              <a:t>interface</a:t>
            </a:r>
            <a:r>
              <a:rPr lang="en-US" sz="1400" b="1" dirty="0" smtClean="0">
                <a:solidFill>
                  <a:srgbClr val="000000"/>
                </a:solidFill>
                <a:latin typeface="Courier New"/>
              </a:rPr>
              <a:t> </a:t>
            </a:r>
            <a:r>
              <a:rPr lang="en-US" sz="1600" b="1" dirty="0" smtClean="0">
                <a:solidFill>
                  <a:srgbClr val="2B91AF"/>
                </a:solidFill>
                <a:latin typeface="Courier New"/>
              </a:rPr>
              <a:t>IShaderRoutine</a:t>
            </a:r>
          </a:p>
          <a:p>
            <a:r>
              <a:rPr lang="en-US" sz="1400" b="1" dirty="0" smtClean="0">
                <a:solidFill>
                  <a:srgbClr val="000000"/>
                </a:solidFill>
                <a:latin typeface="Courier New"/>
              </a:rPr>
              <a:t>   {</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Get or set shader content.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p>
          <a:p>
            <a:r>
              <a:rPr lang="en-US" sz="1400" b="1" dirty="0" smtClean="0">
                <a:solidFill>
                  <a:srgbClr val="000000"/>
                </a:solidFill>
                <a:latin typeface="Courier New"/>
              </a:rPr>
              <a:t>        </a:t>
            </a:r>
            <a:r>
              <a:rPr lang="en-US" sz="1400" b="1" dirty="0" smtClean="0">
                <a:solidFill>
                  <a:srgbClr val="0000FF"/>
                </a:solidFill>
                <a:latin typeface="Courier New"/>
              </a:rPr>
              <a:t>string</a:t>
            </a:r>
            <a:r>
              <a:rPr lang="en-US" sz="1400" b="1" dirty="0" smtClean="0">
                <a:solidFill>
                  <a:srgbClr val="000000"/>
                </a:solidFill>
                <a:latin typeface="Courier New"/>
              </a:rPr>
              <a:t> ShaderContent { </a:t>
            </a:r>
            <a:r>
              <a:rPr lang="en-US" sz="1400" b="1" dirty="0" smtClean="0">
                <a:solidFill>
                  <a:srgbClr val="0000FF"/>
                </a:solidFill>
                <a:latin typeface="Courier New"/>
              </a:rPr>
              <a:t>get</a:t>
            </a:r>
            <a:r>
              <a:rPr lang="en-US" sz="1400" b="1" dirty="0" smtClean="0">
                <a:solidFill>
                  <a:srgbClr val="000000"/>
                </a:solidFill>
                <a:latin typeface="Courier New"/>
              </a:rPr>
              <a:t>; </a:t>
            </a:r>
            <a:r>
              <a:rPr lang="en-US" sz="1400" b="1" dirty="0" smtClean="0">
                <a:solidFill>
                  <a:srgbClr val="0000FF"/>
                </a:solidFill>
                <a:latin typeface="Courier New"/>
              </a:rPr>
              <a:t>set</a:t>
            </a:r>
            <a:r>
              <a:rPr lang="en-US" sz="1400" b="1" dirty="0" smtClean="0">
                <a:solidFill>
                  <a:srgbClr val="000000"/>
                </a:solidFill>
                <a:latin typeface="Courier New"/>
              </a:rPr>
              <a:t>; }</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Compile the shader.</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&lt;param name="resourceManager"&gt;</a:t>
            </a:r>
            <a:r>
              <a:rPr lang="en-US" sz="1400" b="1" dirty="0" smtClean="0">
                <a:solidFill>
                  <a:srgbClr val="008000"/>
                </a:solidFill>
                <a:latin typeface="Courier New"/>
              </a:rPr>
              <a:t>Resource manager.</a:t>
            </a:r>
            <a:r>
              <a:rPr lang="en-US" sz="1400" b="1" dirty="0" smtClean="0">
                <a:solidFill>
                  <a:srgbClr val="808080"/>
                </a:solidFill>
                <a:latin typeface="Courier New"/>
              </a:rPr>
              <a:t>&lt;/param&gt;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&lt;returns&gt;</a:t>
            </a:r>
            <a:r>
              <a:rPr lang="en-US" sz="1400" b="1" dirty="0" smtClean="0">
                <a:solidFill>
                  <a:srgbClr val="008000"/>
                </a:solidFill>
                <a:latin typeface="Courier New"/>
              </a:rPr>
              <a:t>Whether or not compilation succeeded.</a:t>
            </a:r>
            <a:r>
              <a:rPr lang="en-US" sz="1400" b="1" dirty="0" smtClean="0">
                <a:solidFill>
                  <a:srgbClr val="808080"/>
                </a:solidFill>
                <a:latin typeface="Courier New"/>
              </a:rPr>
              <a:t>&lt;/returns&gt;</a:t>
            </a:r>
          </a:p>
          <a:p>
            <a:r>
              <a:rPr lang="en-US" sz="1400" b="1" dirty="0" smtClean="0">
                <a:solidFill>
                  <a:srgbClr val="000000"/>
                </a:solidFill>
                <a:latin typeface="Courier New"/>
              </a:rPr>
              <a:t>        </a:t>
            </a:r>
            <a:r>
              <a:rPr lang="en-US" sz="1400" b="1" dirty="0" smtClean="0">
                <a:solidFill>
                  <a:srgbClr val="0000FF"/>
                </a:solidFill>
                <a:latin typeface="Courier New"/>
              </a:rPr>
              <a:t>bool</a:t>
            </a:r>
            <a:r>
              <a:rPr lang="en-US" sz="1400" b="1" dirty="0" smtClean="0">
                <a:solidFill>
                  <a:srgbClr val="000000"/>
                </a:solidFill>
                <a:latin typeface="Courier New"/>
              </a:rPr>
              <a:t> Compile(</a:t>
            </a:r>
            <a:r>
              <a:rPr lang="en-US" sz="1400" b="1" dirty="0" smtClean="0">
                <a:solidFill>
                  <a:srgbClr val="2B91AF"/>
                </a:solidFill>
                <a:latin typeface="Courier New"/>
              </a:rPr>
              <a:t>IRenderPanel</a:t>
            </a:r>
            <a:r>
              <a:rPr lang="en-US" sz="1400" b="1" dirty="0" smtClean="0">
                <a:solidFill>
                  <a:srgbClr val="000000"/>
                </a:solidFill>
                <a:latin typeface="Courier New"/>
              </a:rPr>
              <a:t> panel);</a:t>
            </a:r>
          </a:p>
          <a:p>
            <a:r>
              <a:rPr lang="en-US" sz="1400" b="1" dirty="0" smtClean="0">
                <a:solidFill>
                  <a:srgbClr val="000000"/>
                </a:solidFill>
                <a:latin typeface="Courier New"/>
              </a:rPr>
              <a:t>   }</a:t>
            </a:r>
          </a:p>
          <a:p>
            <a:r>
              <a:rPr lang="en-US" sz="1400" b="1" dirty="0" smtClean="0">
                <a:solidFill>
                  <a:srgbClr val="000000"/>
                </a:solidFill>
                <a:latin typeface="Courier New"/>
              </a:rPr>
              <a:t>}</a:t>
            </a:r>
          </a:p>
        </p:txBody>
      </p:sp>
      <p:sp>
        <p:nvSpPr>
          <p:cNvPr id="5" name="Multiply 4"/>
          <p:cNvSpPr/>
          <p:nvPr/>
        </p:nvSpPr>
        <p:spPr>
          <a:xfrm>
            <a:off x="4724400" y="4648200"/>
            <a:ext cx="381000" cy="68580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smtClean="0"/>
              <a:t>Key Interfaces</a:t>
            </a:r>
            <a:endParaRPr lang="en-US" dirty="0"/>
          </a:p>
        </p:txBody>
      </p:sp>
      <p:sp>
        <p:nvSpPr>
          <p:cNvPr id="4" name="TextBox 3"/>
          <p:cNvSpPr txBox="1"/>
          <p:nvPr/>
        </p:nvSpPr>
        <p:spPr>
          <a:xfrm>
            <a:off x="228600" y="1752600"/>
            <a:ext cx="8454559" cy="507831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400" b="1" dirty="0" smtClean="0">
                <a:solidFill>
                  <a:srgbClr val="2B91AF"/>
                </a:solidFill>
                <a:latin typeface="Courier New"/>
              </a:rPr>
              <a:t>    1</a:t>
            </a:r>
            <a:r>
              <a:rPr lang="en-US" sz="1400" b="1" dirty="0" smtClean="0">
                <a:solidFill>
                  <a:srgbClr val="000000"/>
                </a:solidFill>
                <a:latin typeface="Courier New"/>
              </a:rPr>
              <a:t> </a:t>
            </a:r>
            <a:r>
              <a:rPr lang="en-US" sz="1400" b="1" dirty="0" smtClean="0">
                <a:solidFill>
                  <a:srgbClr val="0000FF"/>
                </a:solidFill>
                <a:latin typeface="Courier New"/>
              </a:rPr>
              <a:t>namespace</a:t>
            </a:r>
            <a:r>
              <a:rPr lang="en-US" sz="1400" b="1" dirty="0" smtClean="0">
                <a:solidFill>
                  <a:srgbClr val="000000"/>
                </a:solidFill>
                <a:latin typeface="Courier New"/>
              </a:rPr>
              <a:t> OhioState.Graphics</a:t>
            </a:r>
          </a:p>
          <a:p>
            <a:r>
              <a:rPr lang="en-US" sz="1400" b="1" dirty="0" smtClean="0">
                <a:solidFill>
                  <a:srgbClr val="2B91AF"/>
                </a:solidFill>
                <a:latin typeface="Courier New"/>
              </a:rPr>
              <a:t>    2</a:t>
            </a:r>
            <a:r>
              <a:rPr lang="en-US" sz="1400" b="1" dirty="0" smtClean="0">
                <a:solidFill>
                  <a:srgbClr val="000000"/>
                </a:solidFill>
                <a:latin typeface="Courier New"/>
              </a:rPr>
              <a:t> {</a:t>
            </a:r>
          </a:p>
          <a:p>
            <a:r>
              <a:rPr lang="en-US" sz="1400" b="1" dirty="0" smtClean="0">
                <a:solidFill>
                  <a:srgbClr val="2B91AF"/>
                </a:solidFill>
                <a:latin typeface="Courier New"/>
              </a:rPr>
              <a:t>    3</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endParaRPr lang="en-US" sz="1400" b="1" dirty="0" smtClean="0">
              <a:solidFill>
                <a:srgbClr val="000000"/>
              </a:solidFill>
              <a:latin typeface="Courier New"/>
            </a:endParaRPr>
          </a:p>
          <a:p>
            <a:r>
              <a:rPr lang="en-US" sz="1400" b="1" dirty="0" smtClean="0">
                <a:solidFill>
                  <a:srgbClr val="2B91AF"/>
                </a:solidFill>
                <a:latin typeface="Courier New"/>
              </a:rPr>
              <a:t>    4</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Represents a shader program used for rendering.</a:t>
            </a:r>
            <a:endParaRPr lang="en-US" sz="1400" b="1" dirty="0" smtClean="0">
              <a:solidFill>
                <a:srgbClr val="000000"/>
              </a:solidFill>
              <a:latin typeface="Courier New"/>
            </a:endParaRPr>
          </a:p>
          <a:p>
            <a:r>
              <a:rPr lang="en-US" sz="1400" b="1" dirty="0" smtClean="0">
                <a:solidFill>
                  <a:srgbClr val="2B91AF"/>
                </a:solidFill>
                <a:latin typeface="Courier New"/>
              </a:rPr>
              <a:t>    5</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endParaRPr lang="en-US" sz="1400" b="1" dirty="0" smtClean="0">
              <a:solidFill>
                <a:srgbClr val="000000"/>
              </a:solidFill>
              <a:latin typeface="Courier New"/>
            </a:endParaRPr>
          </a:p>
          <a:p>
            <a:r>
              <a:rPr lang="en-US" sz="1400" b="1" dirty="0" smtClean="0">
                <a:solidFill>
                  <a:srgbClr val="2B91AF"/>
                </a:solidFill>
                <a:latin typeface="Courier New"/>
              </a:rPr>
              <a:t>    6</a:t>
            </a:r>
            <a:r>
              <a:rPr lang="en-US" sz="1400" b="1" dirty="0" smtClean="0">
                <a:solidFill>
                  <a:srgbClr val="000000"/>
                </a:solidFill>
                <a:latin typeface="Courier New"/>
              </a:rPr>
              <a:t>    </a:t>
            </a:r>
            <a:r>
              <a:rPr lang="en-US" sz="1400" b="1" dirty="0" smtClean="0">
                <a:solidFill>
                  <a:srgbClr val="0000FF"/>
                </a:solidFill>
                <a:latin typeface="Courier New"/>
              </a:rPr>
              <a:t>public</a:t>
            </a:r>
            <a:r>
              <a:rPr lang="en-US" sz="1400" b="1" dirty="0" smtClean="0">
                <a:solidFill>
                  <a:srgbClr val="000000"/>
                </a:solidFill>
                <a:latin typeface="Courier New"/>
              </a:rPr>
              <a:t> </a:t>
            </a:r>
            <a:r>
              <a:rPr lang="en-US" sz="1400" b="1" dirty="0" smtClean="0">
                <a:solidFill>
                  <a:srgbClr val="0000FF"/>
                </a:solidFill>
                <a:latin typeface="Courier New"/>
              </a:rPr>
              <a:t>interface</a:t>
            </a:r>
            <a:r>
              <a:rPr lang="en-US" sz="1400" b="1" dirty="0" smtClean="0">
                <a:solidFill>
                  <a:srgbClr val="000000"/>
                </a:solidFill>
                <a:latin typeface="Courier New"/>
              </a:rPr>
              <a:t> </a:t>
            </a:r>
            <a:r>
              <a:rPr lang="en-US" sz="1600" b="1" dirty="0" smtClean="0">
                <a:solidFill>
                  <a:srgbClr val="2B91AF"/>
                </a:solidFill>
                <a:latin typeface="Courier New"/>
              </a:rPr>
              <a:t>IShaderProgram</a:t>
            </a:r>
            <a:endParaRPr lang="en-US" sz="1400" b="1" dirty="0" smtClean="0">
              <a:solidFill>
                <a:srgbClr val="000000"/>
              </a:solidFill>
              <a:latin typeface="Courier New"/>
            </a:endParaRPr>
          </a:p>
          <a:p>
            <a:r>
              <a:rPr lang="en-US" sz="1400" b="1" dirty="0" smtClean="0">
                <a:solidFill>
                  <a:srgbClr val="2B91AF"/>
                </a:solidFill>
                <a:latin typeface="Courier New"/>
              </a:rPr>
              <a:t>    7</a:t>
            </a:r>
            <a:r>
              <a:rPr lang="en-US" sz="1400" b="1" dirty="0" smtClean="0">
                <a:solidFill>
                  <a:srgbClr val="000000"/>
                </a:solidFill>
                <a:latin typeface="Courier New"/>
              </a:rPr>
              <a:t>    {</a:t>
            </a:r>
          </a:p>
          <a:p>
            <a:r>
              <a:rPr lang="en-US" sz="1400" b="1" dirty="0" smtClean="0">
                <a:solidFill>
                  <a:srgbClr val="2B91AF"/>
                </a:solidFill>
                <a:latin typeface="Courier New"/>
              </a:rPr>
              <a:t>    8</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endParaRPr lang="en-US" sz="1400" b="1" dirty="0" smtClean="0">
              <a:solidFill>
                <a:srgbClr val="000000"/>
              </a:solidFill>
              <a:latin typeface="Courier New"/>
            </a:endParaRPr>
          </a:p>
          <a:p>
            <a:r>
              <a:rPr lang="en-US" sz="1400" b="1" dirty="0" smtClean="0">
                <a:solidFill>
                  <a:srgbClr val="2B91AF"/>
                </a:solidFill>
                <a:latin typeface="Courier New"/>
              </a:rPr>
              <a:t>    9</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Make the shader active.</a:t>
            </a:r>
            <a:endParaRPr lang="en-US" sz="1400" b="1" dirty="0" smtClean="0">
              <a:solidFill>
                <a:srgbClr val="000000"/>
              </a:solidFill>
              <a:latin typeface="Courier New"/>
            </a:endParaRPr>
          </a:p>
          <a:p>
            <a:r>
              <a:rPr lang="en-US" sz="1400" b="1" dirty="0" smtClean="0">
                <a:solidFill>
                  <a:srgbClr val="2B91AF"/>
                </a:solidFill>
                <a:latin typeface="Courier New"/>
              </a:rPr>
              <a:t>   10</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endParaRPr lang="en-US" sz="1400" b="1" dirty="0" smtClean="0">
              <a:solidFill>
                <a:srgbClr val="000000"/>
              </a:solidFill>
              <a:latin typeface="Courier New"/>
            </a:endParaRPr>
          </a:p>
          <a:p>
            <a:r>
              <a:rPr lang="en-US" sz="1400" b="1" dirty="0" smtClean="0">
                <a:solidFill>
                  <a:srgbClr val="2B91AF"/>
                </a:solidFill>
                <a:latin typeface="Courier New"/>
              </a:rPr>
              <a:t>   11</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&lt;param name="panel"&gt;</a:t>
            </a:r>
            <a:r>
              <a:rPr lang="en-US" sz="1400" b="1" dirty="0" smtClean="0">
                <a:solidFill>
                  <a:srgbClr val="008000"/>
                </a:solidFill>
                <a:latin typeface="Courier New"/>
              </a:rPr>
              <a:t>The </a:t>
            </a:r>
            <a:r>
              <a:rPr lang="en-US" sz="1400" b="1" dirty="0" smtClean="0">
                <a:solidFill>
                  <a:srgbClr val="808080"/>
                </a:solidFill>
                <a:latin typeface="Courier New"/>
              </a:rPr>
              <a:t>&lt;typeparamref name="IRenderPanel"/&gt;</a:t>
            </a:r>
            <a:endParaRPr lang="en-US" sz="1400" b="1" dirty="0" smtClean="0">
              <a:solidFill>
                <a:srgbClr val="000000"/>
              </a:solidFill>
              <a:latin typeface="Courier New"/>
            </a:endParaRPr>
          </a:p>
          <a:p>
            <a:r>
              <a:rPr lang="en-US" sz="1400" b="1" dirty="0" smtClean="0">
                <a:solidFill>
                  <a:srgbClr val="2B91AF"/>
                </a:solidFill>
                <a:latin typeface="Courier New"/>
              </a:rPr>
              <a:t>   12</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for the current context.</a:t>
            </a:r>
            <a:r>
              <a:rPr lang="en-US" sz="1400" b="1" dirty="0" smtClean="0">
                <a:solidFill>
                  <a:srgbClr val="808080"/>
                </a:solidFill>
                <a:latin typeface="Courier New"/>
              </a:rPr>
              <a:t>&lt;/param&gt;</a:t>
            </a:r>
            <a:endParaRPr lang="en-US" sz="1400" b="1" dirty="0" smtClean="0">
              <a:solidFill>
                <a:srgbClr val="000000"/>
              </a:solidFill>
              <a:latin typeface="Courier New"/>
            </a:endParaRPr>
          </a:p>
          <a:p>
            <a:r>
              <a:rPr lang="en-US" sz="1400" b="1" dirty="0" smtClean="0">
                <a:solidFill>
                  <a:srgbClr val="2B91AF"/>
                </a:solidFill>
                <a:latin typeface="Courier New"/>
              </a:rPr>
              <a:t>   13</a:t>
            </a:r>
            <a:r>
              <a:rPr lang="en-US" sz="1400" b="1" dirty="0" smtClean="0">
                <a:solidFill>
                  <a:srgbClr val="000000"/>
                </a:solidFill>
                <a:latin typeface="Courier New"/>
              </a:rPr>
              <a:t>         </a:t>
            </a:r>
            <a:r>
              <a:rPr lang="en-US" sz="1400" b="1" dirty="0" smtClean="0">
                <a:solidFill>
                  <a:srgbClr val="0000FF"/>
                </a:solidFill>
                <a:latin typeface="Courier New"/>
              </a:rPr>
              <a:t>void</a:t>
            </a:r>
            <a:r>
              <a:rPr lang="en-US" sz="1400" b="1" dirty="0" smtClean="0">
                <a:solidFill>
                  <a:srgbClr val="000000"/>
                </a:solidFill>
                <a:latin typeface="Courier New"/>
              </a:rPr>
              <a:t> MakeActive(</a:t>
            </a:r>
            <a:r>
              <a:rPr lang="en-US" sz="1400" b="1" dirty="0" smtClean="0">
                <a:solidFill>
                  <a:srgbClr val="2B91AF"/>
                </a:solidFill>
                <a:latin typeface="Courier New"/>
              </a:rPr>
              <a:t>IRenderPanel</a:t>
            </a:r>
            <a:r>
              <a:rPr lang="en-US" sz="1400" b="1" dirty="0" smtClean="0">
                <a:solidFill>
                  <a:srgbClr val="000000"/>
                </a:solidFill>
                <a:latin typeface="Courier New"/>
              </a:rPr>
              <a:t> panel);</a:t>
            </a:r>
          </a:p>
          <a:p>
            <a:r>
              <a:rPr lang="en-US" sz="1400" b="1" dirty="0">
                <a:solidFill>
                  <a:srgbClr val="2B91AF"/>
                </a:solidFill>
                <a:latin typeface="Courier New"/>
              </a:rPr>
              <a:t>   14</a:t>
            </a:r>
            <a:r>
              <a:rPr lang="en-US" sz="1400" b="1" dirty="0">
                <a:solidFill>
                  <a:srgbClr val="000000"/>
                </a:solidFill>
                <a:latin typeface="Courier New"/>
              </a:rPr>
              <a:t>         </a:t>
            </a:r>
            <a:r>
              <a:rPr lang="en-US" sz="1400" b="1" dirty="0">
                <a:solidFill>
                  <a:srgbClr val="808080"/>
                </a:solidFill>
                <a:latin typeface="Courier New"/>
              </a:rPr>
              <a:t>///</a:t>
            </a:r>
            <a:r>
              <a:rPr lang="en-US" sz="1400" b="1" dirty="0">
                <a:solidFill>
                  <a:srgbClr val="008000"/>
                </a:solidFill>
                <a:latin typeface="Courier New"/>
              </a:rPr>
              <a:t> </a:t>
            </a:r>
            <a:r>
              <a:rPr lang="en-US" sz="1400" b="1" dirty="0">
                <a:solidFill>
                  <a:srgbClr val="808080"/>
                </a:solidFill>
                <a:latin typeface="Courier New"/>
              </a:rPr>
              <a:t>&lt;summary&gt;</a:t>
            </a:r>
            <a:endParaRPr lang="en-US" sz="1400" b="1" dirty="0">
              <a:solidFill>
                <a:srgbClr val="000000"/>
              </a:solidFill>
              <a:latin typeface="Courier New"/>
            </a:endParaRPr>
          </a:p>
          <a:p>
            <a:r>
              <a:rPr lang="en-US" sz="1400" b="1" dirty="0">
                <a:solidFill>
                  <a:srgbClr val="2B91AF"/>
                </a:solidFill>
                <a:latin typeface="Courier New"/>
              </a:rPr>
              <a:t>   15</a:t>
            </a:r>
            <a:r>
              <a:rPr lang="en-US" sz="1400" b="1" dirty="0">
                <a:solidFill>
                  <a:srgbClr val="000000"/>
                </a:solidFill>
                <a:latin typeface="Courier New"/>
              </a:rPr>
              <a:t>         </a:t>
            </a:r>
            <a:r>
              <a:rPr lang="en-US" sz="1400" b="1" dirty="0">
                <a:solidFill>
                  <a:srgbClr val="808080"/>
                </a:solidFill>
                <a:latin typeface="Courier New"/>
              </a:rPr>
              <a:t>///</a:t>
            </a:r>
            <a:r>
              <a:rPr lang="en-US" sz="1400" b="1" dirty="0">
                <a:solidFill>
                  <a:srgbClr val="008000"/>
                </a:solidFill>
                <a:latin typeface="Courier New"/>
              </a:rPr>
              <a:t> Deactivate the shader.</a:t>
            </a:r>
            <a:endParaRPr lang="en-US" sz="1400" b="1" dirty="0">
              <a:solidFill>
                <a:srgbClr val="000000"/>
              </a:solidFill>
              <a:latin typeface="Courier New"/>
            </a:endParaRPr>
          </a:p>
          <a:p>
            <a:r>
              <a:rPr lang="en-US" sz="1400" b="1" dirty="0">
                <a:solidFill>
                  <a:srgbClr val="2B91AF"/>
                </a:solidFill>
                <a:latin typeface="Courier New"/>
              </a:rPr>
              <a:t>   16</a:t>
            </a:r>
            <a:r>
              <a:rPr lang="en-US" sz="1400" b="1" dirty="0">
                <a:solidFill>
                  <a:srgbClr val="000000"/>
                </a:solidFill>
                <a:latin typeface="Courier New"/>
              </a:rPr>
              <a:t>         </a:t>
            </a:r>
            <a:r>
              <a:rPr lang="en-US" sz="1400" b="1" dirty="0">
                <a:solidFill>
                  <a:srgbClr val="808080"/>
                </a:solidFill>
                <a:latin typeface="Courier New"/>
              </a:rPr>
              <a:t>///</a:t>
            </a:r>
            <a:r>
              <a:rPr lang="en-US" sz="1400" b="1" dirty="0">
                <a:solidFill>
                  <a:srgbClr val="008000"/>
                </a:solidFill>
                <a:latin typeface="Courier New"/>
              </a:rPr>
              <a:t> </a:t>
            </a:r>
            <a:r>
              <a:rPr lang="en-US" sz="1400" b="1" dirty="0">
                <a:solidFill>
                  <a:srgbClr val="808080"/>
                </a:solidFill>
                <a:latin typeface="Courier New"/>
              </a:rPr>
              <a:t>&lt;/summary&gt;</a:t>
            </a:r>
            <a:endParaRPr lang="en-US" sz="1400" b="1" dirty="0">
              <a:solidFill>
                <a:srgbClr val="000000"/>
              </a:solidFill>
              <a:latin typeface="Courier New"/>
            </a:endParaRPr>
          </a:p>
          <a:p>
            <a:r>
              <a:rPr lang="en-US" sz="1400" b="1" dirty="0">
                <a:solidFill>
                  <a:srgbClr val="2B91AF"/>
                </a:solidFill>
                <a:latin typeface="Courier New"/>
              </a:rPr>
              <a:t>   17</a:t>
            </a:r>
            <a:r>
              <a:rPr lang="en-US" sz="1400" b="1" dirty="0">
                <a:solidFill>
                  <a:srgbClr val="000000"/>
                </a:solidFill>
                <a:latin typeface="Courier New"/>
              </a:rPr>
              <a:t>         </a:t>
            </a:r>
            <a:r>
              <a:rPr lang="en-US" sz="1400" b="1" dirty="0">
                <a:solidFill>
                  <a:srgbClr val="0000FF"/>
                </a:solidFill>
                <a:latin typeface="Courier New"/>
              </a:rPr>
              <a:t>void</a:t>
            </a:r>
            <a:r>
              <a:rPr lang="en-US" sz="1400" b="1" dirty="0">
                <a:solidFill>
                  <a:srgbClr val="000000"/>
                </a:solidFill>
                <a:latin typeface="Courier New"/>
              </a:rPr>
              <a:t> Deactivate();</a:t>
            </a:r>
          </a:p>
          <a:p>
            <a:r>
              <a:rPr lang="en-US" sz="1400" b="1" dirty="0">
                <a:solidFill>
                  <a:srgbClr val="2B91AF"/>
                </a:solidFill>
                <a:latin typeface="Courier New"/>
              </a:rPr>
              <a:t>   14</a:t>
            </a:r>
            <a:r>
              <a:rPr lang="en-US" sz="1400" b="1" dirty="0">
                <a:solidFill>
                  <a:srgbClr val="000000"/>
                </a:solidFill>
                <a:latin typeface="Courier New"/>
              </a:rPr>
              <a:t>         </a:t>
            </a:r>
            <a:r>
              <a:rPr lang="en-US" sz="1400" b="1" dirty="0">
                <a:solidFill>
                  <a:srgbClr val="808080"/>
                </a:solidFill>
                <a:latin typeface="Courier New"/>
              </a:rPr>
              <a:t>///</a:t>
            </a:r>
            <a:r>
              <a:rPr lang="en-US" sz="1400" b="1" dirty="0">
                <a:solidFill>
                  <a:srgbClr val="008000"/>
                </a:solidFill>
                <a:latin typeface="Courier New"/>
              </a:rPr>
              <a:t> </a:t>
            </a:r>
            <a:r>
              <a:rPr lang="en-US" sz="1400" b="1" dirty="0">
                <a:solidFill>
                  <a:srgbClr val="808080"/>
                </a:solidFill>
                <a:latin typeface="Courier New"/>
              </a:rPr>
              <a:t>&lt;summary&gt;</a:t>
            </a:r>
            <a:endParaRPr lang="en-US" sz="1400" b="1" dirty="0">
              <a:solidFill>
                <a:srgbClr val="000000"/>
              </a:solidFill>
              <a:latin typeface="Courier New"/>
            </a:endParaRPr>
          </a:p>
          <a:p>
            <a:r>
              <a:rPr lang="en-US" sz="1400" b="1" dirty="0">
                <a:solidFill>
                  <a:srgbClr val="2B91AF"/>
                </a:solidFill>
                <a:latin typeface="Courier New"/>
              </a:rPr>
              <a:t>   15</a:t>
            </a:r>
            <a:r>
              <a:rPr lang="en-US" sz="1400" b="1" dirty="0">
                <a:solidFill>
                  <a:srgbClr val="000000"/>
                </a:solidFill>
                <a:latin typeface="Courier New"/>
              </a:rPr>
              <a:t>         </a:t>
            </a:r>
            <a:r>
              <a:rPr lang="en-US" sz="1400" b="1" dirty="0">
                <a:solidFill>
                  <a:srgbClr val="808080"/>
                </a:solidFill>
                <a:latin typeface="Courier New"/>
              </a:rPr>
              <a:t>///</a:t>
            </a:r>
            <a:r>
              <a:rPr lang="en-US" sz="1400" b="1" dirty="0">
                <a:solidFill>
                  <a:srgbClr val="008000"/>
                </a:solidFill>
                <a:latin typeface="Courier New"/>
              </a:rPr>
              <a:t> </a:t>
            </a:r>
            <a:r>
              <a:rPr lang="en-US" sz="1400" b="1" dirty="0" smtClean="0">
                <a:solidFill>
                  <a:srgbClr val="008000"/>
                </a:solidFill>
                <a:latin typeface="Courier New"/>
              </a:rPr>
              <a:t>Attach any shaders.</a:t>
            </a:r>
            <a:endParaRPr lang="en-US" sz="1400" b="1" dirty="0">
              <a:solidFill>
                <a:srgbClr val="000000"/>
              </a:solidFill>
              <a:latin typeface="Courier New"/>
            </a:endParaRPr>
          </a:p>
          <a:p>
            <a:r>
              <a:rPr lang="en-US" sz="1400" b="1" dirty="0">
                <a:solidFill>
                  <a:srgbClr val="2B91AF"/>
                </a:solidFill>
                <a:latin typeface="Courier New"/>
              </a:rPr>
              <a:t>   16</a:t>
            </a:r>
            <a:r>
              <a:rPr lang="en-US" sz="1400" b="1" dirty="0">
                <a:solidFill>
                  <a:srgbClr val="000000"/>
                </a:solidFill>
                <a:latin typeface="Courier New"/>
              </a:rPr>
              <a:t>         </a:t>
            </a:r>
            <a:r>
              <a:rPr lang="en-US" sz="1400" b="1" dirty="0">
                <a:solidFill>
                  <a:srgbClr val="808080"/>
                </a:solidFill>
                <a:latin typeface="Courier New"/>
              </a:rPr>
              <a:t>///</a:t>
            </a:r>
            <a:r>
              <a:rPr lang="en-US" sz="1400" b="1" dirty="0">
                <a:solidFill>
                  <a:srgbClr val="008000"/>
                </a:solidFill>
                <a:latin typeface="Courier New"/>
              </a:rPr>
              <a:t> </a:t>
            </a:r>
            <a:r>
              <a:rPr lang="en-US" sz="1400" b="1" dirty="0">
                <a:solidFill>
                  <a:srgbClr val="808080"/>
                </a:solidFill>
                <a:latin typeface="Courier New"/>
              </a:rPr>
              <a:t>&lt;/summary&gt;</a:t>
            </a:r>
            <a:endParaRPr lang="en-US" sz="1400" b="1" dirty="0">
              <a:solidFill>
                <a:srgbClr val="000000"/>
              </a:solidFill>
              <a:latin typeface="Courier New"/>
            </a:endParaRPr>
          </a:p>
          <a:p>
            <a:r>
              <a:rPr lang="en-US" sz="1400" b="1" dirty="0">
                <a:solidFill>
                  <a:srgbClr val="2B91AF"/>
                </a:solidFill>
                <a:latin typeface="Courier New"/>
              </a:rPr>
              <a:t>   17</a:t>
            </a:r>
            <a:r>
              <a:rPr lang="en-US" sz="1400" b="1" dirty="0">
                <a:solidFill>
                  <a:srgbClr val="000000"/>
                </a:solidFill>
                <a:latin typeface="Courier New"/>
              </a:rPr>
              <a:t>         </a:t>
            </a:r>
            <a:r>
              <a:rPr lang="en-US" sz="1400" b="1" dirty="0">
                <a:solidFill>
                  <a:srgbClr val="0000FF"/>
                </a:solidFill>
                <a:latin typeface="Courier New"/>
              </a:rPr>
              <a:t>void</a:t>
            </a:r>
            <a:r>
              <a:rPr lang="en-US" sz="1400" b="1" dirty="0">
                <a:solidFill>
                  <a:srgbClr val="000000"/>
                </a:solidFill>
                <a:latin typeface="Courier New"/>
              </a:rPr>
              <a:t> </a:t>
            </a:r>
            <a:r>
              <a:rPr lang="en-US" sz="1400" b="1" dirty="0" err="1">
                <a:solidFill>
                  <a:srgbClr val="000000"/>
                </a:solidFill>
                <a:latin typeface="Courier New"/>
              </a:rPr>
              <a:t>AttachShader</a:t>
            </a:r>
            <a:r>
              <a:rPr lang="en-US" sz="1400" b="1" dirty="0">
                <a:solidFill>
                  <a:srgbClr val="000000"/>
                </a:solidFill>
                <a:latin typeface="Courier New"/>
              </a:rPr>
              <a:t>(</a:t>
            </a:r>
            <a:r>
              <a:rPr lang="en-US" sz="1400" b="1" dirty="0" err="1">
                <a:solidFill>
                  <a:srgbClr val="2B91AF"/>
                </a:solidFill>
                <a:latin typeface="Courier New"/>
              </a:rPr>
              <a:t>IShaderRoutine</a:t>
            </a:r>
            <a:r>
              <a:rPr lang="en-US" sz="1400" b="1" dirty="0">
                <a:solidFill>
                  <a:srgbClr val="000000"/>
                </a:solidFill>
                <a:latin typeface="Courier New"/>
              </a:rPr>
              <a:t> </a:t>
            </a:r>
            <a:r>
              <a:rPr lang="en-US" sz="1400" b="1" dirty="0" smtClean="0">
                <a:solidFill>
                  <a:srgbClr val="000000"/>
                </a:solidFill>
                <a:latin typeface="Courier New"/>
              </a:rPr>
              <a:t>shader);</a:t>
            </a:r>
            <a:endParaRPr lang="en-US" sz="1400" b="1" dirty="0">
              <a:solidFill>
                <a:srgbClr val="000000"/>
              </a:solidFill>
              <a:latin typeface="Courier New"/>
            </a:endParaRPr>
          </a:p>
          <a:p>
            <a:r>
              <a:rPr lang="en-US" sz="1400" b="1" dirty="0" smtClean="0">
                <a:solidFill>
                  <a:srgbClr val="2B91AF"/>
                </a:solidFill>
                <a:latin typeface="Courier New"/>
              </a:rPr>
              <a:t>   18</a:t>
            </a:r>
            <a:r>
              <a:rPr lang="en-US" sz="1400" b="1" dirty="0" smtClean="0">
                <a:solidFill>
                  <a:srgbClr val="000000"/>
                </a:solidFill>
                <a:latin typeface="Courier New"/>
              </a:rPr>
              <a:t>    }</a:t>
            </a:r>
          </a:p>
          <a:p>
            <a:r>
              <a:rPr lang="en-US" sz="1400" b="1" dirty="0" smtClean="0">
                <a:solidFill>
                  <a:srgbClr val="2B91AF"/>
                </a:solidFill>
                <a:latin typeface="Courier New"/>
              </a:rPr>
              <a:t>   19</a:t>
            </a:r>
            <a:r>
              <a:rPr lang="en-US" sz="1400" b="1" dirty="0" smtClean="0">
                <a:solidFill>
                  <a:srgbClr val="000000"/>
                </a:solidFill>
                <a:latin typeface="Courier New"/>
              </a:rPr>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smtClean="0"/>
              <a:t>Key Interfaces</a:t>
            </a:r>
            <a:endParaRPr lang="en-US" dirty="0"/>
          </a:p>
        </p:txBody>
      </p:sp>
      <p:sp>
        <p:nvSpPr>
          <p:cNvPr id="5" name="TextBox 4"/>
          <p:cNvSpPr txBox="1"/>
          <p:nvPr/>
        </p:nvSpPr>
        <p:spPr>
          <a:xfrm>
            <a:off x="457200" y="1905000"/>
            <a:ext cx="7713971" cy="280076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namespace</a:t>
            </a:r>
            <a:r>
              <a:rPr lang="en-US" sz="1600" b="1" dirty="0" smtClean="0">
                <a:solidFill>
                  <a:srgbClr val="000000"/>
                </a:solidFill>
                <a:latin typeface="Courier New"/>
              </a:rPr>
              <a:t> OhioState.Graphics</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interface</a:t>
            </a:r>
            <a:r>
              <a:rPr lang="en-US" sz="1600" b="1" dirty="0" smtClean="0">
                <a:solidFill>
                  <a:srgbClr val="000000"/>
                </a:solidFill>
                <a:latin typeface="Courier New"/>
              </a:rPr>
              <a:t> </a:t>
            </a:r>
            <a:r>
              <a:rPr lang="en-US" sz="1600" b="1" dirty="0" smtClean="0">
                <a:solidFill>
                  <a:srgbClr val="2B91AF"/>
                </a:solidFill>
                <a:latin typeface="Courier New"/>
              </a:rPr>
              <a:t>IHardwareResource</a:t>
            </a:r>
            <a:r>
              <a:rPr lang="en-US" sz="1600" b="1" dirty="0" smtClean="0">
                <a:solidFill>
                  <a:srgbClr val="000000"/>
                </a:solidFill>
                <a:latin typeface="Courier New"/>
              </a:rPr>
              <a:t>&lt;T&gt;</a:t>
            </a:r>
          </a:p>
          <a:p>
            <a:r>
              <a:rPr lang="en-US" sz="1600" b="1" dirty="0" smtClean="0">
                <a:solidFill>
                  <a:srgbClr val="000000"/>
                </a:solidFill>
                <a:latin typeface="Courier New"/>
              </a:rPr>
              <a:t>   {</a:t>
            </a:r>
          </a:p>
          <a:p>
            <a:r>
              <a:rPr lang="en-US" sz="1600" b="1" dirty="0" smtClean="0">
                <a:solidFill>
                  <a:srgbClr val="000000"/>
                </a:solidFill>
                <a:latin typeface="Courier New"/>
              </a:rPr>
              <a:t>        T GUID { </a:t>
            </a:r>
            <a:r>
              <a:rPr lang="en-US" sz="1600" b="1" dirty="0" smtClean="0">
                <a:solidFill>
                  <a:srgbClr val="0000FF"/>
                </a:solidFill>
                <a:latin typeface="Courier New"/>
              </a:rPr>
              <a:t>get</a:t>
            </a:r>
            <a:r>
              <a:rPr lang="en-US" sz="1600" b="1" dirty="0" smtClean="0">
                <a:solidFill>
                  <a:srgbClr val="000000"/>
                </a:solidFill>
                <a:latin typeface="Courier New"/>
              </a:rPr>
              <a:t>; }</a:t>
            </a:r>
          </a:p>
          <a:p>
            <a:r>
              <a:rPr lang="en-US" sz="1600" b="1" dirty="0" smtClean="0">
                <a:solidFill>
                  <a:srgbClr val="000000"/>
                </a:solidFill>
                <a:latin typeface="Courier New"/>
              </a:rPr>
              <a:t>   }</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interface</a:t>
            </a:r>
            <a:r>
              <a:rPr lang="en-US" sz="1600" b="1" dirty="0" smtClean="0">
                <a:solidFill>
                  <a:srgbClr val="000000"/>
                </a:solidFill>
                <a:latin typeface="Courier New"/>
              </a:rPr>
              <a:t> </a:t>
            </a:r>
            <a:r>
              <a:rPr lang="en-US" sz="1600" b="1" dirty="0" smtClean="0">
                <a:solidFill>
                  <a:srgbClr val="2B91AF"/>
                </a:solidFill>
                <a:latin typeface="Courier New"/>
              </a:rPr>
              <a:t>IOpenGLResource</a:t>
            </a:r>
            <a:r>
              <a:rPr lang="en-US" sz="1600" b="1" dirty="0" smtClean="0">
                <a:solidFill>
                  <a:srgbClr val="000000"/>
                </a:solidFill>
                <a:latin typeface="Courier New"/>
              </a:rPr>
              <a:t> : </a:t>
            </a:r>
            <a:r>
              <a:rPr lang="en-US" sz="1600" b="1" dirty="0" smtClean="0">
                <a:solidFill>
                  <a:srgbClr val="2B91AF"/>
                </a:solidFill>
                <a:latin typeface="Courier New"/>
              </a:rPr>
              <a:t>IHardwareResource</a:t>
            </a:r>
            <a:r>
              <a:rPr lang="en-US" sz="1600" b="1" dirty="0" smtClean="0">
                <a:solidFill>
                  <a:srgbClr val="000000"/>
                </a:solidFill>
                <a:latin typeface="Courier New"/>
              </a:rPr>
              <a:t>&lt;</a:t>
            </a:r>
            <a:r>
              <a:rPr lang="en-US" sz="1600" b="1" dirty="0" smtClean="0">
                <a:solidFill>
                  <a:srgbClr val="0000FF"/>
                </a:solidFill>
                <a:latin typeface="Courier New"/>
              </a:rPr>
              <a:t>uint</a:t>
            </a:r>
            <a:r>
              <a:rPr lang="en-US" sz="1600" b="1" dirty="0" smtClean="0">
                <a:solidFill>
                  <a:srgbClr val="000000"/>
                </a:solidFill>
                <a:latin typeface="Courier New"/>
              </a:rPr>
              <a:t>&gt;</a:t>
            </a:r>
          </a:p>
          <a:p>
            <a:r>
              <a:rPr lang="en-US" sz="1600" b="1" dirty="0" smtClean="0">
                <a:solidFill>
                  <a:srgbClr val="000000"/>
                </a:solidFill>
                <a:latin typeface="Courier New"/>
              </a:rPr>
              <a:t>   {</a:t>
            </a:r>
          </a:p>
          <a:p>
            <a:r>
              <a:rPr lang="en-US" sz="1600" b="1" dirty="0" smtClean="0">
                <a:solidFill>
                  <a:srgbClr val="000000"/>
                </a:solidFill>
                <a:latin typeface="Courier New"/>
              </a:rPr>
              <a:t>   }</a:t>
            </a:r>
          </a:p>
          <a:p>
            <a:r>
              <a:rPr lang="en-US" sz="1600" b="1" dirty="0" smtClean="0">
                <a:solidFill>
                  <a:srgbClr val="000000"/>
                </a:solidFill>
                <a:latin typeface="Courier New"/>
              </a:rPr>
              <a:t>}</a:t>
            </a:r>
            <a:endParaRPr lang="en-US" sz="1600" b="1" dirty="0">
              <a:solidFill>
                <a:srgbClr val="000000"/>
              </a:solidFill>
              <a:latin typeface="Courier New"/>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Outline of course</a:t>
            </a:r>
          </a:p>
        </p:txBody>
      </p:sp>
      <p:sp>
        <p:nvSpPr>
          <p:cNvPr id="12291" name="Rectangle 3"/>
          <p:cNvSpPr>
            <a:spLocks noGrp="1" noChangeArrowheads="1"/>
          </p:cNvSpPr>
          <p:nvPr>
            <p:ph type="body" idx="1"/>
          </p:nvPr>
        </p:nvSpPr>
        <p:spPr>
          <a:xfrm>
            <a:off x="609600" y="1676400"/>
            <a:ext cx="7848600" cy="4648200"/>
          </a:xfrm>
        </p:spPr>
        <p:txBody>
          <a:bodyPr/>
          <a:lstStyle/>
          <a:p>
            <a:pPr eaLnBrk="1" hangingPunct="1">
              <a:lnSpc>
                <a:spcPct val="90000"/>
              </a:lnSpc>
            </a:pPr>
            <a:r>
              <a:rPr lang="en-US" altLang="en-US" sz="2800" smtClean="0"/>
              <a:t>Geometry</a:t>
            </a:r>
          </a:p>
          <a:p>
            <a:pPr eaLnBrk="1" hangingPunct="1">
              <a:lnSpc>
                <a:spcPct val="90000"/>
              </a:lnSpc>
            </a:pPr>
            <a:r>
              <a:rPr lang="en-US" altLang="en-US" sz="2800" smtClean="0"/>
              <a:t>Rasterization</a:t>
            </a:r>
          </a:p>
          <a:p>
            <a:pPr eaLnBrk="1" hangingPunct="1">
              <a:lnSpc>
                <a:spcPct val="90000"/>
              </a:lnSpc>
            </a:pPr>
            <a:r>
              <a:rPr lang="en-US" altLang="en-US" sz="2800" smtClean="0"/>
              <a:t>Shading</a:t>
            </a:r>
          </a:p>
          <a:p>
            <a:pPr eaLnBrk="1" hangingPunct="1">
              <a:lnSpc>
                <a:spcPct val="90000"/>
              </a:lnSpc>
            </a:pPr>
            <a:r>
              <a:rPr lang="en-US" altLang="en-US" sz="2800" smtClean="0"/>
              <a:t>Hidden surface 				         elimination</a:t>
            </a:r>
          </a:p>
          <a:p>
            <a:pPr eaLnBrk="1" hangingPunct="1">
              <a:lnSpc>
                <a:spcPct val="90000"/>
              </a:lnSpc>
            </a:pPr>
            <a:r>
              <a:rPr lang="en-US" altLang="en-US" sz="2800" smtClean="0"/>
              <a:t>Texture mapping</a:t>
            </a:r>
          </a:p>
          <a:p>
            <a:pPr eaLnBrk="1" hangingPunct="1">
              <a:lnSpc>
                <a:spcPct val="90000"/>
              </a:lnSpc>
            </a:pPr>
            <a:r>
              <a:rPr lang="en-US" altLang="en-US" sz="2800" smtClean="0">
                <a:solidFill>
                  <a:schemeClr val="folHlink"/>
                </a:solidFill>
              </a:rPr>
              <a:t>Modeling</a:t>
            </a:r>
          </a:p>
          <a:p>
            <a:pPr eaLnBrk="1" hangingPunct="1">
              <a:lnSpc>
                <a:spcPct val="90000"/>
              </a:lnSpc>
            </a:pPr>
            <a:r>
              <a:rPr lang="en-US" altLang="en-US" sz="2800" smtClean="0">
                <a:solidFill>
                  <a:schemeClr val="folHlink"/>
                </a:solidFill>
              </a:rPr>
              <a:t>Animation</a:t>
            </a:r>
          </a:p>
          <a:p>
            <a:pPr eaLnBrk="1" hangingPunct="1">
              <a:lnSpc>
                <a:spcPct val="90000"/>
              </a:lnSpc>
            </a:pPr>
            <a:r>
              <a:rPr lang="en-US" altLang="en-US" sz="2800" smtClean="0">
                <a:solidFill>
                  <a:schemeClr val="folHlink"/>
                </a:solidFill>
              </a:rPr>
              <a:t>Ray tracing</a:t>
            </a:r>
          </a:p>
          <a:p>
            <a:pPr eaLnBrk="1" hangingPunct="1">
              <a:lnSpc>
                <a:spcPct val="90000"/>
              </a:lnSpc>
            </a:pPr>
            <a:r>
              <a:rPr lang="en-US" altLang="en-US" sz="2800" smtClean="0">
                <a:solidFill>
                  <a:schemeClr val="folHlink"/>
                </a:solidFill>
              </a:rPr>
              <a:t>Global illumination</a:t>
            </a:r>
          </a:p>
          <a:p>
            <a:pPr eaLnBrk="1" hangingPunct="1">
              <a:lnSpc>
                <a:spcPct val="90000"/>
              </a:lnSpc>
            </a:pPr>
            <a:endParaRPr lang="en-US" altLang="en-US" sz="2800" smtClean="0"/>
          </a:p>
          <a:p>
            <a:pPr eaLnBrk="1" hangingPunct="1">
              <a:lnSpc>
                <a:spcPct val="90000"/>
              </a:lnSpc>
            </a:pPr>
            <a:endParaRPr lang="en-US" altLang="en-US" sz="2800" smtClean="0"/>
          </a:p>
        </p:txBody>
      </p:sp>
      <p:sp>
        <p:nvSpPr>
          <p:cNvPr id="12292" name="AutoShape 4"/>
          <p:cNvSpPr>
            <a:spLocks noChangeArrowheads="1"/>
          </p:cNvSpPr>
          <p:nvPr/>
        </p:nvSpPr>
        <p:spPr bwMode="auto">
          <a:xfrm>
            <a:off x="3467100" y="3111500"/>
            <a:ext cx="1981200" cy="457200"/>
          </a:xfrm>
          <a:prstGeom prst="leftArrow">
            <a:avLst>
              <a:gd name="adj1" fmla="val 50000"/>
              <a:gd name="adj2" fmla="val 108333"/>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2293" name="Text Box 5"/>
          <p:cNvSpPr txBox="1">
            <a:spLocks noChangeArrowheads="1"/>
          </p:cNvSpPr>
          <p:nvPr/>
        </p:nvSpPr>
        <p:spPr bwMode="auto">
          <a:xfrm>
            <a:off x="4554538" y="2841625"/>
            <a:ext cx="4398962" cy="707886"/>
          </a:xfrm>
          <a:prstGeom prst="rect">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algn="l" eaLnBrk="1" hangingPunct="1"/>
            <a:r>
              <a:rPr lang="en-US" altLang="en-US" sz="2000" dirty="0"/>
              <a:t>How to </a:t>
            </a:r>
            <a:r>
              <a:rPr lang="en-US" altLang="en-US" sz="2000" dirty="0" smtClean="0"/>
              <a:t>determine only </a:t>
            </a:r>
            <a:r>
              <a:rPr lang="en-US" altLang="en-US" sz="2000" dirty="0"/>
              <a:t>the visible parts of scene objects</a:t>
            </a:r>
          </a:p>
        </p:txBody>
      </p:sp>
      <p:pic>
        <p:nvPicPr>
          <p:cNvPr id="12294" name="Picture 10"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3225" y="4386263"/>
            <a:ext cx="266858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6715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smtClean="0"/>
              <a:t>Shader Routines</a:t>
            </a:r>
            <a:endParaRPr lang="en-US" dirty="0"/>
          </a:p>
        </p:txBody>
      </p:sp>
      <p:sp>
        <p:nvSpPr>
          <p:cNvPr id="5" name="TextBox 4"/>
          <p:cNvSpPr txBox="1"/>
          <p:nvPr/>
        </p:nvSpPr>
        <p:spPr>
          <a:xfrm>
            <a:off x="990600" y="1371600"/>
            <a:ext cx="6849952" cy="110799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protected</a:t>
            </a:r>
            <a:r>
              <a:rPr lang="en-US" sz="1600" b="1" dirty="0" smtClean="0">
                <a:solidFill>
                  <a:srgbClr val="000000"/>
                </a:solidFill>
                <a:latin typeface="Courier New"/>
              </a:rPr>
              <a:t> ShaderRoutineGL()</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chemeClr val="accent1">
                    <a:lumMod val="75000"/>
                  </a:schemeClr>
                </a:solidFill>
                <a:latin typeface="Courier New"/>
              </a:rPr>
              <a:t>// The constructor should not make any OpenGL calls</a:t>
            </a:r>
            <a:endParaRPr lang="en-US" sz="1600" b="1" dirty="0" smtClean="0">
              <a:solidFill>
                <a:srgbClr val="000000"/>
              </a:solidFill>
              <a:latin typeface="Courier New"/>
            </a:endParaRPr>
          </a:p>
          <a:p>
            <a:r>
              <a:rPr lang="en-US" sz="1600" b="1" dirty="0" smtClean="0">
                <a:solidFill>
                  <a:srgbClr val="000000"/>
                </a:solidFill>
                <a:latin typeface="Courier New"/>
              </a:rPr>
              <a:t>}</a:t>
            </a:r>
          </a:p>
        </p:txBody>
      </p:sp>
      <p:sp>
        <p:nvSpPr>
          <p:cNvPr id="6" name="TextBox 5"/>
          <p:cNvSpPr txBox="1"/>
          <p:nvPr/>
        </p:nvSpPr>
        <p:spPr>
          <a:xfrm>
            <a:off x="990600" y="2579906"/>
            <a:ext cx="6726521" cy="427809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bool</a:t>
            </a:r>
            <a:r>
              <a:rPr lang="en-US" sz="1600" b="1" dirty="0" smtClean="0">
                <a:solidFill>
                  <a:srgbClr val="000000"/>
                </a:solidFill>
                <a:latin typeface="Courier New"/>
              </a:rPr>
              <a:t> Compile(</a:t>
            </a:r>
            <a:r>
              <a:rPr lang="en-US" sz="1600" b="1" dirty="0" smtClean="0">
                <a:solidFill>
                  <a:srgbClr val="2B91AF"/>
                </a:solidFill>
                <a:latin typeface="Courier New"/>
              </a:rPr>
              <a:t>IRenderPanel</a:t>
            </a:r>
            <a:r>
              <a:rPr lang="en-US" sz="1600" b="1" dirty="0" smtClean="0">
                <a:solidFill>
                  <a:srgbClr val="000000"/>
                </a:solidFill>
                <a:latin typeface="Courier New"/>
              </a:rPr>
              <a:t> panel) {</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(!created) {</a:t>
            </a:r>
          </a:p>
          <a:p>
            <a:r>
              <a:rPr lang="en-US" sz="1600" b="1" dirty="0" smtClean="0">
                <a:solidFill>
                  <a:srgbClr val="000000"/>
                </a:solidFill>
                <a:latin typeface="Courier New"/>
              </a:rPr>
              <a:t>        Create();</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(needsCompiled) {</a:t>
            </a:r>
          </a:p>
          <a:p>
            <a:r>
              <a:rPr lang="en-US" sz="1600" b="1" dirty="0" smtClean="0">
                <a:solidFill>
                  <a:srgbClr val="000000"/>
                </a:solidFill>
                <a:latin typeface="Courier New"/>
              </a:rPr>
              <a:t>        LoadSource();</a:t>
            </a:r>
          </a:p>
          <a:p>
            <a:r>
              <a:rPr lang="en-US" sz="1600" b="1" dirty="0" smtClean="0">
                <a:solidFill>
                  <a:srgbClr val="000000"/>
                </a:solidFill>
                <a:latin typeface="Courier New"/>
              </a:rPr>
              <a:t>        </a:t>
            </a:r>
            <a:r>
              <a:rPr lang="en-US" sz="1600" b="1" dirty="0" smtClean="0">
                <a:solidFill>
                  <a:srgbClr val="008000"/>
                </a:solidFill>
                <a:latin typeface="Courier New"/>
              </a:rPr>
              <a:t>// Create the Handle (GUID) for the shader</a:t>
            </a:r>
            <a:endParaRPr lang="en-US" sz="16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.glCompileShader(guid);</a:t>
            </a:r>
          </a:p>
          <a:p>
            <a:r>
              <a:rPr lang="en-US" sz="1600" b="1" dirty="0" smtClean="0">
                <a:solidFill>
                  <a:srgbClr val="000000"/>
                </a:solidFill>
                <a:latin typeface="Courier New"/>
              </a:rPr>
              <a:t>        </a:t>
            </a:r>
            <a:r>
              <a:rPr lang="en-US" sz="1600" b="1" dirty="0" smtClean="0">
                <a:solidFill>
                  <a:srgbClr val="0000FF"/>
                </a:solidFill>
                <a:latin typeface="Courier New"/>
              </a:rPr>
              <a:t>int</a:t>
            </a:r>
            <a:r>
              <a:rPr lang="en-US" sz="1600" b="1" dirty="0" smtClean="0">
                <a:solidFill>
                  <a:srgbClr val="000000"/>
                </a:solidFill>
                <a:latin typeface="Courier New"/>
              </a:rPr>
              <a:t> compileStatus;</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.glGetShaderiv(guid, </a:t>
            </a:r>
            <a:r>
              <a:rPr lang="en-US" sz="1600" b="1" dirty="0" smtClean="0">
                <a:solidFill>
                  <a:srgbClr val="2B91AF"/>
                </a:solidFill>
                <a:latin typeface="Courier New"/>
              </a:rPr>
              <a:t>Gl</a:t>
            </a:r>
            <a:r>
              <a:rPr lang="en-US" sz="1600" b="1" dirty="0" smtClean="0">
                <a:solidFill>
                  <a:srgbClr val="000000"/>
                </a:solidFill>
                <a:latin typeface="Courier New"/>
              </a:rPr>
              <a:t>.GL_COMPILE_STATUS, </a:t>
            </a:r>
          </a:p>
          <a:p>
            <a:r>
              <a:rPr lang="en-US" sz="1600" b="1" dirty="0" smtClean="0">
                <a:solidFill>
                  <a:srgbClr val="000000"/>
                </a:solidFill>
                <a:latin typeface="Courier New"/>
              </a:rPr>
              <a:t>                          </a:t>
            </a:r>
            <a:r>
              <a:rPr lang="en-US" sz="1600" b="1" dirty="0" smtClean="0">
                <a:solidFill>
                  <a:srgbClr val="0000FF"/>
                </a:solidFill>
                <a:latin typeface="Courier New"/>
              </a:rPr>
              <a:t>out</a:t>
            </a:r>
            <a:r>
              <a:rPr lang="en-US" sz="1600" b="1" dirty="0" smtClean="0">
                <a:solidFill>
                  <a:srgbClr val="000000"/>
                </a:solidFill>
                <a:latin typeface="Courier New"/>
              </a:rPr>
              <a:t> compileStatus);</a:t>
            </a:r>
          </a:p>
          <a:p>
            <a:r>
              <a:rPr lang="en-US" sz="1600" b="1" dirty="0" smtClean="0">
                <a:solidFill>
                  <a:srgbClr val="000000"/>
                </a:solidFill>
                <a:latin typeface="Courier New"/>
              </a:rPr>
              <a:t>        isCompiled = (compileStatus == </a:t>
            </a:r>
            <a:r>
              <a:rPr lang="en-US" sz="1600" b="1" dirty="0" smtClean="0">
                <a:solidFill>
                  <a:srgbClr val="2B91AF"/>
                </a:solidFill>
                <a:latin typeface="Courier New"/>
              </a:rPr>
              <a:t>Gl</a:t>
            </a:r>
            <a:r>
              <a:rPr lang="en-US" sz="1600" b="1" dirty="0" smtClean="0">
                <a:solidFill>
                  <a:srgbClr val="000000"/>
                </a:solidFill>
                <a:latin typeface="Courier New"/>
              </a:rPr>
              <a:t>.GL_TRUE);</a:t>
            </a:r>
          </a:p>
          <a:p>
            <a:r>
              <a:rPr lang="en-US" sz="1600" b="1" dirty="0" smtClean="0">
                <a:solidFill>
                  <a:srgbClr val="000000"/>
                </a:solidFill>
                <a:latin typeface="Courier New"/>
              </a:rPr>
              <a:t>        SetCompilerLog();</a:t>
            </a:r>
          </a:p>
          <a:p>
            <a:r>
              <a:rPr lang="en-US" sz="1600" b="1" dirty="0" smtClean="0">
                <a:solidFill>
                  <a:srgbClr val="000000"/>
                </a:solidFill>
                <a:latin typeface="Courier New"/>
              </a:rPr>
              <a:t>        needsCompiled = </a:t>
            </a:r>
            <a:r>
              <a:rPr lang="en-US" sz="1600" b="1" dirty="0" smtClean="0">
                <a:solidFill>
                  <a:srgbClr val="0000FF"/>
                </a:solidFill>
                <a:latin typeface="Courier New"/>
              </a:rPr>
              <a:t>false</a:t>
            </a:r>
            <a:r>
              <a:rPr lang="en-US" sz="1600" b="1" dirty="0" smtClean="0">
                <a:solidFill>
                  <a:srgbClr val="000000"/>
                </a:solidFill>
                <a:latin typeface="Courier New"/>
              </a:rPr>
              <a:t>;</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return</a:t>
            </a:r>
            <a:r>
              <a:rPr lang="en-US" sz="1600" b="1" dirty="0" smtClean="0">
                <a:solidFill>
                  <a:srgbClr val="000000"/>
                </a:solidFill>
                <a:latin typeface="Courier New"/>
              </a:rPr>
              <a:t> isCompiled;</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Shader Routines</a:t>
            </a:r>
            <a:endParaRPr lang="en-US" dirty="0"/>
          </a:p>
        </p:txBody>
      </p:sp>
      <p:sp>
        <p:nvSpPr>
          <p:cNvPr id="3" name="TextBox 2"/>
          <p:cNvSpPr txBox="1"/>
          <p:nvPr/>
        </p:nvSpPr>
        <p:spPr>
          <a:xfrm>
            <a:off x="0" y="1600200"/>
            <a:ext cx="8824852" cy="304698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private</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Create()</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8000"/>
                </a:solidFill>
                <a:latin typeface="Courier New"/>
              </a:rPr>
              <a:t>// Since OpenGL wants to return an unsigned int and unsigned int's</a:t>
            </a:r>
            <a:endParaRPr lang="en-US" sz="16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008000"/>
                </a:solidFill>
                <a:latin typeface="Courier New"/>
              </a:rPr>
              <a:t>// are not CLR compliant, we need to cast this. ATI was giving me</a:t>
            </a:r>
            <a:endParaRPr lang="en-US" sz="16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008000"/>
                </a:solidFill>
                <a:latin typeface="Courier New"/>
              </a:rPr>
              <a:t>// some signed numbers, so we need to prevent a conversion here.</a:t>
            </a:r>
            <a:endParaRPr lang="en-US" sz="16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0000FF"/>
                </a:solidFill>
                <a:latin typeface="Courier New"/>
              </a:rPr>
              <a:t>unchecked</a:t>
            </a:r>
            <a:endParaRPr lang="en-US" sz="1600" b="1" dirty="0" smtClean="0">
              <a:solidFill>
                <a:srgbClr val="000000"/>
              </a:solidFill>
              <a:latin typeface="Courier New"/>
            </a:endParaRP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8000"/>
                </a:solidFill>
                <a:latin typeface="Courier New"/>
              </a:rPr>
              <a:t>// Create the Handle (GUID) for the shader</a:t>
            </a:r>
            <a:endParaRPr lang="en-US" sz="1600" b="1" dirty="0" smtClean="0">
              <a:solidFill>
                <a:srgbClr val="000000"/>
              </a:solidFill>
              <a:latin typeface="Courier New"/>
            </a:endParaRPr>
          </a:p>
          <a:p>
            <a:r>
              <a:rPr lang="en-US" sz="1600" b="1" dirty="0" smtClean="0">
                <a:solidFill>
                  <a:srgbClr val="000000"/>
                </a:solidFill>
                <a:latin typeface="Courier New"/>
              </a:rPr>
              <a:t>        guid = (</a:t>
            </a:r>
            <a:r>
              <a:rPr lang="en-US" sz="1600" b="1" dirty="0" smtClean="0">
                <a:solidFill>
                  <a:srgbClr val="0000FF"/>
                </a:solidFill>
                <a:latin typeface="Courier New"/>
              </a:rPr>
              <a:t>uint</a:t>
            </a:r>
            <a:r>
              <a:rPr lang="en-US" sz="1600" b="1" dirty="0" smtClean="0">
                <a:solidFill>
                  <a:srgbClr val="000000"/>
                </a:solidFill>
                <a:latin typeface="Courier New"/>
              </a:rPr>
              <a:t>)</a:t>
            </a:r>
            <a:r>
              <a:rPr lang="en-US" sz="1600" b="1" dirty="0" smtClean="0">
                <a:solidFill>
                  <a:srgbClr val="2B91AF"/>
                </a:solidFill>
                <a:latin typeface="Courier New"/>
              </a:rPr>
              <a:t>Gl</a:t>
            </a:r>
            <a:r>
              <a:rPr lang="en-US" sz="1600" b="1" dirty="0" smtClean="0">
                <a:solidFill>
                  <a:srgbClr val="000000"/>
                </a:solidFill>
                <a:latin typeface="Courier New"/>
              </a:rPr>
              <a:t>.glCreateShader(shaderType);</a:t>
            </a:r>
          </a:p>
          <a:p>
            <a:r>
              <a:rPr lang="en-US" sz="1600" b="1" dirty="0" smtClean="0">
                <a:solidFill>
                  <a:srgbClr val="000000"/>
                </a:solidFill>
                <a:latin typeface="Courier New"/>
              </a:rPr>
              <a:t>   }</a:t>
            </a:r>
          </a:p>
          <a:p>
            <a:r>
              <a:rPr lang="en-US" sz="1600" b="1" dirty="0" smtClean="0">
                <a:solidFill>
                  <a:srgbClr val="000000"/>
                </a:solidFill>
                <a:latin typeface="Courier New"/>
              </a:rPr>
              <a:t>   created = </a:t>
            </a:r>
            <a:r>
              <a:rPr lang="en-US" sz="1600" b="1" dirty="0" smtClean="0">
                <a:solidFill>
                  <a:srgbClr val="0000FF"/>
                </a:solidFill>
                <a:latin typeface="Courier New"/>
              </a:rPr>
              <a:t>true</a:t>
            </a:r>
            <a:r>
              <a:rPr lang="en-US" sz="1600" b="1" dirty="0" smtClean="0">
                <a:solidFill>
                  <a:srgbClr val="000000"/>
                </a:solidFill>
                <a:latin typeface="Courier New"/>
              </a:rPr>
              <a:t>;</a:t>
            </a:r>
          </a:p>
          <a:p>
            <a:r>
              <a:rPr lang="en-US" sz="1600" b="1" dirty="0" smtClean="0">
                <a:solidFill>
                  <a:srgbClr val="000000"/>
                </a:solidFill>
                <a:latin typeface="Courier New"/>
              </a:rPr>
              <a:t>}</a:t>
            </a:r>
          </a:p>
        </p:txBody>
      </p:sp>
      <p:sp>
        <p:nvSpPr>
          <p:cNvPr id="4" name="TextBox 3"/>
          <p:cNvSpPr txBox="1"/>
          <p:nvPr/>
        </p:nvSpPr>
        <p:spPr>
          <a:xfrm>
            <a:off x="685800" y="4765119"/>
            <a:ext cx="7467109" cy="209288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private</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LoadSource()</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int</a:t>
            </a:r>
            <a:r>
              <a:rPr lang="en-US" sz="1600" b="1" dirty="0" smtClean="0">
                <a:solidFill>
                  <a:srgbClr val="000000"/>
                </a:solidFill>
                <a:latin typeface="Courier New"/>
              </a:rPr>
              <a:t> length = currentContent[0].Length;</a:t>
            </a:r>
          </a:p>
          <a:p>
            <a:r>
              <a:rPr lang="en-US" sz="1600" b="1" dirty="0" smtClean="0">
                <a:solidFill>
                  <a:srgbClr val="000000"/>
                </a:solidFill>
                <a:latin typeface="Courier New"/>
              </a:rPr>
              <a:t>   </a:t>
            </a:r>
            <a:r>
              <a:rPr lang="en-US" sz="1600" b="1" dirty="0" smtClean="0">
                <a:solidFill>
                  <a:srgbClr val="0000FF"/>
                </a:solidFill>
                <a:latin typeface="Courier New"/>
              </a:rPr>
              <a:t>string</a:t>
            </a:r>
            <a:r>
              <a:rPr lang="en-US" sz="1600" b="1" dirty="0" smtClean="0">
                <a:solidFill>
                  <a:srgbClr val="000000"/>
                </a:solidFill>
                <a:latin typeface="Courier New"/>
              </a:rPr>
              <a:t>[] content = </a:t>
            </a:r>
            <a:r>
              <a:rPr lang="en-US" sz="1600" b="1" dirty="0" smtClean="0">
                <a:solidFill>
                  <a:srgbClr val="0000FF"/>
                </a:solidFill>
                <a:latin typeface="Courier New"/>
              </a:rPr>
              <a:t>new</a:t>
            </a:r>
            <a:r>
              <a:rPr lang="en-US" sz="1600" b="1" dirty="0" smtClean="0">
                <a:solidFill>
                  <a:srgbClr val="000000"/>
                </a:solidFill>
                <a:latin typeface="Courier New"/>
              </a:rPr>
              <a:t> </a:t>
            </a:r>
            <a:r>
              <a:rPr lang="en-US" sz="1600" b="1" dirty="0" smtClean="0">
                <a:solidFill>
                  <a:srgbClr val="0000FF"/>
                </a:solidFill>
                <a:latin typeface="Courier New"/>
              </a:rPr>
              <a:t>string</a:t>
            </a:r>
            <a:r>
              <a:rPr lang="en-US" sz="1600" b="1" dirty="0" smtClean="0">
                <a:solidFill>
                  <a:srgbClr val="000000"/>
                </a:solidFill>
                <a:latin typeface="Courier New"/>
              </a:rPr>
              <a:t>[1];</a:t>
            </a:r>
          </a:p>
          <a:p>
            <a:r>
              <a:rPr lang="en-US" sz="1600" b="1" dirty="0" smtClean="0">
                <a:solidFill>
                  <a:srgbClr val="000000"/>
                </a:solidFill>
                <a:latin typeface="Courier New"/>
              </a:rPr>
              <a:t>   </a:t>
            </a:r>
            <a:r>
              <a:rPr lang="en-US" sz="1600" b="1" dirty="0" smtClean="0">
                <a:solidFill>
                  <a:srgbClr val="0000FF"/>
                </a:solidFill>
                <a:latin typeface="Courier New"/>
              </a:rPr>
              <a:t>int</a:t>
            </a:r>
            <a:r>
              <a:rPr lang="en-US" sz="1600" b="1" dirty="0" smtClean="0">
                <a:solidFill>
                  <a:srgbClr val="000000"/>
                </a:solidFill>
                <a:latin typeface="Courier New"/>
              </a:rPr>
              <a:t>[] lengthArray = { length };</a:t>
            </a:r>
          </a:p>
          <a:p>
            <a:r>
              <a:rPr lang="en-US" sz="1600" b="1" dirty="0" smtClean="0">
                <a:solidFill>
                  <a:srgbClr val="000000"/>
                </a:solidFill>
                <a:latin typeface="Courier New"/>
              </a:rPr>
              <a:t>   </a:t>
            </a:r>
            <a:r>
              <a:rPr lang="en-US" sz="1600" b="1" dirty="0" smtClean="0">
                <a:solidFill>
                  <a:srgbClr val="008000"/>
                </a:solidFill>
                <a:latin typeface="Courier New"/>
              </a:rPr>
              <a:t>// load the source code into the shader object</a:t>
            </a:r>
            <a:endParaRPr lang="en-US" sz="16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.glShaderSource(guid, 1, currentContent, lengthArray);</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Shader Programs</a:t>
            </a:r>
            <a:endParaRPr lang="en-US" dirty="0"/>
          </a:p>
        </p:txBody>
      </p:sp>
      <p:sp>
        <p:nvSpPr>
          <p:cNvPr id="3" name="TextBox 2"/>
          <p:cNvSpPr txBox="1"/>
          <p:nvPr/>
        </p:nvSpPr>
        <p:spPr>
          <a:xfrm>
            <a:off x="3352800" y="1066800"/>
            <a:ext cx="5361852" cy="206210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rPr>
              <a:t>namespace </a:t>
            </a:r>
            <a:r>
              <a:rPr lang="en-US" sz="1600" b="1" dirty="0" smtClean="0">
                <a:solidFill>
                  <a:schemeClr val="tx1"/>
                </a:solidFill>
              </a:rPr>
              <a:t>OhioState.Graphics.OpenGL {</a:t>
            </a:r>
          </a:p>
          <a:p>
            <a:r>
              <a:rPr lang="en-US" sz="1600" b="1" dirty="0" smtClean="0">
                <a:solidFill>
                  <a:srgbClr val="0000FF"/>
                </a:solidFill>
              </a:rPr>
              <a:t>    public class </a:t>
            </a:r>
            <a:r>
              <a:rPr lang="en-US" sz="1600" b="1" dirty="0" smtClean="0">
                <a:solidFill>
                  <a:srgbClr val="2B91AF"/>
                </a:solidFill>
              </a:rPr>
              <a:t>ShaderProgramGL : IShaderProgram, </a:t>
            </a:r>
          </a:p>
          <a:p>
            <a:r>
              <a:rPr lang="en-US" sz="1600" b="1" dirty="0" smtClean="0">
                <a:solidFill>
                  <a:srgbClr val="2B91AF"/>
                </a:solidFill>
              </a:rPr>
              <a:t>                                 IOpenGLResource, IDisposable</a:t>
            </a:r>
          </a:p>
          <a:p>
            <a:r>
              <a:rPr lang="en-US" sz="1600" b="1" dirty="0" smtClean="0">
                <a:solidFill>
                  <a:schemeClr val="bg1"/>
                </a:solidFill>
              </a:rPr>
              <a:t>    {</a:t>
            </a:r>
          </a:p>
          <a:p>
            <a:r>
              <a:rPr lang="en-US" sz="1600" b="1" dirty="0" smtClean="0">
                <a:solidFill>
                  <a:srgbClr val="0000FF"/>
                </a:solidFill>
                <a:latin typeface="Courier New"/>
              </a:rPr>
              <a:t>      public</a:t>
            </a:r>
            <a:r>
              <a:rPr lang="en-US" sz="1600" b="1" dirty="0" smtClean="0">
                <a:solidFill>
                  <a:srgbClr val="000000"/>
                </a:solidFill>
                <a:latin typeface="Courier New"/>
              </a:rPr>
              <a:t> ShaderProgramGL()</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8000"/>
                </a:solidFill>
                <a:latin typeface="Courier New"/>
              </a:rPr>
              <a:t>// Do not make OpenGL calls here</a:t>
            </a:r>
            <a:endParaRPr lang="en-US" sz="1600" b="1" dirty="0" smtClean="0">
              <a:solidFill>
                <a:srgbClr val="000000"/>
              </a:solidFill>
              <a:latin typeface="Courier New"/>
            </a:endParaRPr>
          </a:p>
          <a:p>
            <a:r>
              <a:rPr lang="en-US" sz="1600" b="1" dirty="0" smtClean="0">
                <a:solidFill>
                  <a:srgbClr val="000000"/>
                </a:solidFill>
                <a:latin typeface="Courier New"/>
              </a:rPr>
              <a:t>      }</a:t>
            </a:r>
          </a:p>
        </p:txBody>
      </p:sp>
      <p:sp>
        <p:nvSpPr>
          <p:cNvPr id="4" name="TextBox 3"/>
          <p:cNvSpPr txBox="1"/>
          <p:nvPr/>
        </p:nvSpPr>
        <p:spPr>
          <a:xfrm>
            <a:off x="381000" y="3048000"/>
            <a:ext cx="5368777" cy="363176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MakeActive(</a:t>
            </a:r>
            <a:r>
              <a:rPr lang="en-US" sz="1600" b="1" dirty="0" smtClean="0">
                <a:solidFill>
                  <a:srgbClr val="2B91AF"/>
                </a:solidFill>
                <a:latin typeface="Courier New"/>
              </a:rPr>
              <a:t>IRenderPanel</a:t>
            </a:r>
            <a:r>
              <a:rPr lang="en-US" sz="1600" b="1" dirty="0" smtClean="0">
                <a:solidFill>
                  <a:srgbClr val="000000"/>
                </a:solidFill>
                <a:latin typeface="Courier New"/>
              </a:rPr>
              <a:t> panel)</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(!created)</a:t>
            </a:r>
          </a:p>
          <a:p>
            <a:r>
              <a:rPr lang="en-US" sz="1600" b="1" dirty="0" smtClean="0">
                <a:solidFill>
                  <a:srgbClr val="000000"/>
                </a:solidFill>
                <a:latin typeface="Courier New"/>
              </a:rPr>
              <a:t>   {</a:t>
            </a:r>
          </a:p>
          <a:p>
            <a:r>
              <a:rPr lang="en-US" sz="1600" b="1" dirty="0" smtClean="0">
                <a:solidFill>
                  <a:srgbClr val="000000"/>
                </a:solidFill>
                <a:latin typeface="Courier New"/>
              </a:rPr>
              <a:t>        Create();</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(needsLinked)</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(!Link())</a:t>
            </a:r>
          </a:p>
          <a:p>
            <a:r>
              <a:rPr lang="en-US" sz="1600" b="1" dirty="0" smtClean="0">
                <a:solidFill>
                  <a:srgbClr val="000000"/>
                </a:solidFill>
                <a:latin typeface="Courier New"/>
              </a:rPr>
              <a:t>            </a:t>
            </a:r>
            <a:r>
              <a:rPr lang="en-US" sz="1600" b="1" dirty="0" smtClean="0">
                <a:solidFill>
                  <a:srgbClr val="0000FF"/>
                </a:solidFill>
                <a:latin typeface="Courier New"/>
              </a:rPr>
              <a:t>return</a:t>
            </a:r>
            <a:r>
              <a:rPr lang="en-US" sz="1600" b="1" dirty="0" smtClean="0">
                <a:solidFill>
                  <a:srgbClr val="000000"/>
                </a:solidFill>
                <a:latin typeface="Courier New"/>
              </a:rPr>
              <a:t>;</a:t>
            </a:r>
          </a:p>
          <a:p>
            <a:r>
              <a:rPr lang="en-US" sz="1600" b="1" dirty="0" smtClean="0">
                <a:solidFill>
                  <a:srgbClr val="000000"/>
                </a:solidFill>
                <a:latin typeface="Courier New"/>
              </a:rPr>
              <a:t>        needsLinked = </a:t>
            </a:r>
            <a:r>
              <a:rPr lang="en-US" sz="1600" b="1" dirty="0" smtClean="0">
                <a:solidFill>
                  <a:srgbClr val="0000FF"/>
                </a:solidFill>
                <a:latin typeface="Courier New"/>
              </a:rPr>
              <a:t>false</a:t>
            </a:r>
            <a:r>
              <a:rPr lang="en-US" sz="1600" b="1" dirty="0" smtClean="0">
                <a:solidFill>
                  <a:srgbClr val="000000"/>
                </a:solidFill>
                <a:latin typeface="Courier New"/>
              </a:rPr>
              <a:t>;</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.glUseProgram(guid);</a:t>
            </a:r>
          </a:p>
          <a:p>
            <a:r>
              <a:rPr lang="en-US" sz="1600" b="1" dirty="0" smtClean="0">
                <a:solidFill>
                  <a:srgbClr val="000000"/>
                </a:solidFill>
                <a:latin typeface="Courier New"/>
              </a:rPr>
              <a:t>}</a:t>
            </a:r>
          </a:p>
        </p:txBody>
      </p:sp>
      <p:sp>
        <p:nvSpPr>
          <p:cNvPr id="5" name="TextBox 4"/>
          <p:cNvSpPr txBox="1"/>
          <p:nvPr/>
        </p:nvSpPr>
        <p:spPr>
          <a:xfrm>
            <a:off x="4495800" y="5257800"/>
            <a:ext cx="4011034" cy="132343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Deactivate()</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8000"/>
                </a:solidFill>
                <a:latin typeface="Courier New"/>
              </a:rPr>
              <a:t>//disable the program object</a:t>
            </a:r>
            <a:endParaRPr lang="en-US" sz="16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.glUseProgram(0);</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Shader Programs</a:t>
            </a:r>
            <a:endParaRPr lang="en-US" dirty="0"/>
          </a:p>
        </p:txBody>
      </p:sp>
      <p:sp>
        <p:nvSpPr>
          <p:cNvPr id="3" name="TextBox 2"/>
          <p:cNvSpPr txBox="1"/>
          <p:nvPr/>
        </p:nvSpPr>
        <p:spPr>
          <a:xfrm>
            <a:off x="838200" y="1828800"/>
            <a:ext cx="5368777" cy="206210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private</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Create()</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unchecked</a:t>
            </a:r>
            <a:endParaRPr lang="en-US" sz="1600" b="1" dirty="0" smtClean="0">
              <a:solidFill>
                <a:srgbClr val="000000"/>
              </a:solidFill>
              <a:latin typeface="Courier New"/>
            </a:endParaRPr>
          </a:p>
          <a:p>
            <a:r>
              <a:rPr lang="en-US" sz="1600" b="1" dirty="0" smtClean="0">
                <a:solidFill>
                  <a:srgbClr val="000000"/>
                </a:solidFill>
                <a:latin typeface="Courier New"/>
              </a:rPr>
              <a:t>   {</a:t>
            </a:r>
          </a:p>
          <a:p>
            <a:r>
              <a:rPr lang="en-US" sz="1600" b="1" dirty="0" smtClean="0">
                <a:solidFill>
                  <a:srgbClr val="000000"/>
                </a:solidFill>
                <a:latin typeface="Courier New"/>
              </a:rPr>
              <a:t>        guid = (</a:t>
            </a:r>
            <a:r>
              <a:rPr lang="en-US" sz="1600" b="1" dirty="0" smtClean="0">
                <a:solidFill>
                  <a:srgbClr val="0000FF"/>
                </a:solidFill>
                <a:latin typeface="Courier New"/>
              </a:rPr>
              <a:t>uint</a:t>
            </a:r>
            <a:r>
              <a:rPr lang="en-US" sz="1600" b="1" dirty="0" smtClean="0">
                <a:solidFill>
                  <a:srgbClr val="000000"/>
                </a:solidFill>
                <a:latin typeface="Courier New"/>
              </a:rPr>
              <a:t>)</a:t>
            </a:r>
            <a:r>
              <a:rPr lang="en-US" sz="1600" b="1" dirty="0" smtClean="0">
                <a:solidFill>
                  <a:srgbClr val="2B91AF"/>
                </a:solidFill>
                <a:latin typeface="Courier New"/>
              </a:rPr>
              <a:t>Gl</a:t>
            </a:r>
            <a:r>
              <a:rPr lang="en-US" sz="1600" b="1" dirty="0" smtClean="0">
                <a:solidFill>
                  <a:srgbClr val="000000"/>
                </a:solidFill>
                <a:latin typeface="Courier New"/>
              </a:rPr>
              <a:t>.glCreateProgram();</a:t>
            </a:r>
          </a:p>
          <a:p>
            <a:r>
              <a:rPr lang="en-US" sz="1600" b="1" dirty="0" smtClean="0">
                <a:solidFill>
                  <a:srgbClr val="000000"/>
                </a:solidFill>
                <a:latin typeface="Courier New"/>
              </a:rPr>
              <a:t>   }</a:t>
            </a:r>
          </a:p>
          <a:p>
            <a:r>
              <a:rPr lang="en-US" sz="1600" b="1" dirty="0" smtClean="0">
                <a:solidFill>
                  <a:srgbClr val="000000"/>
                </a:solidFill>
                <a:latin typeface="Courier New"/>
              </a:rPr>
              <a:t>   created = </a:t>
            </a:r>
            <a:r>
              <a:rPr lang="en-US" sz="1600" b="1" dirty="0" smtClean="0">
                <a:solidFill>
                  <a:srgbClr val="0000FF"/>
                </a:solidFill>
                <a:latin typeface="Courier New"/>
              </a:rPr>
              <a:t>true</a:t>
            </a:r>
            <a:r>
              <a:rPr lang="en-US" sz="1600" b="1" dirty="0" smtClean="0">
                <a:solidFill>
                  <a:srgbClr val="000000"/>
                </a:solidFill>
                <a:latin typeface="Courier New"/>
              </a:rPr>
              <a:t>;</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Shader Programs</a:t>
            </a:r>
            <a:endParaRPr lang="en-US" dirty="0"/>
          </a:p>
        </p:txBody>
      </p:sp>
      <p:sp>
        <p:nvSpPr>
          <p:cNvPr id="3" name="TextBox 2"/>
          <p:cNvSpPr txBox="1"/>
          <p:nvPr/>
        </p:nvSpPr>
        <p:spPr>
          <a:xfrm>
            <a:off x="381000" y="1981200"/>
            <a:ext cx="8331127" cy="338554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AttachShader(</a:t>
            </a:r>
            <a:r>
              <a:rPr lang="en-US" sz="1600" b="1" dirty="0" smtClean="0">
                <a:solidFill>
                  <a:srgbClr val="2B91AF"/>
                </a:solidFill>
                <a:latin typeface="Courier New"/>
              </a:rPr>
              <a:t>IShaderRoutine</a:t>
            </a:r>
            <a:r>
              <a:rPr lang="en-US" sz="1600" b="1" dirty="0" smtClean="0">
                <a:solidFill>
                  <a:srgbClr val="000000"/>
                </a:solidFill>
                <a:latin typeface="Courier New"/>
              </a:rPr>
              <a:t> shader)</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(!created)</a:t>
            </a:r>
          </a:p>
          <a:p>
            <a:r>
              <a:rPr lang="en-US" sz="1600" b="1" dirty="0" smtClean="0">
                <a:solidFill>
                  <a:srgbClr val="000000"/>
                </a:solidFill>
                <a:latin typeface="Courier New"/>
              </a:rPr>
              <a:t>   {</a:t>
            </a:r>
          </a:p>
          <a:p>
            <a:r>
              <a:rPr lang="en-US" sz="1600" b="1" dirty="0" smtClean="0">
                <a:solidFill>
                  <a:srgbClr val="000000"/>
                </a:solidFill>
                <a:latin typeface="Courier New"/>
              </a:rPr>
              <a:t>        Create();</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(!shaderList.Contains(shader))</a:t>
            </a:r>
          </a:p>
          <a:p>
            <a:r>
              <a:rPr lang="en-US" sz="1600" b="1" dirty="0" smtClean="0">
                <a:solidFill>
                  <a:srgbClr val="000000"/>
                </a:solidFill>
                <a:latin typeface="Courier New"/>
              </a:rPr>
              <a:t>   {</a:t>
            </a:r>
          </a:p>
          <a:p>
            <a:r>
              <a:rPr lang="en-US" sz="1600" b="1" dirty="0" smtClean="0">
                <a:solidFill>
                  <a:srgbClr val="000000"/>
                </a:solidFill>
                <a:latin typeface="Courier New"/>
              </a:rPr>
              <a:t>        shaderList.Add(shader);</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.glAttachShader(guid, (shader </a:t>
            </a:r>
            <a:r>
              <a:rPr lang="en-US" sz="1600" b="1" dirty="0" smtClean="0">
                <a:solidFill>
                  <a:srgbClr val="0000FF"/>
                </a:solidFill>
                <a:latin typeface="Courier New"/>
              </a:rPr>
              <a:t>as</a:t>
            </a:r>
            <a:r>
              <a:rPr lang="en-US" sz="1600" b="1" dirty="0" smtClean="0">
                <a:solidFill>
                  <a:srgbClr val="000000"/>
                </a:solidFill>
                <a:latin typeface="Courier New"/>
              </a:rPr>
              <a:t> </a:t>
            </a:r>
            <a:r>
              <a:rPr lang="en-US" sz="1600" b="1" dirty="0" smtClean="0">
                <a:solidFill>
                  <a:srgbClr val="2B91AF"/>
                </a:solidFill>
                <a:latin typeface="Courier New"/>
              </a:rPr>
              <a:t>IOpenGLResource</a:t>
            </a:r>
            <a:r>
              <a:rPr lang="en-US" sz="1600" b="1" dirty="0" smtClean="0">
                <a:solidFill>
                  <a:srgbClr val="000000"/>
                </a:solidFill>
                <a:latin typeface="Courier New"/>
              </a:rPr>
              <a:t>).GUID);</a:t>
            </a:r>
          </a:p>
          <a:p>
            <a:r>
              <a:rPr lang="en-US" sz="1600" b="1" dirty="0" smtClean="0">
                <a:solidFill>
                  <a:srgbClr val="000000"/>
                </a:solidFill>
                <a:latin typeface="Courier New"/>
              </a:rPr>
              <a:t>        needsLinked = </a:t>
            </a:r>
            <a:r>
              <a:rPr lang="en-US" sz="1600" b="1" dirty="0" smtClean="0">
                <a:solidFill>
                  <a:srgbClr val="0000FF"/>
                </a:solidFill>
                <a:latin typeface="Courier New"/>
              </a:rPr>
              <a:t>true</a:t>
            </a:r>
            <a:r>
              <a:rPr lang="en-US" sz="1600" b="1" dirty="0" smtClean="0">
                <a:solidFill>
                  <a:srgbClr val="000000"/>
                </a:solidFill>
                <a:latin typeface="Courier New"/>
              </a:rPr>
              <a:t>;</a:t>
            </a:r>
          </a:p>
          <a:p>
            <a:r>
              <a:rPr lang="en-US" sz="1600" b="1" dirty="0" smtClean="0">
                <a:solidFill>
                  <a:srgbClr val="000000"/>
                </a:solidFill>
                <a:latin typeface="Courier New"/>
              </a:rPr>
              <a:t>   }</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Shader Programs</a:t>
            </a:r>
            <a:endParaRPr lang="en-US" dirty="0"/>
          </a:p>
        </p:txBody>
      </p:sp>
      <p:sp>
        <p:nvSpPr>
          <p:cNvPr id="3" name="TextBox 2"/>
          <p:cNvSpPr txBox="1"/>
          <p:nvPr/>
        </p:nvSpPr>
        <p:spPr>
          <a:xfrm>
            <a:off x="304800" y="1676400"/>
            <a:ext cx="8678864"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bool</a:t>
            </a:r>
            <a:r>
              <a:rPr lang="en-US" sz="1600" b="1" dirty="0" smtClean="0">
                <a:solidFill>
                  <a:srgbClr val="000000"/>
                </a:solidFill>
                <a:latin typeface="Courier New"/>
              </a:rPr>
              <a:t> Link()</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int</a:t>
            </a:r>
            <a:r>
              <a:rPr lang="en-US" sz="1600" b="1" dirty="0" smtClean="0">
                <a:solidFill>
                  <a:srgbClr val="000000"/>
                </a:solidFill>
                <a:latin typeface="Courier New"/>
              </a:rPr>
              <a:t> linkInfo;</a:t>
            </a:r>
          </a:p>
          <a:p>
            <a:r>
              <a:rPr lang="en-US" sz="1600" b="1" dirty="0" smtClean="0">
                <a:solidFill>
                  <a:srgbClr val="000000"/>
                </a:solidFill>
                <a:latin typeface="Courier New"/>
              </a:rPr>
              <a:t>   </a:t>
            </a:r>
            <a:r>
              <a:rPr lang="en-US" sz="1600" b="1" dirty="0" smtClean="0">
                <a:solidFill>
                  <a:srgbClr val="0000FF"/>
                </a:solidFill>
                <a:latin typeface="Courier New"/>
              </a:rPr>
              <a:t>int</a:t>
            </a:r>
            <a:r>
              <a:rPr lang="en-US" sz="1600" b="1" dirty="0" smtClean="0">
                <a:solidFill>
                  <a:srgbClr val="000000"/>
                </a:solidFill>
                <a:latin typeface="Courier New"/>
              </a:rPr>
              <a:t> maxLength;</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.glLinkProgram(guid);</a:t>
            </a:r>
          </a:p>
          <a:p>
            <a:r>
              <a:rPr lang="en-US" sz="1200" b="1" dirty="0" smtClean="0">
                <a:solidFill>
                  <a:srgbClr val="000000"/>
                </a:solidFill>
                <a:latin typeface="Courier New"/>
              </a:rPr>
              <a:t>   </a:t>
            </a:r>
            <a:r>
              <a:rPr lang="en-US" sz="1200" b="1" dirty="0" smtClean="0">
                <a:solidFill>
                  <a:srgbClr val="008000"/>
                </a:solidFill>
                <a:latin typeface="Courier New"/>
              </a:rPr>
              <a:t>//</a:t>
            </a:r>
            <a:endParaRPr lang="en-US" sz="1200" b="1" dirty="0" smtClean="0">
              <a:solidFill>
                <a:srgbClr val="000000"/>
              </a:solidFill>
              <a:latin typeface="Courier New"/>
            </a:endParaRPr>
          </a:p>
          <a:p>
            <a:r>
              <a:rPr lang="en-US" sz="1200" b="1" dirty="0" smtClean="0">
                <a:solidFill>
                  <a:srgbClr val="000000"/>
                </a:solidFill>
                <a:latin typeface="Courier New"/>
              </a:rPr>
              <a:t>   </a:t>
            </a:r>
            <a:r>
              <a:rPr lang="en-US" sz="1200" b="1" dirty="0" smtClean="0">
                <a:solidFill>
                  <a:srgbClr val="008000"/>
                </a:solidFill>
                <a:latin typeface="Courier New"/>
              </a:rPr>
              <a:t>// The status of the link operation will be stored as part of the program object's state. </a:t>
            </a:r>
            <a:endParaRPr lang="en-US" sz="1200" b="1" dirty="0" smtClean="0">
              <a:solidFill>
                <a:srgbClr val="000000"/>
              </a:solidFill>
              <a:latin typeface="Courier New"/>
            </a:endParaRPr>
          </a:p>
          <a:p>
            <a:r>
              <a:rPr lang="en-US" sz="1200" b="1" dirty="0" smtClean="0">
                <a:solidFill>
                  <a:srgbClr val="000000"/>
                </a:solidFill>
                <a:latin typeface="Courier New"/>
              </a:rPr>
              <a:t>   </a:t>
            </a:r>
            <a:r>
              <a:rPr lang="en-US" sz="1200" b="1" dirty="0" smtClean="0">
                <a:solidFill>
                  <a:srgbClr val="008000"/>
                </a:solidFill>
                <a:latin typeface="Courier New"/>
              </a:rPr>
              <a:t>// This value will be set to GL_TRUE if the program object was linked without errors and </a:t>
            </a:r>
            <a:endParaRPr lang="en-US" sz="1200" b="1" dirty="0" smtClean="0">
              <a:solidFill>
                <a:srgbClr val="000000"/>
              </a:solidFill>
              <a:latin typeface="Courier New"/>
            </a:endParaRPr>
          </a:p>
          <a:p>
            <a:r>
              <a:rPr lang="en-US" sz="1200" b="1" dirty="0" smtClean="0">
                <a:solidFill>
                  <a:srgbClr val="000000"/>
                </a:solidFill>
                <a:latin typeface="Courier New"/>
              </a:rPr>
              <a:t>   </a:t>
            </a:r>
            <a:r>
              <a:rPr lang="en-US" sz="1200" b="1" dirty="0" smtClean="0">
                <a:solidFill>
                  <a:srgbClr val="008000"/>
                </a:solidFill>
                <a:latin typeface="Courier New"/>
              </a:rPr>
              <a:t>// is ready for use, and GL_FALSE otherwise. It can be queried by calling glGetProgramiv </a:t>
            </a:r>
            <a:endParaRPr lang="en-US" sz="1200" b="1" dirty="0" smtClean="0">
              <a:solidFill>
                <a:srgbClr val="000000"/>
              </a:solidFill>
              <a:latin typeface="Courier New"/>
            </a:endParaRPr>
          </a:p>
          <a:p>
            <a:r>
              <a:rPr lang="en-US" sz="1200" b="1" dirty="0" smtClean="0">
                <a:solidFill>
                  <a:srgbClr val="000000"/>
                </a:solidFill>
                <a:latin typeface="Courier New"/>
              </a:rPr>
              <a:t>   </a:t>
            </a:r>
            <a:r>
              <a:rPr lang="en-US" sz="1200" b="1" dirty="0" smtClean="0">
                <a:solidFill>
                  <a:srgbClr val="008000"/>
                </a:solidFill>
                <a:latin typeface="Courier New"/>
              </a:rPr>
              <a:t>// with arguments program and GL_LINK_STATUS. </a:t>
            </a:r>
            <a:endParaRPr lang="en-US" sz="1200" b="1" dirty="0" smtClean="0">
              <a:solidFill>
                <a:srgbClr val="000000"/>
              </a:solidFill>
              <a:latin typeface="Courier New"/>
            </a:endParaRPr>
          </a:p>
          <a:p>
            <a:r>
              <a:rPr lang="en-US" sz="1200" b="1" dirty="0" smtClean="0">
                <a:solidFill>
                  <a:srgbClr val="000000"/>
                </a:solidFill>
                <a:latin typeface="Courier New"/>
              </a:rPr>
              <a:t>   </a:t>
            </a:r>
            <a:r>
              <a:rPr lang="en-US" sz="1200" b="1" dirty="0" smtClean="0">
                <a:solidFill>
                  <a:srgbClr val="008000"/>
                </a:solidFill>
                <a:latin typeface="Courier New"/>
              </a:rPr>
              <a:t>//</a:t>
            </a:r>
            <a:endParaRPr lang="en-US" sz="12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.glGetProgramiv(guid, </a:t>
            </a:r>
            <a:r>
              <a:rPr lang="en-US" sz="1600" b="1" dirty="0" smtClean="0">
                <a:solidFill>
                  <a:srgbClr val="2B91AF"/>
                </a:solidFill>
                <a:latin typeface="Courier New"/>
              </a:rPr>
              <a:t>Gl</a:t>
            </a:r>
            <a:r>
              <a:rPr lang="en-US" sz="1600" b="1" dirty="0" smtClean="0">
                <a:solidFill>
                  <a:srgbClr val="000000"/>
                </a:solidFill>
                <a:latin typeface="Courier New"/>
              </a:rPr>
              <a:t>.GL_LINK_STATUS, </a:t>
            </a:r>
            <a:r>
              <a:rPr lang="en-US" sz="1600" b="1" dirty="0" smtClean="0">
                <a:solidFill>
                  <a:srgbClr val="0000FF"/>
                </a:solidFill>
                <a:latin typeface="Courier New"/>
              </a:rPr>
              <a:t>out</a:t>
            </a:r>
            <a:r>
              <a:rPr lang="en-US" sz="1600" b="1" dirty="0" smtClean="0">
                <a:solidFill>
                  <a:srgbClr val="000000"/>
                </a:solidFill>
                <a:latin typeface="Courier New"/>
              </a:rPr>
              <a:t> linkInfo);</a:t>
            </a:r>
          </a:p>
          <a:p>
            <a:r>
              <a:rPr lang="en-US" sz="1600" b="1" dirty="0" smtClean="0">
                <a:solidFill>
                  <a:srgbClr val="000000"/>
                </a:solidFill>
                <a:latin typeface="Courier New"/>
              </a:rPr>
              <a:t>   linkStatus = (linkInfo == </a:t>
            </a:r>
            <a:r>
              <a:rPr lang="en-US" sz="1600" b="1" dirty="0" smtClean="0">
                <a:solidFill>
                  <a:srgbClr val="2B91AF"/>
                </a:solidFill>
                <a:latin typeface="Courier New"/>
              </a:rPr>
              <a:t>Gl</a:t>
            </a:r>
            <a:r>
              <a:rPr lang="en-US" sz="1600" b="1" dirty="0" smtClean="0">
                <a:solidFill>
                  <a:srgbClr val="000000"/>
                </a:solidFill>
                <a:latin typeface="Courier New"/>
              </a:rPr>
              <a:t>.GL_TRUE);</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.glGetProgramiv(guid, </a:t>
            </a:r>
            <a:r>
              <a:rPr lang="en-US" sz="1600" b="1" dirty="0" smtClean="0">
                <a:solidFill>
                  <a:srgbClr val="2B91AF"/>
                </a:solidFill>
                <a:latin typeface="Courier New"/>
              </a:rPr>
              <a:t>Gl</a:t>
            </a:r>
            <a:r>
              <a:rPr lang="en-US" sz="1600" b="1" dirty="0" smtClean="0">
                <a:solidFill>
                  <a:srgbClr val="000000"/>
                </a:solidFill>
                <a:latin typeface="Courier New"/>
              </a:rPr>
              <a:t>.GL_INFO_LOG_LENGTH, </a:t>
            </a:r>
            <a:r>
              <a:rPr lang="en-US" sz="1600" b="1" dirty="0" smtClean="0">
                <a:solidFill>
                  <a:srgbClr val="0000FF"/>
                </a:solidFill>
                <a:latin typeface="Courier New"/>
              </a:rPr>
              <a:t>out</a:t>
            </a:r>
            <a:r>
              <a:rPr lang="en-US" sz="1600" b="1" dirty="0" smtClean="0">
                <a:solidFill>
                  <a:srgbClr val="000000"/>
                </a:solidFill>
                <a:latin typeface="Courier New"/>
              </a:rPr>
              <a:t> maxLength);</a:t>
            </a:r>
          </a:p>
          <a:p>
            <a:r>
              <a:rPr lang="en-US" sz="1600" b="1" dirty="0" smtClean="0">
                <a:solidFill>
                  <a:srgbClr val="000000"/>
                </a:solidFill>
                <a:latin typeface="Courier New"/>
              </a:rPr>
              <a:t>   linkLog.EnsureCapacity(maxLength);</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.glGetProgramInfoLog(guid, maxLength, </a:t>
            </a:r>
            <a:r>
              <a:rPr lang="en-US" sz="1600" b="1" dirty="0" smtClean="0">
                <a:solidFill>
                  <a:srgbClr val="0000FF"/>
                </a:solidFill>
                <a:latin typeface="Courier New"/>
              </a:rPr>
              <a:t>out</a:t>
            </a:r>
            <a:r>
              <a:rPr lang="en-US" sz="1600" b="1" dirty="0" smtClean="0">
                <a:solidFill>
                  <a:srgbClr val="000000"/>
                </a:solidFill>
                <a:latin typeface="Courier New"/>
              </a:rPr>
              <a:t> maxLength, linkLog);</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return</a:t>
            </a:r>
            <a:r>
              <a:rPr lang="en-US" sz="1600" b="1" dirty="0" smtClean="0">
                <a:solidFill>
                  <a:srgbClr val="000000"/>
                </a:solidFill>
                <a:latin typeface="Courier New"/>
              </a:rPr>
              <a:t> linkStatus;</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Shader Programs</a:t>
            </a:r>
            <a:endParaRPr lang="en-US" dirty="0"/>
          </a:p>
        </p:txBody>
      </p:sp>
      <p:sp>
        <p:nvSpPr>
          <p:cNvPr id="3" name="TextBox 2"/>
          <p:cNvSpPr txBox="1"/>
          <p:nvPr/>
        </p:nvSpPr>
        <p:spPr>
          <a:xfrm>
            <a:off x="990600" y="2057400"/>
            <a:ext cx="4733988" cy="418576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Dispose()</a:t>
            </a:r>
          </a:p>
          <a:p>
            <a:r>
              <a:rPr lang="en-US" sz="1600" b="1" dirty="0" smtClean="0">
                <a:solidFill>
                  <a:srgbClr val="000000"/>
                </a:solidFill>
                <a:latin typeface="Courier New"/>
              </a:rPr>
              <a:t>{</a:t>
            </a:r>
          </a:p>
          <a:p>
            <a:r>
              <a:rPr lang="en-US" sz="1600" b="1" dirty="0" smtClean="0">
                <a:solidFill>
                  <a:srgbClr val="000000"/>
                </a:solidFill>
                <a:latin typeface="Courier New"/>
              </a:rPr>
              <a:t>   Dispose(</a:t>
            </a:r>
            <a:r>
              <a:rPr lang="en-US" sz="1600" b="1" dirty="0" smtClean="0">
                <a:solidFill>
                  <a:srgbClr val="0000FF"/>
                </a:solidFill>
                <a:latin typeface="Courier New"/>
              </a:rPr>
              <a:t>true</a:t>
            </a:r>
            <a:r>
              <a:rPr lang="en-US" sz="1600" b="1" dirty="0" smtClean="0">
                <a:solidFill>
                  <a:srgbClr val="000000"/>
                </a:solidFill>
                <a:latin typeface="Courier New"/>
              </a:rPr>
              <a:t>);</a:t>
            </a:r>
          </a:p>
          <a:p>
            <a:r>
              <a:rPr lang="en-US" sz="1600" b="1" dirty="0" smtClean="0">
                <a:solidFill>
                  <a:srgbClr val="000000"/>
                </a:solidFill>
                <a:latin typeface="Courier New"/>
              </a:rPr>
              <a:t>}</a:t>
            </a:r>
          </a:p>
          <a:p>
            <a:r>
              <a:rPr lang="en-US" sz="1600" b="1" dirty="0" smtClean="0">
                <a:solidFill>
                  <a:srgbClr val="0000FF"/>
                </a:solidFill>
                <a:latin typeface="Courier New"/>
              </a:rPr>
              <a:t>private</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Dispose(</a:t>
            </a:r>
            <a:r>
              <a:rPr lang="en-US" sz="1600" b="1" dirty="0" smtClean="0">
                <a:solidFill>
                  <a:srgbClr val="0000FF"/>
                </a:solidFill>
                <a:latin typeface="Courier New"/>
              </a:rPr>
              <a:t>bool</a:t>
            </a:r>
            <a:r>
              <a:rPr lang="en-US" sz="1600" b="1" dirty="0" smtClean="0">
                <a:solidFill>
                  <a:srgbClr val="000000"/>
                </a:solidFill>
                <a:latin typeface="Courier New"/>
              </a:rPr>
              <a:t> disposing)</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(disposing)</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this</a:t>
            </a:r>
            <a:r>
              <a:rPr lang="en-US" sz="1600" b="1" dirty="0" smtClean="0">
                <a:solidFill>
                  <a:srgbClr val="000000"/>
                </a:solidFill>
                <a:latin typeface="Courier New"/>
              </a:rPr>
              <a:t>.RemoveAllRoutines();</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(created)</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.glDeleteProgram(guid);</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2B91AF"/>
                </a:solidFill>
                <a:latin typeface="Courier New"/>
              </a:rPr>
              <a:t>GC</a:t>
            </a:r>
            <a:r>
              <a:rPr lang="en-US" sz="1600" b="1" dirty="0" smtClean="0">
                <a:solidFill>
                  <a:srgbClr val="000000"/>
                </a:solidFill>
                <a:latin typeface="Courier New"/>
              </a:rPr>
              <a:t>.SuppressFinalize(</a:t>
            </a:r>
            <a:r>
              <a:rPr lang="en-US" sz="1600" b="1" dirty="0" smtClean="0">
                <a:solidFill>
                  <a:srgbClr val="0000FF"/>
                </a:solidFill>
                <a:latin typeface="Courier New"/>
              </a:rPr>
              <a:t>this</a:t>
            </a:r>
            <a:r>
              <a:rPr lang="en-US" sz="1600" b="1" dirty="0" smtClean="0">
                <a:solidFill>
                  <a:srgbClr val="000000"/>
                </a:solidFill>
                <a:latin typeface="Courier New"/>
              </a:rPr>
              <a:t>);</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To use these, I wrap them in a Composite interface called IMaterial.</a:t>
            </a:r>
          </a:p>
          <a:p>
            <a:r>
              <a:rPr lang="en-US" sz="2400" dirty="0" smtClean="0"/>
              <a:t>IMaterial contains an IShaderProgram, settings for the Raster Operations, other OpenGL state (material colors, etc.) and a set of UniformVariable name/value mappings. More than you need now.</a:t>
            </a:r>
          </a:p>
          <a:p>
            <a:r>
              <a:rPr lang="en-US" sz="2400" dirty="0" smtClean="0"/>
              <a:t>The uniform variables can either be part of a material or part of a shader program. Different trade-offs. With materials, we can re-use the shaders, but are required to re-set the uniform vars each frame.</a:t>
            </a:r>
          </a:p>
          <a:p>
            <a:r>
              <a:rPr lang="en-US" sz="2400" dirty="0" smtClean="0"/>
              <a:t>When the material is made active, it simply calls the IShaderProgram’s MakeActive() method.</a:t>
            </a:r>
            <a:endParaRPr lang="en-US" sz="2400" dirty="0"/>
          </a:p>
        </p:txBody>
      </p:sp>
      <p:sp>
        <p:nvSpPr>
          <p:cNvPr id="2" name="Title 1"/>
          <p:cNvSpPr>
            <a:spLocks noGrp="1"/>
          </p:cNvSpPr>
          <p:nvPr>
            <p:ph type="title"/>
          </p:nvPr>
        </p:nvSpPr>
        <p:spPr/>
        <p:txBody>
          <a:bodyPr>
            <a:normAutofit/>
          </a:bodyPr>
          <a:lstStyle/>
          <a:p>
            <a:r>
              <a:rPr smtClean="0"/>
              <a:t>Materials</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smtClean="0"/>
              <a:t>Some Demos</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Pre-1992</a:t>
            </a:r>
          </a:p>
          <a:p>
            <a:pPr lvl="1"/>
            <a:r>
              <a:rPr lang="en-US" dirty="0" smtClean="0"/>
              <a:t>2D Graphics – GTK</a:t>
            </a:r>
          </a:p>
          <a:p>
            <a:pPr lvl="1"/>
            <a:r>
              <a:rPr lang="en-US" dirty="0" smtClean="0"/>
              <a:t>3D – IRIS GL, ANSI/ISO PHIGS, PEX</a:t>
            </a:r>
          </a:p>
          <a:p>
            <a:r>
              <a:rPr lang="en-US" dirty="0" smtClean="0"/>
              <a:t>1992 – OpenGL 1.0</a:t>
            </a:r>
          </a:p>
          <a:p>
            <a:pPr lvl="1"/>
            <a:r>
              <a:rPr lang="en-US" dirty="0" smtClean="0"/>
              <a:t>PHIGS killer</a:t>
            </a:r>
          </a:p>
          <a:p>
            <a:pPr lvl="1"/>
            <a:r>
              <a:rPr lang="en-US" dirty="0" smtClean="0"/>
              <a:t>Controlled by the ARB (Architecture Review Board)</a:t>
            </a:r>
          </a:p>
          <a:p>
            <a:r>
              <a:rPr lang="en-US" dirty="0" smtClean="0"/>
              <a:t>1995 – OpenGL 1.1</a:t>
            </a:r>
          </a:p>
          <a:p>
            <a:pPr lvl="1"/>
            <a:r>
              <a:rPr lang="en-US" dirty="0" smtClean="0"/>
              <a:t>Texture Objects</a:t>
            </a:r>
          </a:p>
          <a:p>
            <a:pPr lvl="1"/>
            <a:r>
              <a:rPr lang="en-US" dirty="0" smtClean="0"/>
              <a:t>Vertex Arrays</a:t>
            </a:r>
          </a:p>
          <a:p>
            <a:r>
              <a:rPr lang="en-US" dirty="0" smtClean="0"/>
              <a:t>1998 – OpenGL 1.2</a:t>
            </a:r>
          </a:p>
          <a:p>
            <a:pPr lvl="1"/>
            <a:r>
              <a:rPr lang="en-US" dirty="0" smtClean="0"/>
              <a:t>3D Textures</a:t>
            </a:r>
          </a:p>
          <a:p>
            <a:pPr lvl="1"/>
            <a:r>
              <a:rPr lang="en-US" dirty="0" smtClean="0"/>
              <a:t>Imaging Subset</a:t>
            </a:r>
          </a:p>
          <a:p>
            <a:r>
              <a:rPr lang="en-US" dirty="0" smtClean="0"/>
              <a:t>1998 – OpenGL 1.2.1</a:t>
            </a:r>
          </a:p>
          <a:p>
            <a:pPr lvl="1"/>
            <a:r>
              <a:rPr lang="en-US" dirty="0" smtClean="0"/>
              <a:t>ARB extension mechanism</a:t>
            </a:r>
          </a:p>
          <a:p>
            <a:pPr lvl="1"/>
            <a:r>
              <a:rPr lang="en-US" dirty="0" smtClean="0"/>
              <a:t>Multi-texturing ARB extension</a:t>
            </a:r>
          </a:p>
          <a:p>
            <a:pPr lvl="1"/>
            <a:endParaRPr lang="en-US" dirty="0"/>
          </a:p>
        </p:txBody>
      </p:sp>
      <p:sp>
        <p:nvSpPr>
          <p:cNvPr id="3" name="Title 2"/>
          <p:cNvSpPr>
            <a:spLocks noGrp="1"/>
          </p:cNvSpPr>
          <p:nvPr>
            <p:ph type="title"/>
          </p:nvPr>
        </p:nvSpPr>
        <p:spPr/>
        <p:txBody>
          <a:bodyPr/>
          <a:lstStyle/>
          <a:p>
            <a:r>
              <a:rPr smtClean="0"/>
              <a:t>History of OpenGL</a:t>
            </a:r>
            <a:endParaRPr lang="en-US" dirty="0"/>
          </a:p>
        </p:txBody>
      </p:sp>
      <p:sp>
        <p:nvSpPr>
          <p:cNvPr id="4" name="Rounded Rectangle 3"/>
          <p:cNvSpPr/>
          <p:nvPr/>
        </p:nvSpPr>
        <p:spPr>
          <a:xfrm>
            <a:off x="5029200" y="3505200"/>
            <a:ext cx="32004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3D Graphics start to flourish on the PC at about this time</a:t>
            </a:r>
            <a:endParaRPr lang="en-US" dirty="0"/>
          </a:p>
        </p:txBody>
      </p:sp>
      <p:cxnSp>
        <p:nvCxnSpPr>
          <p:cNvPr id="6" name="Straight Arrow Connector 5"/>
          <p:cNvCxnSpPr/>
          <p:nvPr/>
        </p:nvCxnSpPr>
        <p:spPr>
          <a:xfrm rot="10800000" flipV="1">
            <a:off x="3352800" y="3924300"/>
            <a:ext cx="17526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Outline of course</a:t>
            </a:r>
          </a:p>
        </p:txBody>
      </p:sp>
      <p:sp>
        <p:nvSpPr>
          <p:cNvPr id="13315" name="Rectangle 3"/>
          <p:cNvSpPr>
            <a:spLocks noGrp="1" noChangeArrowheads="1"/>
          </p:cNvSpPr>
          <p:nvPr>
            <p:ph type="body" idx="1"/>
          </p:nvPr>
        </p:nvSpPr>
        <p:spPr>
          <a:xfrm>
            <a:off x="609600" y="1676400"/>
            <a:ext cx="7848600" cy="4648200"/>
          </a:xfrm>
        </p:spPr>
        <p:txBody>
          <a:bodyPr/>
          <a:lstStyle/>
          <a:p>
            <a:pPr eaLnBrk="1" hangingPunct="1">
              <a:lnSpc>
                <a:spcPct val="90000"/>
              </a:lnSpc>
            </a:pPr>
            <a:r>
              <a:rPr lang="en-US" altLang="en-US" sz="2800" smtClean="0"/>
              <a:t>Geometry</a:t>
            </a:r>
          </a:p>
          <a:p>
            <a:pPr eaLnBrk="1" hangingPunct="1">
              <a:lnSpc>
                <a:spcPct val="90000"/>
              </a:lnSpc>
            </a:pPr>
            <a:r>
              <a:rPr lang="en-US" altLang="en-US" sz="2800" smtClean="0"/>
              <a:t>Rasterization</a:t>
            </a:r>
          </a:p>
          <a:p>
            <a:pPr eaLnBrk="1" hangingPunct="1">
              <a:lnSpc>
                <a:spcPct val="90000"/>
              </a:lnSpc>
            </a:pPr>
            <a:r>
              <a:rPr lang="en-US" altLang="en-US" sz="2800" smtClean="0"/>
              <a:t>Shading</a:t>
            </a:r>
          </a:p>
          <a:p>
            <a:pPr eaLnBrk="1" hangingPunct="1">
              <a:lnSpc>
                <a:spcPct val="90000"/>
              </a:lnSpc>
            </a:pPr>
            <a:r>
              <a:rPr lang="en-US" altLang="en-US" sz="2800" smtClean="0"/>
              <a:t>Hidden surface 				         elimination</a:t>
            </a:r>
          </a:p>
          <a:p>
            <a:pPr eaLnBrk="1" hangingPunct="1">
              <a:lnSpc>
                <a:spcPct val="90000"/>
              </a:lnSpc>
            </a:pPr>
            <a:r>
              <a:rPr lang="en-US" altLang="en-US" sz="2800" smtClean="0"/>
              <a:t>Texture mapping</a:t>
            </a:r>
          </a:p>
          <a:p>
            <a:pPr eaLnBrk="1" hangingPunct="1">
              <a:lnSpc>
                <a:spcPct val="90000"/>
              </a:lnSpc>
            </a:pPr>
            <a:r>
              <a:rPr lang="en-US" altLang="en-US" sz="2800" smtClean="0">
                <a:solidFill>
                  <a:schemeClr val="folHlink"/>
                </a:solidFill>
              </a:rPr>
              <a:t>Modeling</a:t>
            </a:r>
          </a:p>
          <a:p>
            <a:pPr eaLnBrk="1" hangingPunct="1">
              <a:lnSpc>
                <a:spcPct val="90000"/>
              </a:lnSpc>
            </a:pPr>
            <a:r>
              <a:rPr lang="en-US" altLang="en-US" sz="2800" smtClean="0">
                <a:solidFill>
                  <a:schemeClr val="folHlink"/>
                </a:solidFill>
              </a:rPr>
              <a:t>Animation</a:t>
            </a:r>
          </a:p>
          <a:p>
            <a:pPr eaLnBrk="1" hangingPunct="1">
              <a:lnSpc>
                <a:spcPct val="90000"/>
              </a:lnSpc>
            </a:pPr>
            <a:r>
              <a:rPr lang="en-US" altLang="en-US" sz="2800" smtClean="0">
                <a:solidFill>
                  <a:schemeClr val="folHlink"/>
                </a:solidFill>
              </a:rPr>
              <a:t>Ray tracing</a:t>
            </a:r>
          </a:p>
          <a:p>
            <a:pPr eaLnBrk="1" hangingPunct="1">
              <a:lnSpc>
                <a:spcPct val="90000"/>
              </a:lnSpc>
            </a:pPr>
            <a:r>
              <a:rPr lang="en-US" altLang="en-US" sz="2800" smtClean="0">
                <a:solidFill>
                  <a:schemeClr val="folHlink"/>
                </a:solidFill>
              </a:rPr>
              <a:t>Global illumination</a:t>
            </a:r>
            <a:endParaRPr lang="en-US" altLang="en-US" sz="3600" smtClean="0"/>
          </a:p>
        </p:txBody>
      </p:sp>
      <p:sp>
        <p:nvSpPr>
          <p:cNvPr id="13316" name="AutoShape 4"/>
          <p:cNvSpPr>
            <a:spLocks noChangeArrowheads="1"/>
          </p:cNvSpPr>
          <p:nvPr/>
        </p:nvSpPr>
        <p:spPr bwMode="auto">
          <a:xfrm>
            <a:off x="3771900" y="3987800"/>
            <a:ext cx="1981200" cy="457200"/>
          </a:xfrm>
          <a:prstGeom prst="leftArrow">
            <a:avLst>
              <a:gd name="adj1" fmla="val 50000"/>
              <a:gd name="adj2" fmla="val 108333"/>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3317" name="Text Box 5"/>
          <p:cNvSpPr txBox="1">
            <a:spLocks noChangeArrowheads="1"/>
          </p:cNvSpPr>
          <p:nvPr/>
        </p:nvSpPr>
        <p:spPr bwMode="auto">
          <a:xfrm>
            <a:off x="4645819" y="3001293"/>
            <a:ext cx="4398962" cy="1323439"/>
          </a:xfrm>
          <a:prstGeom prst="rect">
            <a:avLst/>
          </a:prstGeom>
          <a:solidFill>
            <a:srgbClr val="FFE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6pPr>
            <a:lvl7pPr marL="29718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7pPr>
            <a:lvl8pPr marL="34290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8pPr>
            <a:lvl9pPr marL="3886200" indent="-228600" algn="ctr" eaLnBrk="0" fontAlgn="base" hangingPunct="0">
              <a:lnSpc>
                <a:spcPct val="80000"/>
              </a:lnSpc>
              <a:spcBef>
                <a:spcPct val="20000"/>
              </a:spcBef>
              <a:spcAft>
                <a:spcPct val="0"/>
              </a:spcAft>
              <a:defRPr sz="2400">
                <a:solidFill>
                  <a:schemeClr val="tx1"/>
                </a:solidFill>
                <a:latin typeface="Tahoma" panose="020B0604030504040204" pitchFamily="34" charset="0"/>
              </a:defRPr>
            </a:lvl9pPr>
          </a:lstStyle>
          <a:p>
            <a:pPr algn="l" eaLnBrk="1" hangingPunct="1"/>
            <a:r>
              <a:rPr lang="en-US" altLang="en-US" sz="2000" dirty="0"/>
              <a:t>How to apply “layers” of detail to scene objects to show features, simulate bumps and reflections, or other precomputed shading effects.  </a:t>
            </a:r>
          </a:p>
        </p:txBody>
      </p:sp>
      <p:pic>
        <p:nvPicPr>
          <p:cNvPr id="13318" name="Picture 10"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3225" y="4386263"/>
            <a:ext cx="272415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6448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2000 – OpenGL 1.3</a:t>
            </a:r>
          </a:p>
          <a:p>
            <a:pPr lvl="1"/>
            <a:r>
              <a:rPr lang="en-US" dirty="0" smtClean="0"/>
              <a:t>Multi-texturing</a:t>
            </a:r>
          </a:p>
          <a:p>
            <a:pPr lvl="1"/>
            <a:r>
              <a:rPr lang="en-US" dirty="0" smtClean="0"/>
              <a:t>Texture Combiners (Yuck!)</a:t>
            </a:r>
          </a:p>
          <a:p>
            <a:pPr lvl="1"/>
            <a:r>
              <a:rPr lang="en-US" dirty="0" smtClean="0"/>
              <a:t>Multi-sampling</a:t>
            </a:r>
          </a:p>
          <a:p>
            <a:pPr lvl="1"/>
            <a:r>
              <a:rPr lang="en-US" dirty="0" smtClean="0"/>
              <a:t>Compressed textures and cube-map textures</a:t>
            </a:r>
          </a:p>
          <a:p>
            <a:r>
              <a:rPr lang="en-US" dirty="0" smtClean="0"/>
              <a:t>2001 – OpenGL 1.4</a:t>
            </a:r>
          </a:p>
          <a:p>
            <a:pPr lvl="1"/>
            <a:r>
              <a:rPr lang="en-US" dirty="0" smtClean="0"/>
              <a:t>Depth Textures</a:t>
            </a:r>
          </a:p>
          <a:p>
            <a:pPr lvl="1"/>
            <a:r>
              <a:rPr lang="en-US" dirty="0" smtClean="0"/>
              <a:t>Point Parameters</a:t>
            </a:r>
          </a:p>
          <a:p>
            <a:pPr lvl="1"/>
            <a:r>
              <a:rPr lang="en-US" dirty="0" smtClean="0"/>
              <a:t>Various additional states</a:t>
            </a:r>
          </a:p>
          <a:p>
            <a:r>
              <a:rPr lang="en-US" dirty="0" smtClean="0"/>
              <a:t>2003 – OpenGL 1.5</a:t>
            </a:r>
          </a:p>
          <a:p>
            <a:pPr lvl="1"/>
            <a:r>
              <a:rPr lang="en-US" dirty="0" smtClean="0"/>
              <a:t>Occlusion Queries</a:t>
            </a:r>
          </a:p>
          <a:p>
            <a:pPr lvl="1"/>
            <a:r>
              <a:rPr lang="en-US" dirty="0" smtClean="0"/>
              <a:t>Texture comparison modes for shadows</a:t>
            </a:r>
          </a:p>
          <a:p>
            <a:pPr lvl="1"/>
            <a:r>
              <a:rPr lang="en-US" dirty="0" smtClean="0"/>
              <a:t>Vertex Buffers</a:t>
            </a:r>
          </a:p>
          <a:p>
            <a:pPr lvl="1"/>
            <a:r>
              <a:rPr lang="en-US" dirty="0" smtClean="0"/>
              <a:t>Programmable Shaders introduced as an ARB extension.</a:t>
            </a:r>
          </a:p>
          <a:p>
            <a:endParaRPr lang="en-US" dirty="0"/>
          </a:p>
        </p:txBody>
      </p:sp>
      <p:sp>
        <p:nvSpPr>
          <p:cNvPr id="3" name="Title 2"/>
          <p:cNvSpPr>
            <a:spLocks noGrp="1"/>
          </p:cNvSpPr>
          <p:nvPr>
            <p:ph type="title"/>
          </p:nvPr>
        </p:nvSpPr>
        <p:spPr/>
        <p:txBody>
          <a:bodyPr/>
          <a:lstStyle/>
          <a:p>
            <a:r>
              <a:rPr smtClean="0"/>
              <a:t>History of OpenGL</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2004 – OpenGL 2.0</a:t>
            </a:r>
          </a:p>
          <a:p>
            <a:pPr lvl="1"/>
            <a:r>
              <a:rPr lang="en-US" dirty="0" smtClean="0"/>
              <a:t>Programmable Shaders</a:t>
            </a:r>
          </a:p>
          <a:p>
            <a:pPr lvl="1"/>
            <a:r>
              <a:rPr lang="en-US" dirty="0" smtClean="0"/>
              <a:t>Multiple Render Targets</a:t>
            </a:r>
          </a:p>
          <a:p>
            <a:pPr lvl="1"/>
            <a:r>
              <a:rPr lang="en-US" dirty="0" smtClean="0"/>
              <a:t>Point Sprites</a:t>
            </a:r>
          </a:p>
          <a:p>
            <a:pPr lvl="1"/>
            <a:r>
              <a:rPr lang="en-US" dirty="0" smtClean="0"/>
              <a:t>Non-Power of Two Textures</a:t>
            </a:r>
          </a:p>
          <a:p>
            <a:r>
              <a:rPr lang="en-US" dirty="0" smtClean="0"/>
              <a:t>2006 – OpenGL 2.1</a:t>
            </a:r>
          </a:p>
          <a:p>
            <a:pPr lvl="1"/>
            <a:r>
              <a:rPr lang="en-US" dirty="0" smtClean="0"/>
              <a:t>Shader Language 1.2</a:t>
            </a:r>
          </a:p>
          <a:p>
            <a:pPr lvl="1"/>
            <a:r>
              <a:rPr lang="en-US" dirty="0" err="1" smtClean="0"/>
              <a:t>sRGB</a:t>
            </a:r>
            <a:r>
              <a:rPr lang="en-US" dirty="0" smtClean="0"/>
              <a:t> Textures</a:t>
            </a:r>
          </a:p>
        </p:txBody>
      </p:sp>
      <p:sp>
        <p:nvSpPr>
          <p:cNvPr id="3" name="Title 2"/>
          <p:cNvSpPr>
            <a:spLocks noGrp="1"/>
          </p:cNvSpPr>
          <p:nvPr>
            <p:ph type="title"/>
          </p:nvPr>
        </p:nvSpPr>
        <p:spPr/>
        <p:txBody>
          <a:bodyPr/>
          <a:lstStyle/>
          <a:p>
            <a:r>
              <a:rPr dirty="0" smtClean="0"/>
              <a:t>History of OpenGL</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2008 – OpenGL 3.0</a:t>
            </a:r>
          </a:p>
          <a:p>
            <a:pPr lvl="1"/>
            <a:r>
              <a:rPr lang="en-US" dirty="0" smtClean="0"/>
              <a:t>Deprecation model!</a:t>
            </a:r>
          </a:p>
          <a:p>
            <a:pPr lvl="1"/>
            <a:r>
              <a:rPr lang="en-US" dirty="0" smtClean="0"/>
              <a:t>Frame Buffer Objects</a:t>
            </a:r>
          </a:p>
          <a:p>
            <a:pPr lvl="1"/>
            <a:r>
              <a:rPr lang="en-US" dirty="0" err="1" smtClean="0"/>
              <a:t>Shader</a:t>
            </a:r>
            <a:r>
              <a:rPr lang="en-US" dirty="0" smtClean="0"/>
              <a:t> Language 1.3</a:t>
            </a:r>
          </a:p>
          <a:p>
            <a:pPr lvl="1"/>
            <a:r>
              <a:rPr lang="en-US" dirty="0" smtClean="0"/>
              <a:t>Texture Arrays</a:t>
            </a:r>
          </a:p>
          <a:p>
            <a:pPr lvl="1"/>
            <a:r>
              <a:rPr lang="en-US" dirty="0" err="1" smtClean="0"/>
              <a:t>Khronos</a:t>
            </a:r>
            <a:r>
              <a:rPr lang="en-US" dirty="0" smtClean="0"/>
              <a:t> Group controlled </a:t>
            </a:r>
          </a:p>
          <a:p>
            <a:r>
              <a:rPr lang="en-US" dirty="0" smtClean="0"/>
              <a:t>2009 – OpenGL 3.2</a:t>
            </a:r>
          </a:p>
          <a:p>
            <a:pPr lvl="1"/>
            <a:r>
              <a:rPr lang="en-US" dirty="0" smtClean="0"/>
              <a:t>Geometry </a:t>
            </a:r>
            <a:r>
              <a:rPr lang="en-US" dirty="0" err="1" smtClean="0"/>
              <a:t>Shaders</a:t>
            </a:r>
            <a:endParaRPr lang="en-US" dirty="0" smtClean="0"/>
          </a:p>
          <a:p>
            <a:r>
              <a:rPr lang="en-US" dirty="0" smtClean="0"/>
              <a:t>2010 – OpenGL 3.3, 4.0 and 4.1</a:t>
            </a:r>
          </a:p>
          <a:p>
            <a:pPr lvl="1"/>
            <a:r>
              <a:rPr lang="en-US" dirty="0" err="1" smtClean="0"/>
              <a:t>Tesselation</a:t>
            </a:r>
            <a:endParaRPr lang="en-US" dirty="0" smtClean="0"/>
          </a:p>
          <a:p>
            <a:pPr lvl="1"/>
            <a:r>
              <a:rPr lang="en-US" dirty="0" err="1" smtClean="0"/>
              <a:t>OpenCL</a:t>
            </a:r>
            <a:r>
              <a:rPr lang="en-US" dirty="0" smtClean="0"/>
              <a:t> support / inter-op</a:t>
            </a:r>
          </a:p>
          <a:p>
            <a:pPr lvl="1"/>
            <a:r>
              <a:rPr lang="en-US" dirty="0" smtClean="0"/>
              <a:t>OpenGL ES 2.0 compatibility</a:t>
            </a:r>
          </a:p>
          <a:p>
            <a:endParaRPr lang="en-US" dirty="0"/>
          </a:p>
        </p:txBody>
      </p:sp>
      <p:sp>
        <p:nvSpPr>
          <p:cNvPr id="3" name="Title 2"/>
          <p:cNvSpPr>
            <a:spLocks noGrp="1"/>
          </p:cNvSpPr>
          <p:nvPr>
            <p:ph type="title"/>
          </p:nvPr>
        </p:nvSpPr>
        <p:spPr/>
        <p:txBody>
          <a:bodyPr/>
          <a:lstStyle/>
          <a:p>
            <a:r>
              <a:rPr lang="en-US" dirty="0" smtClean="0"/>
              <a:t>History of OpenGL</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00"/>
          <p:cNvSpPr>
            <a:spLocks noGrp="1"/>
          </p:cNvSpPr>
          <p:nvPr>
            <p:ph type="title"/>
          </p:nvPr>
        </p:nvSpPr>
        <p:spPr/>
        <p:txBody>
          <a:bodyPr>
            <a:normAutofit/>
          </a:bodyPr>
          <a:lstStyle/>
          <a:p>
            <a:r>
              <a:rPr smtClean="0"/>
              <a:t>The OpenGL 1.0 Pipeline</a:t>
            </a:r>
            <a:endParaRPr lang="en-US" dirty="0"/>
          </a:p>
        </p:txBody>
      </p:sp>
      <p:sp>
        <p:nvSpPr>
          <p:cNvPr id="4" name="Rectangle 4"/>
          <p:cNvSpPr>
            <a:spLocks noChangeArrowheads="1"/>
          </p:cNvSpPr>
          <p:nvPr/>
        </p:nvSpPr>
        <p:spPr bwMode="auto">
          <a:xfrm>
            <a:off x="914400" y="3200400"/>
            <a:ext cx="12192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dirty="0"/>
              <a:t>Vertex</a:t>
            </a:r>
          </a:p>
          <a:p>
            <a:pPr algn="ctr"/>
            <a:r>
              <a:rPr lang="en-US" dirty="0"/>
              <a:t>Shader</a:t>
            </a:r>
          </a:p>
        </p:txBody>
      </p:sp>
      <p:sp>
        <p:nvSpPr>
          <p:cNvPr id="5" name="Line 14"/>
          <p:cNvSpPr>
            <a:spLocks noChangeShapeType="1"/>
          </p:cNvSpPr>
          <p:nvPr/>
        </p:nvSpPr>
        <p:spPr bwMode="auto">
          <a:xfrm>
            <a:off x="1066800" y="4191000"/>
            <a:ext cx="0" cy="838200"/>
          </a:xfrm>
          <a:prstGeom prst="line">
            <a:avLst/>
          </a:prstGeom>
          <a:noFill/>
          <a:ln w="9525">
            <a:solidFill>
              <a:schemeClr val="tx1"/>
            </a:solidFill>
            <a:round/>
            <a:headEnd/>
            <a:tailEnd/>
          </a:ln>
        </p:spPr>
        <p:txBody>
          <a:bodyPr/>
          <a:lstStyle/>
          <a:p>
            <a:endParaRPr lang="en-US" dirty="0"/>
          </a:p>
        </p:txBody>
      </p:sp>
      <p:sp>
        <p:nvSpPr>
          <p:cNvPr id="6" name="Line 15"/>
          <p:cNvSpPr>
            <a:spLocks noChangeShapeType="1"/>
          </p:cNvSpPr>
          <p:nvPr/>
        </p:nvSpPr>
        <p:spPr bwMode="auto">
          <a:xfrm flipV="1">
            <a:off x="1066800" y="4419600"/>
            <a:ext cx="838200" cy="609600"/>
          </a:xfrm>
          <a:prstGeom prst="line">
            <a:avLst/>
          </a:prstGeom>
          <a:noFill/>
          <a:ln w="9525">
            <a:solidFill>
              <a:schemeClr val="tx1"/>
            </a:solidFill>
            <a:round/>
            <a:headEnd/>
            <a:tailEnd/>
          </a:ln>
        </p:spPr>
        <p:txBody>
          <a:bodyPr/>
          <a:lstStyle/>
          <a:p>
            <a:endParaRPr lang="en-US" dirty="0"/>
          </a:p>
        </p:txBody>
      </p:sp>
      <p:sp>
        <p:nvSpPr>
          <p:cNvPr id="7" name="Line 16"/>
          <p:cNvSpPr>
            <a:spLocks noChangeShapeType="1"/>
          </p:cNvSpPr>
          <p:nvPr/>
        </p:nvSpPr>
        <p:spPr bwMode="auto">
          <a:xfrm>
            <a:off x="1066800" y="4191000"/>
            <a:ext cx="838200" cy="228600"/>
          </a:xfrm>
          <a:prstGeom prst="line">
            <a:avLst/>
          </a:prstGeom>
          <a:noFill/>
          <a:ln w="9525">
            <a:solidFill>
              <a:schemeClr val="tx1"/>
            </a:solidFill>
            <a:round/>
            <a:headEnd/>
            <a:tailEnd/>
          </a:ln>
        </p:spPr>
        <p:txBody>
          <a:bodyPr/>
          <a:lstStyle/>
          <a:p>
            <a:endParaRPr lang="en-US" dirty="0"/>
          </a:p>
        </p:txBody>
      </p:sp>
      <p:grpSp>
        <p:nvGrpSpPr>
          <p:cNvPr id="2" name="Group 54"/>
          <p:cNvGrpSpPr>
            <a:grpSpLocks/>
          </p:cNvGrpSpPr>
          <p:nvPr/>
        </p:nvGrpSpPr>
        <p:grpSpPr bwMode="auto">
          <a:xfrm>
            <a:off x="1066800" y="4191000"/>
            <a:ext cx="838200" cy="838200"/>
            <a:chOff x="1584" y="2880"/>
            <a:chExt cx="528" cy="528"/>
          </a:xfrm>
        </p:grpSpPr>
        <p:sp>
          <p:nvSpPr>
            <p:cNvPr id="9" name="Line 55"/>
            <p:cNvSpPr>
              <a:spLocks noChangeShapeType="1"/>
            </p:cNvSpPr>
            <p:nvPr/>
          </p:nvSpPr>
          <p:spPr bwMode="auto">
            <a:xfrm>
              <a:off x="1584" y="2880"/>
              <a:ext cx="0" cy="528"/>
            </a:xfrm>
            <a:prstGeom prst="line">
              <a:avLst/>
            </a:prstGeom>
            <a:noFill/>
            <a:ln w="19050">
              <a:solidFill>
                <a:schemeClr val="accent2"/>
              </a:solidFill>
              <a:round/>
              <a:headEnd/>
              <a:tailEnd/>
            </a:ln>
          </p:spPr>
          <p:txBody>
            <a:bodyPr/>
            <a:lstStyle/>
            <a:p>
              <a:endParaRPr lang="en-US" dirty="0"/>
            </a:p>
          </p:txBody>
        </p:sp>
        <p:sp>
          <p:nvSpPr>
            <p:cNvPr id="10" name="Line 56"/>
            <p:cNvSpPr>
              <a:spLocks noChangeShapeType="1"/>
            </p:cNvSpPr>
            <p:nvPr/>
          </p:nvSpPr>
          <p:spPr bwMode="auto">
            <a:xfrm flipV="1">
              <a:off x="1584" y="3024"/>
              <a:ext cx="528" cy="384"/>
            </a:xfrm>
            <a:prstGeom prst="line">
              <a:avLst/>
            </a:prstGeom>
            <a:noFill/>
            <a:ln w="19050">
              <a:solidFill>
                <a:schemeClr val="accent2"/>
              </a:solidFill>
              <a:round/>
              <a:headEnd/>
              <a:tailEnd/>
            </a:ln>
          </p:spPr>
          <p:txBody>
            <a:bodyPr/>
            <a:lstStyle/>
            <a:p>
              <a:endParaRPr lang="en-US" dirty="0"/>
            </a:p>
          </p:txBody>
        </p:sp>
        <p:sp>
          <p:nvSpPr>
            <p:cNvPr id="11" name="Line 57"/>
            <p:cNvSpPr>
              <a:spLocks noChangeShapeType="1"/>
            </p:cNvSpPr>
            <p:nvPr/>
          </p:nvSpPr>
          <p:spPr bwMode="auto">
            <a:xfrm>
              <a:off x="1584" y="2880"/>
              <a:ext cx="528" cy="144"/>
            </a:xfrm>
            <a:prstGeom prst="line">
              <a:avLst/>
            </a:prstGeom>
            <a:noFill/>
            <a:ln w="19050">
              <a:solidFill>
                <a:schemeClr val="accent2"/>
              </a:solidFill>
              <a:round/>
              <a:headEnd/>
              <a:tailEnd/>
            </a:ln>
          </p:spPr>
          <p:txBody>
            <a:bodyPr/>
            <a:lstStyle/>
            <a:p>
              <a:endParaRPr lang="en-US" dirty="0"/>
            </a:p>
          </p:txBody>
        </p:sp>
      </p:grpSp>
      <p:sp>
        <p:nvSpPr>
          <p:cNvPr id="12" name="Oval 19"/>
          <p:cNvSpPr>
            <a:spLocks noChangeArrowheads="1"/>
          </p:cNvSpPr>
          <p:nvPr/>
        </p:nvSpPr>
        <p:spPr bwMode="auto">
          <a:xfrm>
            <a:off x="1828800" y="4343400"/>
            <a:ext cx="152400" cy="1524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3" name="Oval 18"/>
          <p:cNvSpPr>
            <a:spLocks noChangeArrowheads="1"/>
          </p:cNvSpPr>
          <p:nvPr/>
        </p:nvSpPr>
        <p:spPr bwMode="auto">
          <a:xfrm>
            <a:off x="990600" y="4953000"/>
            <a:ext cx="152400" cy="1524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4" name="Oval 17"/>
          <p:cNvSpPr>
            <a:spLocks noChangeArrowheads="1"/>
          </p:cNvSpPr>
          <p:nvPr/>
        </p:nvSpPr>
        <p:spPr bwMode="auto">
          <a:xfrm>
            <a:off x="990600" y="4114800"/>
            <a:ext cx="152400" cy="1524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5" name="Text Box 88"/>
          <p:cNvSpPr txBox="1">
            <a:spLocks noChangeArrowheads="1"/>
          </p:cNvSpPr>
          <p:nvPr/>
        </p:nvSpPr>
        <p:spPr bwMode="auto">
          <a:xfrm>
            <a:off x="914400" y="1828800"/>
            <a:ext cx="1447800" cy="1077218"/>
          </a:xfrm>
          <a:prstGeom prst="rect">
            <a:avLst/>
          </a:prstGeom>
          <a:noFill/>
          <a:ln w="9525">
            <a:noFill/>
            <a:miter lim="800000"/>
            <a:headEnd/>
            <a:tailEnd/>
          </a:ln>
        </p:spPr>
        <p:txBody>
          <a:bodyPr>
            <a:spAutoFit/>
          </a:bodyPr>
          <a:lstStyle/>
          <a:p>
            <a:pPr>
              <a:spcBef>
                <a:spcPct val="50000"/>
              </a:spcBef>
            </a:pPr>
            <a:r>
              <a:rPr lang="en-US" sz="1600" dirty="0"/>
              <a:t>Light</a:t>
            </a:r>
          </a:p>
          <a:p>
            <a:pPr>
              <a:spcBef>
                <a:spcPct val="50000"/>
              </a:spcBef>
            </a:pPr>
            <a:r>
              <a:rPr lang="en-US" sz="1600" dirty="0"/>
              <a:t>Transform</a:t>
            </a:r>
          </a:p>
          <a:p>
            <a:pPr>
              <a:spcBef>
                <a:spcPct val="50000"/>
              </a:spcBef>
            </a:pPr>
            <a:r>
              <a:rPr lang="en-US" sz="1600" dirty="0"/>
              <a:t>Project</a:t>
            </a:r>
          </a:p>
        </p:txBody>
      </p:sp>
      <p:grpSp>
        <p:nvGrpSpPr>
          <p:cNvPr id="3" name="Group 102"/>
          <p:cNvGrpSpPr/>
          <p:nvPr/>
        </p:nvGrpSpPr>
        <p:grpSpPr>
          <a:xfrm>
            <a:off x="2133600" y="1600200"/>
            <a:ext cx="1676400" cy="3505200"/>
            <a:chOff x="2133600" y="2362200"/>
            <a:chExt cx="1676400" cy="3505200"/>
          </a:xfrm>
        </p:grpSpPr>
        <p:sp>
          <p:nvSpPr>
            <p:cNvPr id="17" name="Rectangle 53"/>
            <p:cNvSpPr>
              <a:spLocks noChangeArrowheads="1"/>
            </p:cNvSpPr>
            <p:nvPr/>
          </p:nvSpPr>
          <p:spPr bwMode="auto">
            <a:xfrm>
              <a:off x="32004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8" name="Rectangle 5"/>
            <p:cNvSpPr>
              <a:spLocks noChangeArrowheads="1"/>
            </p:cNvSpPr>
            <p:nvPr/>
          </p:nvSpPr>
          <p:spPr bwMode="auto">
            <a:xfrm>
              <a:off x="2362200" y="3962400"/>
              <a:ext cx="12192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dirty="0"/>
                <a:t>Triangle</a:t>
              </a:r>
            </a:p>
            <a:p>
              <a:pPr algn="ctr"/>
              <a:r>
                <a:rPr lang="en-US" dirty="0"/>
                <a:t>Setup</a:t>
              </a:r>
            </a:p>
          </p:txBody>
        </p:sp>
        <p:sp>
          <p:nvSpPr>
            <p:cNvPr id="19" name="AutoShape 10"/>
            <p:cNvSpPr>
              <a:spLocks noChangeArrowheads="1"/>
            </p:cNvSpPr>
            <p:nvPr/>
          </p:nvSpPr>
          <p:spPr bwMode="auto">
            <a:xfrm>
              <a:off x="2133600" y="4191000"/>
              <a:ext cx="228600" cy="304800"/>
            </a:xfrm>
            <a:prstGeom prst="right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dirty="0"/>
            </a:p>
          </p:txBody>
        </p:sp>
        <p:sp>
          <p:nvSpPr>
            <p:cNvPr id="20" name="Rectangle 26"/>
            <p:cNvSpPr>
              <a:spLocks noChangeArrowheads="1"/>
            </p:cNvSpPr>
            <p:nvPr/>
          </p:nvSpPr>
          <p:spPr bwMode="auto">
            <a:xfrm>
              <a:off x="2438400" y="5715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1" name="Rectangle 27"/>
            <p:cNvSpPr>
              <a:spLocks noChangeArrowheads="1"/>
            </p:cNvSpPr>
            <p:nvPr/>
          </p:nvSpPr>
          <p:spPr bwMode="auto">
            <a:xfrm>
              <a:off x="2438400" y="5562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2" name="Rectangle 28"/>
            <p:cNvSpPr>
              <a:spLocks noChangeArrowheads="1"/>
            </p:cNvSpPr>
            <p:nvPr/>
          </p:nvSpPr>
          <p:spPr bwMode="auto">
            <a:xfrm>
              <a:off x="2590800" y="5562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3" name="Rectangle 29"/>
            <p:cNvSpPr>
              <a:spLocks noChangeArrowheads="1"/>
            </p:cNvSpPr>
            <p:nvPr/>
          </p:nvSpPr>
          <p:spPr bwMode="auto">
            <a:xfrm>
              <a:off x="2743200" y="5562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4" name="Rectangle 30"/>
            <p:cNvSpPr>
              <a:spLocks noChangeArrowheads="1"/>
            </p:cNvSpPr>
            <p:nvPr/>
          </p:nvSpPr>
          <p:spPr bwMode="auto">
            <a:xfrm>
              <a:off x="2895600" y="5410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5" name="Rectangle 31"/>
            <p:cNvSpPr>
              <a:spLocks noChangeArrowheads="1"/>
            </p:cNvSpPr>
            <p:nvPr/>
          </p:nvSpPr>
          <p:spPr bwMode="auto">
            <a:xfrm>
              <a:off x="2743200" y="5410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6" name="Rectangle 32"/>
            <p:cNvSpPr>
              <a:spLocks noChangeArrowheads="1"/>
            </p:cNvSpPr>
            <p:nvPr/>
          </p:nvSpPr>
          <p:spPr bwMode="auto">
            <a:xfrm>
              <a:off x="2590800" y="5410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7" name="Rectangle 33"/>
            <p:cNvSpPr>
              <a:spLocks noChangeArrowheads="1"/>
            </p:cNvSpPr>
            <p:nvPr/>
          </p:nvSpPr>
          <p:spPr bwMode="auto">
            <a:xfrm>
              <a:off x="2438400" y="5410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8" name="Rectangle 34"/>
            <p:cNvSpPr>
              <a:spLocks noChangeArrowheads="1"/>
            </p:cNvSpPr>
            <p:nvPr/>
          </p:nvSpPr>
          <p:spPr bwMode="auto">
            <a:xfrm>
              <a:off x="30480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9" name="Rectangle 35"/>
            <p:cNvSpPr>
              <a:spLocks noChangeArrowheads="1"/>
            </p:cNvSpPr>
            <p:nvPr/>
          </p:nvSpPr>
          <p:spPr bwMode="auto">
            <a:xfrm>
              <a:off x="28956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 name="Rectangle 36"/>
            <p:cNvSpPr>
              <a:spLocks noChangeArrowheads="1"/>
            </p:cNvSpPr>
            <p:nvPr/>
          </p:nvSpPr>
          <p:spPr bwMode="auto">
            <a:xfrm>
              <a:off x="27432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 name="Rectangle 37"/>
            <p:cNvSpPr>
              <a:spLocks noChangeArrowheads="1"/>
            </p:cNvSpPr>
            <p:nvPr/>
          </p:nvSpPr>
          <p:spPr bwMode="auto">
            <a:xfrm>
              <a:off x="25908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2" name="Rectangle 39"/>
            <p:cNvSpPr>
              <a:spLocks noChangeArrowheads="1"/>
            </p:cNvSpPr>
            <p:nvPr/>
          </p:nvSpPr>
          <p:spPr bwMode="auto">
            <a:xfrm>
              <a:off x="32004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3" name="Rectangle 40"/>
            <p:cNvSpPr>
              <a:spLocks noChangeArrowheads="1"/>
            </p:cNvSpPr>
            <p:nvPr/>
          </p:nvSpPr>
          <p:spPr bwMode="auto">
            <a:xfrm>
              <a:off x="30480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4" name="Rectangle 41"/>
            <p:cNvSpPr>
              <a:spLocks noChangeArrowheads="1"/>
            </p:cNvSpPr>
            <p:nvPr/>
          </p:nvSpPr>
          <p:spPr bwMode="auto">
            <a:xfrm>
              <a:off x="28956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5" name="Rectangle 42"/>
            <p:cNvSpPr>
              <a:spLocks noChangeArrowheads="1"/>
            </p:cNvSpPr>
            <p:nvPr/>
          </p:nvSpPr>
          <p:spPr bwMode="auto">
            <a:xfrm>
              <a:off x="24384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6" name="Rectangle 43"/>
            <p:cNvSpPr>
              <a:spLocks noChangeArrowheads="1"/>
            </p:cNvSpPr>
            <p:nvPr/>
          </p:nvSpPr>
          <p:spPr bwMode="auto">
            <a:xfrm>
              <a:off x="27432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7" name="Rectangle 44"/>
            <p:cNvSpPr>
              <a:spLocks noChangeArrowheads="1"/>
            </p:cNvSpPr>
            <p:nvPr/>
          </p:nvSpPr>
          <p:spPr bwMode="auto">
            <a:xfrm>
              <a:off x="25908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8" name="Rectangle 45"/>
            <p:cNvSpPr>
              <a:spLocks noChangeArrowheads="1"/>
            </p:cNvSpPr>
            <p:nvPr/>
          </p:nvSpPr>
          <p:spPr bwMode="auto">
            <a:xfrm>
              <a:off x="24384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9" name="Rectangle 46"/>
            <p:cNvSpPr>
              <a:spLocks noChangeArrowheads="1"/>
            </p:cNvSpPr>
            <p:nvPr/>
          </p:nvSpPr>
          <p:spPr bwMode="auto">
            <a:xfrm>
              <a:off x="2895600" y="4953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40" name="Rectangle 47"/>
            <p:cNvSpPr>
              <a:spLocks noChangeArrowheads="1"/>
            </p:cNvSpPr>
            <p:nvPr/>
          </p:nvSpPr>
          <p:spPr bwMode="auto">
            <a:xfrm>
              <a:off x="2743200" y="4953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41" name="Rectangle 48"/>
            <p:cNvSpPr>
              <a:spLocks noChangeArrowheads="1"/>
            </p:cNvSpPr>
            <p:nvPr/>
          </p:nvSpPr>
          <p:spPr bwMode="auto">
            <a:xfrm>
              <a:off x="2590800" y="4953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42" name="Rectangle 49"/>
            <p:cNvSpPr>
              <a:spLocks noChangeArrowheads="1"/>
            </p:cNvSpPr>
            <p:nvPr/>
          </p:nvSpPr>
          <p:spPr bwMode="auto">
            <a:xfrm>
              <a:off x="2438400" y="4953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grpSp>
          <p:nvGrpSpPr>
            <p:cNvPr id="8" name="Group 38"/>
            <p:cNvGrpSpPr>
              <a:grpSpLocks/>
            </p:cNvGrpSpPr>
            <p:nvPr/>
          </p:nvGrpSpPr>
          <p:grpSpPr bwMode="auto">
            <a:xfrm>
              <a:off x="2514600" y="4953000"/>
              <a:ext cx="838200" cy="838200"/>
              <a:chOff x="1584" y="2880"/>
              <a:chExt cx="528" cy="528"/>
            </a:xfrm>
          </p:grpSpPr>
          <p:sp>
            <p:nvSpPr>
              <p:cNvPr id="47" name="Line 20"/>
              <p:cNvSpPr>
                <a:spLocks noChangeShapeType="1"/>
              </p:cNvSpPr>
              <p:nvPr/>
            </p:nvSpPr>
            <p:spPr bwMode="auto">
              <a:xfrm>
                <a:off x="1584" y="2880"/>
                <a:ext cx="0" cy="528"/>
              </a:xfrm>
              <a:prstGeom prst="line">
                <a:avLst/>
              </a:prstGeom>
              <a:noFill/>
              <a:ln w="19050">
                <a:solidFill>
                  <a:schemeClr val="accent2"/>
                </a:solidFill>
                <a:prstDash val="sysDot"/>
                <a:round/>
                <a:headEnd/>
                <a:tailEnd/>
              </a:ln>
            </p:spPr>
            <p:txBody>
              <a:bodyPr/>
              <a:lstStyle/>
              <a:p>
                <a:endParaRPr lang="en-US" dirty="0"/>
              </a:p>
            </p:txBody>
          </p:sp>
          <p:sp>
            <p:nvSpPr>
              <p:cNvPr id="48" name="Line 21"/>
              <p:cNvSpPr>
                <a:spLocks noChangeShapeType="1"/>
              </p:cNvSpPr>
              <p:nvPr/>
            </p:nvSpPr>
            <p:spPr bwMode="auto">
              <a:xfrm flipV="1">
                <a:off x="1584" y="3024"/>
                <a:ext cx="528" cy="384"/>
              </a:xfrm>
              <a:prstGeom prst="line">
                <a:avLst/>
              </a:prstGeom>
              <a:noFill/>
              <a:ln w="19050">
                <a:solidFill>
                  <a:schemeClr val="accent2"/>
                </a:solidFill>
                <a:prstDash val="sysDot"/>
                <a:round/>
                <a:headEnd/>
                <a:tailEnd/>
              </a:ln>
            </p:spPr>
            <p:txBody>
              <a:bodyPr/>
              <a:lstStyle/>
              <a:p>
                <a:endParaRPr lang="en-US" dirty="0"/>
              </a:p>
            </p:txBody>
          </p:sp>
          <p:sp>
            <p:nvSpPr>
              <p:cNvPr id="49" name="Line 22"/>
              <p:cNvSpPr>
                <a:spLocks noChangeShapeType="1"/>
              </p:cNvSpPr>
              <p:nvPr/>
            </p:nvSpPr>
            <p:spPr bwMode="auto">
              <a:xfrm>
                <a:off x="1584" y="2880"/>
                <a:ext cx="528" cy="144"/>
              </a:xfrm>
              <a:prstGeom prst="line">
                <a:avLst/>
              </a:prstGeom>
              <a:noFill/>
              <a:ln w="19050">
                <a:solidFill>
                  <a:schemeClr val="accent2"/>
                </a:solidFill>
                <a:prstDash val="sysDot"/>
                <a:round/>
                <a:headEnd/>
                <a:tailEnd/>
              </a:ln>
            </p:spPr>
            <p:txBody>
              <a:bodyPr/>
              <a:lstStyle/>
              <a:p>
                <a:endParaRPr lang="en-US" dirty="0"/>
              </a:p>
            </p:txBody>
          </p:sp>
        </p:grpSp>
        <p:sp>
          <p:nvSpPr>
            <p:cNvPr id="44" name="Rectangle 50"/>
            <p:cNvSpPr>
              <a:spLocks noChangeArrowheads="1"/>
            </p:cNvSpPr>
            <p:nvPr/>
          </p:nvSpPr>
          <p:spPr bwMode="auto">
            <a:xfrm>
              <a:off x="3048000" y="4953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45" name="Rectangle 52"/>
            <p:cNvSpPr>
              <a:spLocks noChangeArrowheads="1"/>
            </p:cNvSpPr>
            <p:nvPr/>
          </p:nvSpPr>
          <p:spPr bwMode="auto">
            <a:xfrm>
              <a:off x="2590800" y="5715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46" name="Text Box 89"/>
            <p:cNvSpPr txBox="1">
              <a:spLocks noChangeArrowheads="1"/>
            </p:cNvSpPr>
            <p:nvPr/>
          </p:nvSpPr>
          <p:spPr bwMode="auto">
            <a:xfrm>
              <a:off x="2362200" y="2362200"/>
              <a:ext cx="1447800" cy="1569660"/>
            </a:xfrm>
            <a:prstGeom prst="rect">
              <a:avLst/>
            </a:prstGeom>
            <a:noFill/>
            <a:ln w="9525">
              <a:noFill/>
              <a:miter lim="800000"/>
              <a:headEnd/>
              <a:tailEnd/>
            </a:ln>
          </p:spPr>
          <p:txBody>
            <a:bodyPr>
              <a:spAutoFit/>
            </a:bodyPr>
            <a:lstStyle/>
            <a:p>
              <a:pPr>
                <a:spcBef>
                  <a:spcPct val="50000"/>
                </a:spcBef>
              </a:pPr>
              <a:r>
                <a:rPr lang="en-US" sz="1600" dirty="0"/>
                <a:t>Combine vertices into triangle, </a:t>
              </a:r>
              <a:r>
                <a:rPr lang="en-US" sz="1600" dirty="0" smtClean="0"/>
                <a:t>Convert </a:t>
              </a:r>
              <a:r>
                <a:rPr lang="en-US" sz="1600" dirty="0"/>
                <a:t>to </a:t>
              </a:r>
              <a:r>
                <a:rPr lang="en-US" sz="1600" dirty="0" smtClean="0"/>
                <a:t>fragments, Interpolate</a:t>
              </a:r>
              <a:endParaRPr lang="en-US" sz="1600" dirty="0"/>
            </a:p>
          </p:txBody>
        </p:sp>
      </p:grpSp>
      <p:sp>
        <p:nvSpPr>
          <p:cNvPr id="50" name="AutoShape 100"/>
          <p:cNvSpPr>
            <a:spLocks noChangeArrowheads="1"/>
          </p:cNvSpPr>
          <p:nvPr/>
        </p:nvSpPr>
        <p:spPr bwMode="auto">
          <a:xfrm>
            <a:off x="609600" y="3429000"/>
            <a:ext cx="304800" cy="304800"/>
          </a:xfrm>
          <a:prstGeom prst="right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dirty="0"/>
          </a:p>
        </p:txBody>
      </p:sp>
      <p:sp>
        <p:nvSpPr>
          <p:cNvPr id="55" name="AutoShape 106"/>
          <p:cNvSpPr>
            <a:spLocks noChangeArrowheads="1"/>
          </p:cNvSpPr>
          <p:nvPr/>
        </p:nvSpPr>
        <p:spPr bwMode="auto">
          <a:xfrm>
            <a:off x="6705600" y="3200400"/>
            <a:ext cx="1143000" cy="76200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dirty="0">
                <a:solidFill>
                  <a:schemeClr val="bg1"/>
                </a:solidFill>
              </a:rPr>
              <a:t>Frame-</a:t>
            </a:r>
          </a:p>
          <a:p>
            <a:pPr algn="ctr"/>
            <a:r>
              <a:rPr lang="en-US" dirty="0">
                <a:solidFill>
                  <a:schemeClr val="bg1"/>
                </a:solidFill>
              </a:rPr>
              <a:t>buffer</a:t>
            </a:r>
          </a:p>
        </p:txBody>
      </p:sp>
      <p:pic>
        <p:nvPicPr>
          <p:cNvPr id="60" name="Picture 11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524000" y="1905000"/>
            <a:ext cx="190500" cy="257175"/>
          </a:xfrm>
          <a:prstGeom prst="rect">
            <a:avLst/>
          </a:prstGeom>
          <a:noFill/>
          <a:ln w="9525">
            <a:noFill/>
            <a:miter lim="800000"/>
            <a:headEnd/>
            <a:tailEnd/>
          </a:ln>
        </p:spPr>
      </p:pic>
      <p:grpSp>
        <p:nvGrpSpPr>
          <p:cNvPr id="16" name="Group 99"/>
          <p:cNvGrpSpPr/>
          <p:nvPr/>
        </p:nvGrpSpPr>
        <p:grpSpPr>
          <a:xfrm>
            <a:off x="5181600" y="2057400"/>
            <a:ext cx="1524000" cy="1905000"/>
            <a:chOff x="5181600" y="2819400"/>
            <a:chExt cx="1524000" cy="1905000"/>
          </a:xfrm>
        </p:grpSpPr>
        <p:sp>
          <p:nvSpPr>
            <p:cNvPr id="62" name="Rectangle 7"/>
            <p:cNvSpPr>
              <a:spLocks noChangeArrowheads="1"/>
            </p:cNvSpPr>
            <p:nvPr/>
          </p:nvSpPr>
          <p:spPr bwMode="auto">
            <a:xfrm>
              <a:off x="5257800" y="3962400"/>
              <a:ext cx="12192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dirty="0" smtClean="0"/>
                <a:t>Raster</a:t>
              </a:r>
            </a:p>
            <a:p>
              <a:pPr algn="ctr"/>
              <a:r>
                <a:rPr lang="en-US" dirty="0" smtClean="0"/>
                <a:t>Operations</a:t>
              </a:r>
              <a:endParaRPr lang="en-US" dirty="0"/>
            </a:p>
          </p:txBody>
        </p:sp>
        <p:sp>
          <p:nvSpPr>
            <p:cNvPr id="63" name="AutoShape 13"/>
            <p:cNvSpPr>
              <a:spLocks noChangeArrowheads="1"/>
            </p:cNvSpPr>
            <p:nvPr/>
          </p:nvSpPr>
          <p:spPr bwMode="auto">
            <a:xfrm>
              <a:off x="6477000" y="4191000"/>
              <a:ext cx="228600" cy="304800"/>
            </a:xfrm>
            <a:prstGeom prst="right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dirty="0"/>
            </a:p>
          </p:txBody>
        </p:sp>
        <p:sp>
          <p:nvSpPr>
            <p:cNvPr id="64" name="Text Box 115"/>
            <p:cNvSpPr txBox="1">
              <a:spLocks noChangeArrowheads="1"/>
            </p:cNvSpPr>
            <p:nvPr/>
          </p:nvSpPr>
          <p:spPr bwMode="auto">
            <a:xfrm>
              <a:off x="5181600" y="2819400"/>
              <a:ext cx="1447800" cy="830997"/>
            </a:xfrm>
            <a:prstGeom prst="rect">
              <a:avLst/>
            </a:prstGeom>
            <a:noFill/>
            <a:ln w="9525">
              <a:noFill/>
              <a:miter lim="800000"/>
              <a:headEnd/>
              <a:tailEnd/>
            </a:ln>
          </p:spPr>
          <p:txBody>
            <a:bodyPr>
              <a:spAutoFit/>
            </a:bodyPr>
            <a:lstStyle/>
            <a:p>
              <a:r>
                <a:rPr lang="en-US" sz="1600" dirty="0" smtClean="0"/>
                <a:t>Depth-test</a:t>
              </a:r>
              <a:endParaRPr lang="en-US" sz="1600" dirty="0"/>
            </a:p>
            <a:p>
              <a:r>
                <a:rPr lang="en-US" sz="1600" dirty="0" smtClean="0"/>
                <a:t>Alpha-test</a:t>
              </a:r>
            </a:p>
            <a:p>
              <a:r>
                <a:rPr lang="en-US" sz="1600" dirty="0" smtClean="0"/>
                <a:t>Blending</a:t>
              </a:r>
              <a:endParaRPr lang="en-US" sz="1600" dirty="0"/>
            </a:p>
          </p:txBody>
        </p:sp>
      </p:grpSp>
      <p:sp>
        <p:nvSpPr>
          <p:cNvPr id="66" name="AutoShape 12"/>
          <p:cNvSpPr>
            <a:spLocks noChangeArrowheads="1"/>
          </p:cNvSpPr>
          <p:nvPr/>
        </p:nvSpPr>
        <p:spPr bwMode="auto">
          <a:xfrm>
            <a:off x="5029200" y="3429000"/>
            <a:ext cx="228600" cy="304800"/>
          </a:xfrm>
          <a:prstGeom prst="right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dirty="0"/>
          </a:p>
        </p:txBody>
      </p:sp>
      <p:sp>
        <p:nvSpPr>
          <p:cNvPr id="67" name="Line 92"/>
          <p:cNvSpPr>
            <a:spLocks noChangeShapeType="1"/>
          </p:cNvSpPr>
          <p:nvPr/>
        </p:nvSpPr>
        <p:spPr bwMode="auto">
          <a:xfrm flipH="1">
            <a:off x="5029200" y="1752600"/>
            <a:ext cx="0" cy="1447800"/>
          </a:xfrm>
          <a:prstGeom prst="line">
            <a:avLst/>
          </a:prstGeom>
          <a:noFill/>
          <a:ln w="25400">
            <a:solidFill>
              <a:schemeClr val="tx1"/>
            </a:solidFill>
            <a:round/>
            <a:headEnd/>
            <a:tailEnd type="triangle" w="med" len="med"/>
          </a:ln>
        </p:spPr>
        <p:txBody>
          <a:bodyPr/>
          <a:lstStyle/>
          <a:p>
            <a:endParaRPr lang="en-US" dirty="0"/>
          </a:p>
        </p:txBody>
      </p:sp>
      <p:grpSp>
        <p:nvGrpSpPr>
          <p:cNvPr id="43" name="Group 98"/>
          <p:cNvGrpSpPr/>
          <p:nvPr/>
        </p:nvGrpSpPr>
        <p:grpSpPr>
          <a:xfrm>
            <a:off x="3581400" y="990600"/>
            <a:ext cx="1905000" cy="4114800"/>
            <a:chOff x="3581400" y="1752600"/>
            <a:chExt cx="1905000" cy="4114800"/>
          </a:xfrm>
        </p:grpSpPr>
        <p:sp>
          <p:nvSpPr>
            <p:cNvPr id="69" name="Rectangle 6"/>
            <p:cNvSpPr>
              <a:spLocks noChangeArrowheads="1"/>
            </p:cNvSpPr>
            <p:nvPr/>
          </p:nvSpPr>
          <p:spPr bwMode="auto">
            <a:xfrm>
              <a:off x="3810000" y="3962400"/>
              <a:ext cx="12192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dirty="0"/>
                <a:t>Fragment</a:t>
              </a:r>
            </a:p>
            <a:p>
              <a:pPr algn="ctr"/>
              <a:r>
                <a:rPr lang="en-US" dirty="0"/>
                <a:t>Shader</a:t>
              </a:r>
            </a:p>
          </p:txBody>
        </p:sp>
        <p:sp>
          <p:nvSpPr>
            <p:cNvPr id="70" name="AutoShape 11"/>
            <p:cNvSpPr>
              <a:spLocks noChangeArrowheads="1"/>
            </p:cNvSpPr>
            <p:nvPr/>
          </p:nvSpPr>
          <p:spPr bwMode="auto">
            <a:xfrm>
              <a:off x="3581400" y="4191000"/>
              <a:ext cx="228600" cy="304800"/>
            </a:xfrm>
            <a:prstGeom prst="right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dirty="0"/>
            </a:p>
          </p:txBody>
        </p:sp>
        <p:sp>
          <p:nvSpPr>
            <p:cNvPr id="71" name="Rectangle 58"/>
            <p:cNvSpPr>
              <a:spLocks noChangeArrowheads="1"/>
            </p:cNvSpPr>
            <p:nvPr/>
          </p:nvSpPr>
          <p:spPr bwMode="auto">
            <a:xfrm>
              <a:off x="4648200" y="52578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72" name="Rectangle 59"/>
            <p:cNvSpPr>
              <a:spLocks noChangeArrowheads="1"/>
            </p:cNvSpPr>
            <p:nvPr/>
          </p:nvSpPr>
          <p:spPr bwMode="auto">
            <a:xfrm>
              <a:off x="3886200" y="5715000"/>
              <a:ext cx="152400" cy="152400"/>
            </a:xfrm>
            <a:prstGeom prst="rect">
              <a:avLst/>
            </a:prstGeom>
            <a:solidFill>
              <a:srgbClr val="99CCFF"/>
            </a:solidFill>
            <a:ln w="9525">
              <a:solidFill>
                <a:schemeClr val="tx1"/>
              </a:solidFill>
              <a:miter lim="800000"/>
              <a:headEnd/>
              <a:tailEnd/>
            </a:ln>
          </p:spPr>
          <p:txBody>
            <a:bodyPr wrap="none" anchor="ctr"/>
            <a:lstStyle/>
            <a:p>
              <a:endParaRPr lang="en-US" dirty="0"/>
            </a:p>
          </p:txBody>
        </p:sp>
        <p:sp>
          <p:nvSpPr>
            <p:cNvPr id="73" name="Rectangle 60"/>
            <p:cNvSpPr>
              <a:spLocks noChangeArrowheads="1"/>
            </p:cNvSpPr>
            <p:nvPr/>
          </p:nvSpPr>
          <p:spPr bwMode="auto">
            <a:xfrm>
              <a:off x="3886200" y="5562600"/>
              <a:ext cx="152400" cy="152400"/>
            </a:xfrm>
            <a:prstGeom prst="rect">
              <a:avLst/>
            </a:prstGeom>
            <a:solidFill>
              <a:srgbClr val="3399FF"/>
            </a:solidFill>
            <a:ln w="9525">
              <a:solidFill>
                <a:schemeClr val="tx1"/>
              </a:solidFill>
              <a:miter lim="800000"/>
              <a:headEnd/>
              <a:tailEnd/>
            </a:ln>
          </p:spPr>
          <p:txBody>
            <a:bodyPr wrap="none" anchor="ctr"/>
            <a:lstStyle/>
            <a:p>
              <a:endParaRPr lang="en-US" dirty="0"/>
            </a:p>
          </p:txBody>
        </p:sp>
        <p:sp>
          <p:nvSpPr>
            <p:cNvPr id="74" name="Rectangle 61"/>
            <p:cNvSpPr>
              <a:spLocks noChangeArrowheads="1"/>
            </p:cNvSpPr>
            <p:nvPr/>
          </p:nvSpPr>
          <p:spPr bwMode="auto">
            <a:xfrm>
              <a:off x="4038600" y="5562600"/>
              <a:ext cx="152400" cy="152400"/>
            </a:xfrm>
            <a:prstGeom prst="rect">
              <a:avLst/>
            </a:prstGeom>
            <a:solidFill>
              <a:srgbClr val="3399FF"/>
            </a:solidFill>
            <a:ln w="9525">
              <a:solidFill>
                <a:schemeClr val="tx1"/>
              </a:solidFill>
              <a:miter lim="800000"/>
              <a:headEnd/>
              <a:tailEnd/>
            </a:ln>
          </p:spPr>
          <p:txBody>
            <a:bodyPr wrap="none" anchor="ctr"/>
            <a:lstStyle/>
            <a:p>
              <a:endParaRPr lang="en-US" dirty="0"/>
            </a:p>
          </p:txBody>
        </p:sp>
        <p:sp>
          <p:nvSpPr>
            <p:cNvPr id="75" name="Rectangle 62"/>
            <p:cNvSpPr>
              <a:spLocks noChangeArrowheads="1"/>
            </p:cNvSpPr>
            <p:nvPr/>
          </p:nvSpPr>
          <p:spPr bwMode="auto">
            <a:xfrm>
              <a:off x="4191000" y="55626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76" name="Rectangle 63"/>
            <p:cNvSpPr>
              <a:spLocks noChangeArrowheads="1"/>
            </p:cNvSpPr>
            <p:nvPr/>
          </p:nvSpPr>
          <p:spPr bwMode="auto">
            <a:xfrm>
              <a:off x="4343400" y="54102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77" name="Rectangle 64"/>
            <p:cNvSpPr>
              <a:spLocks noChangeArrowheads="1"/>
            </p:cNvSpPr>
            <p:nvPr/>
          </p:nvSpPr>
          <p:spPr bwMode="auto">
            <a:xfrm>
              <a:off x="4191000" y="54102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78" name="Rectangle 65"/>
            <p:cNvSpPr>
              <a:spLocks noChangeArrowheads="1"/>
            </p:cNvSpPr>
            <p:nvPr/>
          </p:nvSpPr>
          <p:spPr bwMode="auto">
            <a:xfrm>
              <a:off x="4038600" y="54102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79" name="Rectangle 66"/>
            <p:cNvSpPr>
              <a:spLocks noChangeArrowheads="1"/>
            </p:cNvSpPr>
            <p:nvPr/>
          </p:nvSpPr>
          <p:spPr bwMode="auto">
            <a:xfrm>
              <a:off x="3886200" y="54102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80" name="Rectangle 67"/>
            <p:cNvSpPr>
              <a:spLocks noChangeArrowheads="1"/>
            </p:cNvSpPr>
            <p:nvPr/>
          </p:nvSpPr>
          <p:spPr bwMode="auto">
            <a:xfrm>
              <a:off x="44958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81" name="Rectangle 68"/>
            <p:cNvSpPr>
              <a:spLocks noChangeArrowheads="1"/>
            </p:cNvSpPr>
            <p:nvPr/>
          </p:nvSpPr>
          <p:spPr bwMode="auto">
            <a:xfrm>
              <a:off x="43434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82" name="Rectangle 69"/>
            <p:cNvSpPr>
              <a:spLocks noChangeArrowheads="1"/>
            </p:cNvSpPr>
            <p:nvPr/>
          </p:nvSpPr>
          <p:spPr bwMode="auto">
            <a:xfrm>
              <a:off x="41910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83" name="Rectangle 70"/>
            <p:cNvSpPr>
              <a:spLocks noChangeArrowheads="1"/>
            </p:cNvSpPr>
            <p:nvPr/>
          </p:nvSpPr>
          <p:spPr bwMode="auto">
            <a:xfrm>
              <a:off x="4038600" y="52578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84" name="Rectangle 71"/>
            <p:cNvSpPr>
              <a:spLocks noChangeArrowheads="1"/>
            </p:cNvSpPr>
            <p:nvPr/>
          </p:nvSpPr>
          <p:spPr bwMode="auto">
            <a:xfrm>
              <a:off x="4648200" y="51054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85" name="Rectangle 72"/>
            <p:cNvSpPr>
              <a:spLocks noChangeArrowheads="1"/>
            </p:cNvSpPr>
            <p:nvPr/>
          </p:nvSpPr>
          <p:spPr bwMode="auto">
            <a:xfrm>
              <a:off x="4495800" y="51054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86" name="Rectangle 73"/>
            <p:cNvSpPr>
              <a:spLocks noChangeArrowheads="1"/>
            </p:cNvSpPr>
            <p:nvPr/>
          </p:nvSpPr>
          <p:spPr bwMode="auto">
            <a:xfrm>
              <a:off x="43434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87" name="Rectangle 74"/>
            <p:cNvSpPr>
              <a:spLocks noChangeArrowheads="1"/>
            </p:cNvSpPr>
            <p:nvPr/>
          </p:nvSpPr>
          <p:spPr bwMode="auto">
            <a:xfrm>
              <a:off x="3886200" y="52578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88" name="Rectangle 75"/>
            <p:cNvSpPr>
              <a:spLocks noChangeArrowheads="1"/>
            </p:cNvSpPr>
            <p:nvPr/>
          </p:nvSpPr>
          <p:spPr bwMode="auto">
            <a:xfrm>
              <a:off x="41910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89" name="Rectangle 76"/>
            <p:cNvSpPr>
              <a:spLocks noChangeArrowheads="1"/>
            </p:cNvSpPr>
            <p:nvPr/>
          </p:nvSpPr>
          <p:spPr bwMode="auto">
            <a:xfrm>
              <a:off x="40386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0" name="Rectangle 77"/>
            <p:cNvSpPr>
              <a:spLocks noChangeArrowheads="1"/>
            </p:cNvSpPr>
            <p:nvPr/>
          </p:nvSpPr>
          <p:spPr bwMode="auto">
            <a:xfrm>
              <a:off x="38862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1" name="Rectangle 78"/>
            <p:cNvSpPr>
              <a:spLocks noChangeArrowheads="1"/>
            </p:cNvSpPr>
            <p:nvPr/>
          </p:nvSpPr>
          <p:spPr bwMode="auto">
            <a:xfrm>
              <a:off x="4343400" y="49530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92" name="Rectangle 79"/>
            <p:cNvSpPr>
              <a:spLocks noChangeArrowheads="1"/>
            </p:cNvSpPr>
            <p:nvPr/>
          </p:nvSpPr>
          <p:spPr bwMode="auto">
            <a:xfrm>
              <a:off x="4191000" y="49530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93" name="Rectangle 80"/>
            <p:cNvSpPr>
              <a:spLocks noChangeArrowheads="1"/>
            </p:cNvSpPr>
            <p:nvPr/>
          </p:nvSpPr>
          <p:spPr bwMode="auto">
            <a:xfrm>
              <a:off x="4038600" y="49530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94" name="Rectangle 81"/>
            <p:cNvSpPr>
              <a:spLocks noChangeArrowheads="1"/>
            </p:cNvSpPr>
            <p:nvPr/>
          </p:nvSpPr>
          <p:spPr bwMode="auto">
            <a:xfrm>
              <a:off x="3886200" y="4953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5" name="Rectangle 86"/>
            <p:cNvSpPr>
              <a:spLocks noChangeArrowheads="1"/>
            </p:cNvSpPr>
            <p:nvPr/>
          </p:nvSpPr>
          <p:spPr bwMode="auto">
            <a:xfrm>
              <a:off x="4495800" y="49530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96" name="Rectangle 87"/>
            <p:cNvSpPr>
              <a:spLocks noChangeArrowheads="1"/>
            </p:cNvSpPr>
            <p:nvPr/>
          </p:nvSpPr>
          <p:spPr bwMode="auto">
            <a:xfrm>
              <a:off x="4038600" y="5715000"/>
              <a:ext cx="152400" cy="152400"/>
            </a:xfrm>
            <a:prstGeom prst="rect">
              <a:avLst/>
            </a:prstGeom>
            <a:solidFill>
              <a:srgbClr val="3399FF"/>
            </a:solidFill>
            <a:ln w="9525">
              <a:solidFill>
                <a:schemeClr val="tx1"/>
              </a:solidFill>
              <a:miter lim="800000"/>
              <a:headEnd/>
              <a:tailEnd/>
            </a:ln>
          </p:spPr>
          <p:txBody>
            <a:bodyPr wrap="none" anchor="ctr"/>
            <a:lstStyle/>
            <a:p>
              <a:endParaRPr lang="en-US" dirty="0"/>
            </a:p>
          </p:txBody>
        </p:sp>
        <p:sp>
          <p:nvSpPr>
            <p:cNvPr id="97" name="AutoShape 93"/>
            <p:cNvSpPr>
              <a:spLocks noChangeArrowheads="1"/>
            </p:cNvSpPr>
            <p:nvPr/>
          </p:nvSpPr>
          <p:spPr bwMode="auto">
            <a:xfrm>
              <a:off x="4572000" y="1752600"/>
              <a:ext cx="914400" cy="762000"/>
            </a:xfrm>
            <a:prstGeom prst="can">
              <a:avLst>
                <a:gd name="adj" fmla="val 25000"/>
              </a:avLst>
            </a:prstGeom>
            <a:solidFill>
              <a:srgbClr val="9966FF"/>
            </a:solidFill>
            <a:ln w="9525">
              <a:solidFill>
                <a:schemeClr val="tx1"/>
              </a:solidFill>
              <a:round/>
              <a:headEnd/>
              <a:tailEnd/>
            </a:ln>
          </p:spPr>
          <p:txBody>
            <a:bodyPr wrap="none" anchor="ctr"/>
            <a:lstStyle/>
            <a:p>
              <a:pPr algn="ctr"/>
              <a:r>
                <a:rPr lang="en-US" sz="1800" dirty="0"/>
                <a:t>Texture</a:t>
              </a:r>
            </a:p>
            <a:p>
              <a:pPr algn="ctr"/>
              <a:r>
                <a:rPr lang="en-US" sz="1800" dirty="0" smtClean="0"/>
                <a:t>Map</a:t>
              </a:r>
              <a:endParaRPr lang="en-US" sz="1800" dirty="0"/>
            </a:p>
          </p:txBody>
        </p:sp>
        <p:sp>
          <p:nvSpPr>
            <p:cNvPr id="98" name="Text Box 116"/>
            <p:cNvSpPr txBox="1">
              <a:spLocks noChangeArrowheads="1"/>
            </p:cNvSpPr>
            <p:nvPr/>
          </p:nvSpPr>
          <p:spPr bwMode="auto">
            <a:xfrm>
              <a:off x="3733800" y="2971800"/>
              <a:ext cx="1524000" cy="584775"/>
            </a:xfrm>
            <a:prstGeom prst="rect">
              <a:avLst/>
            </a:prstGeom>
            <a:noFill/>
            <a:ln w="9525">
              <a:noFill/>
              <a:miter lim="800000"/>
              <a:headEnd/>
              <a:tailEnd/>
            </a:ln>
          </p:spPr>
          <p:txBody>
            <a:bodyPr wrap="square">
              <a:spAutoFit/>
            </a:bodyPr>
            <a:lstStyle/>
            <a:p>
              <a:pPr>
                <a:spcBef>
                  <a:spcPct val="50000"/>
                </a:spcBef>
              </a:pPr>
              <a:r>
                <a:rPr lang="en-US" sz="1600" dirty="0"/>
                <a:t>Texture </a:t>
              </a:r>
              <a:r>
                <a:rPr lang="en-US" sz="1600" dirty="0" smtClean="0"/>
                <a:t>map, Final color</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RenderMan</a:t>
            </a:r>
          </a:p>
          <a:p>
            <a:r>
              <a:rPr lang="en-US" dirty="0" smtClean="0"/>
              <a:t>Cg</a:t>
            </a:r>
          </a:p>
          <a:p>
            <a:r>
              <a:rPr lang="en-US" dirty="0" smtClean="0"/>
              <a:t>HLSL</a:t>
            </a:r>
          </a:p>
          <a:p>
            <a:r>
              <a:rPr lang="en-US" dirty="0" smtClean="0"/>
              <a:t>GLSL 1.0</a:t>
            </a:r>
          </a:p>
          <a:p>
            <a:r>
              <a:rPr lang="en-US" dirty="0" smtClean="0"/>
              <a:t>GLSL 1.2</a:t>
            </a:r>
          </a:p>
          <a:p>
            <a:pPr lvl="1"/>
            <a:r>
              <a:rPr lang="en-US" dirty="0" smtClean="0"/>
              <a:t>Automatic integer to float conversion</a:t>
            </a:r>
          </a:p>
          <a:p>
            <a:pPr lvl="1"/>
            <a:r>
              <a:rPr lang="en-US" dirty="0" smtClean="0"/>
              <a:t>Initializers on uniform variables</a:t>
            </a:r>
          </a:p>
          <a:p>
            <a:pPr lvl="1"/>
            <a:r>
              <a:rPr lang="en-US" dirty="0" smtClean="0"/>
              <a:t>Centroid interpolation</a:t>
            </a:r>
          </a:p>
          <a:p>
            <a:r>
              <a:rPr lang="en-US" dirty="0" smtClean="0"/>
              <a:t>GLSL 1.3</a:t>
            </a:r>
          </a:p>
          <a:p>
            <a:pPr lvl="1"/>
            <a:r>
              <a:rPr lang="en-US" dirty="0" smtClean="0"/>
              <a:t>Integer support</a:t>
            </a:r>
          </a:p>
          <a:p>
            <a:pPr lvl="1"/>
            <a:r>
              <a:rPr lang="en-US" dirty="0" smtClean="0"/>
              <a:t>Texel access (avoid sampler)</a:t>
            </a:r>
          </a:p>
          <a:p>
            <a:pPr lvl="1"/>
            <a:r>
              <a:rPr lang="en-US" dirty="0" smtClean="0"/>
              <a:t>Texture arrays</a:t>
            </a:r>
            <a:endParaRPr lang="en-US" dirty="0"/>
          </a:p>
        </p:txBody>
      </p:sp>
      <p:sp>
        <p:nvSpPr>
          <p:cNvPr id="2" name="Title 1"/>
          <p:cNvSpPr>
            <a:spLocks noGrp="1"/>
          </p:cNvSpPr>
          <p:nvPr>
            <p:ph type="title"/>
          </p:nvPr>
        </p:nvSpPr>
        <p:spPr/>
        <p:txBody>
          <a:bodyPr>
            <a:normAutofit fontScale="90000"/>
          </a:bodyPr>
          <a:lstStyle/>
          <a:p>
            <a:r>
              <a:rPr smtClean="0"/>
              <a:t>History of Shading Languages</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Shade Trees by Robert Cook (SIGGRAPH 1984)</a:t>
            </a:r>
          </a:p>
          <a:p>
            <a:r>
              <a:rPr lang="en-US" sz="2000" dirty="0" smtClean="0"/>
              <a:t>Uses a tree structure to determine what operations to perform.</a:t>
            </a:r>
          </a:p>
          <a:p>
            <a:r>
              <a:rPr lang="en-US" sz="2000" dirty="0" smtClean="0"/>
              <a:t>Really took off with Perlin’s and Peachey’s Noise functions and shading results at SIGGRAPH 1985.</a:t>
            </a:r>
          </a:p>
          <a:p>
            <a:endParaRPr lang="en-US" sz="2000" dirty="0"/>
          </a:p>
        </p:txBody>
      </p:sp>
      <p:sp>
        <p:nvSpPr>
          <p:cNvPr id="3" name="Title 2"/>
          <p:cNvSpPr>
            <a:spLocks noGrp="1"/>
          </p:cNvSpPr>
          <p:nvPr>
            <p:ph type="title"/>
          </p:nvPr>
        </p:nvSpPr>
        <p:spPr/>
        <p:txBody>
          <a:bodyPr/>
          <a:lstStyle/>
          <a:p>
            <a:r>
              <a:rPr smtClean="0"/>
              <a:t>Renderman</a:t>
            </a:r>
            <a:endParaRPr lang="en-US" dirty="0"/>
          </a:p>
        </p:txBody>
      </p:sp>
      <p:pic>
        <p:nvPicPr>
          <p:cNvPr id="4" name="Picture 4" descr="shade tree"/>
          <p:cNvPicPr>
            <a:picLocks noChangeAspect="1" noChangeArrowheads="1"/>
          </p:cNvPicPr>
          <p:nvPr/>
        </p:nvPicPr>
        <p:blipFill>
          <a:blip r:embed="rId2" cstate="print"/>
          <a:srcRect/>
          <a:stretch>
            <a:fillRect/>
          </a:stretch>
        </p:blipFill>
        <p:spPr bwMode="auto">
          <a:xfrm>
            <a:off x="2362200" y="3200400"/>
            <a:ext cx="4648200" cy="3124922"/>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Still heavily used in feature film productions.</a:t>
            </a:r>
          </a:p>
          <a:p>
            <a:r>
              <a:rPr lang="en-US" dirty="0" smtClean="0"/>
              <a:t>Entire careers focused around shader development.</a:t>
            </a:r>
            <a:endParaRPr lang="en-US" dirty="0"/>
          </a:p>
        </p:txBody>
      </p:sp>
      <p:sp>
        <p:nvSpPr>
          <p:cNvPr id="3" name="Title 2"/>
          <p:cNvSpPr>
            <a:spLocks noGrp="1"/>
          </p:cNvSpPr>
          <p:nvPr>
            <p:ph type="title"/>
          </p:nvPr>
        </p:nvSpPr>
        <p:spPr/>
        <p:txBody>
          <a:bodyPr/>
          <a:lstStyle/>
          <a:p>
            <a:r>
              <a:rPr smtClean="0"/>
              <a:t>Renderman</a:t>
            </a:r>
            <a:endParaRPr lang="en-US" dirty="0"/>
          </a:p>
        </p:txBody>
      </p:sp>
      <p:pic>
        <p:nvPicPr>
          <p:cNvPr id="5" name="Picture 5" descr="C:\Documents and Settings\Morgan\Desktop\Untitled-1.jpg"/>
          <p:cNvPicPr>
            <a:picLocks noChangeAspect="1" noChangeArrowheads="1"/>
          </p:cNvPicPr>
          <p:nvPr/>
        </p:nvPicPr>
        <p:blipFill>
          <a:blip r:embed="rId2" cstate="print"/>
          <a:srcRect/>
          <a:stretch>
            <a:fillRect/>
          </a:stretch>
        </p:blipFill>
        <p:spPr bwMode="auto">
          <a:xfrm>
            <a:off x="990600" y="2209800"/>
            <a:ext cx="7353300" cy="2623865"/>
          </a:xfrm>
          <a:prstGeom prst="rect">
            <a:avLst/>
          </a:prstGeom>
          <a:noFill/>
        </p:spPr>
      </p:pic>
      <p:sp>
        <p:nvSpPr>
          <p:cNvPr id="6" name="Text Box 6"/>
          <p:cNvSpPr txBox="1">
            <a:spLocks noChangeArrowheads="1"/>
          </p:cNvSpPr>
          <p:nvPr/>
        </p:nvSpPr>
        <p:spPr bwMode="auto">
          <a:xfrm>
            <a:off x="5715000" y="5029200"/>
            <a:ext cx="2590800" cy="396875"/>
          </a:xfrm>
          <a:prstGeom prst="rect">
            <a:avLst/>
          </a:prstGeom>
          <a:noFill/>
          <a:ln w="9525">
            <a:noFill/>
            <a:miter lim="800000"/>
            <a:headEnd/>
            <a:tailEnd/>
          </a:ln>
          <a:effectLst/>
        </p:spPr>
        <p:txBody>
          <a:bodyPr wrap="square">
            <a:spAutoFit/>
          </a:bodyPr>
          <a:lstStyle/>
          <a:p>
            <a:pPr>
              <a:spcBef>
                <a:spcPct val="50000"/>
              </a:spcBef>
            </a:pPr>
            <a:r>
              <a:rPr lang="en-US" sz="2000" dirty="0"/>
              <a:t>[</a:t>
            </a:r>
            <a:r>
              <a:rPr lang="en-US" sz="2000" dirty="0" smtClean="0"/>
              <a:t>Proudfoot 2001</a:t>
            </a:r>
            <a:r>
              <a:rPr lang="en-US" sz="2000" dirty="0"/>
              <a: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295400" y="3733800"/>
            <a:ext cx="4800600" cy="2819400"/>
          </a:xfrm>
          <a:prstGeom prst="roundRect">
            <a:avLst/>
          </a:prstGeom>
          <a:gradFill flip="none" rotWithShape="1">
            <a:gsLst>
              <a:gs pos="0">
                <a:schemeClr val="bg1">
                  <a:lumMod val="95000"/>
                  <a:lumOff val="5000"/>
                  <a:alpha val="96000"/>
                </a:schemeClr>
              </a:gs>
              <a:gs pos="50000">
                <a:schemeClr val="bg1">
                  <a:lumMod val="85000"/>
                  <a:lumOff val="15000"/>
                  <a:alpha val="70000"/>
                </a:schemeClr>
              </a:gs>
              <a:gs pos="100000">
                <a:schemeClr val="bg1">
                  <a:lumMod val="85000"/>
                  <a:lumOff val="15000"/>
                  <a:alpha val="43000"/>
                </a:schemeClr>
              </a:gs>
            </a:gsLst>
            <a:path path="rect">
              <a:fillToRect r="100000" b="100000"/>
            </a:path>
            <a:tileRect l="-100000" t="-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p:txBody>
          <a:bodyPr>
            <a:noAutofit/>
          </a:bodyPr>
          <a:lstStyle/>
          <a:p>
            <a:r>
              <a:rPr lang="en-US" sz="2400" dirty="0" smtClean="0"/>
              <a:t>Cg was developed by nVidia</a:t>
            </a:r>
          </a:p>
          <a:p>
            <a:r>
              <a:rPr lang="en-US" sz="2400" dirty="0" smtClean="0"/>
              <a:t>HLSL was developed by Microsoft</a:t>
            </a:r>
          </a:p>
          <a:p>
            <a:r>
              <a:rPr lang="en-US" sz="2400" dirty="0" smtClean="0"/>
              <a:t>They worked very closely together. As such there is little difference between the two languages.</a:t>
            </a:r>
          </a:p>
          <a:p>
            <a:pPr lvl="1"/>
            <a:r>
              <a:rPr lang="en-US" sz="2000" dirty="0" smtClean="0"/>
              <a:t>Difference is in the run-time.</a:t>
            </a:r>
          </a:p>
          <a:p>
            <a:pPr lvl="1"/>
            <a:endParaRPr lang="en-US" sz="2000" dirty="0" smtClean="0"/>
          </a:p>
          <a:p>
            <a:pPr lvl="3">
              <a:lnSpc>
                <a:spcPct val="80000"/>
              </a:lnSpc>
              <a:buFont typeface="Wingdings" pitchFamily="2" charset="2"/>
              <a:buNone/>
            </a:pPr>
            <a:r>
              <a:rPr lang="en-US" sz="1200" dirty="0" smtClean="0"/>
              <a:t>struct VERT_OUTPUT {</a:t>
            </a:r>
          </a:p>
          <a:p>
            <a:pPr lvl="3">
              <a:lnSpc>
                <a:spcPct val="80000"/>
              </a:lnSpc>
              <a:buFont typeface="Wingdings" pitchFamily="2" charset="2"/>
              <a:buNone/>
            </a:pPr>
            <a:r>
              <a:rPr lang="en-US" sz="1200" dirty="0" smtClean="0"/>
              <a:t>	float4 position: POSITION;</a:t>
            </a:r>
          </a:p>
          <a:p>
            <a:pPr lvl="3">
              <a:lnSpc>
                <a:spcPct val="80000"/>
              </a:lnSpc>
              <a:buFont typeface="Wingdings" pitchFamily="2" charset="2"/>
              <a:buNone/>
            </a:pPr>
            <a:r>
              <a:rPr lang="en-US" sz="1200" dirty="0" smtClean="0"/>
              <a:t>	float4 color    : COLOR;</a:t>
            </a:r>
          </a:p>
          <a:p>
            <a:pPr lvl="3">
              <a:lnSpc>
                <a:spcPct val="80000"/>
              </a:lnSpc>
              <a:buFont typeface="Wingdings" pitchFamily="2" charset="2"/>
              <a:buNone/>
            </a:pPr>
            <a:r>
              <a:rPr lang="en-US" sz="1200" dirty="0" smtClean="0"/>
              <a:t>};</a:t>
            </a:r>
          </a:p>
          <a:p>
            <a:pPr lvl="3">
              <a:lnSpc>
                <a:spcPct val="80000"/>
              </a:lnSpc>
              <a:buFont typeface="Wingdings" pitchFamily="2" charset="2"/>
              <a:buNone/>
            </a:pPr>
            <a:endParaRPr lang="en-US" sz="1200" dirty="0" smtClean="0"/>
          </a:p>
          <a:p>
            <a:pPr lvl="3">
              <a:lnSpc>
                <a:spcPct val="80000"/>
              </a:lnSpc>
              <a:buFont typeface="Wingdings" pitchFamily="2" charset="2"/>
              <a:buNone/>
            </a:pPr>
            <a:r>
              <a:rPr lang="en-US" sz="1200" dirty="0" smtClean="0"/>
              <a:t>VERT_OUTPUT green(float2 position : POSITION)</a:t>
            </a:r>
          </a:p>
          <a:p>
            <a:pPr lvl="3">
              <a:lnSpc>
                <a:spcPct val="80000"/>
              </a:lnSpc>
              <a:buFont typeface="Wingdings" pitchFamily="2" charset="2"/>
              <a:buNone/>
            </a:pPr>
            <a:r>
              <a:rPr lang="en-US" sz="1200" dirty="0" smtClean="0"/>
              <a:t>{</a:t>
            </a:r>
          </a:p>
          <a:p>
            <a:pPr lvl="3">
              <a:lnSpc>
                <a:spcPct val="80000"/>
              </a:lnSpc>
              <a:buFont typeface="Wingdings" pitchFamily="2" charset="2"/>
              <a:buNone/>
            </a:pPr>
            <a:r>
              <a:rPr lang="en-US" sz="1200" dirty="0" smtClean="0"/>
              <a:t>	VERT_OUTPUT OUT;</a:t>
            </a:r>
          </a:p>
          <a:p>
            <a:pPr lvl="3">
              <a:lnSpc>
                <a:spcPct val="80000"/>
              </a:lnSpc>
              <a:buFont typeface="Wingdings" pitchFamily="2" charset="2"/>
              <a:buNone/>
            </a:pPr>
            <a:r>
              <a:rPr lang="en-US" sz="1200" dirty="0" smtClean="0"/>
              <a:t>	OUT.position	 = float4(position, 0, 1);</a:t>
            </a:r>
          </a:p>
          <a:p>
            <a:pPr lvl="3">
              <a:lnSpc>
                <a:spcPct val="80000"/>
              </a:lnSpc>
              <a:buFont typeface="Wingdings" pitchFamily="2" charset="2"/>
              <a:buNone/>
            </a:pPr>
            <a:r>
              <a:rPr lang="en-US" sz="1200" dirty="0" smtClean="0"/>
              <a:t>	OUT.color	 = float4(0, 1, 0, 1);</a:t>
            </a:r>
          </a:p>
          <a:p>
            <a:pPr lvl="3">
              <a:lnSpc>
                <a:spcPct val="80000"/>
              </a:lnSpc>
              <a:buFont typeface="Wingdings" pitchFamily="2" charset="2"/>
              <a:buNone/>
            </a:pPr>
            <a:r>
              <a:rPr lang="en-US" sz="1200" dirty="0" smtClean="0"/>
              <a:t>	</a:t>
            </a:r>
          </a:p>
          <a:p>
            <a:pPr lvl="3">
              <a:lnSpc>
                <a:spcPct val="80000"/>
              </a:lnSpc>
              <a:buFont typeface="Wingdings" pitchFamily="2" charset="2"/>
              <a:buNone/>
            </a:pPr>
            <a:r>
              <a:rPr lang="en-US" sz="1200" dirty="0" smtClean="0"/>
              <a:t>	return OUT;</a:t>
            </a:r>
          </a:p>
          <a:p>
            <a:pPr lvl="3">
              <a:lnSpc>
                <a:spcPct val="80000"/>
              </a:lnSpc>
              <a:buFont typeface="Wingdings" pitchFamily="2" charset="2"/>
              <a:buNone/>
            </a:pPr>
            <a:r>
              <a:rPr lang="en-US" sz="1200" dirty="0" smtClean="0"/>
              <a:t>}</a:t>
            </a:r>
            <a:endParaRPr lang="en-US" sz="1800" dirty="0"/>
          </a:p>
        </p:txBody>
      </p:sp>
      <p:sp>
        <p:nvSpPr>
          <p:cNvPr id="3" name="Title 2"/>
          <p:cNvSpPr>
            <a:spLocks noGrp="1"/>
          </p:cNvSpPr>
          <p:nvPr>
            <p:ph type="title"/>
          </p:nvPr>
        </p:nvSpPr>
        <p:spPr/>
        <p:txBody>
          <a:bodyPr/>
          <a:lstStyle/>
          <a:p>
            <a:r>
              <a:rPr smtClean="0"/>
              <a:t>Cg and HLSL</a:t>
            </a:r>
            <a:endParaRPr lang="en-US" dirty="0"/>
          </a:p>
        </p:txBody>
      </p:sp>
      <p:sp>
        <p:nvSpPr>
          <p:cNvPr id="4" name="TextBox 3"/>
          <p:cNvSpPr txBox="1"/>
          <p:nvPr/>
        </p:nvSpPr>
        <p:spPr>
          <a:xfrm rot="19992082">
            <a:off x="6800392" y="4344480"/>
            <a:ext cx="1204176" cy="369332"/>
          </a:xfrm>
          <a:prstGeom prst="rect">
            <a:avLst/>
          </a:prstGeom>
          <a:noFill/>
        </p:spPr>
        <p:txBody>
          <a:bodyPr wrap="none" rtlCol="0">
            <a:spAutoFit/>
          </a:bodyPr>
          <a:lstStyle/>
          <a:p>
            <a:r>
              <a:rPr lang="en-US" dirty="0" smtClean="0"/>
              <a:t>Semantics</a:t>
            </a:r>
            <a:endParaRPr lang="en-US" dirty="0"/>
          </a:p>
        </p:txBody>
      </p:sp>
      <p:cxnSp>
        <p:nvCxnSpPr>
          <p:cNvPr id="6" name="Straight Arrow Connector 5"/>
          <p:cNvCxnSpPr>
            <a:stCxn id="4" idx="0"/>
          </p:cNvCxnSpPr>
          <p:nvPr/>
        </p:nvCxnSpPr>
        <p:spPr>
          <a:xfrm rot="16200000" flipV="1">
            <a:off x="5847983" y="2893074"/>
            <a:ext cx="42856" cy="2899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0"/>
          </p:cNvCxnSpPr>
          <p:nvPr/>
        </p:nvCxnSpPr>
        <p:spPr>
          <a:xfrm rot="16200000" flipH="1" flipV="1">
            <a:off x="5662239" y="2893074"/>
            <a:ext cx="185744" cy="3128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1"/>
          </p:cNvCxnSpPr>
          <p:nvPr/>
        </p:nvCxnSpPr>
        <p:spPr>
          <a:xfrm rot="10800000" flipV="1">
            <a:off x="5867400" y="4800600"/>
            <a:ext cx="997659" cy="130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OpenGL’s belated entry.</a:t>
            </a:r>
          </a:p>
        </p:txBody>
      </p:sp>
      <p:sp>
        <p:nvSpPr>
          <p:cNvPr id="3" name="Title 2"/>
          <p:cNvSpPr>
            <a:spLocks noGrp="1"/>
          </p:cNvSpPr>
          <p:nvPr>
            <p:ph type="title"/>
          </p:nvPr>
        </p:nvSpPr>
        <p:spPr/>
        <p:txBody>
          <a:bodyPr/>
          <a:lstStyle/>
          <a:p>
            <a:r>
              <a:rPr smtClean="0"/>
              <a:t>GLSL</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have been many other shading languages, targeting different capabilities.</a:t>
            </a:r>
          </a:p>
          <a:p>
            <a:pPr lvl="1"/>
            <a:r>
              <a:rPr lang="en-US" dirty="0" smtClean="0"/>
              <a:t>Sh</a:t>
            </a:r>
          </a:p>
          <a:p>
            <a:pPr lvl="1"/>
            <a:r>
              <a:rPr lang="en-US" dirty="0" smtClean="0"/>
              <a:t>Brooks</a:t>
            </a:r>
          </a:p>
          <a:p>
            <a:pPr lvl="1"/>
            <a:r>
              <a:rPr lang="en-US" dirty="0" smtClean="0"/>
              <a:t>CUDA</a:t>
            </a:r>
          </a:p>
          <a:p>
            <a:pPr lvl="1"/>
            <a:r>
              <a:rPr lang="en-US" dirty="0" smtClean="0"/>
              <a:t>OpenCL</a:t>
            </a:r>
          </a:p>
          <a:p>
            <a:pPr lvl="1"/>
            <a:r>
              <a:rPr lang="en-US" dirty="0" smtClean="0"/>
              <a:t>Ashli</a:t>
            </a:r>
            <a:endParaRPr lang="en-US" dirty="0"/>
          </a:p>
        </p:txBody>
      </p:sp>
      <p:sp>
        <p:nvSpPr>
          <p:cNvPr id="3" name="Title 2"/>
          <p:cNvSpPr>
            <a:spLocks noGrp="1"/>
          </p:cNvSpPr>
          <p:nvPr>
            <p:ph type="title"/>
          </p:nvPr>
        </p:nvSpPr>
        <p:spPr/>
        <p:txBody>
          <a:bodyPr/>
          <a:lstStyle/>
          <a:p>
            <a:r>
              <a:rPr smtClean="0"/>
              <a:t>Other S</a:t>
            </a:r>
            <a:r>
              <a:rPr lang="en-US" dirty="0" smtClean="0"/>
              <a:t>h</a:t>
            </a:r>
            <a:r>
              <a:rPr smtClean="0"/>
              <a:t>ading Languages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U-CSE">
  <a:themeElements>
    <a:clrScheme name="Radial 11">
      <a:dk1>
        <a:srgbClr val="000000"/>
      </a:dk1>
      <a:lt1>
        <a:srgbClr val="FFFFFF"/>
      </a:lt1>
      <a:dk2>
        <a:srgbClr val="FFFFFF"/>
      </a:dk2>
      <a:lt2>
        <a:srgbClr val="817F3F"/>
      </a:lt2>
      <a:accent1>
        <a:srgbClr val="C0C0C0"/>
      </a:accent1>
      <a:accent2>
        <a:srgbClr val="C30000"/>
      </a:accent2>
      <a:accent3>
        <a:srgbClr val="FFFFFF"/>
      </a:accent3>
      <a:accent4>
        <a:srgbClr val="000000"/>
      </a:accent4>
      <a:accent5>
        <a:srgbClr val="DCDCDC"/>
      </a:accent5>
      <a:accent6>
        <a:srgbClr val="B00000"/>
      </a:accent6>
      <a:hlink>
        <a:srgbClr val="3101FF"/>
      </a:hlink>
      <a:folHlink>
        <a:srgbClr val="0000FF"/>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
      <a:clrScheme name="Radial 11">
        <a:dk1>
          <a:srgbClr val="000000"/>
        </a:dk1>
        <a:lt1>
          <a:srgbClr val="FFFFFF"/>
        </a:lt1>
        <a:dk2>
          <a:srgbClr val="FFFFFF"/>
        </a:dk2>
        <a:lt2>
          <a:srgbClr val="817F3F"/>
        </a:lt2>
        <a:accent1>
          <a:srgbClr val="C0C0C0"/>
        </a:accent1>
        <a:accent2>
          <a:srgbClr val="C30000"/>
        </a:accent2>
        <a:accent3>
          <a:srgbClr val="FFFFFF"/>
        </a:accent3>
        <a:accent4>
          <a:srgbClr val="000000"/>
        </a:accent4>
        <a:accent5>
          <a:srgbClr val="DCDCDC"/>
        </a:accent5>
        <a:accent6>
          <a:srgbClr val="B00000"/>
        </a:accent6>
        <a:hlink>
          <a:srgbClr val="3101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OSU-CSE</Template>
  <TotalTime>12193</TotalTime>
  <Words>6112</Words>
  <Application>Microsoft Office PowerPoint</Application>
  <PresentationFormat>On-screen Show (4:3)</PresentationFormat>
  <Paragraphs>1383</Paragraphs>
  <Slides>122</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122</vt:i4>
      </vt:variant>
    </vt:vector>
  </HeadingPairs>
  <TitlesOfParts>
    <vt:vector size="135" baseType="lpstr">
      <vt:lpstr>ＭＳ Ｐゴシック</vt:lpstr>
      <vt:lpstr>SimSun</vt:lpstr>
      <vt:lpstr>Arial</vt:lpstr>
      <vt:lpstr>Arial Black</vt:lpstr>
      <vt:lpstr>BatangChe</vt:lpstr>
      <vt:lpstr>Courier New</vt:lpstr>
      <vt:lpstr>Lucida Sans Unicode</vt:lpstr>
      <vt:lpstr>Tahoma</vt:lpstr>
      <vt:lpstr>Times New Roman</vt:lpstr>
      <vt:lpstr>Trebuchet MS</vt:lpstr>
      <vt:lpstr>Verdana</vt:lpstr>
      <vt:lpstr>Wingdings</vt:lpstr>
      <vt:lpstr>OSU-CSE</vt:lpstr>
      <vt:lpstr>Real-time Rendering Overview</vt:lpstr>
      <vt:lpstr>What is Computer Graphics?</vt:lpstr>
      <vt:lpstr>Some 3-D Computer Graphics  Applications</vt:lpstr>
      <vt:lpstr>Outline of Computer Graphics</vt:lpstr>
      <vt:lpstr>Outline of course</vt:lpstr>
      <vt:lpstr>Outline of course</vt:lpstr>
      <vt:lpstr>Outline of course</vt:lpstr>
      <vt:lpstr>Outline of course</vt:lpstr>
      <vt:lpstr>Outline of course</vt:lpstr>
      <vt:lpstr>Outline of course</vt:lpstr>
      <vt:lpstr>Outline of course</vt:lpstr>
      <vt:lpstr>Outline of course</vt:lpstr>
      <vt:lpstr>Outline of course</vt:lpstr>
      <vt:lpstr>Outline of course</vt:lpstr>
      <vt:lpstr>Graphics Algorithms</vt:lpstr>
      <vt:lpstr>What will I learn from this course?</vt:lpstr>
      <vt:lpstr>Course Overview</vt:lpstr>
      <vt:lpstr>Reference Books</vt:lpstr>
      <vt:lpstr>Grading</vt:lpstr>
      <vt:lpstr>Some Jargon</vt:lpstr>
      <vt:lpstr>OpenGL programming</vt:lpstr>
      <vt:lpstr>Homeworks</vt:lpstr>
      <vt:lpstr>Lab Environment</vt:lpstr>
      <vt:lpstr>Staying Informed</vt:lpstr>
      <vt:lpstr>Take home message</vt:lpstr>
      <vt:lpstr>Real-time</vt:lpstr>
      <vt:lpstr>Agenda</vt:lpstr>
      <vt:lpstr>Agenda</vt:lpstr>
      <vt:lpstr>Agenda</vt:lpstr>
      <vt:lpstr>Agenda</vt:lpstr>
      <vt:lpstr>Agenda</vt:lpstr>
      <vt:lpstr>Agenda</vt:lpstr>
      <vt:lpstr>Agenda</vt:lpstr>
      <vt:lpstr>Rendering</vt:lpstr>
      <vt:lpstr>Quick Overview of OpenGL</vt:lpstr>
      <vt:lpstr>The (Traditional) OpenGL 3+ Pipeline</vt:lpstr>
      <vt:lpstr>The Stream Model</vt:lpstr>
      <vt:lpstr>The Stream Model</vt:lpstr>
      <vt:lpstr>The Stream Model</vt:lpstr>
      <vt:lpstr>The Stream Model</vt:lpstr>
      <vt:lpstr>The Stream Model</vt:lpstr>
      <vt:lpstr>The Stream Model</vt:lpstr>
      <vt:lpstr>The Stream Model</vt:lpstr>
      <vt:lpstr>The Real Pipeline</vt:lpstr>
      <vt:lpstr>The Real Pipeline</vt:lpstr>
      <vt:lpstr>The Real Pipeline</vt:lpstr>
      <vt:lpstr>The Real Pipeline</vt:lpstr>
      <vt:lpstr>Clarifications</vt:lpstr>
      <vt:lpstr>GLSL – The OpenGL Shading Language</vt:lpstr>
      <vt:lpstr>GLSL Data Types</vt:lpstr>
      <vt:lpstr>GLSL Vectors</vt:lpstr>
      <vt:lpstr>GLSL Data Types</vt:lpstr>
      <vt:lpstr>Vertex Shader Example</vt:lpstr>
      <vt:lpstr>Vertex Shader Example</vt:lpstr>
      <vt:lpstr>Fragment Shader Example</vt:lpstr>
      <vt:lpstr>Memory Access in Shaders</vt:lpstr>
      <vt:lpstr>Memory Access in Shaders</vt:lpstr>
      <vt:lpstr>Memory Access in Shaders</vt:lpstr>
      <vt:lpstr>GLSL Data Types</vt:lpstr>
      <vt:lpstr>GLSL Data Types</vt:lpstr>
      <vt:lpstr>GLSL Variable Qualifiers</vt:lpstr>
      <vt:lpstr>GLSL Variable Qualifiers</vt:lpstr>
      <vt:lpstr>GLSL Functions</vt:lpstr>
      <vt:lpstr>GLSL Built-in Functions</vt:lpstr>
      <vt:lpstr>Texture Look-up Functions</vt:lpstr>
      <vt:lpstr>GLSL Built-in Functions</vt:lpstr>
      <vt:lpstr>GLSL Built-in Variables</vt:lpstr>
      <vt:lpstr>GLSL Built-in Variables</vt:lpstr>
      <vt:lpstr>GLSL Built-in Variables</vt:lpstr>
      <vt:lpstr>GLSL Built-in Attributes</vt:lpstr>
      <vt:lpstr>GLSL Built-in State</vt:lpstr>
      <vt:lpstr>GLSL Vertex to Fragment Vars</vt:lpstr>
      <vt:lpstr>Example (old 3.0)</vt:lpstr>
      <vt:lpstr>Example</vt:lpstr>
      <vt:lpstr>Example</vt:lpstr>
      <vt:lpstr>OpenGL and GLSL</vt:lpstr>
      <vt:lpstr>OpenGL and GLSL</vt:lpstr>
      <vt:lpstr>Key Interfaces</vt:lpstr>
      <vt:lpstr>Key Interfaces</vt:lpstr>
      <vt:lpstr>Shader Routines</vt:lpstr>
      <vt:lpstr>Shader Routines</vt:lpstr>
      <vt:lpstr>Shader Programs</vt:lpstr>
      <vt:lpstr>Shader Programs</vt:lpstr>
      <vt:lpstr>Shader Programs</vt:lpstr>
      <vt:lpstr>Shader Programs</vt:lpstr>
      <vt:lpstr>Shader Programs</vt:lpstr>
      <vt:lpstr>Materials</vt:lpstr>
      <vt:lpstr>Some Demos</vt:lpstr>
      <vt:lpstr>History of OpenGL</vt:lpstr>
      <vt:lpstr>History of OpenGL</vt:lpstr>
      <vt:lpstr>History of OpenGL</vt:lpstr>
      <vt:lpstr>History of OpenGL</vt:lpstr>
      <vt:lpstr>The OpenGL 1.0 Pipeline</vt:lpstr>
      <vt:lpstr>History of Shading Languages</vt:lpstr>
      <vt:lpstr>Renderman</vt:lpstr>
      <vt:lpstr>Renderman</vt:lpstr>
      <vt:lpstr>Cg and HLSL</vt:lpstr>
      <vt:lpstr>GLSL</vt:lpstr>
      <vt:lpstr>Other Shading Languages</vt:lpstr>
      <vt:lpstr>History of Graphics Hardware</vt:lpstr>
      <vt:lpstr>History of PC Graphics Hardware</vt:lpstr>
      <vt:lpstr>History of PC Graphics Hardware</vt:lpstr>
      <vt:lpstr>History of PC Graphics Hardware</vt:lpstr>
      <vt:lpstr>History of PC Graphics Hardware</vt:lpstr>
      <vt:lpstr>History of PC Graphics Hardware</vt:lpstr>
      <vt:lpstr>PC Graphics Hardware</vt:lpstr>
      <vt:lpstr>History of PC Graphics Hardware</vt:lpstr>
      <vt:lpstr>GPU’s, APU’s, SoC</vt:lpstr>
      <vt:lpstr>Generation VI</vt:lpstr>
      <vt:lpstr>History of PC Graphics Hardware</vt:lpstr>
      <vt:lpstr>State of the Art – 2017</vt:lpstr>
      <vt:lpstr>OpenGL 4.6 Pipeline</vt:lpstr>
      <vt:lpstr>Crysis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Cool Stuff</vt:lpstr>
      <vt:lpstr>3D Paint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and History</dc:title>
  <dc:creator>Roger A Crawfis</dc:creator>
  <cp:lastModifiedBy>Roger Crawfis</cp:lastModifiedBy>
  <cp:revision>55</cp:revision>
  <dcterms:created xsi:type="dcterms:W3CDTF">2011-01-01T20:00:04Z</dcterms:created>
  <dcterms:modified xsi:type="dcterms:W3CDTF">2017-08-22T16:52:19Z</dcterms:modified>
</cp:coreProperties>
</file>