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sldIdLst>
    <p:sldId id="256" r:id="rId2"/>
    <p:sldId id="271" r:id="rId3"/>
    <p:sldId id="277" r:id="rId4"/>
    <p:sldId id="302" r:id="rId5"/>
    <p:sldId id="303" r:id="rId6"/>
    <p:sldId id="280" r:id="rId7"/>
    <p:sldId id="281" r:id="rId8"/>
    <p:sldId id="284" r:id="rId9"/>
    <p:sldId id="285" r:id="rId10"/>
    <p:sldId id="286" r:id="rId11"/>
    <p:sldId id="287" r:id="rId12"/>
    <p:sldId id="288" r:id="rId13"/>
    <p:sldId id="289" r:id="rId14"/>
    <p:sldId id="291" r:id="rId15"/>
    <p:sldId id="292" r:id="rId16"/>
    <p:sldId id="293" r:id="rId17"/>
    <p:sldId id="294" r:id="rId18"/>
    <p:sldId id="295" r:id="rId19"/>
    <p:sldId id="296" r:id="rId20"/>
    <p:sldId id="301" r:id="rId21"/>
    <p:sldId id="304" r:id="rId22"/>
    <p:sldId id="272" r:id="rId23"/>
    <p:sldId id="258" r:id="rId24"/>
    <p:sldId id="305" r:id="rId25"/>
    <p:sldId id="263" r:id="rId26"/>
    <p:sldId id="264" r:id="rId27"/>
    <p:sldId id="259" r:id="rId28"/>
    <p:sldId id="262" r:id="rId29"/>
    <p:sldId id="261" r:id="rId30"/>
    <p:sldId id="260" r:id="rId31"/>
    <p:sldId id="265" r:id="rId32"/>
    <p:sldId id="267" r:id="rId33"/>
    <p:sldId id="268" r:id="rId34"/>
    <p:sldId id="266" r:id="rId35"/>
    <p:sldId id="269" r:id="rId36"/>
    <p:sldId id="270" r:id="rId37"/>
    <p:sldId id="257" r:id="rId38"/>
    <p:sldId id="273" r:id="rId39"/>
    <p:sldId id="274" r:id="rId40"/>
    <p:sldId id="275" r:id="rId41"/>
    <p:sldId id="276" r:id="rId42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0"/>
  </p:normalViewPr>
  <p:slideViewPr>
    <p:cSldViewPr>
      <p:cViewPr varScale="1">
        <p:scale>
          <a:sx n="89" d="100"/>
          <a:sy n="89" d="100"/>
        </p:scale>
        <p:origin x="146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27074-A26B-49E2-A19C-92ED901A16E3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7616ED-6C40-42D6-AC32-4445113EDDAF}">
      <dgm:prSet phldrT="[Text]" custT="1"/>
      <dgm:spPr/>
      <dgm:t>
        <a:bodyPr/>
        <a:lstStyle/>
        <a:p>
          <a:r>
            <a:rPr lang="en-US" sz="2400" b="1" dirty="0" smtClean="0"/>
            <a:t>Slot 0</a:t>
          </a:r>
          <a:endParaRPr lang="en-US" sz="2400" b="1" dirty="0"/>
        </a:p>
      </dgm:t>
    </dgm:pt>
    <dgm:pt modelId="{588D6C75-905A-4D9B-9D2E-8C87A771E257}" type="parTrans" cxnId="{AFA00E33-FB33-4E19-A7F9-9CF3A73DDC15}">
      <dgm:prSet/>
      <dgm:spPr/>
    </dgm:pt>
    <dgm:pt modelId="{1D5A2393-23A6-4B80-961D-3F6BB446F003}" type="sibTrans" cxnId="{AFA00E33-FB33-4E19-A7F9-9CF3A73DDC15}">
      <dgm:prSet/>
      <dgm:spPr/>
    </dgm:pt>
    <dgm:pt modelId="{F0AD6DE9-1EE3-4B3E-9105-02292EC59252}">
      <dgm:prSet phldrT="[Text]" custT="1"/>
      <dgm:spPr/>
      <dgm:t>
        <a:bodyPr/>
        <a:lstStyle/>
        <a:p>
          <a:r>
            <a:rPr lang="en-US" sz="2400" b="1" dirty="0" smtClean="0"/>
            <a:t>Slot 4</a:t>
          </a:r>
          <a:endParaRPr lang="en-US" sz="2400" b="1" dirty="0"/>
        </a:p>
      </dgm:t>
    </dgm:pt>
    <dgm:pt modelId="{7C19F6DE-A55F-4E25-B1F0-5C8ABE393F2A}" type="parTrans" cxnId="{E54B29C8-BD1D-4785-B6D7-DBDF81410C87}">
      <dgm:prSet/>
      <dgm:spPr/>
    </dgm:pt>
    <dgm:pt modelId="{8D23D2BE-CE10-4806-A6E6-151238DE8436}" type="sibTrans" cxnId="{E54B29C8-BD1D-4785-B6D7-DBDF81410C87}">
      <dgm:prSet/>
      <dgm:spPr/>
    </dgm:pt>
    <dgm:pt modelId="{0C179F2A-8AC9-4D81-8D5C-EC256F4D7260}">
      <dgm:prSet phldrT="[Text]" custT="1"/>
      <dgm:spPr/>
      <dgm:t>
        <a:bodyPr/>
        <a:lstStyle/>
        <a:p>
          <a:r>
            <a:rPr lang="en-US" sz="2400" b="1" dirty="0" smtClean="0"/>
            <a:t>Slot 2</a:t>
          </a:r>
          <a:endParaRPr lang="en-US" sz="2400" b="1" dirty="0"/>
        </a:p>
      </dgm:t>
    </dgm:pt>
    <dgm:pt modelId="{99EE646E-0454-442C-8649-F3DA59CFE6FC}" type="parTrans" cxnId="{8CF7BB80-CE05-409D-BA9F-6B9053A9034B}">
      <dgm:prSet/>
      <dgm:spPr/>
    </dgm:pt>
    <dgm:pt modelId="{DBA5B662-0F0E-43EE-A337-9DE19C753EA9}" type="sibTrans" cxnId="{8CF7BB80-CE05-409D-BA9F-6B9053A9034B}">
      <dgm:prSet/>
      <dgm:spPr/>
    </dgm:pt>
    <dgm:pt modelId="{50C09EF3-DE52-48C3-B7E7-983CA2BD79C9}" type="pres">
      <dgm:prSet presAssocID="{26F27074-A26B-49E2-A19C-92ED901A16E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8B8583-5BE2-40C1-9B8F-3A5B63673046}" type="pres">
      <dgm:prSet presAssocID="{26F27074-A26B-49E2-A19C-92ED901A16E3}" presName="cycle" presStyleCnt="0"/>
      <dgm:spPr/>
    </dgm:pt>
    <dgm:pt modelId="{D2BAAB60-6C94-4619-98FA-D337C2916196}" type="pres">
      <dgm:prSet presAssocID="{26F27074-A26B-49E2-A19C-92ED901A16E3}" presName="centerShape" presStyleCnt="0"/>
      <dgm:spPr/>
    </dgm:pt>
    <dgm:pt modelId="{1D854A09-CFD5-4B8F-9453-B5C9999383BF}" type="pres">
      <dgm:prSet presAssocID="{26F27074-A26B-49E2-A19C-92ED901A16E3}" presName="connSite" presStyleLbl="node1" presStyleIdx="0" presStyleCnt="4"/>
      <dgm:spPr/>
    </dgm:pt>
    <dgm:pt modelId="{909BD4B8-B761-4B61-9F4D-85D91B40A3F4}" type="pres">
      <dgm:prSet presAssocID="{26F27074-A26B-49E2-A19C-92ED901A16E3}" presName="visible" presStyleLbl="node1" presStyleIdx="0" presStyleCnt="4" custScaleX="122736" custScaleY="121956"/>
      <dgm:spPr/>
    </dgm:pt>
    <dgm:pt modelId="{C718FE3A-0D2F-44C9-9AA3-8D5712BE446A}" type="pres">
      <dgm:prSet presAssocID="{588D6C75-905A-4D9B-9D2E-8C87A771E257}" presName="Name25" presStyleLbl="parChTrans1D1" presStyleIdx="0" presStyleCnt="3"/>
      <dgm:spPr/>
    </dgm:pt>
    <dgm:pt modelId="{F07AB36F-C48A-498F-9705-EFB45E42B76E}" type="pres">
      <dgm:prSet presAssocID="{547616ED-6C40-42D6-AC32-4445113EDDAF}" presName="node" presStyleCnt="0"/>
      <dgm:spPr/>
    </dgm:pt>
    <dgm:pt modelId="{542F342F-51D5-4A36-8EA5-AF54F724054B}" type="pres">
      <dgm:prSet presAssocID="{547616ED-6C40-42D6-AC32-4445113EDDAF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05317-2EBE-4CDD-A0B6-62D3871829EB}" type="pres">
      <dgm:prSet presAssocID="{547616ED-6C40-42D6-AC32-4445113EDDAF}" presName="childNode" presStyleLbl="revTx" presStyleIdx="0" presStyleCnt="0">
        <dgm:presLayoutVars>
          <dgm:bulletEnabled val="1"/>
        </dgm:presLayoutVars>
      </dgm:prSet>
      <dgm:spPr/>
    </dgm:pt>
    <dgm:pt modelId="{90B5AF58-5AFA-42BB-B370-F4A52F6872D1}" type="pres">
      <dgm:prSet presAssocID="{7C19F6DE-A55F-4E25-B1F0-5C8ABE393F2A}" presName="Name25" presStyleLbl="parChTrans1D1" presStyleIdx="1" presStyleCnt="3"/>
      <dgm:spPr/>
    </dgm:pt>
    <dgm:pt modelId="{0ED0794D-53BE-4B83-B919-A650DAC94E32}" type="pres">
      <dgm:prSet presAssocID="{F0AD6DE9-1EE3-4B3E-9105-02292EC59252}" presName="node" presStyleCnt="0"/>
      <dgm:spPr/>
    </dgm:pt>
    <dgm:pt modelId="{C355C928-4C40-4BF8-94C4-E9C1DADE22DD}" type="pres">
      <dgm:prSet presAssocID="{F0AD6DE9-1EE3-4B3E-9105-02292EC59252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7F862-F60A-4DFD-8808-85DC58761A97}" type="pres">
      <dgm:prSet presAssocID="{F0AD6DE9-1EE3-4B3E-9105-02292EC59252}" presName="childNode" presStyleLbl="revTx" presStyleIdx="0" presStyleCnt="0">
        <dgm:presLayoutVars>
          <dgm:bulletEnabled val="1"/>
        </dgm:presLayoutVars>
      </dgm:prSet>
      <dgm:spPr/>
    </dgm:pt>
    <dgm:pt modelId="{96A16F59-11CC-4636-928D-F9630DE12401}" type="pres">
      <dgm:prSet presAssocID="{99EE646E-0454-442C-8649-F3DA59CFE6FC}" presName="Name25" presStyleLbl="parChTrans1D1" presStyleIdx="2" presStyleCnt="3"/>
      <dgm:spPr/>
    </dgm:pt>
    <dgm:pt modelId="{4B099264-7C12-4288-9140-88EAD2E4A951}" type="pres">
      <dgm:prSet presAssocID="{0C179F2A-8AC9-4D81-8D5C-EC256F4D7260}" presName="node" presStyleCnt="0"/>
      <dgm:spPr/>
    </dgm:pt>
    <dgm:pt modelId="{774C2D07-5FAC-4E0D-997F-AB270B9BB724}" type="pres">
      <dgm:prSet presAssocID="{0C179F2A-8AC9-4D81-8D5C-EC256F4D7260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1C639-0072-4C25-905F-BAFF429038CF}" type="pres">
      <dgm:prSet presAssocID="{0C179F2A-8AC9-4D81-8D5C-EC256F4D7260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FAB3A73F-8D46-4A0B-8F2F-8B98AEAE6D4E}" type="presOf" srcId="{547616ED-6C40-42D6-AC32-4445113EDDAF}" destId="{542F342F-51D5-4A36-8EA5-AF54F724054B}" srcOrd="0" destOrd="0" presId="urn:microsoft.com/office/officeart/2005/8/layout/radial2"/>
    <dgm:cxn modelId="{01EBA320-8D85-4C3E-A2BB-6F2D4E697DD4}" type="presOf" srcId="{7C19F6DE-A55F-4E25-B1F0-5C8ABE393F2A}" destId="{90B5AF58-5AFA-42BB-B370-F4A52F6872D1}" srcOrd="0" destOrd="0" presId="urn:microsoft.com/office/officeart/2005/8/layout/radial2"/>
    <dgm:cxn modelId="{E54B29C8-BD1D-4785-B6D7-DBDF81410C87}" srcId="{26F27074-A26B-49E2-A19C-92ED901A16E3}" destId="{F0AD6DE9-1EE3-4B3E-9105-02292EC59252}" srcOrd="1" destOrd="0" parTransId="{7C19F6DE-A55F-4E25-B1F0-5C8ABE393F2A}" sibTransId="{8D23D2BE-CE10-4806-A6E6-151238DE8436}"/>
    <dgm:cxn modelId="{4BEB3216-21F2-4CAE-ABD8-2204F3C55FF6}" type="presOf" srcId="{588D6C75-905A-4D9B-9D2E-8C87A771E257}" destId="{C718FE3A-0D2F-44C9-9AA3-8D5712BE446A}" srcOrd="0" destOrd="0" presId="urn:microsoft.com/office/officeart/2005/8/layout/radial2"/>
    <dgm:cxn modelId="{0B9E62C0-FAC5-4F3E-B8D3-F6FE9F95178E}" type="presOf" srcId="{99EE646E-0454-442C-8649-F3DA59CFE6FC}" destId="{96A16F59-11CC-4636-928D-F9630DE12401}" srcOrd="0" destOrd="0" presId="urn:microsoft.com/office/officeart/2005/8/layout/radial2"/>
    <dgm:cxn modelId="{8CF7BB80-CE05-409D-BA9F-6B9053A9034B}" srcId="{26F27074-A26B-49E2-A19C-92ED901A16E3}" destId="{0C179F2A-8AC9-4D81-8D5C-EC256F4D7260}" srcOrd="2" destOrd="0" parTransId="{99EE646E-0454-442C-8649-F3DA59CFE6FC}" sibTransId="{DBA5B662-0F0E-43EE-A337-9DE19C753EA9}"/>
    <dgm:cxn modelId="{C88567CA-20BF-4594-A794-57F2CEA2C1B4}" type="presOf" srcId="{F0AD6DE9-1EE3-4B3E-9105-02292EC59252}" destId="{C355C928-4C40-4BF8-94C4-E9C1DADE22DD}" srcOrd="0" destOrd="0" presId="urn:microsoft.com/office/officeart/2005/8/layout/radial2"/>
    <dgm:cxn modelId="{3AC525F3-1745-47E9-83C1-A30321BF2173}" type="presOf" srcId="{0C179F2A-8AC9-4D81-8D5C-EC256F4D7260}" destId="{774C2D07-5FAC-4E0D-997F-AB270B9BB724}" srcOrd="0" destOrd="0" presId="urn:microsoft.com/office/officeart/2005/8/layout/radial2"/>
    <dgm:cxn modelId="{F839D9EC-3DA7-4772-A61C-9FF20399451F}" type="presOf" srcId="{26F27074-A26B-49E2-A19C-92ED901A16E3}" destId="{50C09EF3-DE52-48C3-B7E7-983CA2BD79C9}" srcOrd="0" destOrd="0" presId="urn:microsoft.com/office/officeart/2005/8/layout/radial2"/>
    <dgm:cxn modelId="{AFA00E33-FB33-4E19-A7F9-9CF3A73DDC15}" srcId="{26F27074-A26B-49E2-A19C-92ED901A16E3}" destId="{547616ED-6C40-42D6-AC32-4445113EDDAF}" srcOrd="0" destOrd="0" parTransId="{588D6C75-905A-4D9B-9D2E-8C87A771E257}" sibTransId="{1D5A2393-23A6-4B80-961D-3F6BB446F003}"/>
    <dgm:cxn modelId="{1FE75A96-9F35-4004-97B7-F310596B1BAC}" type="presParOf" srcId="{50C09EF3-DE52-48C3-B7E7-983CA2BD79C9}" destId="{568B8583-5BE2-40C1-9B8F-3A5B63673046}" srcOrd="0" destOrd="0" presId="urn:microsoft.com/office/officeart/2005/8/layout/radial2"/>
    <dgm:cxn modelId="{7DDA0026-DC2D-4E89-96F8-4BDA6456ACB8}" type="presParOf" srcId="{568B8583-5BE2-40C1-9B8F-3A5B63673046}" destId="{D2BAAB60-6C94-4619-98FA-D337C2916196}" srcOrd="0" destOrd="0" presId="urn:microsoft.com/office/officeart/2005/8/layout/radial2"/>
    <dgm:cxn modelId="{115B4B5E-8F0B-4981-A8BF-12474709A67B}" type="presParOf" srcId="{D2BAAB60-6C94-4619-98FA-D337C2916196}" destId="{1D854A09-CFD5-4B8F-9453-B5C9999383BF}" srcOrd="0" destOrd="0" presId="urn:microsoft.com/office/officeart/2005/8/layout/radial2"/>
    <dgm:cxn modelId="{C4B7F10A-73E1-4BE1-9A59-A0B988641828}" type="presParOf" srcId="{D2BAAB60-6C94-4619-98FA-D337C2916196}" destId="{909BD4B8-B761-4B61-9F4D-85D91B40A3F4}" srcOrd="1" destOrd="0" presId="urn:microsoft.com/office/officeart/2005/8/layout/radial2"/>
    <dgm:cxn modelId="{D9D3D3F7-0630-4D28-9C8B-B802B1588C35}" type="presParOf" srcId="{568B8583-5BE2-40C1-9B8F-3A5B63673046}" destId="{C718FE3A-0D2F-44C9-9AA3-8D5712BE446A}" srcOrd="1" destOrd="0" presId="urn:microsoft.com/office/officeart/2005/8/layout/radial2"/>
    <dgm:cxn modelId="{4FBE7DC8-FFE8-4D41-B969-9A3F029C2CD0}" type="presParOf" srcId="{568B8583-5BE2-40C1-9B8F-3A5B63673046}" destId="{F07AB36F-C48A-498F-9705-EFB45E42B76E}" srcOrd="2" destOrd="0" presId="urn:microsoft.com/office/officeart/2005/8/layout/radial2"/>
    <dgm:cxn modelId="{E11D0411-5C81-45BB-BF0E-CF9337DE4F86}" type="presParOf" srcId="{F07AB36F-C48A-498F-9705-EFB45E42B76E}" destId="{542F342F-51D5-4A36-8EA5-AF54F724054B}" srcOrd="0" destOrd="0" presId="urn:microsoft.com/office/officeart/2005/8/layout/radial2"/>
    <dgm:cxn modelId="{16CC5660-27BD-436B-90E5-4E15729DCCDC}" type="presParOf" srcId="{F07AB36F-C48A-498F-9705-EFB45E42B76E}" destId="{23905317-2EBE-4CDD-A0B6-62D3871829EB}" srcOrd="1" destOrd="0" presId="urn:microsoft.com/office/officeart/2005/8/layout/radial2"/>
    <dgm:cxn modelId="{A6264D12-E151-4C25-B401-42C4C037C0FA}" type="presParOf" srcId="{568B8583-5BE2-40C1-9B8F-3A5B63673046}" destId="{90B5AF58-5AFA-42BB-B370-F4A52F6872D1}" srcOrd="3" destOrd="0" presId="urn:microsoft.com/office/officeart/2005/8/layout/radial2"/>
    <dgm:cxn modelId="{AD5C653F-E134-4CEC-B0BB-03FC7872BFCC}" type="presParOf" srcId="{568B8583-5BE2-40C1-9B8F-3A5B63673046}" destId="{0ED0794D-53BE-4B83-B919-A650DAC94E32}" srcOrd="4" destOrd="0" presId="urn:microsoft.com/office/officeart/2005/8/layout/radial2"/>
    <dgm:cxn modelId="{C0B676F5-C34C-41F9-BAF3-D574DC93287E}" type="presParOf" srcId="{0ED0794D-53BE-4B83-B919-A650DAC94E32}" destId="{C355C928-4C40-4BF8-94C4-E9C1DADE22DD}" srcOrd="0" destOrd="0" presId="urn:microsoft.com/office/officeart/2005/8/layout/radial2"/>
    <dgm:cxn modelId="{8F404E73-A10A-40D2-8EEE-DEBCC6B01323}" type="presParOf" srcId="{0ED0794D-53BE-4B83-B919-A650DAC94E32}" destId="{93C7F862-F60A-4DFD-8808-85DC58761A97}" srcOrd="1" destOrd="0" presId="urn:microsoft.com/office/officeart/2005/8/layout/radial2"/>
    <dgm:cxn modelId="{2E83B0EF-E5BA-4AFC-9A91-F30CF25CB0A4}" type="presParOf" srcId="{568B8583-5BE2-40C1-9B8F-3A5B63673046}" destId="{96A16F59-11CC-4636-928D-F9630DE12401}" srcOrd="5" destOrd="0" presId="urn:microsoft.com/office/officeart/2005/8/layout/radial2"/>
    <dgm:cxn modelId="{461277BC-5ACB-4E9E-9335-1B25E8641D4E}" type="presParOf" srcId="{568B8583-5BE2-40C1-9B8F-3A5B63673046}" destId="{4B099264-7C12-4288-9140-88EAD2E4A951}" srcOrd="6" destOrd="0" presId="urn:microsoft.com/office/officeart/2005/8/layout/radial2"/>
    <dgm:cxn modelId="{1968D3D5-B3A6-4802-8BBC-9DD63A0C3F58}" type="presParOf" srcId="{4B099264-7C12-4288-9140-88EAD2E4A951}" destId="{774C2D07-5FAC-4E0D-997F-AB270B9BB724}" srcOrd="0" destOrd="0" presId="urn:microsoft.com/office/officeart/2005/8/layout/radial2"/>
    <dgm:cxn modelId="{2321D45A-EA23-4A72-9AEE-D94B65B9DB19}" type="presParOf" srcId="{4B099264-7C12-4288-9140-88EAD2E4A951}" destId="{B0E1C639-0072-4C25-905F-BAFF429038C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F27074-A26B-49E2-A19C-92ED901A16E3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7616ED-6C40-42D6-AC32-4445113EDDAF}">
      <dgm:prSet phldrT="[Text]" custT="1"/>
      <dgm:spPr/>
      <dgm:t>
        <a:bodyPr/>
        <a:lstStyle/>
        <a:p>
          <a:r>
            <a:rPr lang="en-US" sz="2400" b="1" dirty="0" smtClean="0"/>
            <a:t>Slot 0</a:t>
          </a:r>
          <a:endParaRPr lang="en-US" sz="2400" b="1" dirty="0"/>
        </a:p>
      </dgm:t>
    </dgm:pt>
    <dgm:pt modelId="{588D6C75-905A-4D9B-9D2E-8C87A771E257}" type="parTrans" cxnId="{AFA00E33-FB33-4E19-A7F9-9CF3A73DDC15}">
      <dgm:prSet/>
      <dgm:spPr/>
    </dgm:pt>
    <dgm:pt modelId="{1D5A2393-23A6-4B80-961D-3F6BB446F003}" type="sibTrans" cxnId="{AFA00E33-FB33-4E19-A7F9-9CF3A73DDC15}">
      <dgm:prSet/>
      <dgm:spPr/>
    </dgm:pt>
    <dgm:pt modelId="{F0AD6DE9-1EE3-4B3E-9105-02292EC59252}">
      <dgm:prSet phldrT="[Text]" custT="1"/>
      <dgm:spPr/>
      <dgm:t>
        <a:bodyPr/>
        <a:lstStyle/>
        <a:p>
          <a:r>
            <a:rPr lang="en-US" sz="2400" b="1" dirty="0" smtClean="0"/>
            <a:t>Slot 4</a:t>
          </a:r>
          <a:endParaRPr lang="en-US" sz="2400" b="1" dirty="0"/>
        </a:p>
      </dgm:t>
    </dgm:pt>
    <dgm:pt modelId="{7C19F6DE-A55F-4E25-B1F0-5C8ABE393F2A}" type="parTrans" cxnId="{E54B29C8-BD1D-4785-B6D7-DBDF81410C87}">
      <dgm:prSet/>
      <dgm:spPr/>
    </dgm:pt>
    <dgm:pt modelId="{8D23D2BE-CE10-4806-A6E6-151238DE8436}" type="sibTrans" cxnId="{E54B29C8-BD1D-4785-B6D7-DBDF81410C87}">
      <dgm:prSet/>
      <dgm:spPr/>
    </dgm:pt>
    <dgm:pt modelId="{0C179F2A-8AC9-4D81-8D5C-EC256F4D7260}">
      <dgm:prSet phldrT="[Text]" custT="1"/>
      <dgm:spPr/>
      <dgm:t>
        <a:bodyPr/>
        <a:lstStyle/>
        <a:p>
          <a:r>
            <a:rPr lang="en-US" sz="2400" b="1" dirty="0" smtClean="0"/>
            <a:t>Slot 2</a:t>
          </a:r>
          <a:endParaRPr lang="en-US" sz="2400" b="1" dirty="0"/>
        </a:p>
      </dgm:t>
    </dgm:pt>
    <dgm:pt modelId="{99EE646E-0454-442C-8649-F3DA59CFE6FC}" type="parTrans" cxnId="{8CF7BB80-CE05-409D-BA9F-6B9053A9034B}">
      <dgm:prSet/>
      <dgm:spPr/>
    </dgm:pt>
    <dgm:pt modelId="{DBA5B662-0F0E-43EE-A337-9DE19C753EA9}" type="sibTrans" cxnId="{8CF7BB80-CE05-409D-BA9F-6B9053A9034B}">
      <dgm:prSet/>
      <dgm:spPr/>
    </dgm:pt>
    <dgm:pt modelId="{50C09EF3-DE52-48C3-B7E7-983CA2BD79C9}" type="pres">
      <dgm:prSet presAssocID="{26F27074-A26B-49E2-A19C-92ED901A16E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8B8583-5BE2-40C1-9B8F-3A5B63673046}" type="pres">
      <dgm:prSet presAssocID="{26F27074-A26B-49E2-A19C-92ED901A16E3}" presName="cycle" presStyleCnt="0"/>
      <dgm:spPr/>
    </dgm:pt>
    <dgm:pt modelId="{D2BAAB60-6C94-4619-98FA-D337C2916196}" type="pres">
      <dgm:prSet presAssocID="{26F27074-A26B-49E2-A19C-92ED901A16E3}" presName="centerShape" presStyleCnt="0"/>
      <dgm:spPr/>
    </dgm:pt>
    <dgm:pt modelId="{1D854A09-CFD5-4B8F-9453-B5C9999383BF}" type="pres">
      <dgm:prSet presAssocID="{26F27074-A26B-49E2-A19C-92ED901A16E3}" presName="connSite" presStyleLbl="node1" presStyleIdx="0" presStyleCnt="4"/>
      <dgm:spPr/>
    </dgm:pt>
    <dgm:pt modelId="{909BD4B8-B761-4B61-9F4D-85D91B40A3F4}" type="pres">
      <dgm:prSet presAssocID="{26F27074-A26B-49E2-A19C-92ED901A16E3}" presName="visible" presStyleLbl="node1" presStyleIdx="0" presStyleCnt="4" custScaleX="122736" custScaleY="121956"/>
      <dgm:spPr/>
    </dgm:pt>
    <dgm:pt modelId="{C718FE3A-0D2F-44C9-9AA3-8D5712BE446A}" type="pres">
      <dgm:prSet presAssocID="{588D6C75-905A-4D9B-9D2E-8C87A771E257}" presName="Name25" presStyleLbl="parChTrans1D1" presStyleIdx="0" presStyleCnt="3"/>
      <dgm:spPr/>
    </dgm:pt>
    <dgm:pt modelId="{F07AB36F-C48A-498F-9705-EFB45E42B76E}" type="pres">
      <dgm:prSet presAssocID="{547616ED-6C40-42D6-AC32-4445113EDDAF}" presName="node" presStyleCnt="0"/>
      <dgm:spPr/>
    </dgm:pt>
    <dgm:pt modelId="{542F342F-51D5-4A36-8EA5-AF54F724054B}" type="pres">
      <dgm:prSet presAssocID="{547616ED-6C40-42D6-AC32-4445113EDDAF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05317-2EBE-4CDD-A0B6-62D3871829EB}" type="pres">
      <dgm:prSet presAssocID="{547616ED-6C40-42D6-AC32-4445113EDDAF}" presName="childNode" presStyleLbl="revTx" presStyleIdx="0" presStyleCnt="0">
        <dgm:presLayoutVars>
          <dgm:bulletEnabled val="1"/>
        </dgm:presLayoutVars>
      </dgm:prSet>
      <dgm:spPr/>
    </dgm:pt>
    <dgm:pt modelId="{90B5AF58-5AFA-42BB-B370-F4A52F6872D1}" type="pres">
      <dgm:prSet presAssocID="{7C19F6DE-A55F-4E25-B1F0-5C8ABE393F2A}" presName="Name25" presStyleLbl="parChTrans1D1" presStyleIdx="1" presStyleCnt="3"/>
      <dgm:spPr/>
    </dgm:pt>
    <dgm:pt modelId="{0ED0794D-53BE-4B83-B919-A650DAC94E32}" type="pres">
      <dgm:prSet presAssocID="{F0AD6DE9-1EE3-4B3E-9105-02292EC59252}" presName="node" presStyleCnt="0"/>
      <dgm:spPr/>
    </dgm:pt>
    <dgm:pt modelId="{C355C928-4C40-4BF8-94C4-E9C1DADE22DD}" type="pres">
      <dgm:prSet presAssocID="{F0AD6DE9-1EE3-4B3E-9105-02292EC59252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7F862-F60A-4DFD-8808-85DC58761A97}" type="pres">
      <dgm:prSet presAssocID="{F0AD6DE9-1EE3-4B3E-9105-02292EC59252}" presName="childNode" presStyleLbl="revTx" presStyleIdx="0" presStyleCnt="0">
        <dgm:presLayoutVars>
          <dgm:bulletEnabled val="1"/>
        </dgm:presLayoutVars>
      </dgm:prSet>
      <dgm:spPr/>
    </dgm:pt>
    <dgm:pt modelId="{96A16F59-11CC-4636-928D-F9630DE12401}" type="pres">
      <dgm:prSet presAssocID="{99EE646E-0454-442C-8649-F3DA59CFE6FC}" presName="Name25" presStyleLbl="parChTrans1D1" presStyleIdx="2" presStyleCnt="3"/>
      <dgm:spPr/>
    </dgm:pt>
    <dgm:pt modelId="{4B099264-7C12-4288-9140-88EAD2E4A951}" type="pres">
      <dgm:prSet presAssocID="{0C179F2A-8AC9-4D81-8D5C-EC256F4D7260}" presName="node" presStyleCnt="0"/>
      <dgm:spPr/>
    </dgm:pt>
    <dgm:pt modelId="{774C2D07-5FAC-4E0D-997F-AB270B9BB724}" type="pres">
      <dgm:prSet presAssocID="{0C179F2A-8AC9-4D81-8D5C-EC256F4D7260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1C639-0072-4C25-905F-BAFF429038CF}" type="pres">
      <dgm:prSet presAssocID="{0C179F2A-8AC9-4D81-8D5C-EC256F4D7260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4592FF5C-009D-4BCF-B85E-C06EC2CD8D70}" type="presOf" srcId="{F0AD6DE9-1EE3-4B3E-9105-02292EC59252}" destId="{C355C928-4C40-4BF8-94C4-E9C1DADE22DD}" srcOrd="0" destOrd="0" presId="urn:microsoft.com/office/officeart/2005/8/layout/radial2"/>
    <dgm:cxn modelId="{F6E8A702-8C0A-49B1-8898-4495F36833CD}" type="presOf" srcId="{26F27074-A26B-49E2-A19C-92ED901A16E3}" destId="{50C09EF3-DE52-48C3-B7E7-983CA2BD79C9}" srcOrd="0" destOrd="0" presId="urn:microsoft.com/office/officeart/2005/8/layout/radial2"/>
    <dgm:cxn modelId="{E54B29C8-BD1D-4785-B6D7-DBDF81410C87}" srcId="{26F27074-A26B-49E2-A19C-92ED901A16E3}" destId="{F0AD6DE9-1EE3-4B3E-9105-02292EC59252}" srcOrd="1" destOrd="0" parTransId="{7C19F6DE-A55F-4E25-B1F0-5C8ABE393F2A}" sibTransId="{8D23D2BE-CE10-4806-A6E6-151238DE8436}"/>
    <dgm:cxn modelId="{F64E98CD-A043-4105-92CA-D1EC77D46CB6}" type="presOf" srcId="{99EE646E-0454-442C-8649-F3DA59CFE6FC}" destId="{96A16F59-11CC-4636-928D-F9630DE12401}" srcOrd="0" destOrd="0" presId="urn:microsoft.com/office/officeart/2005/8/layout/radial2"/>
    <dgm:cxn modelId="{8CF7BB80-CE05-409D-BA9F-6B9053A9034B}" srcId="{26F27074-A26B-49E2-A19C-92ED901A16E3}" destId="{0C179F2A-8AC9-4D81-8D5C-EC256F4D7260}" srcOrd="2" destOrd="0" parTransId="{99EE646E-0454-442C-8649-F3DA59CFE6FC}" sibTransId="{DBA5B662-0F0E-43EE-A337-9DE19C753EA9}"/>
    <dgm:cxn modelId="{2BD73EB9-3A59-4ACF-873C-6BBE313DEDD7}" type="presOf" srcId="{7C19F6DE-A55F-4E25-B1F0-5C8ABE393F2A}" destId="{90B5AF58-5AFA-42BB-B370-F4A52F6872D1}" srcOrd="0" destOrd="0" presId="urn:microsoft.com/office/officeart/2005/8/layout/radial2"/>
    <dgm:cxn modelId="{BC7A8EA6-5B77-4314-A5E9-710D581774C7}" type="presOf" srcId="{588D6C75-905A-4D9B-9D2E-8C87A771E257}" destId="{C718FE3A-0D2F-44C9-9AA3-8D5712BE446A}" srcOrd="0" destOrd="0" presId="urn:microsoft.com/office/officeart/2005/8/layout/radial2"/>
    <dgm:cxn modelId="{2BCB2D24-CA44-40FA-90CD-470A61854B93}" type="presOf" srcId="{0C179F2A-8AC9-4D81-8D5C-EC256F4D7260}" destId="{774C2D07-5FAC-4E0D-997F-AB270B9BB724}" srcOrd="0" destOrd="0" presId="urn:microsoft.com/office/officeart/2005/8/layout/radial2"/>
    <dgm:cxn modelId="{BF526360-5EE1-4344-A100-6FAD1427288A}" type="presOf" srcId="{547616ED-6C40-42D6-AC32-4445113EDDAF}" destId="{542F342F-51D5-4A36-8EA5-AF54F724054B}" srcOrd="0" destOrd="0" presId="urn:microsoft.com/office/officeart/2005/8/layout/radial2"/>
    <dgm:cxn modelId="{AFA00E33-FB33-4E19-A7F9-9CF3A73DDC15}" srcId="{26F27074-A26B-49E2-A19C-92ED901A16E3}" destId="{547616ED-6C40-42D6-AC32-4445113EDDAF}" srcOrd="0" destOrd="0" parTransId="{588D6C75-905A-4D9B-9D2E-8C87A771E257}" sibTransId="{1D5A2393-23A6-4B80-961D-3F6BB446F003}"/>
    <dgm:cxn modelId="{564B184E-A366-4FC2-B9B8-87FBD46A3F7B}" type="presParOf" srcId="{50C09EF3-DE52-48C3-B7E7-983CA2BD79C9}" destId="{568B8583-5BE2-40C1-9B8F-3A5B63673046}" srcOrd="0" destOrd="0" presId="urn:microsoft.com/office/officeart/2005/8/layout/radial2"/>
    <dgm:cxn modelId="{F8CE457D-8CCE-4AAC-948D-818A3D703D50}" type="presParOf" srcId="{568B8583-5BE2-40C1-9B8F-3A5B63673046}" destId="{D2BAAB60-6C94-4619-98FA-D337C2916196}" srcOrd="0" destOrd="0" presId="urn:microsoft.com/office/officeart/2005/8/layout/radial2"/>
    <dgm:cxn modelId="{66C5EE4A-EFE2-41A3-970E-3302C1B8AA8E}" type="presParOf" srcId="{D2BAAB60-6C94-4619-98FA-D337C2916196}" destId="{1D854A09-CFD5-4B8F-9453-B5C9999383BF}" srcOrd="0" destOrd="0" presId="urn:microsoft.com/office/officeart/2005/8/layout/radial2"/>
    <dgm:cxn modelId="{85B658C5-0BB1-40AB-9524-6E15685EC91E}" type="presParOf" srcId="{D2BAAB60-6C94-4619-98FA-D337C2916196}" destId="{909BD4B8-B761-4B61-9F4D-85D91B40A3F4}" srcOrd="1" destOrd="0" presId="urn:microsoft.com/office/officeart/2005/8/layout/radial2"/>
    <dgm:cxn modelId="{E3C949EF-C5E5-4CBF-867F-3DF2A906AF55}" type="presParOf" srcId="{568B8583-5BE2-40C1-9B8F-3A5B63673046}" destId="{C718FE3A-0D2F-44C9-9AA3-8D5712BE446A}" srcOrd="1" destOrd="0" presId="urn:microsoft.com/office/officeart/2005/8/layout/radial2"/>
    <dgm:cxn modelId="{75B259DA-27F0-4DFA-A72F-36BF815D19F3}" type="presParOf" srcId="{568B8583-5BE2-40C1-9B8F-3A5B63673046}" destId="{F07AB36F-C48A-498F-9705-EFB45E42B76E}" srcOrd="2" destOrd="0" presId="urn:microsoft.com/office/officeart/2005/8/layout/radial2"/>
    <dgm:cxn modelId="{C68FD5B4-1926-4CB3-8E1B-77412BCE8940}" type="presParOf" srcId="{F07AB36F-C48A-498F-9705-EFB45E42B76E}" destId="{542F342F-51D5-4A36-8EA5-AF54F724054B}" srcOrd="0" destOrd="0" presId="urn:microsoft.com/office/officeart/2005/8/layout/radial2"/>
    <dgm:cxn modelId="{4D3D5A5F-702B-45CA-A2D1-AC0C85EC505B}" type="presParOf" srcId="{F07AB36F-C48A-498F-9705-EFB45E42B76E}" destId="{23905317-2EBE-4CDD-A0B6-62D3871829EB}" srcOrd="1" destOrd="0" presId="urn:microsoft.com/office/officeart/2005/8/layout/radial2"/>
    <dgm:cxn modelId="{0A96B0F5-D5F7-4952-BDB8-BA48F6A1CD5E}" type="presParOf" srcId="{568B8583-5BE2-40C1-9B8F-3A5B63673046}" destId="{90B5AF58-5AFA-42BB-B370-F4A52F6872D1}" srcOrd="3" destOrd="0" presId="urn:microsoft.com/office/officeart/2005/8/layout/radial2"/>
    <dgm:cxn modelId="{B35D47D1-EF2B-4E8C-8621-4AB86841AC4E}" type="presParOf" srcId="{568B8583-5BE2-40C1-9B8F-3A5B63673046}" destId="{0ED0794D-53BE-4B83-B919-A650DAC94E32}" srcOrd="4" destOrd="0" presId="urn:microsoft.com/office/officeart/2005/8/layout/radial2"/>
    <dgm:cxn modelId="{507A4331-D355-4434-8060-0142A99166F9}" type="presParOf" srcId="{0ED0794D-53BE-4B83-B919-A650DAC94E32}" destId="{C355C928-4C40-4BF8-94C4-E9C1DADE22DD}" srcOrd="0" destOrd="0" presId="urn:microsoft.com/office/officeart/2005/8/layout/radial2"/>
    <dgm:cxn modelId="{16C6E44F-E2A8-43DC-A216-4F9B4D4255D9}" type="presParOf" srcId="{0ED0794D-53BE-4B83-B919-A650DAC94E32}" destId="{93C7F862-F60A-4DFD-8808-85DC58761A97}" srcOrd="1" destOrd="0" presId="urn:microsoft.com/office/officeart/2005/8/layout/radial2"/>
    <dgm:cxn modelId="{B466B9A6-96AA-4ACB-85F4-9D4DFE6B8F57}" type="presParOf" srcId="{568B8583-5BE2-40C1-9B8F-3A5B63673046}" destId="{96A16F59-11CC-4636-928D-F9630DE12401}" srcOrd="5" destOrd="0" presId="urn:microsoft.com/office/officeart/2005/8/layout/radial2"/>
    <dgm:cxn modelId="{ED33C16E-65A7-47F6-9E65-ED99CF7A1BD0}" type="presParOf" srcId="{568B8583-5BE2-40C1-9B8F-3A5B63673046}" destId="{4B099264-7C12-4288-9140-88EAD2E4A951}" srcOrd="6" destOrd="0" presId="urn:microsoft.com/office/officeart/2005/8/layout/radial2"/>
    <dgm:cxn modelId="{97121554-118B-40DE-8A80-0357AB14B60B}" type="presParOf" srcId="{4B099264-7C12-4288-9140-88EAD2E4A951}" destId="{774C2D07-5FAC-4E0D-997F-AB270B9BB724}" srcOrd="0" destOrd="0" presId="urn:microsoft.com/office/officeart/2005/8/layout/radial2"/>
    <dgm:cxn modelId="{281FB949-AC40-422D-8CD7-A5FF6DDEFBF9}" type="presParOf" srcId="{4B099264-7C12-4288-9140-88EAD2E4A951}" destId="{B0E1C639-0072-4C25-905F-BAFF429038C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16F59-11CC-4636-928D-F9630DE12401}">
      <dsp:nvSpPr>
        <dsp:cNvPr id="0" name=""/>
        <dsp:cNvSpPr/>
      </dsp:nvSpPr>
      <dsp:spPr>
        <a:xfrm rot="2562894">
          <a:off x="2869418" y="3098428"/>
          <a:ext cx="667166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667166" y="2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5AF58-5AFA-42BB-B370-F4A52F6872D1}">
      <dsp:nvSpPr>
        <dsp:cNvPr id="0" name=""/>
        <dsp:cNvSpPr/>
      </dsp:nvSpPr>
      <dsp:spPr>
        <a:xfrm>
          <a:off x="2957905" y="2185674"/>
          <a:ext cx="742183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742183" y="2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8FE3A-0D2F-44C9-9AA3-8D5712BE446A}">
      <dsp:nvSpPr>
        <dsp:cNvPr id="0" name=""/>
        <dsp:cNvSpPr/>
      </dsp:nvSpPr>
      <dsp:spPr>
        <a:xfrm rot="19037106">
          <a:off x="2869418" y="1272919"/>
          <a:ext cx="667166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667166" y="2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BD4B8-B761-4B61-9F4D-85D91B40A3F4}">
      <dsp:nvSpPr>
        <dsp:cNvPr id="0" name=""/>
        <dsp:cNvSpPr/>
      </dsp:nvSpPr>
      <dsp:spPr>
        <a:xfrm>
          <a:off x="910689" y="914400"/>
          <a:ext cx="2607370" cy="25907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F342F-51D5-4A36-8EA5-AF54F724054B}">
      <dsp:nvSpPr>
        <dsp:cNvPr id="0" name=""/>
        <dsp:cNvSpPr/>
      </dsp:nvSpPr>
      <dsp:spPr>
        <a:xfrm>
          <a:off x="3279043" y="1125"/>
          <a:ext cx="1274623" cy="127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Slot 0</a:t>
          </a:r>
          <a:endParaRPr lang="en-US" sz="2400" b="1" kern="1200" dirty="0"/>
        </a:p>
      </dsp:txBody>
      <dsp:txXfrm>
        <a:off x="3465707" y="187789"/>
        <a:ext cx="901295" cy="901295"/>
      </dsp:txXfrm>
    </dsp:sp>
    <dsp:sp modelId="{C355C928-4C40-4BF8-94C4-E9C1DADE22DD}">
      <dsp:nvSpPr>
        <dsp:cNvPr id="0" name=""/>
        <dsp:cNvSpPr/>
      </dsp:nvSpPr>
      <dsp:spPr>
        <a:xfrm>
          <a:off x="3700088" y="1572488"/>
          <a:ext cx="1274623" cy="127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Slot 4</a:t>
          </a:r>
          <a:endParaRPr lang="en-US" sz="2400" b="1" kern="1200" dirty="0"/>
        </a:p>
      </dsp:txBody>
      <dsp:txXfrm>
        <a:off x="3886752" y="1759152"/>
        <a:ext cx="901295" cy="901295"/>
      </dsp:txXfrm>
    </dsp:sp>
    <dsp:sp modelId="{774C2D07-5FAC-4E0D-997F-AB270B9BB724}">
      <dsp:nvSpPr>
        <dsp:cNvPr id="0" name=""/>
        <dsp:cNvSpPr/>
      </dsp:nvSpPr>
      <dsp:spPr>
        <a:xfrm>
          <a:off x="3279043" y="3143850"/>
          <a:ext cx="1274623" cy="127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Slot 2</a:t>
          </a:r>
          <a:endParaRPr lang="en-US" sz="2400" b="1" kern="1200" dirty="0"/>
        </a:p>
      </dsp:txBody>
      <dsp:txXfrm>
        <a:off x="3465707" y="3330514"/>
        <a:ext cx="901295" cy="9012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16F59-11CC-4636-928D-F9630DE12401}">
      <dsp:nvSpPr>
        <dsp:cNvPr id="0" name=""/>
        <dsp:cNvSpPr/>
      </dsp:nvSpPr>
      <dsp:spPr>
        <a:xfrm rot="2562894">
          <a:off x="2869418" y="3098428"/>
          <a:ext cx="667166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667166" y="2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5AF58-5AFA-42BB-B370-F4A52F6872D1}">
      <dsp:nvSpPr>
        <dsp:cNvPr id="0" name=""/>
        <dsp:cNvSpPr/>
      </dsp:nvSpPr>
      <dsp:spPr>
        <a:xfrm>
          <a:off x="2957905" y="2185674"/>
          <a:ext cx="742183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742183" y="2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8FE3A-0D2F-44C9-9AA3-8D5712BE446A}">
      <dsp:nvSpPr>
        <dsp:cNvPr id="0" name=""/>
        <dsp:cNvSpPr/>
      </dsp:nvSpPr>
      <dsp:spPr>
        <a:xfrm rot="19037106">
          <a:off x="2869418" y="1272919"/>
          <a:ext cx="667166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667166" y="2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BD4B8-B761-4B61-9F4D-85D91B40A3F4}">
      <dsp:nvSpPr>
        <dsp:cNvPr id="0" name=""/>
        <dsp:cNvSpPr/>
      </dsp:nvSpPr>
      <dsp:spPr>
        <a:xfrm>
          <a:off x="910689" y="914400"/>
          <a:ext cx="2607370" cy="25907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F342F-51D5-4A36-8EA5-AF54F724054B}">
      <dsp:nvSpPr>
        <dsp:cNvPr id="0" name=""/>
        <dsp:cNvSpPr/>
      </dsp:nvSpPr>
      <dsp:spPr>
        <a:xfrm>
          <a:off x="3279043" y="1125"/>
          <a:ext cx="1274623" cy="127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Slot 0</a:t>
          </a:r>
          <a:endParaRPr lang="en-US" sz="2400" b="1" kern="1200" dirty="0"/>
        </a:p>
      </dsp:txBody>
      <dsp:txXfrm>
        <a:off x="3465707" y="187789"/>
        <a:ext cx="901295" cy="901295"/>
      </dsp:txXfrm>
    </dsp:sp>
    <dsp:sp modelId="{C355C928-4C40-4BF8-94C4-E9C1DADE22DD}">
      <dsp:nvSpPr>
        <dsp:cNvPr id="0" name=""/>
        <dsp:cNvSpPr/>
      </dsp:nvSpPr>
      <dsp:spPr>
        <a:xfrm>
          <a:off x="3700088" y="1572488"/>
          <a:ext cx="1274623" cy="127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Slot 4</a:t>
          </a:r>
          <a:endParaRPr lang="en-US" sz="2400" b="1" kern="1200" dirty="0"/>
        </a:p>
      </dsp:txBody>
      <dsp:txXfrm>
        <a:off x="3886752" y="1759152"/>
        <a:ext cx="901295" cy="901295"/>
      </dsp:txXfrm>
    </dsp:sp>
    <dsp:sp modelId="{774C2D07-5FAC-4E0D-997F-AB270B9BB724}">
      <dsp:nvSpPr>
        <dsp:cNvPr id="0" name=""/>
        <dsp:cNvSpPr/>
      </dsp:nvSpPr>
      <dsp:spPr>
        <a:xfrm>
          <a:off x="3279043" y="3143850"/>
          <a:ext cx="1274623" cy="127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Slot 2</a:t>
          </a:r>
          <a:endParaRPr lang="en-US" sz="2400" b="1" kern="1200" dirty="0"/>
        </a:p>
      </dsp:txBody>
      <dsp:txXfrm>
        <a:off x="3465707" y="3330514"/>
        <a:ext cx="901295" cy="901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551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9758"/>
            <a:ext cx="558800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551" y="8817904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28170F3-AA36-4B1B-8FEE-526D6D64C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19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9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0967D-37C4-4C31-92F0-B6755DFAB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DB4E-9ADC-40FB-B05F-15DCFD62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8094-0350-400A-B16E-03287A157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4DFB-D5A3-4D90-A69E-E1609B56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FD08-C512-4AE2-96D1-B4C6704C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1DD40-55A3-45BF-8B80-33B3902B9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4427-5AE0-44E7-A370-FAC78F95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8C10B-EAC1-4E01-9B56-32863A2F8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EFAF-49D4-4227-BE16-158378E7E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FB70-8254-4060-9370-57E33D61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60DD5-CB3D-4645-B9AB-C8B736A88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67898CF-4241-424D-B22C-001CC68EC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1" descr="brutus w_type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Real-Time Rendering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</a:t>
            </a:r>
            <a:r>
              <a:rPr lang="en-US" sz="3600" b="1" dirty="0" smtClean="0"/>
              <a:t>Geometry and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Buffers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dirty="0" smtClean="0"/>
              <a:t>CSE </a:t>
            </a:r>
            <a:r>
              <a:rPr lang="en-US" sz="3600" dirty="0" smtClean="0"/>
              <a:t>5542</a:t>
            </a:r>
            <a:endParaRPr lang="en-US" sz="3600" dirty="0" smtClean="0"/>
          </a:p>
          <a:p>
            <a:pPr algn="ctr" eaLnBrk="1" hangingPunct="1">
              <a:lnSpc>
                <a:spcPct val="90000"/>
              </a:lnSpc>
            </a:pPr>
            <a:r>
              <a:rPr lang="en-US" sz="3600" dirty="0" smtClean="0"/>
              <a:t>Prof. Roger Crawfis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Lines in OpenGL (2/3)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Polylines – Line Strip </a:t>
            </a:r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140919" y="2264434"/>
            <a:ext cx="3397250" cy="333851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glBegin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(GL_LINE_STRIP);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glVertex2fv(p0);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glVertex2fv(p1);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glVertex2fv(p2);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glVertex2fv(p3);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glVertex2fv(p4);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glVertex2fv(p5);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glVertex2fv(p6);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glVertex2fv(p7);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glEnd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();</a:t>
            </a:r>
          </a:p>
        </p:txBody>
      </p:sp>
      <p:sp>
        <p:nvSpPr>
          <p:cNvPr id="244741" name="Line 5"/>
          <p:cNvSpPr>
            <a:spLocks noChangeShapeType="1"/>
          </p:cNvSpPr>
          <p:nvPr/>
        </p:nvSpPr>
        <p:spPr bwMode="auto">
          <a:xfrm>
            <a:off x="1217119" y="2602571"/>
            <a:ext cx="31670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4742" name="Group 6"/>
          <p:cNvGrpSpPr>
            <a:grpSpLocks/>
          </p:cNvGrpSpPr>
          <p:nvPr/>
        </p:nvGrpSpPr>
        <p:grpSpPr bwMode="auto">
          <a:xfrm>
            <a:off x="5483225" y="2286000"/>
            <a:ext cx="3048000" cy="2857500"/>
            <a:chOff x="3024" y="1440"/>
            <a:chExt cx="1920" cy="1800"/>
          </a:xfrm>
        </p:grpSpPr>
        <p:sp>
          <p:nvSpPr>
            <p:cNvPr id="244743" name="Oval 7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4" name="Rectangle 8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p0</a:t>
              </a:r>
            </a:p>
          </p:txBody>
        </p:sp>
        <p:sp>
          <p:nvSpPr>
            <p:cNvPr id="244745" name="Oval 9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6" name="Rectangle 10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p1</a:t>
              </a:r>
            </a:p>
          </p:txBody>
        </p:sp>
        <p:sp>
          <p:nvSpPr>
            <p:cNvPr id="244747" name="Oval 11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8" name="Rectangle 12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p2</a:t>
              </a:r>
            </a:p>
          </p:txBody>
        </p:sp>
        <p:sp>
          <p:nvSpPr>
            <p:cNvPr id="244749" name="Oval 13"/>
            <p:cNvSpPr>
              <a:spLocks noChangeArrowheads="1"/>
            </p:cNvSpPr>
            <p:nvPr/>
          </p:nvSpPr>
          <p:spPr bwMode="auto">
            <a:xfrm>
              <a:off x="4512" y="273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0" name="Rectangle 14"/>
            <p:cNvSpPr>
              <a:spLocks noChangeArrowheads="1"/>
            </p:cNvSpPr>
            <p:nvPr/>
          </p:nvSpPr>
          <p:spPr bwMode="auto">
            <a:xfrm>
              <a:off x="4560" y="27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p3</a:t>
              </a:r>
            </a:p>
          </p:txBody>
        </p:sp>
        <p:sp>
          <p:nvSpPr>
            <p:cNvPr id="244751" name="Oval 15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2" name="Rectangle 16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p4</a:t>
              </a:r>
            </a:p>
          </p:txBody>
        </p:sp>
        <p:sp>
          <p:nvSpPr>
            <p:cNvPr id="244753" name="Oval 17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4" name="Rectangle 18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p5</a:t>
              </a:r>
            </a:p>
          </p:txBody>
        </p:sp>
        <p:sp>
          <p:nvSpPr>
            <p:cNvPr id="244755" name="Oval 19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6" name="Rectangle 20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p6</a:t>
              </a:r>
            </a:p>
          </p:txBody>
        </p:sp>
        <p:sp>
          <p:nvSpPr>
            <p:cNvPr id="244757" name="Oval 21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8" name="Rectangle 22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p7</a:t>
              </a:r>
            </a:p>
          </p:txBody>
        </p:sp>
        <p:cxnSp>
          <p:nvCxnSpPr>
            <p:cNvPr id="244759" name="AutoShape 23"/>
            <p:cNvCxnSpPr>
              <a:cxnSpLocks noChangeShapeType="1"/>
              <a:stCxn id="244743" idx="6"/>
              <a:endCxn id="244745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4760" name="AutoShape 24"/>
            <p:cNvCxnSpPr>
              <a:cxnSpLocks noChangeShapeType="1"/>
              <a:stCxn id="244749" idx="6"/>
              <a:endCxn id="244747" idx="3"/>
            </p:cNvCxnSpPr>
            <p:nvPr/>
          </p:nvCxnSpPr>
          <p:spPr bwMode="auto">
            <a:xfrm flipV="1">
              <a:off x="4560" y="2249"/>
              <a:ext cx="103" cy="51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4761" name="AutoShape 25"/>
            <p:cNvCxnSpPr>
              <a:cxnSpLocks noChangeShapeType="1"/>
              <a:stCxn id="244753" idx="6"/>
              <a:endCxn id="244751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4762" name="AutoShape 26"/>
            <p:cNvCxnSpPr>
              <a:cxnSpLocks noChangeShapeType="1"/>
              <a:stCxn id="244757" idx="4"/>
              <a:endCxn id="244755" idx="6"/>
            </p:cNvCxnSpPr>
            <p:nvPr/>
          </p:nvCxnSpPr>
          <p:spPr bwMode="auto">
            <a:xfrm flipH="1">
              <a:off x="331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4763" name="AutoShape 27"/>
            <p:cNvCxnSpPr>
              <a:cxnSpLocks noChangeShapeType="1"/>
              <a:stCxn id="244745" idx="2"/>
              <a:endCxn id="244747" idx="3"/>
            </p:cNvCxnSpPr>
            <p:nvPr/>
          </p:nvCxnSpPr>
          <p:spPr bwMode="auto">
            <a:xfrm>
              <a:off x="441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4764" name="AutoShape 28"/>
            <p:cNvCxnSpPr>
              <a:cxnSpLocks noChangeShapeType="1"/>
              <a:stCxn id="244751" idx="2"/>
              <a:endCxn id="244749" idx="6"/>
            </p:cNvCxnSpPr>
            <p:nvPr/>
          </p:nvCxnSpPr>
          <p:spPr bwMode="auto">
            <a:xfrm flipV="1">
              <a:off x="4032" y="2760"/>
              <a:ext cx="528" cy="16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4765" name="AutoShape 29"/>
            <p:cNvCxnSpPr>
              <a:cxnSpLocks noChangeShapeType="1"/>
              <a:stCxn id="244755" idx="7"/>
              <a:endCxn id="244753" idx="6"/>
            </p:cNvCxnSpPr>
            <p:nvPr/>
          </p:nvCxnSpPr>
          <p:spPr bwMode="auto">
            <a:xfrm>
              <a:off x="3305" y="2311"/>
              <a:ext cx="199" cy="32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71694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Lines in OpenGL (3/3)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Polylines – Line Loop</a:t>
            </a: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1196076" y="2264434"/>
            <a:ext cx="3333750" cy="333851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glBegin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(GL_LINE_LOOP);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glVertex2fv(p0);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glVertex2fv(p1);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glVertex2fv(p2);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glVertex2fv(p3);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glVertex2fv(p4);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glVertex2fv(p5);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glVertex2fv(p6);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glVertex2fv(p7);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glEnd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();</a:t>
            </a:r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>
            <a:off x="1272276" y="2602571"/>
            <a:ext cx="3022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766" name="Group 6"/>
          <p:cNvGrpSpPr>
            <a:grpSpLocks/>
          </p:cNvGrpSpPr>
          <p:nvPr/>
        </p:nvGrpSpPr>
        <p:grpSpPr bwMode="auto">
          <a:xfrm>
            <a:off x="5483225" y="2286000"/>
            <a:ext cx="3048000" cy="2857500"/>
            <a:chOff x="3024" y="1440"/>
            <a:chExt cx="1920" cy="1800"/>
          </a:xfrm>
        </p:grpSpPr>
        <p:sp>
          <p:nvSpPr>
            <p:cNvPr id="245767" name="Oval 7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68" name="Rectangle 8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p0</a:t>
              </a:r>
            </a:p>
          </p:txBody>
        </p:sp>
        <p:sp>
          <p:nvSpPr>
            <p:cNvPr id="245769" name="Oval 9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0" name="Rectangle 10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p1</a:t>
              </a:r>
            </a:p>
          </p:txBody>
        </p:sp>
        <p:sp>
          <p:nvSpPr>
            <p:cNvPr id="245771" name="Oval 11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2" name="Rectangle 12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p2</a:t>
              </a:r>
            </a:p>
          </p:txBody>
        </p:sp>
        <p:sp>
          <p:nvSpPr>
            <p:cNvPr id="245773" name="Oval 13"/>
            <p:cNvSpPr>
              <a:spLocks noChangeArrowheads="1"/>
            </p:cNvSpPr>
            <p:nvPr/>
          </p:nvSpPr>
          <p:spPr bwMode="auto">
            <a:xfrm>
              <a:off x="4512" y="273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4" name="Rectangle 14"/>
            <p:cNvSpPr>
              <a:spLocks noChangeArrowheads="1"/>
            </p:cNvSpPr>
            <p:nvPr/>
          </p:nvSpPr>
          <p:spPr bwMode="auto">
            <a:xfrm>
              <a:off x="4560" y="27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p3</a:t>
              </a:r>
            </a:p>
          </p:txBody>
        </p:sp>
        <p:sp>
          <p:nvSpPr>
            <p:cNvPr id="245775" name="Oval 15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6" name="Rectangle 16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p4</a:t>
              </a:r>
            </a:p>
          </p:txBody>
        </p:sp>
        <p:sp>
          <p:nvSpPr>
            <p:cNvPr id="245777" name="Oval 17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8" name="Rectangle 18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p5</a:t>
              </a:r>
            </a:p>
          </p:txBody>
        </p:sp>
        <p:sp>
          <p:nvSpPr>
            <p:cNvPr id="245779" name="Oval 19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0" name="Rectangle 20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p6</a:t>
              </a:r>
            </a:p>
          </p:txBody>
        </p:sp>
        <p:sp>
          <p:nvSpPr>
            <p:cNvPr id="245781" name="Oval 21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2" name="Rectangle 22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p7</a:t>
              </a:r>
            </a:p>
          </p:txBody>
        </p:sp>
        <p:cxnSp>
          <p:nvCxnSpPr>
            <p:cNvPr id="245783" name="AutoShape 23"/>
            <p:cNvCxnSpPr>
              <a:cxnSpLocks noChangeShapeType="1"/>
              <a:stCxn id="245767" idx="6"/>
              <a:endCxn id="245769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5784" name="AutoShape 24"/>
            <p:cNvCxnSpPr>
              <a:cxnSpLocks noChangeShapeType="1"/>
              <a:stCxn id="245773" idx="6"/>
              <a:endCxn id="245771" idx="3"/>
            </p:cNvCxnSpPr>
            <p:nvPr/>
          </p:nvCxnSpPr>
          <p:spPr bwMode="auto">
            <a:xfrm flipV="1">
              <a:off x="4560" y="2249"/>
              <a:ext cx="103" cy="51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5785" name="AutoShape 25"/>
            <p:cNvCxnSpPr>
              <a:cxnSpLocks noChangeShapeType="1"/>
              <a:stCxn id="245777" idx="6"/>
              <a:endCxn id="245775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5786" name="AutoShape 26"/>
            <p:cNvCxnSpPr>
              <a:cxnSpLocks noChangeShapeType="1"/>
              <a:stCxn id="245781" idx="4"/>
              <a:endCxn id="245779" idx="6"/>
            </p:cNvCxnSpPr>
            <p:nvPr/>
          </p:nvCxnSpPr>
          <p:spPr bwMode="auto">
            <a:xfrm flipH="1">
              <a:off x="331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5787" name="AutoShape 27"/>
            <p:cNvCxnSpPr>
              <a:cxnSpLocks noChangeShapeType="1"/>
              <a:stCxn id="245769" idx="2"/>
              <a:endCxn id="245771" idx="3"/>
            </p:cNvCxnSpPr>
            <p:nvPr/>
          </p:nvCxnSpPr>
          <p:spPr bwMode="auto">
            <a:xfrm>
              <a:off x="441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5788" name="AutoShape 28"/>
            <p:cNvCxnSpPr>
              <a:cxnSpLocks noChangeShapeType="1"/>
              <a:stCxn id="245775" idx="2"/>
              <a:endCxn id="245773" idx="6"/>
            </p:cNvCxnSpPr>
            <p:nvPr/>
          </p:nvCxnSpPr>
          <p:spPr bwMode="auto">
            <a:xfrm flipV="1">
              <a:off x="4032" y="2760"/>
              <a:ext cx="528" cy="16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5789" name="AutoShape 29"/>
            <p:cNvCxnSpPr>
              <a:cxnSpLocks noChangeShapeType="1"/>
              <a:stCxn id="245779" idx="7"/>
              <a:endCxn id="245777" idx="6"/>
            </p:cNvCxnSpPr>
            <p:nvPr/>
          </p:nvCxnSpPr>
          <p:spPr bwMode="auto">
            <a:xfrm>
              <a:off x="3305" y="2311"/>
              <a:ext cx="199" cy="32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5790" name="AutoShape 30"/>
            <p:cNvCxnSpPr>
              <a:cxnSpLocks noChangeShapeType="1"/>
              <a:stCxn id="245767" idx="6"/>
              <a:endCxn id="245781" idx="4"/>
            </p:cNvCxnSpPr>
            <p:nvPr/>
          </p:nvCxnSpPr>
          <p:spPr bwMode="auto">
            <a:xfrm flipH="1">
              <a:off x="3480" y="1704"/>
              <a:ext cx="456" cy="12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90941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Polygons (1/2)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800">
                <a:ea typeface="굴림" pitchFamily="50" charset="-127"/>
              </a:rPr>
              <a:t>Definition</a:t>
            </a:r>
          </a:p>
          <a:p>
            <a:pPr lvl="1"/>
            <a:r>
              <a:rPr lang="en-US" altLang="ko-KR" sz="2400">
                <a:ea typeface="굴림" pitchFamily="50" charset="-127"/>
              </a:rPr>
              <a:t>Object that is closed as in a line loop, but that has an interior</a:t>
            </a:r>
          </a:p>
          <a:p>
            <a:pPr lvl="1"/>
            <a:endParaRPr lang="en-US" altLang="ko-KR" sz="2400">
              <a:ea typeface="굴림" pitchFamily="50" charset="-127"/>
            </a:endParaRPr>
          </a:p>
          <a:p>
            <a:pPr lvl="1"/>
            <a:endParaRPr lang="en-US" altLang="ko-KR" sz="1800">
              <a:ea typeface="굴림" pitchFamily="50" charset="-127"/>
            </a:endParaRPr>
          </a:p>
          <a:p>
            <a:endParaRPr lang="en-US" altLang="ko-KR" sz="1800">
              <a:ea typeface="굴림" pitchFamily="50" charset="-127"/>
            </a:endParaRPr>
          </a:p>
          <a:p>
            <a:r>
              <a:rPr lang="en-US" altLang="ko-KR" sz="2800">
                <a:ea typeface="굴림" pitchFamily="50" charset="-127"/>
              </a:rPr>
              <a:t>Simple Polygon</a:t>
            </a:r>
          </a:p>
          <a:p>
            <a:pPr lvl="1"/>
            <a:r>
              <a:rPr lang="en-US" altLang="ko-KR" sz="2400">
                <a:ea typeface="굴림" pitchFamily="50" charset="-127"/>
              </a:rPr>
              <a:t>No pair of edges of a polygon cross each other</a:t>
            </a:r>
          </a:p>
          <a:p>
            <a:pPr lvl="1"/>
            <a:endParaRPr lang="en-US" altLang="ko-KR" sz="2400">
              <a:ea typeface="굴림" pitchFamily="50" charset="-127"/>
            </a:endParaRPr>
          </a:p>
        </p:txBody>
      </p:sp>
      <p:grpSp>
        <p:nvGrpSpPr>
          <p:cNvPr id="246797" name="Group 13"/>
          <p:cNvGrpSpPr>
            <a:grpSpLocks/>
          </p:cNvGrpSpPr>
          <p:nvPr/>
        </p:nvGrpSpPr>
        <p:grpSpPr bwMode="auto">
          <a:xfrm>
            <a:off x="2209800" y="2743200"/>
            <a:ext cx="6705600" cy="1219200"/>
            <a:chOff x="1296" y="2064"/>
            <a:chExt cx="4224" cy="768"/>
          </a:xfrm>
        </p:grpSpPr>
        <p:sp>
          <p:nvSpPr>
            <p:cNvPr id="246788" name="AutoShape 4"/>
            <p:cNvSpPr>
              <a:spLocks noChangeArrowheads="1"/>
            </p:cNvSpPr>
            <p:nvPr/>
          </p:nvSpPr>
          <p:spPr bwMode="auto">
            <a:xfrm>
              <a:off x="1296" y="2064"/>
              <a:ext cx="768" cy="768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89" name="AutoShape 5"/>
            <p:cNvSpPr>
              <a:spLocks noChangeArrowheads="1"/>
            </p:cNvSpPr>
            <p:nvPr/>
          </p:nvSpPr>
          <p:spPr bwMode="auto">
            <a:xfrm>
              <a:off x="2160" y="2064"/>
              <a:ext cx="768" cy="768"/>
            </a:xfrm>
            <a:prstGeom prst="pentagon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0" name="AutoShape 6"/>
            <p:cNvSpPr>
              <a:spLocks noChangeArrowheads="1"/>
            </p:cNvSpPr>
            <p:nvPr/>
          </p:nvSpPr>
          <p:spPr bwMode="auto">
            <a:xfrm>
              <a:off x="3024" y="2064"/>
              <a:ext cx="768" cy="768"/>
            </a:xfrm>
            <a:prstGeom prst="pentagon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0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1" name="AutoShape 7" descr="넓은 역방향 사선"/>
            <p:cNvSpPr>
              <a:spLocks noChangeArrowheads="1"/>
            </p:cNvSpPr>
            <p:nvPr/>
          </p:nvSpPr>
          <p:spPr bwMode="auto">
            <a:xfrm>
              <a:off x="3888" y="2064"/>
              <a:ext cx="768" cy="768"/>
            </a:xfrm>
            <a:prstGeom prst="pentagon">
              <a:avLst/>
            </a:prstGeom>
            <a:pattFill prst="wdDnDiag">
              <a:fgClr>
                <a:schemeClr val="tx1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2" name="AutoShape 8" descr="수평 벽돌 무늬"/>
            <p:cNvSpPr>
              <a:spLocks noChangeArrowheads="1"/>
            </p:cNvSpPr>
            <p:nvPr/>
          </p:nvSpPr>
          <p:spPr bwMode="auto">
            <a:xfrm>
              <a:off x="4752" y="2064"/>
              <a:ext cx="768" cy="768"/>
            </a:xfrm>
            <a:prstGeom prst="pentagon">
              <a:avLst/>
            </a:prstGeom>
            <a:pattFill prst="horzBrick">
              <a:fgClr>
                <a:schemeClr val="tx1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793" name="Freeform 9"/>
          <p:cNvSpPr>
            <a:spLocks/>
          </p:cNvSpPr>
          <p:nvPr/>
        </p:nvSpPr>
        <p:spPr bwMode="auto">
          <a:xfrm>
            <a:off x="3370263" y="5111750"/>
            <a:ext cx="1828800" cy="1219200"/>
          </a:xfrm>
          <a:custGeom>
            <a:avLst/>
            <a:gdLst>
              <a:gd name="T0" fmla="*/ 576 w 1152"/>
              <a:gd name="T1" fmla="*/ 336 h 768"/>
              <a:gd name="T2" fmla="*/ 576 w 1152"/>
              <a:gd name="T3" fmla="*/ 768 h 768"/>
              <a:gd name="T4" fmla="*/ 0 w 1152"/>
              <a:gd name="T5" fmla="*/ 720 h 768"/>
              <a:gd name="T6" fmla="*/ 0 w 1152"/>
              <a:gd name="T7" fmla="*/ 192 h 768"/>
              <a:gd name="T8" fmla="*/ 576 w 1152"/>
              <a:gd name="T9" fmla="*/ 0 h 768"/>
              <a:gd name="T10" fmla="*/ 1152 w 1152"/>
              <a:gd name="T11" fmla="*/ 288 h 768"/>
              <a:gd name="T12" fmla="*/ 576 w 1152"/>
              <a:gd name="T13" fmla="*/ 336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2" h="768">
                <a:moveTo>
                  <a:pt x="576" y="336"/>
                </a:moveTo>
                <a:lnTo>
                  <a:pt x="576" y="768"/>
                </a:lnTo>
                <a:lnTo>
                  <a:pt x="0" y="720"/>
                </a:lnTo>
                <a:lnTo>
                  <a:pt x="0" y="192"/>
                </a:lnTo>
                <a:lnTo>
                  <a:pt x="576" y="0"/>
                </a:lnTo>
                <a:lnTo>
                  <a:pt x="1152" y="288"/>
                </a:lnTo>
                <a:lnTo>
                  <a:pt x="576" y="336"/>
                </a:lnTo>
                <a:close/>
              </a:path>
            </a:pathLst>
          </a:cu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4" name="Freeform 10"/>
          <p:cNvSpPr>
            <a:spLocks/>
          </p:cNvSpPr>
          <p:nvPr/>
        </p:nvSpPr>
        <p:spPr bwMode="auto">
          <a:xfrm>
            <a:off x="5638800" y="4876800"/>
            <a:ext cx="2209800" cy="1524000"/>
          </a:xfrm>
          <a:custGeom>
            <a:avLst/>
            <a:gdLst>
              <a:gd name="T0" fmla="*/ 0 w 1392"/>
              <a:gd name="T1" fmla="*/ 432 h 960"/>
              <a:gd name="T2" fmla="*/ 1392 w 1392"/>
              <a:gd name="T3" fmla="*/ 432 h 960"/>
              <a:gd name="T4" fmla="*/ 240 w 1392"/>
              <a:gd name="T5" fmla="*/ 960 h 960"/>
              <a:gd name="T6" fmla="*/ 672 w 1392"/>
              <a:gd name="T7" fmla="*/ 0 h 960"/>
              <a:gd name="T8" fmla="*/ 1104 w 1392"/>
              <a:gd name="T9" fmla="*/ 960 h 960"/>
              <a:gd name="T10" fmla="*/ 0 w 1392"/>
              <a:gd name="T11" fmla="*/ 432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92" h="960">
                <a:moveTo>
                  <a:pt x="0" y="432"/>
                </a:moveTo>
                <a:lnTo>
                  <a:pt x="1392" y="432"/>
                </a:lnTo>
                <a:lnTo>
                  <a:pt x="240" y="960"/>
                </a:lnTo>
                <a:lnTo>
                  <a:pt x="672" y="0"/>
                </a:lnTo>
                <a:lnTo>
                  <a:pt x="1104" y="960"/>
                </a:lnTo>
                <a:lnTo>
                  <a:pt x="0" y="432"/>
                </a:lnTo>
                <a:close/>
              </a:path>
            </a:pathLst>
          </a:cu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795" name="Text Box 11"/>
          <p:cNvSpPr txBox="1">
            <a:spLocks noChangeArrowheads="1"/>
          </p:cNvSpPr>
          <p:nvPr/>
        </p:nvSpPr>
        <p:spPr bwMode="auto">
          <a:xfrm>
            <a:off x="2438400" y="6019800"/>
            <a:ext cx="855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ko-KR" sz="1800" dirty="0">
                <a:latin typeface="Tahoma" panose="020B0604030504040204" pitchFamily="34" charset="0"/>
                <a:ea typeface="굴림" pitchFamily="50" charset="-127"/>
              </a:rPr>
              <a:t>Simple</a:t>
            </a:r>
          </a:p>
        </p:txBody>
      </p:sp>
      <p:sp>
        <p:nvSpPr>
          <p:cNvPr id="246796" name="Text Box 12"/>
          <p:cNvSpPr txBox="1">
            <a:spLocks noChangeArrowheads="1"/>
          </p:cNvSpPr>
          <p:nvPr/>
        </p:nvSpPr>
        <p:spPr bwMode="auto">
          <a:xfrm>
            <a:off x="7462838" y="6089650"/>
            <a:ext cx="1233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ko-KR" sz="1800" dirty="0" err="1">
                <a:latin typeface="Tahoma" panose="020B0604030504040204" pitchFamily="34" charset="0"/>
                <a:ea typeface="굴림" pitchFamily="50" charset="-127"/>
              </a:rPr>
              <a:t>Nonsimple</a:t>
            </a:r>
            <a:endParaRPr lang="en-US" altLang="ko-KR" sz="1800" dirty="0">
              <a:latin typeface="Tahoma" panose="020B0604030504040204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050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Polygons (2/2)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6400800" cy="4419600"/>
          </a:xfrm>
        </p:spPr>
        <p:txBody>
          <a:bodyPr/>
          <a:lstStyle/>
          <a:p>
            <a:r>
              <a:rPr lang="en-US" altLang="ko-KR" sz="2800" dirty="0">
                <a:ea typeface="굴림" pitchFamily="50" charset="-127"/>
              </a:rPr>
              <a:t>Convexity</a:t>
            </a:r>
          </a:p>
          <a:p>
            <a:pPr lvl="1"/>
            <a:r>
              <a:rPr lang="en-US" altLang="ko-KR" sz="2400" dirty="0">
                <a:ea typeface="굴림" pitchFamily="50" charset="-127"/>
              </a:rPr>
              <a:t>If all points on the line segment between any two points inside the object, or on its boundary, are inside the object</a:t>
            </a:r>
          </a:p>
          <a:p>
            <a:pPr lvl="1"/>
            <a:endParaRPr lang="en-US" altLang="ko-KR" sz="2400" dirty="0">
              <a:ea typeface="굴림" pitchFamily="50" charset="-127"/>
            </a:endParaRPr>
          </a:p>
        </p:txBody>
      </p:sp>
      <p:sp>
        <p:nvSpPr>
          <p:cNvPr id="247812" name="AutoShape 4"/>
          <p:cNvSpPr>
            <a:spLocks noChangeArrowheads="1"/>
          </p:cNvSpPr>
          <p:nvPr/>
        </p:nvSpPr>
        <p:spPr bwMode="auto">
          <a:xfrm>
            <a:off x="2895600" y="3581400"/>
            <a:ext cx="1371600" cy="1143000"/>
          </a:xfrm>
          <a:prstGeom prst="parallelogram">
            <a:avLst>
              <a:gd name="adj" fmla="val 3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3" name="Oval 5"/>
          <p:cNvSpPr>
            <a:spLocks noChangeArrowheads="1"/>
          </p:cNvSpPr>
          <p:nvPr/>
        </p:nvSpPr>
        <p:spPr bwMode="auto">
          <a:xfrm>
            <a:off x="4724400" y="3694113"/>
            <a:ext cx="1828800" cy="990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4" name="AutoShape 6"/>
          <p:cNvSpPr>
            <a:spLocks noChangeArrowheads="1"/>
          </p:cNvSpPr>
          <p:nvPr/>
        </p:nvSpPr>
        <p:spPr bwMode="auto">
          <a:xfrm>
            <a:off x="6934200" y="3389313"/>
            <a:ext cx="1295400" cy="1295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5" name="AutoShape 7"/>
          <p:cNvSpPr>
            <a:spLocks noChangeArrowheads="1"/>
          </p:cNvSpPr>
          <p:nvPr/>
        </p:nvSpPr>
        <p:spPr bwMode="auto">
          <a:xfrm>
            <a:off x="2819400" y="4989513"/>
            <a:ext cx="1371600" cy="138112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6" name="Oval 8"/>
          <p:cNvSpPr>
            <a:spLocks noChangeArrowheads="1"/>
          </p:cNvSpPr>
          <p:nvPr/>
        </p:nvSpPr>
        <p:spPr bwMode="auto">
          <a:xfrm>
            <a:off x="4876800" y="4999038"/>
            <a:ext cx="1371600" cy="1295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27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7" name="AutoShape 9"/>
          <p:cNvSpPr>
            <a:spLocks noChangeArrowheads="1"/>
          </p:cNvSpPr>
          <p:nvPr/>
        </p:nvSpPr>
        <p:spPr bwMode="auto">
          <a:xfrm>
            <a:off x="7010400" y="5029200"/>
            <a:ext cx="990600" cy="10366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8" name="Freeform 10"/>
          <p:cNvSpPr>
            <a:spLocks/>
          </p:cNvSpPr>
          <p:nvPr/>
        </p:nvSpPr>
        <p:spPr bwMode="auto">
          <a:xfrm>
            <a:off x="7512050" y="5005388"/>
            <a:ext cx="644525" cy="1050925"/>
          </a:xfrm>
          <a:custGeom>
            <a:avLst/>
            <a:gdLst>
              <a:gd name="T0" fmla="*/ 0 w 406"/>
              <a:gd name="T1" fmla="*/ 0 h 584"/>
              <a:gd name="T2" fmla="*/ 406 w 406"/>
              <a:gd name="T3" fmla="*/ 355 h 584"/>
              <a:gd name="T4" fmla="*/ 320 w 406"/>
              <a:gd name="T5" fmla="*/ 584 h 584"/>
              <a:gd name="T6" fmla="*/ 6 w 406"/>
              <a:gd name="T7" fmla="*/ 0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6" h="584">
                <a:moveTo>
                  <a:pt x="0" y="0"/>
                </a:moveTo>
                <a:lnTo>
                  <a:pt x="406" y="355"/>
                </a:lnTo>
                <a:lnTo>
                  <a:pt x="320" y="584"/>
                </a:lnTo>
                <a:lnTo>
                  <a:pt x="6" y="0"/>
                </a:lnTo>
              </a:path>
            </a:pathLst>
          </a:custGeom>
          <a:solidFill>
            <a:schemeClr val="folHlink">
              <a:alpha val="50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9" name="Text Box 11"/>
          <p:cNvSpPr txBox="1">
            <a:spLocks noChangeArrowheads="1"/>
          </p:cNvSpPr>
          <p:nvPr/>
        </p:nvSpPr>
        <p:spPr bwMode="auto">
          <a:xfrm>
            <a:off x="3886200" y="6248400"/>
            <a:ext cx="1747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ko-KR" sz="1800">
                <a:solidFill>
                  <a:schemeClr val="tx2"/>
                </a:solidFill>
                <a:latin typeface="Tahoma" panose="020B0604030504040204" pitchFamily="34" charset="0"/>
                <a:ea typeface="굴림" pitchFamily="50" charset="-127"/>
              </a:rPr>
              <a:t>Convex Objects</a:t>
            </a:r>
          </a:p>
        </p:txBody>
      </p:sp>
      <p:sp>
        <p:nvSpPr>
          <p:cNvPr id="247820" name="AutoShape 12"/>
          <p:cNvSpPr>
            <a:spLocks noChangeArrowheads="1"/>
          </p:cNvSpPr>
          <p:nvPr/>
        </p:nvSpPr>
        <p:spPr bwMode="auto">
          <a:xfrm>
            <a:off x="7086600" y="1752600"/>
            <a:ext cx="1676400" cy="1371600"/>
          </a:xfrm>
          <a:prstGeom prst="pentag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1" name="Oval 13"/>
          <p:cNvSpPr>
            <a:spLocks noChangeArrowheads="1"/>
          </p:cNvSpPr>
          <p:nvPr/>
        </p:nvSpPr>
        <p:spPr bwMode="auto">
          <a:xfrm>
            <a:off x="73914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2" name="Rectangle 14"/>
          <p:cNvSpPr>
            <a:spLocks noChangeArrowheads="1"/>
          </p:cNvSpPr>
          <p:nvPr/>
        </p:nvSpPr>
        <p:spPr bwMode="auto">
          <a:xfrm>
            <a:off x="7239000" y="19812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buNone/>
            </a:pPr>
            <a:r>
              <a:rPr kumimoji="1" lang="en-US" altLang="ko-KR" sz="2000" b="1">
                <a:solidFill>
                  <a:schemeClr val="tx2"/>
                </a:solidFill>
                <a:latin typeface="Times New Roman" panose="02020603050405020304" pitchFamily="18" charset="0"/>
                <a:ea typeface="굴림" pitchFamily="50" charset="-127"/>
              </a:rPr>
              <a:t>p1</a:t>
            </a:r>
            <a:endParaRPr kumimoji="1" lang="en-US" altLang="ko-KR" sz="2800" b="1">
              <a:solidFill>
                <a:schemeClr val="tx2"/>
              </a:solidFill>
              <a:latin typeface="Times New Roman" panose="02020603050405020304" pitchFamily="18" charset="0"/>
              <a:ea typeface="굴림" pitchFamily="50" charset="-127"/>
            </a:endParaRPr>
          </a:p>
        </p:txBody>
      </p:sp>
      <p:sp>
        <p:nvSpPr>
          <p:cNvPr id="247823" name="Oval 15"/>
          <p:cNvSpPr>
            <a:spLocks noChangeArrowheads="1"/>
          </p:cNvSpPr>
          <p:nvPr/>
        </p:nvSpPr>
        <p:spPr bwMode="auto">
          <a:xfrm>
            <a:off x="8229600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4" name="Rectangle 16"/>
          <p:cNvSpPr>
            <a:spLocks noChangeArrowheads="1"/>
          </p:cNvSpPr>
          <p:nvPr/>
        </p:nvSpPr>
        <p:spPr bwMode="auto">
          <a:xfrm>
            <a:off x="8077200" y="228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buNone/>
            </a:pPr>
            <a:r>
              <a:rPr kumimoji="1" lang="en-US" altLang="ko-KR" sz="2000" b="1">
                <a:solidFill>
                  <a:schemeClr val="tx2"/>
                </a:solidFill>
                <a:latin typeface="Times New Roman" panose="02020603050405020304" pitchFamily="18" charset="0"/>
                <a:ea typeface="굴림" pitchFamily="50" charset="-127"/>
              </a:rPr>
              <a:t>p2</a:t>
            </a:r>
            <a:endParaRPr kumimoji="1" lang="en-US" altLang="ko-KR" sz="2800" b="1">
              <a:solidFill>
                <a:schemeClr val="tx2"/>
              </a:solidFill>
              <a:latin typeface="Times New Roman" panose="02020603050405020304" pitchFamily="18" charset="0"/>
              <a:ea typeface="굴림" pitchFamily="50" charset="-127"/>
            </a:endParaRPr>
          </a:p>
        </p:txBody>
      </p:sp>
      <p:cxnSp>
        <p:nvCxnSpPr>
          <p:cNvPr id="247825" name="AutoShape 17"/>
          <p:cNvCxnSpPr>
            <a:cxnSpLocks noChangeShapeType="1"/>
            <a:stCxn id="247821" idx="5"/>
            <a:endCxn id="247823" idx="2"/>
          </p:cNvCxnSpPr>
          <p:nvPr/>
        </p:nvCxnSpPr>
        <p:spPr bwMode="auto">
          <a:xfrm>
            <a:off x="7456488" y="2427288"/>
            <a:ext cx="773112" cy="277812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64938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Polygons in OpenGL (2/6)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Quadrilaterals</a:t>
            </a:r>
          </a:p>
        </p:txBody>
      </p:sp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1213300" y="2255808"/>
            <a:ext cx="3333750" cy="333851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glBegin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(GL_QUADS);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glVertex2fv(p0);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glVertex2fv(p1);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glVertex2fv(p2);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glVertex2fv(p3);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glVertex2fv(p4);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glVertex2fv(p5);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glVertex2fv(p6);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glVertex2fv(p7);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glEnd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();</a:t>
            </a:r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>
            <a:off x="1289500" y="2593945"/>
            <a:ext cx="241141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9862" name="Group 6"/>
          <p:cNvGrpSpPr>
            <a:grpSpLocks/>
          </p:cNvGrpSpPr>
          <p:nvPr/>
        </p:nvGrpSpPr>
        <p:grpSpPr bwMode="auto">
          <a:xfrm>
            <a:off x="5483225" y="2286000"/>
            <a:ext cx="3048000" cy="2857500"/>
            <a:chOff x="3024" y="1440"/>
            <a:chExt cx="1920" cy="1800"/>
          </a:xfrm>
        </p:grpSpPr>
        <p:sp>
          <p:nvSpPr>
            <p:cNvPr id="249863" name="Freeform 7"/>
            <p:cNvSpPr>
              <a:spLocks/>
            </p:cNvSpPr>
            <p:nvPr/>
          </p:nvSpPr>
          <p:spPr bwMode="auto">
            <a:xfrm>
              <a:off x="3320" y="1844"/>
              <a:ext cx="698" cy="1062"/>
            </a:xfrm>
            <a:custGeom>
              <a:avLst/>
              <a:gdLst>
                <a:gd name="T0" fmla="*/ 162 w 698"/>
                <a:gd name="T1" fmla="*/ 2 h 1062"/>
                <a:gd name="T2" fmla="*/ 0 w 698"/>
                <a:gd name="T3" fmla="*/ 474 h 1062"/>
                <a:gd name="T4" fmla="*/ 184 w 698"/>
                <a:gd name="T5" fmla="*/ 796 h 1062"/>
                <a:gd name="T6" fmla="*/ 698 w 698"/>
                <a:gd name="T7" fmla="*/ 1062 h 1062"/>
                <a:gd name="T8" fmla="*/ 164 w 698"/>
                <a:gd name="T9" fmla="*/ 0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8" h="1062">
                  <a:moveTo>
                    <a:pt x="162" y="2"/>
                  </a:moveTo>
                  <a:lnTo>
                    <a:pt x="0" y="474"/>
                  </a:lnTo>
                  <a:lnTo>
                    <a:pt x="184" y="796"/>
                  </a:lnTo>
                  <a:lnTo>
                    <a:pt x="698" y="1062"/>
                  </a:lnTo>
                  <a:lnTo>
                    <a:pt x="164" y="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64" name="Freeform 8"/>
            <p:cNvSpPr>
              <a:spLocks/>
            </p:cNvSpPr>
            <p:nvPr/>
          </p:nvSpPr>
          <p:spPr bwMode="auto">
            <a:xfrm>
              <a:off x="3952" y="1714"/>
              <a:ext cx="712" cy="1022"/>
            </a:xfrm>
            <a:custGeom>
              <a:avLst/>
              <a:gdLst>
                <a:gd name="T0" fmla="*/ 0 w 712"/>
                <a:gd name="T1" fmla="*/ 0 h 1022"/>
                <a:gd name="T2" fmla="*/ 462 w 712"/>
                <a:gd name="T3" fmla="*/ 136 h 1022"/>
                <a:gd name="T4" fmla="*/ 712 w 712"/>
                <a:gd name="T5" fmla="*/ 540 h 1022"/>
                <a:gd name="T6" fmla="*/ 596 w 712"/>
                <a:gd name="T7" fmla="*/ 1022 h 1022"/>
                <a:gd name="T8" fmla="*/ 0 w 712"/>
                <a:gd name="T9" fmla="*/ 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2" h="1022">
                  <a:moveTo>
                    <a:pt x="0" y="0"/>
                  </a:moveTo>
                  <a:lnTo>
                    <a:pt x="462" y="136"/>
                  </a:lnTo>
                  <a:lnTo>
                    <a:pt x="712" y="540"/>
                  </a:lnTo>
                  <a:lnTo>
                    <a:pt x="596" y="10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65" name="Oval 9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66" name="Rectangle 10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p0</a:t>
              </a:r>
            </a:p>
          </p:txBody>
        </p:sp>
        <p:sp>
          <p:nvSpPr>
            <p:cNvPr id="249867" name="Oval 11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68" name="Rectangle 12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p1</a:t>
              </a:r>
            </a:p>
          </p:txBody>
        </p:sp>
        <p:sp>
          <p:nvSpPr>
            <p:cNvPr id="249869" name="Oval 13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70" name="Rectangle 14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p2</a:t>
              </a:r>
            </a:p>
          </p:txBody>
        </p:sp>
        <p:sp>
          <p:nvSpPr>
            <p:cNvPr id="249871" name="Oval 15"/>
            <p:cNvSpPr>
              <a:spLocks noChangeArrowheads="1"/>
            </p:cNvSpPr>
            <p:nvPr/>
          </p:nvSpPr>
          <p:spPr bwMode="auto">
            <a:xfrm>
              <a:off x="4512" y="273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72" name="Rectangle 16"/>
            <p:cNvSpPr>
              <a:spLocks noChangeArrowheads="1"/>
            </p:cNvSpPr>
            <p:nvPr/>
          </p:nvSpPr>
          <p:spPr bwMode="auto">
            <a:xfrm>
              <a:off x="4560" y="27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p3</a:t>
              </a:r>
            </a:p>
          </p:txBody>
        </p:sp>
        <p:sp>
          <p:nvSpPr>
            <p:cNvPr id="249873" name="Oval 17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74" name="Rectangle 18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p4</a:t>
              </a:r>
            </a:p>
          </p:txBody>
        </p:sp>
        <p:sp>
          <p:nvSpPr>
            <p:cNvPr id="249875" name="Oval 19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76" name="Rectangle 20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p5</a:t>
              </a:r>
            </a:p>
          </p:txBody>
        </p:sp>
        <p:sp>
          <p:nvSpPr>
            <p:cNvPr id="249877" name="Oval 21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78" name="Rectangle 22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p6</a:t>
              </a:r>
            </a:p>
          </p:txBody>
        </p:sp>
        <p:sp>
          <p:nvSpPr>
            <p:cNvPr id="249879" name="Oval 23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80" name="Rectangle 24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p7</a:t>
              </a:r>
            </a:p>
          </p:txBody>
        </p:sp>
        <p:cxnSp>
          <p:nvCxnSpPr>
            <p:cNvPr id="249881" name="AutoShape 25"/>
            <p:cNvCxnSpPr>
              <a:cxnSpLocks noChangeShapeType="1"/>
              <a:stCxn id="249865" idx="6"/>
              <a:endCxn id="249867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9882" name="AutoShape 26"/>
            <p:cNvCxnSpPr>
              <a:cxnSpLocks noChangeShapeType="1"/>
              <a:stCxn id="249871" idx="6"/>
              <a:endCxn id="249869" idx="3"/>
            </p:cNvCxnSpPr>
            <p:nvPr/>
          </p:nvCxnSpPr>
          <p:spPr bwMode="auto">
            <a:xfrm flipV="1">
              <a:off x="4560" y="2249"/>
              <a:ext cx="103" cy="51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9883" name="AutoShape 27"/>
            <p:cNvCxnSpPr>
              <a:cxnSpLocks noChangeShapeType="1"/>
              <a:stCxn id="249875" idx="6"/>
              <a:endCxn id="249873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9884" name="AutoShape 28"/>
            <p:cNvCxnSpPr>
              <a:cxnSpLocks noChangeShapeType="1"/>
              <a:stCxn id="249879" idx="4"/>
              <a:endCxn id="249877" idx="6"/>
            </p:cNvCxnSpPr>
            <p:nvPr/>
          </p:nvCxnSpPr>
          <p:spPr bwMode="auto">
            <a:xfrm flipH="1">
              <a:off x="331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9885" name="AutoShape 29"/>
            <p:cNvCxnSpPr>
              <a:cxnSpLocks noChangeShapeType="1"/>
              <a:stCxn id="249867" idx="2"/>
              <a:endCxn id="249869" idx="3"/>
            </p:cNvCxnSpPr>
            <p:nvPr/>
          </p:nvCxnSpPr>
          <p:spPr bwMode="auto">
            <a:xfrm>
              <a:off x="441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9886" name="AutoShape 30"/>
            <p:cNvCxnSpPr>
              <a:cxnSpLocks noChangeShapeType="1"/>
              <a:endCxn id="249871" idx="6"/>
            </p:cNvCxnSpPr>
            <p:nvPr/>
          </p:nvCxnSpPr>
          <p:spPr bwMode="auto">
            <a:xfrm>
              <a:off x="3938" y="1707"/>
              <a:ext cx="622" cy="1053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9887" name="AutoShape 31"/>
            <p:cNvCxnSpPr>
              <a:cxnSpLocks noChangeShapeType="1"/>
              <a:stCxn id="249877" idx="7"/>
              <a:endCxn id="249875" idx="6"/>
            </p:cNvCxnSpPr>
            <p:nvPr/>
          </p:nvCxnSpPr>
          <p:spPr bwMode="auto">
            <a:xfrm>
              <a:off x="3305" y="2311"/>
              <a:ext cx="199" cy="32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9888" name="AutoShape 32"/>
            <p:cNvCxnSpPr>
              <a:cxnSpLocks noChangeShapeType="1"/>
              <a:endCxn id="249879" idx="4"/>
            </p:cNvCxnSpPr>
            <p:nvPr/>
          </p:nvCxnSpPr>
          <p:spPr bwMode="auto">
            <a:xfrm flipH="1" flipV="1">
              <a:off x="3480" y="1824"/>
              <a:ext cx="554" cy="11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8701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Polygons in OpenGL (3/6)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Quadstrip</a:t>
            </a:r>
          </a:p>
        </p:txBody>
      </p:sp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1261853" y="2281687"/>
            <a:ext cx="3397250" cy="333851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glBegin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(GL_QUAD_STRIP);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glVertex2fv(p1);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glVertex2fv(p2);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glVertex2fv(p3);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glVertex2fv(p0);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glVertex2fv(p4);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glVertex2fv(p7);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glVertex2fv(p5);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glVertex2fv(p6);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glEnd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();</a:t>
            </a:r>
          </a:p>
        </p:txBody>
      </p:sp>
      <p:sp>
        <p:nvSpPr>
          <p:cNvPr id="250885" name="Line 5"/>
          <p:cNvSpPr>
            <a:spLocks noChangeShapeType="1"/>
          </p:cNvSpPr>
          <p:nvPr/>
        </p:nvSpPr>
        <p:spPr bwMode="auto">
          <a:xfrm>
            <a:off x="1338053" y="2619824"/>
            <a:ext cx="31305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0886" name="Group 6"/>
          <p:cNvGrpSpPr>
            <a:grpSpLocks/>
          </p:cNvGrpSpPr>
          <p:nvPr/>
        </p:nvGrpSpPr>
        <p:grpSpPr bwMode="auto">
          <a:xfrm>
            <a:off x="5483225" y="2286000"/>
            <a:ext cx="3048000" cy="2857500"/>
            <a:chOff x="3024" y="1440"/>
            <a:chExt cx="1920" cy="1800"/>
          </a:xfrm>
        </p:grpSpPr>
        <p:sp>
          <p:nvSpPr>
            <p:cNvPr id="250887" name="Freeform 7"/>
            <p:cNvSpPr>
              <a:spLocks/>
            </p:cNvSpPr>
            <p:nvPr/>
          </p:nvSpPr>
          <p:spPr bwMode="auto">
            <a:xfrm>
              <a:off x="3486" y="1716"/>
              <a:ext cx="1077" cy="1215"/>
            </a:xfrm>
            <a:custGeom>
              <a:avLst/>
              <a:gdLst>
                <a:gd name="T0" fmla="*/ 0 w 1077"/>
                <a:gd name="T1" fmla="*/ 120 h 1215"/>
                <a:gd name="T2" fmla="*/ 462 w 1077"/>
                <a:gd name="T3" fmla="*/ 0 h 1215"/>
                <a:gd name="T4" fmla="*/ 1077 w 1077"/>
                <a:gd name="T5" fmla="*/ 1044 h 1215"/>
                <a:gd name="T6" fmla="*/ 552 w 1077"/>
                <a:gd name="T7" fmla="*/ 1215 h 1215"/>
                <a:gd name="T8" fmla="*/ 0 w 1077"/>
                <a:gd name="T9" fmla="*/ 120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7" h="1215">
                  <a:moveTo>
                    <a:pt x="0" y="120"/>
                  </a:moveTo>
                  <a:lnTo>
                    <a:pt x="462" y="0"/>
                  </a:lnTo>
                  <a:lnTo>
                    <a:pt x="1077" y="1044"/>
                  </a:lnTo>
                  <a:lnTo>
                    <a:pt x="552" y="1215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88" name="Freeform 8"/>
            <p:cNvSpPr>
              <a:spLocks/>
            </p:cNvSpPr>
            <p:nvPr/>
          </p:nvSpPr>
          <p:spPr bwMode="auto">
            <a:xfrm>
              <a:off x="3320" y="1844"/>
              <a:ext cx="698" cy="1062"/>
            </a:xfrm>
            <a:custGeom>
              <a:avLst/>
              <a:gdLst>
                <a:gd name="T0" fmla="*/ 162 w 698"/>
                <a:gd name="T1" fmla="*/ 2 h 1062"/>
                <a:gd name="T2" fmla="*/ 0 w 698"/>
                <a:gd name="T3" fmla="*/ 474 h 1062"/>
                <a:gd name="T4" fmla="*/ 184 w 698"/>
                <a:gd name="T5" fmla="*/ 796 h 1062"/>
                <a:gd name="T6" fmla="*/ 698 w 698"/>
                <a:gd name="T7" fmla="*/ 1062 h 1062"/>
                <a:gd name="T8" fmla="*/ 164 w 698"/>
                <a:gd name="T9" fmla="*/ 0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8" h="1062">
                  <a:moveTo>
                    <a:pt x="162" y="2"/>
                  </a:moveTo>
                  <a:lnTo>
                    <a:pt x="0" y="474"/>
                  </a:lnTo>
                  <a:lnTo>
                    <a:pt x="184" y="796"/>
                  </a:lnTo>
                  <a:lnTo>
                    <a:pt x="698" y="1062"/>
                  </a:lnTo>
                  <a:lnTo>
                    <a:pt x="164" y="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89" name="Freeform 9"/>
            <p:cNvSpPr>
              <a:spLocks/>
            </p:cNvSpPr>
            <p:nvPr/>
          </p:nvSpPr>
          <p:spPr bwMode="auto">
            <a:xfrm>
              <a:off x="3952" y="1714"/>
              <a:ext cx="712" cy="1022"/>
            </a:xfrm>
            <a:custGeom>
              <a:avLst/>
              <a:gdLst>
                <a:gd name="T0" fmla="*/ 0 w 712"/>
                <a:gd name="T1" fmla="*/ 0 h 1022"/>
                <a:gd name="T2" fmla="*/ 462 w 712"/>
                <a:gd name="T3" fmla="*/ 136 h 1022"/>
                <a:gd name="T4" fmla="*/ 712 w 712"/>
                <a:gd name="T5" fmla="*/ 540 h 1022"/>
                <a:gd name="T6" fmla="*/ 596 w 712"/>
                <a:gd name="T7" fmla="*/ 1022 h 1022"/>
                <a:gd name="T8" fmla="*/ 0 w 712"/>
                <a:gd name="T9" fmla="*/ 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2" h="1022">
                  <a:moveTo>
                    <a:pt x="0" y="0"/>
                  </a:moveTo>
                  <a:lnTo>
                    <a:pt x="462" y="136"/>
                  </a:lnTo>
                  <a:lnTo>
                    <a:pt x="712" y="540"/>
                  </a:lnTo>
                  <a:lnTo>
                    <a:pt x="596" y="10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90" name="Oval 10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91" name="Rectangle 11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p0</a:t>
              </a:r>
            </a:p>
          </p:txBody>
        </p:sp>
        <p:sp>
          <p:nvSpPr>
            <p:cNvPr id="250892" name="Oval 12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93" name="Rectangle 13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p1</a:t>
              </a:r>
            </a:p>
          </p:txBody>
        </p:sp>
        <p:sp>
          <p:nvSpPr>
            <p:cNvPr id="250894" name="Oval 14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95" name="Rectangle 15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p2</a:t>
              </a:r>
            </a:p>
          </p:txBody>
        </p:sp>
        <p:sp>
          <p:nvSpPr>
            <p:cNvPr id="250896" name="Oval 16"/>
            <p:cNvSpPr>
              <a:spLocks noChangeArrowheads="1"/>
            </p:cNvSpPr>
            <p:nvPr/>
          </p:nvSpPr>
          <p:spPr bwMode="auto">
            <a:xfrm>
              <a:off x="4512" y="273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97" name="Rectangle 17"/>
            <p:cNvSpPr>
              <a:spLocks noChangeArrowheads="1"/>
            </p:cNvSpPr>
            <p:nvPr/>
          </p:nvSpPr>
          <p:spPr bwMode="auto">
            <a:xfrm>
              <a:off x="4560" y="27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p3</a:t>
              </a:r>
            </a:p>
          </p:txBody>
        </p:sp>
        <p:sp>
          <p:nvSpPr>
            <p:cNvPr id="250898" name="Oval 18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99" name="Rectangle 19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p4</a:t>
              </a:r>
            </a:p>
          </p:txBody>
        </p:sp>
        <p:sp>
          <p:nvSpPr>
            <p:cNvPr id="250900" name="Oval 20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01" name="Rectangle 21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p5</a:t>
              </a:r>
            </a:p>
          </p:txBody>
        </p:sp>
        <p:sp>
          <p:nvSpPr>
            <p:cNvPr id="250902" name="Oval 22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03" name="Rectangle 23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p6</a:t>
              </a:r>
            </a:p>
          </p:txBody>
        </p:sp>
        <p:sp>
          <p:nvSpPr>
            <p:cNvPr id="250904" name="Oval 24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05" name="Rectangle 25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p7</a:t>
              </a:r>
            </a:p>
          </p:txBody>
        </p:sp>
        <p:cxnSp>
          <p:nvCxnSpPr>
            <p:cNvPr id="250906" name="AutoShape 26"/>
            <p:cNvCxnSpPr>
              <a:cxnSpLocks noChangeShapeType="1"/>
              <a:stCxn id="250890" idx="6"/>
              <a:endCxn id="250892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0907" name="AutoShape 27"/>
            <p:cNvCxnSpPr>
              <a:cxnSpLocks noChangeShapeType="1"/>
              <a:stCxn id="250896" idx="6"/>
              <a:endCxn id="250894" idx="3"/>
            </p:cNvCxnSpPr>
            <p:nvPr/>
          </p:nvCxnSpPr>
          <p:spPr bwMode="auto">
            <a:xfrm flipV="1">
              <a:off x="4560" y="2249"/>
              <a:ext cx="103" cy="51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0908" name="AutoShape 28"/>
            <p:cNvCxnSpPr>
              <a:cxnSpLocks noChangeShapeType="1"/>
              <a:stCxn id="250900" idx="6"/>
              <a:endCxn id="250898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0909" name="AutoShape 29"/>
            <p:cNvCxnSpPr>
              <a:cxnSpLocks noChangeShapeType="1"/>
              <a:stCxn id="250904" idx="4"/>
              <a:endCxn id="250902" idx="6"/>
            </p:cNvCxnSpPr>
            <p:nvPr/>
          </p:nvCxnSpPr>
          <p:spPr bwMode="auto">
            <a:xfrm flipH="1">
              <a:off x="331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0910" name="AutoShape 30"/>
            <p:cNvCxnSpPr>
              <a:cxnSpLocks noChangeShapeType="1"/>
              <a:stCxn id="250892" idx="2"/>
              <a:endCxn id="250894" idx="3"/>
            </p:cNvCxnSpPr>
            <p:nvPr/>
          </p:nvCxnSpPr>
          <p:spPr bwMode="auto">
            <a:xfrm>
              <a:off x="441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0911" name="AutoShape 31"/>
            <p:cNvCxnSpPr>
              <a:cxnSpLocks noChangeShapeType="1"/>
              <a:endCxn id="250896" idx="6"/>
            </p:cNvCxnSpPr>
            <p:nvPr/>
          </p:nvCxnSpPr>
          <p:spPr bwMode="auto">
            <a:xfrm>
              <a:off x="3938" y="1707"/>
              <a:ext cx="622" cy="1053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0912" name="AutoShape 32"/>
            <p:cNvCxnSpPr>
              <a:cxnSpLocks noChangeShapeType="1"/>
              <a:stCxn id="250902" idx="7"/>
              <a:endCxn id="250900" idx="6"/>
            </p:cNvCxnSpPr>
            <p:nvPr/>
          </p:nvCxnSpPr>
          <p:spPr bwMode="auto">
            <a:xfrm>
              <a:off x="3305" y="2311"/>
              <a:ext cx="199" cy="32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0913" name="AutoShape 33"/>
            <p:cNvCxnSpPr>
              <a:cxnSpLocks noChangeShapeType="1"/>
              <a:endCxn id="250904" idx="4"/>
            </p:cNvCxnSpPr>
            <p:nvPr/>
          </p:nvCxnSpPr>
          <p:spPr bwMode="auto">
            <a:xfrm flipH="1" flipV="1">
              <a:off x="3480" y="1824"/>
              <a:ext cx="554" cy="11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0914" name="AutoShape 34"/>
            <p:cNvCxnSpPr>
              <a:cxnSpLocks noChangeShapeType="1"/>
              <a:stCxn id="250888" idx="4"/>
              <a:endCxn id="250889" idx="4"/>
            </p:cNvCxnSpPr>
            <p:nvPr/>
          </p:nvCxnSpPr>
          <p:spPr bwMode="auto">
            <a:xfrm flipV="1">
              <a:off x="3484" y="1714"/>
              <a:ext cx="468" cy="13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0915" name="AutoShape 35"/>
            <p:cNvCxnSpPr>
              <a:cxnSpLocks noChangeShapeType="1"/>
              <a:stCxn id="250898" idx="2"/>
              <a:endCxn id="250896" idx="6"/>
            </p:cNvCxnSpPr>
            <p:nvPr/>
          </p:nvCxnSpPr>
          <p:spPr bwMode="auto">
            <a:xfrm flipV="1">
              <a:off x="4032" y="2760"/>
              <a:ext cx="528" cy="16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7769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Polygons in OpenGL (4/6)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Triangles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1263650" y="2209800"/>
            <a:ext cx="3333750" cy="333851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glBegin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(GL_TRIANGLES);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glVertex2fv(p0);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glVertex2fv(p1);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glVertex2fv(p2);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glVertex2fv(p3);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glVertex2fv(p4);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glVertex2fv(p5);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glVertex2fv(p6);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glVertex2fv(p7);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glEnd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();</a:t>
            </a:r>
          </a:p>
        </p:txBody>
      </p:sp>
      <p:sp>
        <p:nvSpPr>
          <p:cNvPr id="251909" name="Line 5"/>
          <p:cNvSpPr>
            <a:spLocks noChangeShapeType="1"/>
          </p:cNvSpPr>
          <p:nvPr/>
        </p:nvSpPr>
        <p:spPr bwMode="auto">
          <a:xfrm>
            <a:off x="1295400" y="2409825"/>
            <a:ext cx="29876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1910" name="Group 6"/>
          <p:cNvGrpSpPr>
            <a:grpSpLocks/>
          </p:cNvGrpSpPr>
          <p:nvPr/>
        </p:nvGrpSpPr>
        <p:grpSpPr bwMode="auto">
          <a:xfrm>
            <a:off x="5483225" y="2286000"/>
            <a:ext cx="3048000" cy="2857500"/>
            <a:chOff x="3024" y="1440"/>
            <a:chExt cx="1920" cy="1800"/>
          </a:xfrm>
        </p:grpSpPr>
        <p:sp>
          <p:nvSpPr>
            <p:cNvPr id="251911" name="Freeform 7"/>
            <p:cNvSpPr>
              <a:spLocks/>
            </p:cNvSpPr>
            <p:nvPr/>
          </p:nvSpPr>
          <p:spPr bwMode="auto">
            <a:xfrm>
              <a:off x="3537" y="2646"/>
              <a:ext cx="981" cy="282"/>
            </a:xfrm>
            <a:custGeom>
              <a:avLst/>
              <a:gdLst>
                <a:gd name="T0" fmla="*/ 0 w 981"/>
                <a:gd name="T1" fmla="*/ 0 h 282"/>
                <a:gd name="T2" fmla="*/ 495 w 981"/>
                <a:gd name="T3" fmla="*/ 282 h 282"/>
                <a:gd name="T4" fmla="*/ 981 w 981"/>
                <a:gd name="T5" fmla="*/ 126 h 282"/>
                <a:gd name="T6" fmla="*/ 0 w 981"/>
                <a:gd name="T7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1" h="282">
                  <a:moveTo>
                    <a:pt x="0" y="0"/>
                  </a:moveTo>
                  <a:lnTo>
                    <a:pt x="495" y="282"/>
                  </a:lnTo>
                  <a:lnTo>
                    <a:pt x="981" y="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2" name="Freeform 8"/>
            <p:cNvSpPr>
              <a:spLocks/>
            </p:cNvSpPr>
            <p:nvPr/>
          </p:nvSpPr>
          <p:spPr bwMode="auto">
            <a:xfrm>
              <a:off x="3960" y="1716"/>
              <a:ext cx="693" cy="525"/>
            </a:xfrm>
            <a:custGeom>
              <a:avLst/>
              <a:gdLst>
                <a:gd name="T0" fmla="*/ 0 w 693"/>
                <a:gd name="T1" fmla="*/ 0 h 525"/>
                <a:gd name="T2" fmla="*/ 693 w 693"/>
                <a:gd name="T3" fmla="*/ 525 h 525"/>
                <a:gd name="T4" fmla="*/ 462 w 693"/>
                <a:gd name="T5" fmla="*/ 135 h 525"/>
                <a:gd name="T6" fmla="*/ 0 w 693"/>
                <a:gd name="T7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" h="525">
                  <a:moveTo>
                    <a:pt x="0" y="0"/>
                  </a:moveTo>
                  <a:lnTo>
                    <a:pt x="693" y="525"/>
                  </a:lnTo>
                  <a:lnTo>
                    <a:pt x="462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3" name="Oval 9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4" name="Rectangle 10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p0</a:t>
              </a:r>
            </a:p>
          </p:txBody>
        </p:sp>
        <p:sp>
          <p:nvSpPr>
            <p:cNvPr id="251915" name="Oval 11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6" name="Rectangle 12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p1</a:t>
              </a:r>
            </a:p>
          </p:txBody>
        </p:sp>
        <p:sp>
          <p:nvSpPr>
            <p:cNvPr id="251917" name="Oval 13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8" name="Rectangle 14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p2</a:t>
              </a:r>
            </a:p>
          </p:txBody>
        </p:sp>
        <p:sp>
          <p:nvSpPr>
            <p:cNvPr id="251919" name="Oval 15"/>
            <p:cNvSpPr>
              <a:spLocks noChangeArrowheads="1"/>
            </p:cNvSpPr>
            <p:nvPr/>
          </p:nvSpPr>
          <p:spPr bwMode="auto">
            <a:xfrm>
              <a:off x="4512" y="273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20" name="Rectangle 16"/>
            <p:cNvSpPr>
              <a:spLocks noChangeArrowheads="1"/>
            </p:cNvSpPr>
            <p:nvPr/>
          </p:nvSpPr>
          <p:spPr bwMode="auto">
            <a:xfrm>
              <a:off x="4560" y="27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p3</a:t>
              </a:r>
            </a:p>
          </p:txBody>
        </p:sp>
        <p:sp>
          <p:nvSpPr>
            <p:cNvPr id="251921" name="Oval 17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22" name="Rectangle 18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p4</a:t>
              </a:r>
            </a:p>
          </p:txBody>
        </p:sp>
        <p:sp>
          <p:nvSpPr>
            <p:cNvPr id="251923" name="Oval 19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24" name="Rectangle 20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p5</a:t>
              </a:r>
            </a:p>
          </p:txBody>
        </p:sp>
        <p:sp>
          <p:nvSpPr>
            <p:cNvPr id="251925" name="Oval 21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26" name="Rectangle 22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p6</a:t>
              </a:r>
            </a:p>
          </p:txBody>
        </p:sp>
        <p:sp>
          <p:nvSpPr>
            <p:cNvPr id="251927" name="Oval 23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28" name="Rectangle 24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p7</a:t>
              </a:r>
            </a:p>
          </p:txBody>
        </p:sp>
        <p:cxnSp>
          <p:nvCxnSpPr>
            <p:cNvPr id="251929" name="AutoShape 25"/>
            <p:cNvCxnSpPr>
              <a:cxnSpLocks noChangeShapeType="1"/>
              <a:stCxn id="251913" idx="6"/>
              <a:endCxn id="251915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1930" name="AutoShape 26"/>
            <p:cNvCxnSpPr>
              <a:cxnSpLocks noChangeShapeType="1"/>
              <a:endCxn id="251917" idx="3"/>
            </p:cNvCxnSpPr>
            <p:nvPr/>
          </p:nvCxnSpPr>
          <p:spPr bwMode="auto">
            <a:xfrm>
              <a:off x="3952" y="1714"/>
              <a:ext cx="711" cy="535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1931" name="AutoShape 27"/>
            <p:cNvCxnSpPr>
              <a:cxnSpLocks noChangeShapeType="1"/>
              <a:stCxn id="251923" idx="6"/>
              <a:endCxn id="251921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1932" name="AutoShape 28"/>
            <p:cNvCxnSpPr>
              <a:cxnSpLocks noChangeShapeType="1"/>
              <a:stCxn id="251915" idx="2"/>
              <a:endCxn id="251917" idx="3"/>
            </p:cNvCxnSpPr>
            <p:nvPr/>
          </p:nvCxnSpPr>
          <p:spPr bwMode="auto">
            <a:xfrm>
              <a:off x="441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1933" name="AutoShape 29"/>
            <p:cNvCxnSpPr>
              <a:cxnSpLocks noChangeShapeType="1"/>
              <a:stCxn id="251919" idx="2"/>
              <a:endCxn id="251923" idx="6"/>
            </p:cNvCxnSpPr>
            <p:nvPr/>
          </p:nvCxnSpPr>
          <p:spPr bwMode="auto">
            <a:xfrm flipH="1" flipV="1">
              <a:off x="3504" y="2640"/>
              <a:ext cx="1008" cy="12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1934" name="AutoShape 30"/>
            <p:cNvCxnSpPr>
              <a:cxnSpLocks noChangeShapeType="1"/>
              <a:stCxn id="251921" idx="2"/>
              <a:endCxn id="251919" idx="6"/>
            </p:cNvCxnSpPr>
            <p:nvPr/>
          </p:nvCxnSpPr>
          <p:spPr bwMode="auto">
            <a:xfrm flipV="1">
              <a:off x="4032" y="2760"/>
              <a:ext cx="528" cy="16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904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Polygons in OpenGL (5/6)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Triangle Strip</a:t>
            </a: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1140619" y="2264434"/>
            <a:ext cx="3956050" cy="333851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glBegin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(GL_TRIANGLE_STRIP);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glVertex2fv(p0);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glVertex2fv(p7);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glVertex2fv(p1);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glVertex2fv(p6);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glVertex2fv(p2);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glVertex2fv(p5);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glVertex2fv(p3);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glVertex2fv(p4);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glEnd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();</a:t>
            </a:r>
          </a:p>
        </p:txBody>
      </p:sp>
      <p:sp>
        <p:nvSpPr>
          <p:cNvPr id="252933" name="Line 5"/>
          <p:cNvSpPr>
            <a:spLocks noChangeShapeType="1"/>
          </p:cNvSpPr>
          <p:nvPr/>
        </p:nvSpPr>
        <p:spPr bwMode="auto">
          <a:xfrm>
            <a:off x="1216819" y="2602571"/>
            <a:ext cx="370681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2934" name="Group 6"/>
          <p:cNvGrpSpPr>
            <a:grpSpLocks/>
          </p:cNvGrpSpPr>
          <p:nvPr/>
        </p:nvGrpSpPr>
        <p:grpSpPr bwMode="auto">
          <a:xfrm>
            <a:off x="5483225" y="2286000"/>
            <a:ext cx="3048000" cy="2857500"/>
            <a:chOff x="3454" y="1440"/>
            <a:chExt cx="1920" cy="1800"/>
          </a:xfrm>
        </p:grpSpPr>
        <p:sp>
          <p:nvSpPr>
            <p:cNvPr id="252935" name="Freeform 7"/>
            <p:cNvSpPr>
              <a:spLocks/>
            </p:cNvSpPr>
            <p:nvPr/>
          </p:nvSpPr>
          <p:spPr bwMode="auto">
            <a:xfrm>
              <a:off x="3747" y="1707"/>
              <a:ext cx="1348" cy="1218"/>
            </a:xfrm>
            <a:custGeom>
              <a:avLst/>
              <a:gdLst>
                <a:gd name="T0" fmla="*/ 621 w 1348"/>
                <a:gd name="T1" fmla="*/ 0 h 1218"/>
                <a:gd name="T2" fmla="*/ 166 w 1348"/>
                <a:gd name="T3" fmla="*/ 117 h 1218"/>
                <a:gd name="T4" fmla="*/ 168 w 1348"/>
                <a:gd name="T5" fmla="*/ 117 h 1218"/>
                <a:gd name="T6" fmla="*/ 0 w 1348"/>
                <a:gd name="T7" fmla="*/ 614 h 1218"/>
                <a:gd name="T8" fmla="*/ 187 w 1348"/>
                <a:gd name="T9" fmla="*/ 933 h 1218"/>
                <a:gd name="T10" fmla="*/ 717 w 1348"/>
                <a:gd name="T11" fmla="*/ 1218 h 1218"/>
                <a:gd name="T12" fmla="*/ 1240 w 1348"/>
                <a:gd name="T13" fmla="*/ 1050 h 1218"/>
                <a:gd name="T14" fmla="*/ 1348 w 1348"/>
                <a:gd name="T15" fmla="*/ 546 h 1218"/>
                <a:gd name="T16" fmla="*/ 1099 w 1348"/>
                <a:gd name="T17" fmla="*/ 143 h 1218"/>
                <a:gd name="T18" fmla="*/ 621 w 1348"/>
                <a:gd name="T19" fmla="*/ 0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8" h="1218">
                  <a:moveTo>
                    <a:pt x="621" y="0"/>
                  </a:moveTo>
                  <a:lnTo>
                    <a:pt x="166" y="117"/>
                  </a:lnTo>
                  <a:lnTo>
                    <a:pt x="168" y="117"/>
                  </a:lnTo>
                  <a:lnTo>
                    <a:pt x="0" y="614"/>
                  </a:lnTo>
                  <a:lnTo>
                    <a:pt x="187" y="933"/>
                  </a:lnTo>
                  <a:lnTo>
                    <a:pt x="717" y="1218"/>
                  </a:lnTo>
                  <a:lnTo>
                    <a:pt x="1240" y="1050"/>
                  </a:lnTo>
                  <a:lnTo>
                    <a:pt x="1348" y="546"/>
                  </a:lnTo>
                  <a:lnTo>
                    <a:pt x="1099" y="143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36" name="Oval 8"/>
            <p:cNvSpPr>
              <a:spLocks noChangeArrowheads="1"/>
            </p:cNvSpPr>
            <p:nvPr/>
          </p:nvSpPr>
          <p:spPr bwMode="auto">
            <a:xfrm>
              <a:off x="4318" y="1680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37" name="Rectangle 9"/>
            <p:cNvSpPr>
              <a:spLocks noChangeArrowheads="1"/>
            </p:cNvSpPr>
            <p:nvPr/>
          </p:nvSpPr>
          <p:spPr bwMode="auto">
            <a:xfrm>
              <a:off x="4270" y="144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p0</a:t>
              </a:r>
            </a:p>
          </p:txBody>
        </p:sp>
        <p:sp>
          <p:nvSpPr>
            <p:cNvPr id="252938" name="Oval 10"/>
            <p:cNvSpPr>
              <a:spLocks noChangeArrowheads="1"/>
            </p:cNvSpPr>
            <p:nvPr/>
          </p:nvSpPr>
          <p:spPr bwMode="auto">
            <a:xfrm>
              <a:off x="4846" y="182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39" name="Rectangle 11"/>
            <p:cNvSpPr>
              <a:spLocks noChangeArrowheads="1"/>
            </p:cNvSpPr>
            <p:nvPr/>
          </p:nvSpPr>
          <p:spPr bwMode="auto">
            <a:xfrm>
              <a:off x="4798" y="15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p1</a:t>
              </a:r>
            </a:p>
          </p:txBody>
        </p:sp>
        <p:sp>
          <p:nvSpPr>
            <p:cNvPr id="252940" name="Oval 12"/>
            <p:cNvSpPr>
              <a:spLocks noChangeArrowheads="1"/>
            </p:cNvSpPr>
            <p:nvPr/>
          </p:nvSpPr>
          <p:spPr bwMode="auto">
            <a:xfrm>
              <a:off x="5086" y="2208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1" name="Rectangle 13"/>
            <p:cNvSpPr>
              <a:spLocks noChangeArrowheads="1"/>
            </p:cNvSpPr>
            <p:nvPr/>
          </p:nvSpPr>
          <p:spPr bwMode="auto">
            <a:xfrm>
              <a:off x="5182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p2</a:t>
              </a:r>
            </a:p>
          </p:txBody>
        </p:sp>
        <p:sp>
          <p:nvSpPr>
            <p:cNvPr id="252942" name="Oval 14"/>
            <p:cNvSpPr>
              <a:spLocks noChangeArrowheads="1"/>
            </p:cNvSpPr>
            <p:nvPr/>
          </p:nvSpPr>
          <p:spPr bwMode="auto">
            <a:xfrm>
              <a:off x="4942" y="273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3" name="Rectangle 15"/>
            <p:cNvSpPr>
              <a:spLocks noChangeArrowheads="1"/>
            </p:cNvSpPr>
            <p:nvPr/>
          </p:nvSpPr>
          <p:spPr bwMode="auto">
            <a:xfrm>
              <a:off x="4990" y="27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p3</a:t>
              </a:r>
            </a:p>
          </p:txBody>
        </p:sp>
        <p:sp>
          <p:nvSpPr>
            <p:cNvPr id="252944" name="Oval 16"/>
            <p:cNvSpPr>
              <a:spLocks noChangeArrowheads="1"/>
            </p:cNvSpPr>
            <p:nvPr/>
          </p:nvSpPr>
          <p:spPr bwMode="auto">
            <a:xfrm>
              <a:off x="4462" y="29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5" name="Rectangle 17"/>
            <p:cNvSpPr>
              <a:spLocks noChangeArrowheads="1"/>
            </p:cNvSpPr>
            <p:nvPr/>
          </p:nvSpPr>
          <p:spPr bwMode="auto">
            <a:xfrm>
              <a:off x="4366" y="300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p4</a:t>
              </a:r>
            </a:p>
          </p:txBody>
        </p:sp>
        <p:sp>
          <p:nvSpPr>
            <p:cNvPr id="252946" name="Oval 18"/>
            <p:cNvSpPr>
              <a:spLocks noChangeArrowheads="1"/>
            </p:cNvSpPr>
            <p:nvPr/>
          </p:nvSpPr>
          <p:spPr bwMode="auto">
            <a:xfrm>
              <a:off x="3886" y="261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7" name="Rectangle 19"/>
            <p:cNvSpPr>
              <a:spLocks noChangeArrowheads="1"/>
            </p:cNvSpPr>
            <p:nvPr/>
          </p:nvSpPr>
          <p:spPr bwMode="auto">
            <a:xfrm>
              <a:off x="3742" y="2712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p5</a:t>
              </a:r>
            </a:p>
          </p:txBody>
        </p:sp>
        <p:sp>
          <p:nvSpPr>
            <p:cNvPr id="252948" name="Oval 20"/>
            <p:cNvSpPr>
              <a:spLocks noChangeArrowheads="1"/>
            </p:cNvSpPr>
            <p:nvPr/>
          </p:nvSpPr>
          <p:spPr bwMode="auto">
            <a:xfrm>
              <a:off x="3694" y="23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9" name="Rectangle 21"/>
            <p:cNvSpPr>
              <a:spLocks noChangeArrowheads="1"/>
            </p:cNvSpPr>
            <p:nvPr/>
          </p:nvSpPr>
          <p:spPr bwMode="auto">
            <a:xfrm>
              <a:off x="3454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p6</a:t>
              </a:r>
            </a:p>
          </p:txBody>
        </p:sp>
        <p:sp>
          <p:nvSpPr>
            <p:cNvPr id="252950" name="Oval 22"/>
            <p:cNvSpPr>
              <a:spLocks noChangeArrowheads="1"/>
            </p:cNvSpPr>
            <p:nvPr/>
          </p:nvSpPr>
          <p:spPr bwMode="auto">
            <a:xfrm>
              <a:off x="3886" y="177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51" name="Rectangle 23"/>
            <p:cNvSpPr>
              <a:spLocks noChangeArrowheads="1"/>
            </p:cNvSpPr>
            <p:nvPr/>
          </p:nvSpPr>
          <p:spPr bwMode="auto">
            <a:xfrm>
              <a:off x="3646" y="168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p7</a:t>
              </a:r>
            </a:p>
          </p:txBody>
        </p:sp>
        <p:cxnSp>
          <p:nvCxnSpPr>
            <p:cNvPr id="252952" name="AutoShape 24"/>
            <p:cNvCxnSpPr>
              <a:cxnSpLocks noChangeShapeType="1"/>
              <a:stCxn id="252936" idx="6"/>
              <a:endCxn id="252938" idx="2"/>
            </p:cNvCxnSpPr>
            <p:nvPr/>
          </p:nvCxnSpPr>
          <p:spPr bwMode="auto">
            <a:xfrm>
              <a:off x="436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2953" name="AutoShape 25"/>
            <p:cNvCxnSpPr>
              <a:cxnSpLocks noChangeShapeType="1"/>
              <a:stCxn id="252942" idx="6"/>
              <a:endCxn id="252940" idx="3"/>
            </p:cNvCxnSpPr>
            <p:nvPr/>
          </p:nvCxnSpPr>
          <p:spPr bwMode="auto">
            <a:xfrm flipV="1">
              <a:off x="4990" y="2249"/>
              <a:ext cx="103" cy="51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2954" name="AutoShape 26"/>
            <p:cNvCxnSpPr>
              <a:cxnSpLocks noChangeShapeType="1"/>
              <a:stCxn id="252946" idx="6"/>
              <a:endCxn id="252944" idx="2"/>
            </p:cNvCxnSpPr>
            <p:nvPr/>
          </p:nvCxnSpPr>
          <p:spPr bwMode="auto">
            <a:xfrm>
              <a:off x="393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2955" name="AutoShape 27"/>
            <p:cNvCxnSpPr>
              <a:cxnSpLocks noChangeShapeType="1"/>
              <a:stCxn id="252950" idx="4"/>
              <a:endCxn id="252948" idx="6"/>
            </p:cNvCxnSpPr>
            <p:nvPr/>
          </p:nvCxnSpPr>
          <p:spPr bwMode="auto">
            <a:xfrm flipH="1">
              <a:off x="374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2956" name="AutoShape 28"/>
            <p:cNvCxnSpPr>
              <a:cxnSpLocks noChangeShapeType="1"/>
              <a:stCxn id="252938" idx="2"/>
              <a:endCxn id="252940" idx="3"/>
            </p:cNvCxnSpPr>
            <p:nvPr/>
          </p:nvCxnSpPr>
          <p:spPr bwMode="auto">
            <a:xfrm>
              <a:off x="484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2957" name="AutoShape 29"/>
            <p:cNvCxnSpPr>
              <a:cxnSpLocks noChangeShapeType="1"/>
              <a:stCxn id="252944" idx="2"/>
              <a:endCxn id="252942" idx="6"/>
            </p:cNvCxnSpPr>
            <p:nvPr/>
          </p:nvCxnSpPr>
          <p:spPr bwMode="auto">
            <a:xfrm flipV="1">
              <a:off x="4462" y="2760"/>
              <a:ext cx="528" cy="16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2958" name="AutoShape 30"/>
            <p:cNvCxnSpPr>
              <a:cxnSpLocks noChangeShapeType="1"/>
              <a:stCxn id="252948" idx="7"/>
              <a:endCxn id="252946" idx="6"/>
            </p:cNvCxnSpPr>
            <p:nvPr/>
          </p:nvCxnSpPr>
          <p:spPr bwMode="auto">
            <a:xfrm>
              <a:off x="3735" y="2311"/>
              <a:ext cx="199" cy="32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2959" name="AutoShape 31"/>
            <p:cNvCxnSpPr>
              <a:cxnSpLocks noChangeShapeType="1"/>
              <a:stCxn id="252936" idx="6"/>
              <a:endCxn id="252950" idx="4"/>
            </p:cNvCxnSpPr>
            <p:nvPr/>
          </p:nvCxnSpPr>
          <p:spPr bwMode="auto">
            <a:xfrm flipH="1">
              <a:off x="3910" y="1704"/>
              <a:ext cx="456" cy="12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2960" name="AutoShape 32"/>
            <p:cNvCxnSpPr>
              <a:cxnSpLocks noChangeShapeType="1"/>
              <a:stCxn id="252935" idx="2"/>
              <a:endCxn id="252935" idx="8"/>
            </p:cNvCxnSpPr>
            <p:nvPr/>
          </p:nvCxnSpPr>
          <p:spPr bwMode="auto">
            <a:xfrm>
              <a:off x="3915" y="1824"/>
              <a:ext cx="931" cy="26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2961" name="AutoShape 33"/>
            <p:cNvCxnSpPr>
              <a:cxnSpLocks noChangeShapeType="1"/>
              <a:stCxn id="252935" idx="3"/>
              <a:endCxn id="252938" idx="3"/>
            </p:cNvCxnSpPr>
            <p:nvPr/>
          </p:nvCxnSpPr>
          <p:spPr bwMode="auto">
            <a:xfrm flipV="1">
              <a:off x="3747" y="1865"/>
              <a:ext cx="1106" cy="456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2962" name="AutoShape 34"/>
            <p:cNvCxnSpPr>
              <a:cxnSpLocks noChangeShapeType="1"/>
              <a:stCxn id="252935" idx="3"/>
              <a:endCxn id="252935" idx="7"/>
            </p:cNvCxnSpPr>
            <p:nvPr/>
          </p:nvCxnSpPr>
          <p:spPr bwMode="auto">
            <a:xfrm flipV="1">
              <a:off x="3747" y="2253"/>
              <a:ext cx="1348" cy="68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2963" name="AutoShape 35"/>
            <p:cNvCxnSpPr>
              <a:cxnSpLocks noChangeShapeType="1"/>
              <a:stCxn id="252946" idx="6"/>
              <a:endCxn id="252935" idx="7"/>
            </p:cNvCxnSpPr>
            <p:nvPr/>
          </p:nvCxnSpPr>
          <p:spPr bwMode="auto">
            <a:xfrm flipV="1">
              <a:off x="3934" y="2253"/>
              <a:ext cx="1161" cy="387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2964" name="AutoShape 36"/>
            <p:cNvCxnSpPr>
              <a:cxnSpLocks noChangeShapeType="1"/>
              <a:stCxn id="252946" idx="6"/>
              <a:endCxn id="252942" idx="2"/>
            </p:cNvCxnSpPr>
            <p:nvPr/>
          </p:nvCxnSpPr>
          <p:spPr bwMode="auto">
            <a:xfrm>
              <a:off x="3934" y="2640"/>
              <a:ext cx="1008" cy="120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97975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Polygons in OpenGL (6/6)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Triangle Fan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1130810" y="2286000"/>
            <a:ext cx="3676650" cy="333851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glBegin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(GL_TRIANGLE_FAN);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glVertex2fv(p0);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glVertex2fv(p1);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glVertex2fv(p2);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glVertex2fv(p3);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glVertex2fv(p4);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glVertex2fv(p5);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glVertex2fv(p6);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glVertex2fv(p7);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glEnd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();</a:t>
            </a:r>
          </a:p>
        </p:txBody>
      </p:sp>
      <p:sp>
        <p:nvSpPr>
          <p:cNvPr id="253957" name="Line 5"/>
          <p:cNvSpPr>
            <a:spLocks noChangeShapeType="1"/>
          </p:cNvSpPr>
          <p:nvPr/>
        </p:nvSpPr>
        <p:spPr bwMode="auto">
          <a:xfrm>
            <a:off x="1152525" y="2667000"/>
            <a:ext cx="34194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3958" name="Group 6"/>
          <p:cNvGrpSpPr>
            <a:grpSpLocks/>
          </p:cNvGrpSpPr>
          <p:nvPr/>
        </p:nvGrpSpPr>
        <p:grpSpPr bwMode="auto">
          <a:xfrm>
            <a:off x="5483225" y="2286000"/>
            <a:ext cx="3048000" cy="2857500"/>
            <a:chOff x="3024" y="1440"/>
            <a:chExt cx="1920" cy="1800"/>
          </a:xfrm>
        </p:grpSpPr>
        <p:sp>
          <p:nvSpPr>
            <p:cNvPr id="253959" name="Freeform 7"/>
            <p:cNvSpPr>
              <a:spLocks/>
            </p:cNvSpPr>
            <p:nvPr/>
          </p:nvSpPr>
          <p:spPr bwMode="auto">
            <a:xfrm>
              <a:off x="3317" y="1707"/>
              <a:ext cx="1348" cy="1218"/>
            </a:xfrm>
            <a:custGeom>
              <a:avLst/>
              <a:gdLst>
                <a:gd name="T0" fmla="*/ 621 w 1348"/>
                <a:gd name="T1" fmla="*/ 0 h 1218"/>
                <a:gd name="T2" fmla="*/ 166 w 1348"/>
                <a:gd name="T3" fmla="*/ 117 h 1218"/>
                <a:gd name="T4" fmla="*/ 168 w 1348"/>
                <a:gd name="T5" fmla="*/ 117 h 1218"/>
                <a:gd name="T6" fmla="*/ 0 w 1348"/>
                <a:gd name="T7" fmla="*/ 614 h 1218"/>
                <a:gd name="T8" fmla="*/ 187 w 1348"/>
                <a:gd name="T9" fmla="*/ 933 h 1218"/>
                <a:gd name="T10" fmla="*/ 717 w 1348"/>
                <a:gd name="T11" fmla="*/ 1218 h 1218"/>
                <a:gd name="T12" fmla="*/ 1240 w 1348"/>
                <a:gd name="T13" fmla="*/ 1050 h 1218"/>
                <a:gd name="T14" fmla="*/ 1348 w 1348"/>
                <a:gd name="T15" fmla="*/ 546 h 1218"/>
                <a:gd name="T16" fmla="*/ 1099 w 1348"/>
                <a:gd name="T17" fmla="*/ 143 h 1218"/>
                <a:gd name="T18" fmla="*/ 621 w 1348"/>
                <a:gd name="T19" fmla="*/ 0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8" h="1218">
                  <a:moveTo>
                    <a:pt x="621" y="0"/>
                  </a:moveTo>
                  <a:lnTo>
                    <a:pt x="166" y="117"/>
                  </a:lnTo>
                  <a:lnTo>
                    <a:pt x="168" y="117"/>
                  </a:lnTo>
                  <a:lnTo>
                    <a:pt x="0" y="614"/>
                  </a:lnTo>
                  <a:lnTo>
                    <a:pt x="187" y="933"/>
                  </a:lnTo>
                  <a:lnTo>
                    <a:pt x="717" y="1218"/>
                  </a:lnTo>
                  <a:lnTo>
                    <a:pt x="1240" y="1050"/>
                  </a:lnTo>
                  <a:lnTo>
                    <a:pt x="1348" y="546"/>
                  </a:lnTo>
                  <a:lnTo>
                    <a:pt x="1099" y="143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0" name="Oval 8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1" name="Rectangle 9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p0</a:t>
              </a:r>
            </a:p>
          </p:txBody>
        </p:sp>
        <p:sp>
          <p:nvSpPr>
            <p:cNvPr id="253962" name="Oval 10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3" name="Rectangle 11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p1</a:t>
              </a:r>
            </a:p>
          </p:txBody>
        </p:sp>
        <p:sp>
          <p:nvSpPr>
            <p:cNvPr id="253964" name="Oval 12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5" name="Rectangle 13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p2</a:t>
              </a:r>
            </a:p>
          </p:txBody>
        </p:sp>
        <p:sp>
          <p:nvSpPr>
            <p:cNvPr id="253966" name="Oval 14"/>
            <p:cNvSpPr>
              <a:spLocks noChangeArrowheads="1"/>
            </p:cNvSpPr>
            <p:nvPr/>
          </p:nvSpPr>
          <p:spPr bwMode="auto">
            <a:xfrm>
              <a:off x="4512" y="273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7" name="Rectangle 15"/>
            <p:cNvSpPr>
              <a:spLocks noChangeArrowheads="1"/>
            </p:cNvSpPr>
            <p:nvPr/>
          </p:nvSpPr>
          <p:spPr bwMode="auto">
            <a:xfrm>
              <a:off x="4560" y="27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p3</a:t>
              </a:r>
            </a:p>
          </p:txBody>
        </p:sp>
        <p:sp>
          <p:nvSpPr>
            <p:cNvPr id="253968" name="Oval 16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9" name="Rectangle 17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p4</a:t>
              </a:r>
            </a:p>
          </p:txBody>
        </p:sp>
        <p:sp>
          <p:nvSpPr>
            <p:cNvPr id="253970" name="Oval 18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71" name="Rectangle 19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p5</a:t>
              </a:r>
            </a:p>
          </p:txBody>
        </p:sp>
        <p:sp>
          <p:nvSpPr>
            <p:cNvPr id="253972" name="Oval 20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73" name="Rectangle 21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p6</a:t>
              </a:r>
            </a:p>
          </p:txBody>
        </p:sp>
        <p:sp>
          <p:nvSpPr>
            <p:cNvPr id="253974" name="Oval 22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75" name="Rectangle 23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p7</a:t>
              </a:r>
            </a:p>
          </p:txBody>
        </p:sp>
        <p:cxnSp>
          <p:nvCxnSpPr>
            <p:cNvPr id="253976" name="AutoShape 24"/>
            <p:cNvCxnSpPr>
              <a:cxnSpLocks noChangeShapeType="1"/>
              <a:stCxn id="253960" idx="6"/>
              <a:endCxn id="253962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3977" name="AutoShape 25"/>
            <p:cNvCxnSpPr>
              <a:cxnSpLocks noChangeShapeType="1"/>
              <a:stCxn id="253966" idx="6"/>
              <a:endCxn id="253964" idx="3"/>
            </p:cNvCxnSpPr>
            <p:nvPr/>
          </p:nvCxnSpPr>
          <p:spPr bwMode="auto">
            <a:xfrm flipV="1">
              <a:off x="4560" y="2249"/>
              <a:ext cx="103" cy="51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3978" name="AutoShape 26"/>
            <p:cNvCxnSpPr>
              <a:cxnSpLocks noChangeShapeType="1"/>
              <a:stCxn id="253970" idx="6"/>
              <a:endCxn id="253968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3979" name="AutoShape 27"/>
            <p:cNvCxnSpPr>
              <a:cxnSpLocks noChangeShapeType="1"/>
              <a:stCxn id="253974" idx="4"/>
              <a:endCxn id="253972" idx="6"/>
            </p:cNvCxnSpPr>
            <p:nvPr/>
          </p:nvCxnSpPr>
          <p:spPr bwMode="auto">
            <a:xfrm flipH="1">
              <a:off x="331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3980" name="AutoShape 28"/>
            <p:cNvCxnSpPr>
              <a:cxnSpLocks noChangeShapeType="1"/>
              <a:stCxn id="253962" idx="2"/>
              <a:endCxn id="253964" idx="3"/>
            </p:cNvCxnSpPr>
            <p:nvPr/>
          </p:nvCxnSpPr>
          <p:spPr bwMode="auto">
            <a:xfrm>
              <a:off x="441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3981" name="AutoShape 29"/>
            <p:cNvCxnSpPr>
              <a:cxnSpLocks noChangeShapeType="1"/>
              <a:stCxn id="253968" idx="2"/>
              <a:endCxn id="253966" idx="6"/>
            </p:cNvCxnSpPr>
            <p:nvPr/>
          </p:nvCxnSpPr>
          <p:spPr bwMode="auto">
            <a:xfrm flipV="1">
              <a:off x="4032" y="2760"/>
              <a:ext cx="528" cy="16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3982" name="AutoShape 30"/>
            <p:cNvCxnSpPr>
              <a:cxnSpLocks noChangeShapeType="1"/>
              <a:stCxn id="253972" idx="7"/>
              <a:endCxn id="253970" idx="6"/>
            </p:cNvCxnSpPr>
            <p:nvPr/>
          </p:nvCxnSpPr>
          <p:spPr bwMode="auto">
            <a:xfrm>
              <a:off x="3305" y="2311"/>
              <a:ext cx="199" cy="32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3983" name="AutoShape 31"/>
            <p:cNvCxnSpPr>
              <a:cxnSpLocks noChangeShapeType="1"/>
              <a:stCxn id="253960" idx="6"/>
              <a:endCxn id="253974" idx="4"/>
            </p:cNvCxnSpPr>
            <p:nvPr/>
          </p:nvCxnSpPr>
          <p:spPr bwMode="auto">
            <a:xfrm flipH="1">
              <a:off x="3480" y="1704"/>
              <a:ext cx="456" cy="12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3984" name="AutoShape 32"/>
            <p:cNvCxnSpPr>
              <a:cxnSpLocks noChangeShapeType="1"/>
              <a:stCxn id="253960" idx="6"/>
              <a:endCxn id="253959" idx="7"/>
            </p:cNvCxnSpPr>
            <p:nvPr/>
          </p:nvCxnSpPr>
          <p:spPr bwMode="auto">
            <a:xfrm>
              <a:off x="3936" y="1704"/>
              <a:ext cx="729" cy="549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3985" name="AutoShape 33"/>
            <p:cNvCxnSpPr>
              <a:cxnSpLocks noChangeShapeType="1"/>
              <a:stCxn id="253959" idx="9"/>
              <a:endCxn id="253959" idx="6"/>
            </p:cNvCxnSpPr>
            <p:nvPr/>
          </p:nvCxnSpPr>
          <p:spPr bwMode="auto">
            <a:xfrm>
              <a:off x="3938" y="1707"/>
              <a:ext cx="619" cy="1050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3986" name="AutoShape 34"/>
            <p:cNvCxnSpPr>
              <a:cxnSpLocks noChangeShapeType="1"/>
              <a:stCxn id="253959" idx="9"/>
              <a:endCxn id="253968" idx="7"/>
            </p:cNvCxnSpPr>
            <p:nvPr/>
          </p:nvCxnSpPr>
          <p:spPr bwMode="auto">
            <a:xfrm>
              <a:off x="3938" y="1707"/>
              <a:ext cx="135" cy="1204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3987" name="AutoShape 35"/>
            <p:cNvCxnSpPr>
              <a:cxnSpLocks noChangeShapeType="1"/>
              <a:stCxn id="253972" idx="6"/>
              <a:endCxn id="253959" idx="9"/>
            </p:cNvCxnSpPr>
            <p:nvPr/>
          </p:nvCxnSpPr>
          <p:spPr bwMode="auto">
            <a:xfrm flipV="1">
              <a:off x="3312" y="1707"/>
              <a:ext cx="626" cy="621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3988" name="AutoShape 36"/>
            <p:cNvCxnSpPr>
              <a:cxnSpLocks noChangeShapeType="1"/>
              <a:stCxn id="253970" idx="6"/>
              <a:endCxn id="253959" idx="9"/>
            </p:cNvCxnSpPr>
            <p:nvPr/>
          </p:nvCxnSpPr>
          <p:spPr bwMode="auto">
            <a:xfrm flipV="1">
              <a:off x="3504" y="1707"/>
              <a:ext cx="434" cy="933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61137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Attributes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Properties that determines How to render a geometric primitive</a:t>
            </a:r>
          </a:p>
          <a:p>
            <a:pPr lvl="1"/>
            <a:r>
              <a:rPr lang="en-US" altLang="ko-KR">
                <a:ea typeface="굴림" pitchFamily="50" charset="-127"/>
              </a:rPr>
              <a:t>Color, thickness, pattern of filling, etc.</a:t>
            </a:r>
          </a:p>
          <a:p>
            <a:r>
              <a:rPr lang="en-US" altLang="ko-KR">
                <a:ea typeface="굴림" pitchFamily="50" charset="-127"/>
              </a:rPr>
              <a:t>Color</a:t>
            </a:r>
          </a:p>
          <a:p>
            <a:pPr lvl="1"/>
            <a:r>
              <a:rPr lang="en-US" altLang="ko-KR">
                <a:ea typeface="굴림" pitchFamily="50" charset="-127"/>
              </a:rPr>
              <a:t>Three color theory</a:t>
            </a:r>
          </a:p>
        </p:txBody>
      </p:sp>
      <p:pic>
        <p:nvPicPr>
          <p:cNvPr id="254980" name="Picture 4" descr="colorc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3124200"/>
            <a:ext cx="285908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7791450" y="6089650"/>
            <a:ext cx="125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ko-KR" sz="1800">
                <a:solidFill>
                  <a:schemeClr val="tx2"/>
                </a:solidFill>
                <a:latin typeface="Tahoma" panose="020B0604030504040204" pitchFamily="34" charset="0"/>
                <a:ea typeface="굴림" pitchFamily="50" charset="-127"/>
              </a:rPr>
              <a:t>Color Solid</a:t>
            </a:r>
          </a:p>
        </p:txBody>
      </p:sp>
      <p:grpSp>
        <p:nvGrpSpPr>
          <p:cNvPr id="254982" name="Group 6"/>
          <p:cNvGrpSpPr>
            <a:grpSpLocks/>
          </p:cNvGrpSpPr>
          <p:nvPr/>
        </p:nvGrpSpPr>
        <p:grpSpPr bwMode="auto">
          <a:xfrm>
            <a:off x="1147599" y="4267200"/>
            <a:ext cx="1905000" cy="1752600"/>
            <a:chOff x="720" y="2544"/>
            <a:chExt cx="1200" cy="1104"/>
          </a:xfrm>
        </p:grpSpPr>
        <p:sp>
          <p:nvSpPr>
            <p:cNvPr id="254983" name="Rectangle 7"/>
            <p:cNvSpPr>
              <a:spLocks noChangeArrowheads="1"/>
            </p:cNvSpPr>
            <p:nvPr/>
          </p:nvSpPr>
          <p:spPr bwMode="auto">
            <a:xfrm>
              <a:off x="720" y="2784"/>
              <a:ext cx="720" cy="67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1800" b="1">
                  <a:latin typeface="Times New Roman" panose="02020603050405020304" pitchFamily="18" charset="0"/>
                  <a:ea typeface="굴림" pitchFamily="50" charset="-127"/>
                </a:rPr>
                <a:t>Red</a:t>
              </a:r>
            </a:p>
          </p:txBody>
        </p:sp>
        <p:sp>
          <p:nvSpPr>
            <p:cNvPr id="254984" name="Rectangle 8"/>
            <p:cNvSpPr>
              <a:spLocks noChangeArrowheads="1"/>
            </p:cNvSpPr>
            <p:nvPr/>
          </p:nvSpPr>
          <p:spPr bwMode="auto">
            <a:xfrm>
              <a:off x="960" y="2544"/>
              <a:ext cx="720" cy="67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Ctr="1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1800" b="1">
                  <a:solidFill>
                    <a:schemeClr val="bg1"/>
                  </a:solidFill>
                  <a:latin typeface="Times New Roman" panose="02020603050405020304" pitchFamily="18" charset="0"/>
                  <a:ea typeface="굴림" pitchFamily="50" charset="-127"/>
                </a:rPr>
                <a:t>Blue</a:t>
              </a:r>
            </a:p>
          </p:txBody>
        </p:sp>
        <p:sp>
          <p:nvSpPr>
            <p:cNvPr id="254985" name="Rectangle 9"/>
            <p:cNvSpPr>
              <a:spLocks noChangeArrowheads="1"/>
            </p:cNvSpPr>
            <p:nvPr/>
          </p:nvSpPr>
          <p:spPr bwMode="auto">
            <a:xfrm>
              <a:off x="1200" y="2976"/>
              <a:ext cx="720" cy="67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pPr algn="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1800" b="1">
                  <a:solidFill>
                    <a:srgbClr val="000066"/>
                  </a:solidFill>
                  <a:latin typeface="Times New Roman" panose="02020603050405020304" pitchFamily="18" charset="0"/>
                  <a:ea typeface="굴림" pitchFamily="50" charset="-127"/>
                </a:rPr>
                <a:t>Green</a:t>
              </a:r>
            </a:p>
          </p:txBody>
        </p:sp>
        <p:sp>
          <p:nvSpPr>
            <p:cNvPr id="254986" name="Rectangle 10"/>
            <p:cNvSpPr>
              <a:spLocks noChangeArrowheads="1"/>
            </p:cNvSpPr>
            <p:nvPr/>
          </p:nvSpPr>
          <p:spPr bwMode="auto">
            <a:xfrm>
              <a:off x="960" y="2784"/>
              <a:ext cx="480" cy="432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Ctr="1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1800" b="1">
                  <a:latin typeface="Times New Roman" panose="02020603050405020304" pitchFamily="18" charset="0"/>
                  <a:ea typeface="굴림" pitchFamily="50" charset="-127"/>
                </a:rPr>
                <a:t>M</a:t>
              </a:r>
            </a:p>
          </p:txBody>
        </p:sp>
        <p:sp>
          <p:nvSpPr>
            <p:cNvPr id="254987" name="Rectangle 11"/>
            <p:cNvSpPr>
              <a:spLocks noChangeArrowheads="1"/>
            </p:cNvSpPr>
            <p:nvPr/>
          </p:nvSpPr>
          <p:spPr bwMode="auto">
            <a:xfrm>
              <a:off x="1200" y="2976"/>
              <a:ext cx="240" cy="48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1800" b="1">
                  <a:solidFill>
                    <a:srgbClr val="000066"/>
                  </a:solidFill>
                  <a:latin typeface="Times New Roman" panose="02020603050405020304" pitchFamily="18" charset="0"/>
                  <a:ea typeface="굴림" pitchFamily="50" charset="-127"/>
                </a:rPr>
                <a:t>Y</a:t>
              </a:r>
            </a:p>
          </p:txBody>
        </p:sp>
        <p:sp>
          <p:nvSpPr>
            <p:cNvPr id="254988" name="Rectangle 12"/>
            <p:cNvSpPr>
              <a:spLocks noChangeArrowheads="1"/>
            </p:cNvSpPr>
            <p:nvPr/>
          </p:nvSpPr>
          <p:spPr bwMode="auto">
            <a:xfrm>
              <a:off x="1200" y="2976"/>
              <a:ext cx="480" cy="24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1800" b="1">
                  <a:solidFill>
                    <a:srgbClr val="000066"/>
                  </a:solidFill>
                  <a:latin typeface="Times New Roman" panose="02020603050405020304" pitchFamily="18" charset="0"/>
                  <a:ea typeface="굴림" pitchFamily="50" charset="-127"/>
                </a:rPr>
                <a:t>C</a:t>
              </a:r>
            </a:p>
          </p:txBody>
        </p:sp>
        <p:sp>
          <p:nvSpPr>
            <p:cNvPr id="254989" name="Rectangle 13"/>
            <p:cNvSpPr>
              <a:spLocks noChangeArrowheads="1"/>
            </p:cNvSpPr>
            <p:nvPr/>
          </p:nvSpPr>
          <p:spPr bwMode="auto">
            <a:xfrm>
              <a:off x="1200" y="2976"/>
              <a:ext cx="240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4990" name="Group 14"/>
          <p:cNvGrpSpPr>
            <a:grpSpLocks/>
          </p:cNvGrpSpPr>
          <p:nvPr/>
        </p:nvGrpSpPr>
        <p:grpSpPr bwMode="auto">
          <a:xfrm>
            <a:off x="3585999" y="4267200"/>
            <a:ext cx="1905000" cy="1752600"/>
            <a:chOff x="2256" y="2544"/>
            <a:chExt cx="1200" cy="1104"/>
          </a:xfrm>
        </p:grpSpPr>
        <p:sp>
          <p:nvSpPr>
            <p:cNvPr id="254991" name="Rectangle 15"/>
            <p:cNvSpPr>
              <a:spLocks noChangeArrowheads="1"/>
            </p:cNvSpPr>
            <p:nvPr/>
          </p:nvSpPr>
          <p:spPr bwMode="auto">
            <a:xfrm>
              <a:off x="2256" y="2784"/>
              <a:ext cx="720" cy="67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1800" b="1">
                  <a:latin typeface="Times New Roman" panose="02020603050405020304" pitchFamily="18" charset="0"/>
                  <a:ea typeface="굴림" pitchFamily="50" charset="-127"/>
                </a:rPr>
                <a:t>Cyan</a:t>
              </a:r>
            </a:p>
          </p:txBody>
        </p:sp>
        <p:sp>
          <p:nvSpPr>
            <p:cNvPr id="254992" name="Rectangle 16"/>
            <p:cNvSpPr>
              <a:spLocks noChangeArrowheads="1"/>
            </p:cNvSpPr>
            <p:nvPr/>
          </p:nvSpPr>
          <p:spPr bwMode="auto">
            <a:xfrm>
              <a:off x="2496" y="2544"/>
              <a:ext cx="720" cy="67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Ctr="1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1800" b="1">
                  <a:latin typeface="Times New Roman" panose="02020603050405020304" pitchFamily="18" charset="0"/>
                  <a:ea typeface="굴림" pitchFamily="50" charset="-127"/>
                </a:rPr>
                <a:t>Yellow</a:t>
              </a:r>
            </a:p>
          </p:txBody>
        </p:sp>
        <p:sp>
          <p:nvSpPr>
            <p:cNvPr id="254993" name="Rectangle 17"/>
            <p:cNvSpPr>
              <a:spLocks noChangeArrowheads="1"/>
            </p:cNvSpPr>
            <p:nvPr/>
          </p:nvSpPr>
          <p:spPr bwMode="auto">
            <a:xfrm>
              <a:off x="2736" y="2976"/>
              <a:ext cx="720" cy="672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pPr algn="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1800" b="1">
                  <a:solidFill>
                    <a:srgbClr val="000066"/>
                  </a:solidFill>
                  <a:latin typeface="Times New Roman" panose="02020603050405020304" pitchFamily="18" charset="0"/>
                  <a:ea typeface="굴림" pitchFamily="50" charset="-127"/>
                </a:rPr>
                <a:t>Magenta</a:t>
              </a:r>
            </a:p>
          </p:txBody>
        </p:sp>
        <p:sp>
          <p:nvSpPr>
            <p:cNvPr id="254994" name="Rectangle 18"/>
            <p:cNvSpPr>
              <a:spLocks noChangeArrowheads="1"/>
            </p:cNvSpPr>
            <p:nvPr/>
          </p:nvSpPr>
          <p:spPr bwMode="auto">
            <a:xfrm>
              <a:off x="2496" y="2784"/>
              <a:ext cx="480" cy="43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Ctr="1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1800" b="1">
                  <a:latin typeface="Times New Roman" panose="02020603050405020304" pitchFamily="18" charset="0"/>
                  <a:ea typeface="굴림" pitchFamily="50" charset="-127"/>
                </a:rPr>
                <a:t>G</a:t>
              </a:r>
            </a:p>
          </p:txBody>
        </p:sp>
        <p:sp>
          <p:nvSpPr>
            <p:cNvPr id="254995" name="Rectangle 19"/>
            <p:cNvSpPr>
              <a:spLocks noChangeArrowheads="1"/>
            </p:cNvSpPr>
            <p:nvPr/>
          </p:nvSpPr>
          <p:spPr bwMode="auto">
            <a:xfrm>
              <a:off x="2736" y="2976"/>
              <a:ext cx="240" cy="48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1800" b="1">
                  <a:solidFill>
                    <a:schemeClr val="bg1"/>
                  </a:solidFill>
                  <a:latin typeface="Times New Roman" panose="02020603050405020304" pitchFamily="18" charset="0"/>
                  <a:ea typeface="굴림" pitchFamily="50" charset="-127"/>
                </a:rPr>
                <a:t>B</a:t>
              </a:r>
            </a:p>
          </p:txBody>
        </p:sp>
        <p:sp>
          <p:nvSpPr>
            <p:cNvPr id="254996" name="Rectangle 20"/>
            <p:cNvSpPr>
              <a:spLocks noChangeArrowheads="1"/>
            </p:cNvSpPr>
            <p:nvPr/>
          </p:nvSpPr>
          <p:spPr bwMode="auto">
            <a:xfrm>
              <a:off x="2736" y="2976"/>
              <a:ext cx="480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1800" b="1">
                  <a:solidFill>
                    <a:srgbClr val="000066"/>
                  </a:solidFill>
                  <a:latin typeface="Times New Roman" panose="02020603050405020304" pitchFamily="18" charset="0"/>
                  <a:ea typeface="굴림" pitchFamily="50" charset="-127"/>
                </a:rPr>
                <a:t>R</a:t>
              </a:r>
            </a:p>
          </p:txBody>
        </p:sp>
        <p:sp>
          <p:nvSpPr>
            <p:cNvPr id="254997" name="Rectangle 21"/>
            <p:cNvSpPr>
              <a:spLocks noChangeArrowheads="1"/>
            </p:cNvSpPr>
            <p:nvPr/>
          </p:nvSpPr>
          <p:spPr bwMode="auto">
            <a:xfrm>
              <a:off x="2736" y="2976"/>
              <a:ext cx="240" cy="2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4998" name="Text Box 22"/>
          <p:cNvSpPr txBox="1">
            <a:spLocks noChangeArrowheads="1"/>
          </p:cNvSpPr>
          <p:nvPr/>
        </p:nvSpPr>
        <p:spPr bwMode="auto">
          <a:xfrm>
            <a:off x="1304925" y="608965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ko-KR" sz="1800" dirty="0">
                <a:latin typeface="Tahoma" panose="020B0604030504040204" pitchFamily="34" charset="0"/>
                <a:ea typeface="굴림" pitchFamily="50" charset="-127"/>
              </a:rPr>
              <a:t>Additive Color</a:t>
            </a:r>
          </a:p>
        </p:txBody>
      </p:sp>
      <p:sp>
        <p:nvSpPr>
          <p:cNvPr id="254999" name="Text Box 23"/>
          <p:cNvSpPr txBox="1">
            <a:spLocks noChangeArrowheads="1"/>
          </p:cNvSpPr>
          <p:nvPr/>
        </p:nvSpPr>
        <p:spPr bwMode="auto">
          <a:xfrm>
            <a:off x="3602038" y="6089650"/>
            <a:ext cx="1903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ko-KR" sz="1800" dirty="0">
                <a:latin typeface="Tahoma" panose="020B0604030504040204" pitchFamily="34" charset="0"/>
                <a:ea typeface="굴림" pitchFamily="50" charset="-127"/>
              </a:rPr>
              <a:t>Subtractive Color</a:t>
            </a:r>
          </a:p>
        </p:txBody>
      </p:sp>
    </p:spTree>
    <p:extLst>
      <p:ext uri="{BB962C8B-B14F-4D97-AF65-F5344CB8AC3E}">
        <p14:creationId xmlns:p14="http://schemas.microsoft.com/office/powerpoint/2010/main" val="4270789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Result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3124200"/>
            <a:ext cx="22012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Vertex </a:t>
            </a:r>
            <a:r>
              <a:rPr lang="en-US" b="1" dirty="0" err="1" smtClean="0">
                <a:solidFill>
                  <a:srgbClr val="000000"/>
                </a:solidFill>
              </a:rPr>
              <a:t>Shader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vec3 position;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vec4 </a:t>
            </a:r>
            <a:r>
              <a:rPr lang="en-US" b="1" dirty="0" err="1" smtClean="0">
                <a:solidFill>
                  <a:srgbClr val="000000"/>
                </a:solidFill>
              </a:rPr>
              <a:t>vertexColor</a:t>
            </a:r>
            <a:r>
              <a:rPr lang="en-US" b="1" dirty="0" smtClean="0">
                <a:solidFill>
                  <a:srgbClr val="000000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vec2 </a:t>
            </a:r>
            <a:r>
              <a:rPr lang="en-US" b="1" dirty="0" err="1" smtClean="0">
                <a:solidFill>
                  <a:srgbClr val="000000"/>
                </a:solidFill>
              </a:rPr>
              <a:t>texCoords</a:t>
            </a:r>
            <a:r>
              <a:rPr lang="en-US" b="1" dirty="0" smtClean="0">
                <a:solidFill>
                  <a:srgbClr val="000000"/>
                </a:solidFill>
              </a:rPr>
              <a:t>;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7400" y="2057400"/>
            <a:ext cx="26670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 today is to configure the data streams coming into a </a:t>
            </a:r>
            <a:r>
              <a:rPr lang="en-US" dirty="0" err="1" smtClean="0"/>
              <a:t>shader</a:t>
            </a:r>
            <a:r>
              <a:rPr lang="en-US" dirty="0" smtClean="0"/>
              <a:t> program (vertex </a:t>
            </a:r>
            <a:r>
              <a:rPr lang="en-US" dirty="0" err="1" smtClean="0"/>
              <a:t>shader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err="1" smtClean="0"/>
              <a:t>Shader</a:t>
            </a:r>
            <a:r>
              <a:rPr lang="en-US" dirty="0" smtClean="0"/>
              <a:t> program here wants 3 streams: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Vec3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Vec4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Vec2 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 bwMode="auto">
          <a:xfrm>
            <a:off x="4800600" y="762000"/>
            <a:ext cx="3429000" cy="2133600"/>
          </a:xfrm>
          <a:prstGeom prst="cloudCallout">
            <a:avLst>
              <a:gd name="adj1" fmla="val -38681"/>
              <a:gd name="adj2" fmla="val 8623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What is a slot?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>
                <a:latin typeface="Arial" charset="0"/>
              </a:rPr>
              <a:t>Mem loc.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???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Arial" charset="0"/>
              </a:rPr>
              <a:t>Fixed or </a:t>
            </a:r>
            <a:r>
              <a:rPr lang="en-US" dirty="0" err="1" smtClean="0">
                <a:latin typeface="Arial" charset="0"/>
              </a:rPr>
              <a:t>reuseable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Length?</a:t>
            </a:r>
          </a:p>
        </p:txBody>
      </p:sp>
    </p:spTree>
    <p:extLst>
      <p:ext uri="{BB962C8B-B14F-4D97-AF65-F5344CB8AC3E}">
        <p14:creationId xmlns:p14="http://schemas.microsoft.com/office/powerpoint/2010/main" val="27568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OpenGL </a:t>
            </a:r>
            <a:r>
              <a:rPr lang="en-US" altLang="en-US" sz="3200" dirty="0" smtClean="0"/>
              <a:t>API syntax</a:t>
            </a:r>
            <a:endParaRPr lang="en-US" altLang="en-US" sz="3200" dirty="0"/>
          </a:p>
        </p:txBody>
      </p:sp>
      <p:pic>
        <p:nvPicPr>
          <p:cNvPr id="123907" name="Picture 3" descr="openg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969963"/>
            <a:ext cx="1600200" cy="70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928" name="Group 24"/>
          <p:cNvGrpSpPr>
            <a:grpSpLocks/>
          </p:cNvGrpSpPr>
          <p:nvPr/>
        </p:nvGrpSpPr>
        <p:grpSpPr bwMode="auto">
          <a:xfrm>
            <a:off x="304800" y="2108200"/>
            <a:ext cx="8523289" cy="4216400"/>
            <a:chOff x="192" y="1328"/>
            <a:chExt cx="5369" cy="2656"/>
          </a:xfrm>
        </p:grpSpPr>
        <p:sp>
          <p:nvSpPr>
            <p:cNvPr id="123920" name="Rectangle 16"/>
            <p:cNvSpPr>
              <a:spLocks noChangeArrowheads="1"/>
            </p:cNvSpPr>
            <p:nvPr/>
          </p:nvSpPr>
          <p:spPr bwMode="auto">
            <a:xfrm>
              <a:off x="1824" y="2304"/>
              <a:ext cx="1968" cy="16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3" name="Rectangle 9"/>
            <p:cNvSpPr>
              <a:spLocks noChangeArrowheads="1"/>
            </p:cNvSpPr>
            <p:nvPr/>
          </p:nvSpPr>
          <p:spPr bwMode="auto">
            <a:xfrm>
              <a:off x="192" y="2304"/>
              <a:ext cx="1440" cy="16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08" name="Text Box 4"/>
            <p:cNvSpPr txBox="1">
              <a:spLocks noChangeArrowheads="1"/>
            </p:cNvSpPr>
            <p:nvPr/>
          </p:nvSpPr>
          <p:spPr bwMode="auto">
            <a:xfrm>
              <a:off x="1676" y="1328"/>
              <a:ext cx="254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3200" dirty="0" smtClean="0">
                  <a:latin typeface="Tahoma" panose="020B0604030504040204" pitchFamily="34" charset="0"/>
                </a:rPr>
                <a:t>glUniform2f(</a:t>
              </a:r>
              <a:r>
                <a:rPr lang="en-US" altLang="en-US" sz="3200" dirty="0" err="1" smtClean="0">
                  <a:latin typeface="Tahoma" panose="020B0604030504040204" pitchFamily="34" charset="0"/>
                </a:rPr>
                <a:t>loc</a:t>
              </a:r>
              <a:r>
                <a:rPr lang="en-US" altLang="en-US" sz="3200" dirty="0" smtClean="0">
                  <a:latin typeface="Tahoma" panose="020B0604030504040204" pitchFamily="34" charset="0"/>
                </a:rPr>
                <a:t>, x</a:t>
              </a:r>
              <a:r>
                <a:rPr lang="en-US" altLang="en-US" sz="3200" dirty="0">
                  <a:latin typeface="Tahoma" panose="020B0604030504040204" pitchFamily="34" charset="0"/>
                </a:rPr>
                <a:t>, y)</a:t>
              </a:r>
            </a:p>
          </p:txBody>
        </p:sp>
        <p:sp>
          <p:nvSpPr>
            <p:cNvPr id="123909" name="Line 5"/>
            <p:cNvSpPr>
              <a:spLocks noChangeShapeType="1"/>
            </p:cNvSpPr>
            <p:nvPr/>
          </p:nvSpPr>
          <p:spPr bwMode="auto">
            <a:xfrm>
              <a:off x="2688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910" name="Line 6"/>
            <p:cNvSpPr>
              <a:spLocks noChangeShapeType="1"/>
            </p:cNvSpPr>
            <p:nvPr/>
          </p:nvSpPr>
          <p:spPr bwMode="auto">
            <a:xfrm flipH="1">
              <a:off x="720" y="192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911" name="Line 7"/>
            <p:cNvSpPr>
              <a:spLocks noChangeShapeType="1"/>
            </p:cNvSpPr>
            <p:nvPr/>
          </p:nvSpPr>
          <p:spPr bwMode="auto">
            <a:xfrm>
              <a:off x="720" y="19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912" name="Text Box 8"/>
            <p:cNvSpPr txBox="1">
              <a:spLocks noChangeArrowheads="1"/>
            </p:cNvSpPr>
            <p:nvPr/>
          </p:nvSpPr>
          <p:spPr bwMode="auto">
            <a:xfrm>
              <a:off x="288" y="2352"/>
              <a:ext cx="1056" cy="1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>
                  <a:latin typeface="Tahoma" panose="020B0604030504040204" pitchFamily="34" charset="0"/>
                </a:rPr>
                <a:t>number of </a:t>
              </a:r>
            </a:p>
            <a:p>
              <a:pPr eaLnBrk="1" hangingPunct="1"/>
              <a:r>
                <a:rPr lang="en-US" altLang="en-US" sz="2000">
                  <a:latin typeface="Tahoma" panose="020B0604030504040204" pitchFamily="34" charset="0"/>
                </a:rPr>
                <a:t>Components/</a:t>
              </a:r>
            </a:p>
            <a:p>
              <a:pPr eaLnBrk="1" hangingPunct="1"/>
              <a:r>
                <a:rPr lang="en-US" altLang="en-US" sz="2000">
                  <a:latin typeface="Tahoma" panose="020B0604030504040204" pitchFamily="34" charset="0"/>
                </a:rPr>
                <a:t>Dimensions</a:t>
              </a:r>
            </a:p>
            <a:p>
              <a:pPr eaLnBrk="1" hangingPunct="1"/>
              <a:endParaRPr lang="en-US" altLang="en-US" sz="2000">
                <a:latin typeface="Tahoma" panose="020B0604030504040204" pitchFamily="34" charset="0"/>
              </a:endParaRPr>
            </a:p>
            <a:p>
              <a:pPr eaLnBrk="1" hangingPunct="1"/>
              <a:r>
                <a:rPr lang="en-US" altLang="en-US" sz="2000">
                  <a:latin typeface="Tahoma" panose="020B0604030504040204" pitchFamily="34" charset="0"/>
                </a:rPr>
                <a:t> 2 – (x,y)</a:t>
              </a:r>
            </a:p>
            <a:p>
              <a:pPr eaLnBrk="1" hangingPunct="1"/>
              <a:r>
                <a:rPr lang="en-US" altLang="en-US" sz="2000">
                  <a:latin typeface="Tahoma" panose="020B0604030504040204" pitchFamily="34" charset="0"/>
                </a:rPr>
                <a:t> 3 – (x,y,z)</a:t>
              </a:r>
            </a:p>
            <a:p>
              <a:pPr eaLnBrk="1" hangingPunct="1"/>
              <a:r>
                <a:rPr lang="en-US" altLang="en-US" sz="2000">
                  <a:latin typeface="Tahoma" panose="020B0604030504040204" pitchFamily="34" charset="0"/>
                </a:rPr>
                <a:t> 4 – (x,y,z,w)</a:t>
              </a:r>
            </a:p>
          </p:txBody>
        </p:sp>
        <p:sp>
          <p:nvSpPr>
            <p:cNvPr id="123915" name="Line 11"/>
            <p:cNvSpPr>
              <a:spLocks noChangeShapeType="1"/>
            </p:cNvSpPr>
            <p:nvPr/>
          </p:nvSpPr>
          <p:spPr bwMode="auto">
            <a:xfrm>
              <a:off x="2832" y="168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916" name="Line 12"/>
            <p:cNvSpPr>
              <a:spLocks noChangeShapeType="1"/>
            </p:cNvSpPr>
            <p:nvPr/>
          </p:nvSpPr>
          <p:spPr bwMode="auto">
            <a:xfrm flipH="1">
              <a:off x="2304" y="20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917" name="Line 13"/>
            <p:cNvSpPr>
              <a:spLocks noChangeShapeType="1"/>
            </p:cNvSpPr>
            <p:nvPr/>
          </p:nvSpPr>
          <p:spPr bwMode="auto">
            <a:xfrm>
              <a:off x="230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919" name="Text Box 15"/>
            <p:cNvSpPr txBox="1">
              <a:spLocks noChangeArrowheads="1"/>
            </p:cNvSpPr>
            <p:nvPr/>
          </p:nvSpPr>
          <p:spPr bwMode="auto">
            <a:xfrm>
              <a:off x="2006" y="2342"/>
              <a:ext cx="1457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 dirty="0" smtClean="0">
                  <a:latin typeface="Tahoma" panose="020B0604030504040204" pitchFamily="34" charset="0"/>
                </a:rPr>
                <a:t>i     </a:t>
              </a:r>
              <a:r>
                <a:rPr lang="en-US" altLang="en-US" sz="2000" dirty="0">
                  <a:latin typeface="Tahoma" panose="020B0604030504040204" pitchFamily="34" charset="0"/>
                </a:rPr>
                <a:t>– </a:t>
              </a:r>
              <a:r>
                <a:rPr lang="en-US" altLang="en-US" sz="2000" dirty="0" err="1">
                  <a:latin typeface="Tahoma" panose="020B0604030504040204" pitchFamily="34" charset="0"/>
                </a:rPr>
                <a:t>int</a:t>
              </a:r>
              <a:endParaRPr lang="en-US" altLang="en-US" sz="2000" dirty="0">
                <a:latin typeface="Tahoma" panose="020B0604030504040204" pitchFamily="34" charset="0"/>
              </a:endParaRPr>
            </a:p>
            <a:p>
              <a:pPr eaLnBrk="1" hangingPunct="1"/>
              <a:r>
                <a:rPr lang="en-US" altLang="en-US" sz="2000" dirty="0" err="1">
                  <a:latin typeface="Tahoma" panose="020B0604030504040204" pitchFamily="34" charset="0"/>
                </a:rPr>
                <a:t>ui</a:t>
              </a:r>
              <a:r>
                <a:rPr lang="en-US" altLang="en-US" sz="2000" dirty="0">
                  <a:latin typeface="Tahoma" panose="020B0604030504040204" pitchFamily="34" charset="0"/>
                </a:rPr>
                <a:t>   – unsigned </a:t>
              </a:r>
              <a:r>
                <a:rPr lang="en-US" altLang="en-US" sz="2000" dirty="0" err="1">
                  <a:latin typeface="Tahoma" panose="020B0604030504040204" pitchFamily="34" charset="0"/>
                </a:rPr>
                <a:t>int</a:t>
              </a:r>
              <a:r>
                <a:rPr lang="en-US" altLang="en-US" sz="2000" dirty="0">
                  <a:latin typeface="Tahoma" panose="020B0604030504040204" pitchFamily="34" charset="0"/>
                </a:rPr>
                <a:t> </a:t>
              </a:r>
            </a:p>
            <a:p>
              <a:pPr eaLnBrk="1" hangingPunct="1"/>
              <a:r>
                <a:rPr lang="en-US" altLang="en-US" sz="2000" dirty="0">
                  <a:latin typeface="Tahoma" panose="020B0604030504040204" pitchFamily="34" charset="0"/>
                </a:rPr>
                <a:t>f    – float</a:t>
              </a:r>
            </a:p>
            <a:p>
              <a:pPr eaLnBrk="1" hangingPunct="1"/>
              <a:r>
                <a:rPr lang="en-US" altLang="en-US" sz="2000" i="1" dirty="0">
                  <a:solidFill>
                    <a:schemeClr val="bg2"/>
                  </a:solidFill>
                  <a:latin typeface="Tahoma" panose="020B0604030504040204" pitchFamily="34" charset="0"/>
                </a:rPr>
                <a:t>d   – double</a:t>
              </a:r>
              <a:r>
                <a:rPr lang="en-US" altLang="en-US" sz="2000" i="1" dirty="0">
                  <a:latin typeface="Tahoma" panose="020B0604030504040204" pitchFamily="34" charset="0"/>
                </a:rPr>
                <a:t> </a:t>
              </a:r>
            </a:p>
          </p:txBody>
        </p:sp>
        <p:sp>
          <p:nvSpPr>
            <p:cNvPr id="123921" name="Line 17"/>
            <p:cNvSpPr>
              <a:spLocks noChangeShapeType="1"/>
            </p:cNvSpPr>
            <p:nvPr/>
          </p:nvSpPr>
          <p:spPr bwMode="auto">
            <a:xfrm>
              <a:off x="2976" y="17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922" name="Line 18"/>
            <p:cNvSpPr>
              <a:spLocks noChangeShapeType="1"/>
            </p:cNvSpPr>
            <p:nvPr/>
          </p:nvSpPr>
          <p:spPr bwMode="auto">
            <a:xfrm>
              <a:off x="2976" y="2064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924" name="Text Box 20"/>
            <p:cNvSpPr txBox="1">
              <a:spLocks noChangeArrowheads="1"/>
            </p:cNvSpPr>
            <p:nvPr/>
          </p:nvSpPr>
          <p:spPr bwMode="auto">
            <a:xfrm>
              <a:off x="3945" y="1872"/>
              <a:ext cx="1616" cy="58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 dirty="0">
                  <a:solidFill>
                    <a:schemeClr val="tx1"/>
                  </a:solidFill>
                  <a:latin typeface="Tahoma" panose="020B0604030504040204" pitchFamily="34" charset="0"/>
                </a:rPr>
                <a:t>Add ‘v’ for vector</a:t>
              </a:r>
            </a:p>
            <a:p>
              <a:pPr eaLnBrk="1" hangingPunct="1"/>
              <a:endParaRPr lang="en-US" altLang="en-US" sz="2000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pPr eaLnBrk="1" hangingPunct="1"/>
              <a:r>
                <a:rPr lang="en-US" altLang="en-US" sz="1400" dirty="0" smtClean="0">
                  <a:solidFill>
                    <a:schemeClr val="tx1"/>
                  </a:solidFill>
                  <a:latin typeface="Tahoma" panose="020B0604030504040204" pitchFamily="34" charset="0"/>
                </a:rPr>
                <a:t>glUniform2fv(</a:t>
              </a:r>
              <a:r>
                <a:rPr lang="en-US" altLang="en-US" sz="1400" dirty="0" err="1" smtClean="0">
                  <a:solidFill>
                    <a:schemeClr val="tx1"/>
                  </a:solidFill>
                  <a:latin typeface="Tahoma" panose="020B0604030504040204" pitchFamily="34" charset="0"/>
                </a:rPr>
                <a:t>loc,count,array</a:t>
              </a:r>
              <a:r>
                <a:rPr lang="en-US" altLang="en-US" sz="1400" dirty="0" smtClean="0">
                  <a:solidFill>
                    <a:schemeClr val="tx1"/>
                  </a:solidFill>
                  <a:latin typeface="Tahoma" panose="020B0604030504040204" pitchFamily="34" charset="0"/>
                </a:rPr>
                <a:t>) </a:t>
              </a:r>
              <a:endParaRPr lang="en-US" altLang="en-US" sz="1400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23926" name="Text Box 22"/>
          <p:cNvSpPr txBox="1">
            <a:spLocks noChangeArrowheads="1"/>
          </p:cNvSpPr>
          <p:nvPr/>
        </p:nvSpPr>
        <p:spPr bwMode="auto">
          <a:xfrm>
            <a:off x="6096000" y="4607165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800" i="1" dirty="0">
                <a:latin typeface="Tahoma" panose="020B0604030504040204" pitchFamily="34" charset="0"/>
              </a:rPr>
              <a:t>No method overloading in C or FORTRAN</a:t>
            </a:r>
          </a:p>
        </p:txBody>
      </p:sp>
      <p:sp>
        <p:nvSpPr>
          <p:cNvPr id="123927" name="Text Box 23"/>
          <p:cNvSpPr txBox="1">
            <a:spLocks noChangeArrowheads="1"/>
          </p:cNvSpPr>
          <p:nvPr/>
        </p:nvSpPr>
        <p:spPr bwMode="auto">
          <a:xfrm>
            <a:off x="6123317" y="5283680"/>
            <a:ext cx="26828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800" i="1" dirty="0">
                <a:latin typeface="Tahoma" panose="020B0604030504040204" pitchFamily="34" charset="0"/>
              </a:rPr>
              <a:t>Internally everything is usually a </a:t>
            </a:r>
            <a:r>
              <a:rPr lang="en-US" altLang="en-US" sz="1800" i="1" dirty="0" smtClean="0">
                <a:latin typeface="Tahoma" panose="020B0604030504040204" pitchFamily="34" charset="0"/>
              </a:rPr>
              <a:t>device driver dependent?</a:t>
            </a:r>
            <a:endParaRPr lang="en-US" altLang="en-US" sz="1800" i="1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12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26" grpId="0"/>
      <p:bldP spid="1239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Vertices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glBegin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glEnd</a:t>
            </a:r>
            <a:r>
              <a:rPr lang="en-US" dirty="0" smtClean="0"/>
              <a:t> fed the GPU with a small straw. </a:t>
            </a:r>
          </a:p>
          <a:p>
            <a:pPr lvl="1"/>
            <a:r>
              <a:rPr lang="en-US" dirty="0" smtClean="0"/>
              <a:t>Data passed one vertex, one color, etc. at a time.</a:t>
            </a:r>
          </a:p>
          <a:p>
            <a:pPr lvl="1"/>
            <a:r>
              <a:rPr lang="en-US" dirty="0" smtClean="0"/>
              <a:t>All data was stored on the CPU (ignoring display lists).</a:t>
            </a:r>
          </a:p>
          <a:p>
            <a:r>
              <a:rPr lang="en-US" dirty="0" smtClean="0"/>
              <a:t>Better to:</a:t>
            </a:r>
          </a:p>
          <a:p>
            <a:pPr lvl="1"/>
            <a:r>
              <a:rPr lang="en-US" dirty="0" smtClean="0"/>
              <a:t>Send the data as a large memory chunk (aka, an array)</a:t>
            </a:r>
          </a:p>
          <a:p>
            <a:pPr lvl="1"/>
            <a:r>
              <a:rPr lang="en-US" dirty="0" smtClean="0"/>
              <a:t>Possibly store the data on the GPU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7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Buffer Objects (VBO)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see the term VBO used for </a:t>
            </a:r>
            <a:r>
              <a:rPr lang="en-US" dirty="0" smtClean="0"/>
              <a:t>specifying the vertices. </a:t>
            </a:r>
            <a:endParaRPr lang="en-US" dirty="0" smtClean="0"/>
          </a:p>
          <a:p>
            <a:r>
              <a:rPr lang="en-US" dirty="0" smtClean="0"/>
              <a:t>3 Steps to create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Generate an OpenGL object (GUID)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Bind and configure the object.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Copy data into the object.</a:t>
            </a:r>
          </a:p>
          <a:p>
            <a:pPr marL="571500" indent="-514350"/>
            <a:r>
              <a:rPr lang="en-US" dirty="0" smtClean="0"/>
              <a:t>Separate steps to then use it</a:t>
            </a:r>
          </a:p>
          <a:p>
            <a:pPr marL="971550" lvl="1" indent="-514350"/>
            <a:r>
              <a:rPr lang="en-US" dirty="0"/>
              <a:t>S</a:t>
            </a:r>
            <a:r>
              <a:rPr lang="en-US" dirty="0" smtClean="0"/>
              <a:t>lot </a:t>
            </a:r>
            <a:r>
              <a:rPr lang="en-US" dirty="0" smtClean="0"/>
              <a:t>assignment and binding.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most of your geometry you will use one or more GL_ARRAY_BUFFER’s.</a:t>
            </a:r>
          </a:p>
          <a:p>
            <a:r>
              <a:rPr lang="en-US" dirty="0" smtClean="0"/>
              <a:t>These are just arrays or void* pointers.</a:t>
            </a:r>
          </a:p>
          <a:p>
            <a:r>
              <a:rPr lang="en-US" dirty="0" smtClean="0"/>
              <a:t>Create the </a:t>
            </a:r>
            <a:r>
              <a:rPr lang="en-US" i="1" dirty="0" smtClean="0"/>
              <a:t>pointer</a:t>
            </a:r>
            <a:r>
              <a:rPr lang="en-US" dirty="0" smtClean="0"/>
              <a:t> using </a:t>
            </a:r>
            <a:r>
              <a:rPr lang="en-US" dirty="0" err="1" smtClean="0"/>
              <a:t>glGenBuffers</a:t>
            </a:r>
            <a:r>
              <a:rPr lang="en-US" dirty="0" smtClean="0"/>
              <a:t>().</a:t>
            </a:r>
          </a:p>
          <a:p>
            <a:r>
              <a:rPr lang="en-US" dirty="0" smtClean="0"/>
              <a:t>Bind this pointer to have subsequent operations apply to it using </a:t>
            </a:r>
            <a:r>
              <a:rPr lang="en-US" dirty="0" err="1" smtClean="0"/>
              <a:t>glBindBuffer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bind to the GL_ARRAY_BUFFER </a:t>
            </a:r>
            <a:r>
              <a:rPr lang="en-US" i="1" dirty="0" smtClean="0">
                <a:solidFill>
                  <a:schemeClr val="accent2"/>
                </a:solidFill>
              </a:rPr>
              <a:t>proxy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Proxies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GL_ARRAY_BUFFER as a global variable or singleton. When you bind to it, you are setting and using the </a:t>
            </a:r>
            <a:r>
              <a:rPr lang="en-US" i="1" dirty="0" smtClean="0"/>
              <a:t>“object” </a:t>
            </a:r>
            <a:r>
              <a:rPr lang="en-US" dirty="0" smtClean="0"/>
              <a:t>that is currently bound to this proxy.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92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set the memory of the buffer using </a:t>
            </a:r>
            <a:r>
              <a:rPr lang="en-US" dirty="0" err="1" smtClean="0"/>
              <a:t>glBufferData</a:t>
            </a:r>
            <a:r>
              <a:rPr lang="en-US" dirty="0" smtClean="0"/>
              <a:t> and optionally </a:t>
            </a:r>
            <a:r>
              <a:rPr lang="en-US" dirty="0" err="1" smtClean="0"/>
              <a:t>glBufferSubData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Pass in a null pointer (0) to </a:t>
            </a:r>
            <a:r>
              <a:rPr lang="en-US" dirty="0" err="1" smtClean="0"/>
              <a:t>glBufferData</a:t>
            </a:r>
            <a:r>
              <a:rPr lang="en-US" dirty="0" smtClean="0"/>
              <a:t> to have it initialized to zero.</a:t>
            </a:r>
          </a:p>
          <a:p>
            <a:pPr lvl="1"/>
            <a:r>
              <a:rPr lang="en-US" dirty="0" err="1" smtClean="0"/>
              <a:t>glBufferSubData</a:t>
            </a:r>
            <a:r>
              <a:rPr lang="en-US" dirty="0" smtClean="0"/>
              <a:t> can be used to fill a subset of the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data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you set the buffer data with </a:t>
            </a:r>
            <a:r>
              <a:rPr lang="en-US" dirty="0" err="1" smtClean="0"/>
              <a:t>glBufferData</a:t>
            </a:r>
            <a:r>
              <a:rPr lang="en-US" dirty="0" smtClean="0"/>
              <a:t> you also give OpenGL a hint as to what it will be used for.</a:t>
            </a:r>
          </a:p>
          <a:p>
            <a:pPr lvl="1"/>
            <a:r>
              <a:rPr lang="en-US" dirty="0" smtClean="0"/>
              <a:t>GL_STATIC_DRAW indicates that it will be set once and used to draw each frame, so perhaps move this data to the GPU.</a:t>
            </a:r>
          </a:p>
          <a:p>
            <a:pPr lvl="1"/>
            <a:r>
              <a:rPr lang="en-US" dirty="0" smtClean="0"/>
              <a:t>GL_DYNAMIC_DRAW indicates that it may be changed every frame, so why take up GPU space.</a:t>
            </a:r>
          </a:p>
          <a:p>
            <a:pPr lvl="1"/>
            <a:r>
              <a:rPr lang="en-US" dirty="0" smtClean="0"/>
              <a:t>GL_STREAM_DRAW indicates that is similar to GL_STATIC_DRAW but may not be used very often, so don’t waste GPU memory.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set the buffer with a chunk of memory. OpenGL has no knowledge of what it is or what to do with it. For this we associate buffers with semantic streams.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glVertexAttribPointer</a:t>
            </a:r>
            <a:r>
              <a:rPr lang="en-US" dirty="0" smtClean="0"/>
              <a:t> can be used to indicate the type (e.g., GL_FLOAT) and dimension of the data (e.g., vec2).</a:t>
            </a:r>
          </a:p>
          <a:p>
            <a:r>
              <a:rPr lang="en-US" dirty="0" smtClean="0"/>
              <a:t>More importantly, it indicates which </a:t>
            </a:r>
            <a:r>
              <a:rPr lang="en-US" i="1" dirty="0" smtClean="0"/>
              <a:t>slot</a:t>
            </a:r>
            <a:r>
              <a:rPr lang="en-US" dirty="0" smtClean="0"/>
              <a:t> or stream the data should be bound to.</a:t>
            </a:r>
          </a:p>
          <a:p>
            <a:r>
              <a:rPr lang="en-US" dirty="0" smtClean="0"/>
              <a:t>The last argument in this routine indicates an offset (not a pointer). </a:t>
            </a:r>
          </a:p>
          <a:p>
            <a:pPr lvl="1"/>
            <a:r>
              <a:rPr lang="en-US" dirty="0" smtClean="0"/>
              <a:t>The pointer is actually to the currently bound buffer.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Serialized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the offset to place one attribute immediately after the other.</a:t>
            </a:r>
          </a:p>
          <a:p>
            <a:r>
              <a:rPr lang="en-US" dirty="0" smtClean="0"/>
              <a:t>This would be one big buffer with say the vertices, followed by the </a:t>
            </a:r>
            <a:r>
              <a:rPr lang="en-US" dirty="0" err="1" smtClean="0"/>
              <a:t>normals</a:t>
            </a:r>
            <a:r>
              <a:rPr lang="en-US" dirty="0" smtClean="0"/>
              <a:t>, followed by the texture coordinates.</a:t>
            </a:r>
          </a:p>
          <a:p>
            <a:r>
              <a:rPr lang="en-US" dirty="0" smtClean="0"/>
              <a:t>Not terribly useful. Why not just use three separate buffers!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391400" y="3505200"/>
            <a:ext cx="11430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Vertex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positions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91400" y="4382219"/>
            <a:ext cx="11430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Vertex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normals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391400" y="5296619"/>
            <a:ext cx="11430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Other per vertex data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5181600"/>
            <a:ext cx="744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offset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 bwMode="auto">
          <a:xfrm flipV="1">
            <a:off x="7145556" y="5296619"/>
            <a:ext cx="245844" cy="696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more useful strategy is to interleave the data such that the first vertex position is followed by the first normal and the first texture coordinate.</a:t>
            </a:r>
          </a:p>
          <a:p>
            <a:r>
              <a:rPr lang="en-US" dirty="0" smtClean="0"/>
              <a:t>This can be used to stream an array of </a:t>
            </a:r>
            <a:r>
              <a:rPr lang="en-US" dirty="0" err="1" smtClean="0"/>
              <a:t>structs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934200" y="4267200"/>
            <a:ext cx="1600200" cy="152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Vertex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data: x0,y0,nx0, 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>
                <a:latin typeface="Arial" charset="0"/>
              </a:rPr>
              <a:t>x1,y1,nx1, 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…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ages.slideplayer.com/27/9133744/slides/slide_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99" t="24652" r="10034" b="13125"/>
          <a:stretch/>
        </p:blipFill>
        <p:spPr bwMode="auto">
          <a:xfrm>
            <a:off x="4267200" y="1600200"/>
            <a:ext cx="4911306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8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Geometric Primitives</a:t>
            </a:r>
          </a:p>
        </p:txBody>
      </p:sp>
      <p:sp>
        <p:nvSpPr>
          <p:cNvPr id="120840" name="Rectangle 8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4953000" cy="4419600"/>
          </a:xfrm>
        </p:spPr>
        <p:txBody>
          <a:bodyPr/>
          <a:lstStyle/>
          <a:p>
            <a:r>
              <a:rPr lang="en-US" altLang="en-US" sz="2800" dirty="0" smtClean="0"/>
              <a:t>Primitive types include:</a:t>
            </a:r>
          </a:p>
          <a:p>
            <a:pPr lvl="1"/>
            <a:r>
              <a:rPr lang="en-US" altLang="en-US" sz="2400" dirty="0" smtClean="0"/>
              <a:t>Set of points</a:t>
            </a:r>
          </a:p>
          <a:p>
            <a:pPr lvl="1"/>
            <a:r>
              <a:rPr lang="en-US" altLang="en-US" sz="2400" dirty="0" smtClean="0"/>
              <a:t>Set of individual line segments</a:t>
            </a:r>
          </a:p>
          <a:p>
            <a:pPr lvl="1"/>
            <a:r>
              <a:rPr lang="en-US" altLang="en-US" sz="2400" dirty="0" smtClean="0"/>
              <a:t>A single open polyline</a:t>
            </a:r>
          </a:p>
          <a:p>
            <a:pPr lvl="1"/>
            <a:r>
              <a:rPr lang="en-US" altLang="en-US" sz="2400" dirty="0" smtClean="0"/>
              <a:t>A single closed polyline</a:t>
            </a:r>
          </a:p>
          <a:p>
            <a:pPr lvl="1"/>
            <a:r>
              <a:rPr lang="en-US" altLang="en-US" sz="2400" dirty="0" smtClean="0"/>
              <a:t>Set of individual triangles</a:t>
            </a:r>
          </a:p>
          <a:p>
            <a:pPr lvl="1"/>
            <a:r>
              <a:rPr lang="en-US" altLang="en-US" sz="2400" dirty="0" smtClean="0"/>
              <a:t>Triangle strip</a:t>
            </a:r>
          </a:p>
          <a:p>
            <a:pPr lvl="1"/>
            <a:r>
              <a:rPr lang="en-US" altLang="en-US" sz="2400" dirty="0" smtClean="0"/>
              <a:t>Triangle fan</a:t>
            </a:r>
            <a:endParaRPr lang="en-US" altLang="en-US" sz="2400" dirty="0"/>
          </a:p>
          <a:p>
            <a:pPr lvl="1"/>
            <a:endParaRPr lang="en-US" altLang="en-US" sz="24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162800" y="2819400"/>
            <a:ext cx="1676400" cy="1066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 bwMode="auto">
          <a:xfrm>
            <a:off x="4855953" y="4229100"/>
            <a:ext cx="1676400" cy="1066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 bwMode="auto">
          <a:xfrm>
            <a:off x="5694153" y="2819400"/>
            <a:ext cx="1676400" cy="1066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484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clean way is to allocated a separate buffer for each attribute.</a:t>
            </a:r>
          </a:p>
          <a:p>
            <a:endParaRPr lang="en-US" dirty="0" smtClean="0"/>
          </a:p>
          <a:p>
            <a:r>
              <a:rPr lang="en-US" dirty="0" smtClean="0"/>
              <a:t>How do we associate each of these buffers (or offsets; or offsets and strides)?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Shader</a:t>
            </a:r>
            <a:r>
              <a:rPr lang="en-US" dirty="0" smtClean="0"/>
              <a:t> Program can have many streams of data coming into it.</a:t>
            </a:r>
          </a:p>
          <a:p>
            <a:r>
              <a:rPr lang="en-US" dirty="0" smtClean="0"/>
              <a:t>These are indicated by two mappings</a:t>
            </a:r>
          </a:p>
          <a:p>
            <a:pPr lvl="1"/>
            <a:r>
              <a:rPr lang="en-US" dirty="0" smtClean="0"/>
              <a:t>A mapping from buffers to slots.</a:t>
            </a:r>
          </a:p>
          <a:p>
            <a:pPr lvl="1"/>
            <a:r>
              <a:rPr lang="en-US" dirty="0" smtClean="0"/>
              <a:t>A mapping from slots to vertex </a:t>
            </a:r>
            <a:r>
              <a:rPr lang="en-US" dirty="0" err="1" smtClean="0"/>
              <a:t>shader</a:t>
            </a:r>
            <a:r>
              <a:rPr lang="en-US" dirty="0" smtClean="0"/>
              <a:t> variables (aka the semantics).</a:t>
            </a:r>
          </a:p>
          <a:p>
            <a:r>
              <a:rPr lang="en-US" dirty="0" smtClean="0"/>
              <a:t>The end result is we have a mapping from buffers to vertex </a:t>
            </a:r>
            <a:r>
              <a:rPr lang="en-US" dirty="0" err="1" smtClean="0"/>
              <a:t>shader</a:t>
            </a:r>
            <a:r>
              <a:rPr lang="en-US" dirty="0" smtClean="0"/>
              <a:t> variables.</a:t>
            </a:r>
          </a:p>
          <a:p>
            <a:r>
              <a:rPr lang="en-US" dirty="0" smtClean="0"/>
              <a:t>Each slot or stream also needs to be enabled using </a:t>
            </a:r>
            <a:r>
              <a:rPr lang="en-US" dirty="0" err="1" smtClean="0"/>
              <a:t>glEnableVertexAttribArray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connect streams to the “in” variables in your </a:t>
            </a:r>
            <a:r>
              <a:rPr lang="en-US" b="1" dirty="0" smtClean="0"/>
              <a:t>vertex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Remember, uniforms are constants.</a:t>
            </a:r>
          </a:p>
          <a:p>
            <a:pPr lvl="1"/>
            <a:r>
              <a:rPr lang="en-US" dirty="0" smtClean="0"/>
              <a:t>“in” variables in the other </a:t>
            </a:r>
            <a:r>
              <a:rPr lang="en-US" dirty="0" err="1" smtClean="0"/>
              <a:t>shaders</a:t>
            </a:r>
            <a:r>
              <a:rPr lang="en-US" dirty="0" smtClean="0"/>
              <a:t> come from the previous stage.</a:t>
            </a:r>
          </a:p>
          <a:p>
            <a:r>
              <a:rPr lang="en-US" dirty="0" smtClean="0"/>
              <a:t>Each “in” variable is a different stream or </a:t>
            </a:r>
            <a:r>
              <a:rPr lang="en-US" i="1" dirty="0" smtClean="0"/>
              <a:t>slot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Two approaches to wire these slots:</a:t>
            </a:r>
          </a:p>
          <a:p>
            <a:pPr lvl="1"/>
            <a:r>
              <a:rPr lang="en-US" dirty="0" smtClean="0"/>
              <a:t>In the source code (C, C++, etc.)</a:t>
            </a:r>
          </a:p>
          <a:p>
            <a:pPr lvl="1"/>
            <a:r>
              <a:rPr lang="en-US" dirty="0" smtClean="0"/>
              <a:t>In the shader (OpenGL 3.3 or greater and not in OpenGL ES (as of 2009)).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Assignments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3124200"/>
            <a:ext cx="22012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Vertex </a:t>
            </a:r>
            <a:r>
              <a:rPr lang="en-US" b="1" dirty="0" err="1" smtClean="0"/>
              <a:t>Shader</a:t>
            </a:r>
            <a:endParaRPr lang="en-US" b="1" dirty="0" smtClean="0"/>
          </a:p>
          <a:p>
            <a:pPr lvl="0">
              <a:buFont typeface="Arial" pitchFamily="34" charset="0"/>
              <a:buChar char="•"/>
            </a:pPr>
            <a:r>
              <a:rPr lang="en-US" b="1" dirty="0" smtClean="0"/>
              <a:t>vec3 position;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 smtClean="0"/>
              <a:t>vec4 </a:t>
            </a:r>
            <a:r>
              <a:rPr lang="en-US" b="1" dirty="0" err="1" smtClean="0"/>
              <a:t>vertexColor</a:t>
            </a:r>
            <a:r>
              <a:rPr lang="en-US" b="1" dirty="0" smtClean="0"/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 smtClean="0"/>
              <a:t>vec2 </a:t>
            </a:r>
            <a:r>
              <a:rPr lang="en-US" b="1" dirty="0" err="1" smtClean="0"/>
              <a:t>texCoords</a:t>
            </a:r>
            <a:r>
              <a:rPr lang="en-US" b="1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glBindAttribLocation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You configure the association between slots and variable names with the </a:t>
            </a:r>
            <a:r>
              <a:rPr lang="en-US" dirty="0" err="1"/>
              <a:t>glBindAttribLocation</a:t>
            </a:r>
            <a:r>
              <a:rPr lang="en-US" dirty="0"/>
              <a:t>, which takes in a shader program, a slot number and a string for the variable name.</a:t>
            </a:r>
          </a:p>
          <a:p>
            <a:r>
              <a:rPr lang="en-US" dirty="0" smtClean="0"/>
              <a:t>The association between vertex variables and slots needs to be done </a:t>
            </a:r>
            <a:r>
              <a:rPr lang="en-US" b="1" i="1" dirty="0" smtClean="0"/>
              <a:t>before the shader is linked </a:t>
            </a:r>
            <a:r>
              <a:rPr lang="en-US" dirty="0" smtClean="0"/>
              <a:t>(or you need to link again).</a:t>
            </a:r>
          </a:p>
          <a:p>
            <a:r>
              <a:rPr lang="en-US" dirty="0" smtClean="0"/>
              <a:t>The data or buffers do not need to be defined or even known at this time.</a:t>
            </a:r>
          </a:p>
          <a:p>
            <a:r>
              <a:rPr lang="en-US" dirty="0" smtClean="0"/>
              <a:t>A common name system works well for this:</a:t>
            </a:r>
          </a:p>
          <a:p>
            <a:pPr lvl="1"/>
            <a:r>
              <a:rPr lang="en-US" dirty="0" err="1" smtClean="0"/>
              <a:t>inVertex</a:t>
            </a:r>
            <a:r>
              <a:rPr lang="en-US" dirty="0" smtClean="0"/>
              <a:t> : slot 0</a:t>
            </a:r>
          </a:p>
          <a:p>
            <a:pPr lvl="1"/>
            <a:r>
              <a:rPr lang="en-US" dirty="0" err="1" smtClean="0"/>
              <a:t>inNormal</a:t>
            </a:r>
            <a:r>
              <a:rPr lang="en-US" dirty="0" smtClean="0"/>
              <a:t> : slot 1</a:t>
            </a:r>
          </a:p>
          <a:p>
            <a:pPr lvl="1"/>
            <a:r>
              <a:rPr lang="en-US" dirty="0" smtClean="0"/>
              <a:t>TexCoord0 : slot 2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glGetAttribLocation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have OpenGL assign the slots automatically during linking.</a:t>
            </a:r>
          </a:p>
          <a:p>
            <a:r>
              <a:rPr lang="en-US" dirty="0" smtClean="0"/>
              <a:t>Calling </a:t>
            </a:r>
            <a:r>
              <a:rPr lang="en-US" dirty="0" err="1" smtClean="0"/>
              <a:t>glGetAttribLocation</a:t>
            </a:r>
            <a:r>
              <a:rPr lang="en-US" dirty="0" smtClean="0"/>
              <a:t> can then be called after linking to determine the slot assigned.</a:t>
            </a:r>
          </a:p>
          <a:p>
            <a:endParaRPr lang="en-US" dirty="0"/>
          </a:p>
          <a:p>
            <a:r>
              <a:rPr lang="en-US" dirty="0" smtClean="0"/>
              <a:t>This seems to be more common.</a:t>
            </a:r>
          </a:p>
        </p:txBody>
      </p:sp>
    </p:spTree>
    <p:extLst>
      <p:ext uri="{BB962C8B-B14F-4D97-AF65-F5344CB8AC3E}">
        <p14:creationId xmlns:p14="http://schemas.microsoft.com/office/powerpoint/2010/main" val="385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layout in GLSL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third approach allows you to </a:t>
            </a:r>
            <a:r>
              <a:rPr lang="en-US" b="1" dirty="0" smtClean="0"/>
              <a:t>explicitly</a:t>
            </a:r>
            <a:r>
              <a:rPr lang="en-US" dirty="0" smtClean="0"/>
              <a:t> specify the location in the shader.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layout (location = 0) in vec4 Position;</a:t>
            </a:r>
          </a:p>
          <a:p>
            <a:r>
              <a:rPr lang="en-US" dirty="0" smtClean="0"/>
              <a:t>You can use this with the </a:t>
            </a:r>
            <a:r>
              <a:rPr lang="en-US" dirty="0" err="1" smtClean="0"/>
              <a:t>glGetAttribLocation</a:t>
            </a:r>
            <a:r>
              <a:rPr lang="en-US" dirty="0" smtClean="0"/>
              <a:t> to keep things consistent or just assume positions are at slot 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Vertex Array Objects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A Vertex Array Object (VAO) organizes all of the state required to draw an object.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Saves the many </a:t>
            </a:r>
            <a:r>
              <a:rPr lang="en-US" dirty="0" err="1" smtClean="0"/>
              <a:t>BindBuffer</a:t>
            </a:r>
            <a:r>
              <a:rPr lang="en-US" dirty="0" smtClean="0"/>
              <a:t> / </a:t>
            </a:r>
            <a:r>
              <a:rPr lang="en-US" dirty="0" err="1" smtClean="0"/>
              <a:t>VertexAttribPointer</a:t>
            </a:r>
            <a:r>
              <a:rPr lang="en-US" dirty="0" smtClean="0"/>
              <a:t> calls needed to draw.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In other words it stores the association between buffers and slots, including which and how many slots are enabled.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Think of it as a </a:t>
            </a:r>
            <a:r>
              <a:rPr lang="en-US" i="1" dirty="0" smtClean="0"/>
              <a:t>Dictionary</a:t>
            </a:r>
            <a:r>
              <a:rPr lang="en-US" dirty="0" smtClean="0"/>
              <a:t> (C#) or </a:t>
            </a:r>
            <a:r>
              <a:rPr lang="en-US" i="1" dirty="0" smtClean="0"/>
              <a:t>map</a:t>
            </a:r>
            <a:r>
              <a:rPr lang="en-US" dirty="0" smtClean="0"/>
              <a:t> (C++).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Using VAO’s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everything is all set up you can draw models:</a:t>
            </a:r>
          </a:p>
          <a:p>
            <a:pPr marL="400050" lvl="1" indent="0">
              <a:buNone/>
            </a:pPr>
            <a:r>
              <a:rPr lang="en-US" sz="2000" i="1" dirty="0" err="1" smtClean="0"/>
              <a:t>glUseProgram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myShader</a:t>
            </a:r>
            <a:r>
              <a:rPr lang="en-US" sz="2000" i="1" dirty="0" smtClean="0"/>
              <a:t>) // Bind the </a:t>
            </a:r>
            <a:r>
              <a:rPr lang="en-US" sz="2000" i="1" dirty="0" err="1" smtClean="0"/>
              <a:t>Shader</a:t>
            </a:r>
            <a:r>
              <a:rPr lang="en-US" sz="2000" i="1" dirty="0" smtClean="0"/>
              <a:t> program</a:t>
            </a:r>
          </a:p>
          <a:p>
            <a:pPr marL="400050" lvl="1" indent="0">
              <a:buNone/>
            </a:pPr>
            <a:r>
              <a:rPr lang="en-US" sz="2000" i="1" dirty="0" err="1" smtClean="0"/>
              <a:t>glBindVertexArray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vaoMyGeometry</a:t>
            </a:r>
            <a:r>
              <a:rPr lang="en-US" sz="2000" i="1" dirty="0" smtClean="0"/>
              <a:t>);</a:t>
            </a:r>
            <a:r>
              <a:rPr lang="en-US" sz="2000" i="1" dirty="0"/>
              <a:t> // </a:t>
            </a:r>
            <a:r>
              <a:rPr lang="en-US" sz="2000" i="1" dirty="0" smtClean="0"/>
              <a:t>Bind</a:t>
            </a:r>
            <a:r>
              <a:rPr lang="en-US" sz="2000" i="1" dirty="0"/>
              <a:t> Vertex Array Object </a:t>
            </a:r>
          </a:p>
          <a:p>
            <a:pPr marL="400050" lvl="1" indent="0">
              <a:buNone/>
            </a:pPr>
            <a:r>
              <a:rPr lang="en-US" sz="2000" i="1" dirty="0" err="1"/>
              <a:t>glDrawArrays</a:t>
            </a:r>
            <a:r>
              <a:rPr lang="en-US" sz="2000" i="1" dirty="0"/>
              <a:t>(GL_TRIANGLES, 0, </a:t>
            </a:r>
            <a:r>
              <a:rPr lang="en-US" sz="2000" i="1" dirty="0" err="1" smtClean="0"/>
              <a:t>numTris</a:t>
            </a:r>
            <a:r>
              <a:rPr lang="en-US" sz="2000" i="1" dirty="0" smtClean="0"/>
              <a:t>);</a:t>
            </a:r>
            <a:r>
              <a:rPr lang="en-US" sz="2000" i="1" dirty="0"/>
              <a:t> // Draw our </a:t>
            </a:r>
            <a:r>
              <a:rPr lang="en-US" sz="2000" i="1" dirty="0" smtClean="0"/>
              <a:t>geom.</a:t>
            </a:r>
            <a:r>
              <a:rPr lang="en-US" sz="2000" i="1" dirty="0"/>
              <a:t>  </a:t>
            </a:r>
          </a:p>
          <a:p>
            <a:pPr marL="400050" lvl="1" indent="0">
              <a:buNone/>
            </a:pPr>
            <a:r>
              <a:rPr lang="en-US" sz="2000" i="1" dirty="0" err="1"/>
              <a:t>glBindVertexArray</a:t>
            </a:r>
            <a:r>
              <a:rPr lang="en-US" sz="2000" i="1" dirty="0"/>
              <a:t>(0); // Unbind  Vertex </a:t>
            </a:r>
            <a:r>
              <a:rPr lang="en-US" sz="2000" i="1" dirty="0" smtClean="0"/>
              <a:t>Array</a:t>
            </a:r>
            <a:r>
              <a:rPr lang="en-US" sz="2000" i="1" dirty="0"/>
              <a:t> Object </a:t>
            </a:r>
            <a:endParaRPr lang="en-US" sz="2000" i="1" dirty="0" smtClean="0"/>
          </a:p>
          <a:p>
            <a:pPr marL="857250" lvl="1" indent="-457200"/>
            <a:endParaRPr lang="en-US" sz="2000" i="1" dirty="0"/>
          </a:p>
          <a:p>
            <a:pPr marL="457200" indent="-457200"/>
            <a:r>
              <a:rPr lang="en-US" dirty="0" smtClean="0"/>
              <a:t>You should have a different VAO for each chunk of geometry (model, etc.)</a:t>
            </a:r>
          </a:p>
        </p:txBody>
      </p:sp>
    </p:spTree>
    <p:extLst>
      <p:ext uri="{BB962C8B-B14F-4D97-AF65-F5344CB8AC3E}">
        <p14:creationId xmlns:p14="http://schemas.microsoft.com/office/powerpoint/2010/main" val="359684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Tight coupling between </a:t>
            </a:r>
            <a:r>
              <a:rPr lang="en-US" dirty="0" err="1"/>
              <a:t>shader</a:t>
            </a:r>
            <a:r>
              <a:rPr lang="en-US" dirty="0"/>
              <a:t> and geometry </a:t>
            </a:r>
            <a:r>
              <a:rPr lang="en-US" dirty="0">
                <a:sym typeface="Wingdings" panose="05000000000000000000" pitchFamily="2" charset="2"/>
              </a:rPr>
              <a:t>!</a:t>
            </a:r>
            <a:endParaRPr lang="en-US" dirty="0"/>
          </a:p>
          <a:p>
            <a:r>
              <a:rPr lang="en-US" dirty="0" smtClean="0"/>
              <a:t>Standardize the naming conventions on the inputs to the vertex </a:t>
            </a:r>
            <a:r>
              <a:rPr lang="en-US" dirty="0" err="1" smtClean="0"/>
              <a:t>shader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Uber </a:t>
            </a:r>
            <a:r>
              <a:rPr lang="en-US" dirty="0" err="1" smtClean="0"/>
              <a:t>shaders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Front/Back </a:t>
            </a:r>
            <a:r>
              <a:rPr lang="en-US" altLang="en-US" dirty="0"/>
              <a:t>Rendering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Each </a:t>
            </a:r>
            <a:r>
              <a:rPr lang="en-US" altLang="en-US" sz="2800" dirty="0" smtClean="0"/>
              <a:t>triangle has </a:t>
            </a:r>
            <a:r>
              <a:rPr lang="en-US" altLang="en-US" sz="2800" dirty="0"/>
              <a:t>two sides, front and back</a:t>
            </a:r>
          </a:p>
          <a:p>
            <a:r>
              <a:rPr lang="en-US" altLang="en-US" sz="2800" dirty="0" smtClean="0"/>
              <a:t>Can render </a:t>
            </a:r>
            <a:r>
              <a:rPr lang="en-US" altLang="en-US" sz="2800" dirty="0"/>
              <a:t>the two differently</a:t>
            </a:r>
          </a:p>
          <a:p>
            <a:r>
              <a:rPr lang="en-US" altLang="en-US" sz="2800" dirty="0"/>
              <a:t>The ordering of vertices in the list determines which is the front side:</a:t>
            </a:r>
          </a:p>
          <a:p>
            <a:pPr lvl="1"/>
            <a:r>
              <a:rPr lang="en-US" altLang="en-US" sz="2400" dirty="0"/>
              <a:t>When looking at the </a:t>
            </a:r>
            <a:r>
              <a:rPr lang="en-US" altLang="en-US" sz="2400" i="1" dirty="0">
                <a:solidFill>
                  <a:srgbClr val="FF0000"/>
                </a:solidFill>
              </a:rPr>
              <a:t>front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/>
              <a:t>side, the vertices go </a:t>
            </a:r>
            <a:r>
              <a:rPr lang="en-US" altLang="en-US" sz="2400" i="1" dirty="0">
                <a:solidFill>
                  <a:srgbClr val="FF0000"/>
                </a:solidFill>
              </a:rPr>
              <a:t>counterclockwise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lvl="2"/>
            <a:r>
              <a:rPr lang="en-US" altLang="en-US" sz="2000" dirty="0"/>
              <a:t>This is basically the right-hand rule</a:t>
            </a:r>
          </a:p>
          <a:p>
            <a:pPr lvl="2"/>
            <a:r>
              <a:rPr lang="en-US" altLang="en-US" sz="2000" dirty="0"/>
              <a:t>Note that this still holds after perspective projection</a:t>
            </a:r>
          </a:p>
        </p:txBody>
      </p:sp>
    </p:spTree>
    <p:extLst>
      <p:ext uri="{BB962C8B-B14F-4D97-AF65-F5344CB8AC3E}">
        <p14:creationId xmlns:p14="http://schemas.microsoft.com/office/powerpoint/2010/main" val="655296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Vertex inputs &lt; geometry specification?</a:t>
            </a:r>
          </a:p>
          <a:p>
            <a:pPr lvl="1"/>
            <a:r>
              <a:rPr lang="en-US" dirty="0" smtClean="0"/>
              <a:t>Shadows</a:t>
            </a:r>
          </a:p>
          <a:p>
            <a:pPr lvl="1"/>
            <a:r>
              <a:rPr lang="en-US" dirty="0" smtClean="0"/>
              <a:t>Wireframe</a:t>
            </a:r>
          </a:p>
          <a:p>
            <a:pPr lvl="1"/>
            <a:r>
              <a:rPr lang="en-US" dirty="0" smtClean="0"/>
              <a:t>Debug</a:t>
            </a:r>
          </a:p>
          <a:p>
            <a:r>
              <a:rPr lang="en-US" dirty="0" smtClean="0"/>
              <a:t>Vertex inputs &gt; geometry specification?</a:t>
            </a:r>
          </a:p>
          <a:p>
            <a:pPr lvl="1"/>
            <a:r>
              <a:rPr lang="en-US" dirty="0" smtClean="0"/>
              <a:t>Uber </a:t>
            </a:r>
            <a:r>
              <a:rPr lang="en-US" dirty="0" err="1" smtClean="0"/>
              <a:t>shader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Typically have a composite (or component) model where geometry contains a material. </a:t>
            </a:r>
          </a:p>
          <a:p>
            <a:r>
              <a:rPr lang="en-US" dirty="0" smtClean="0"/>
              <a:t>Move decision as to what </a:t>
            </a:r>
            <a:r>
              <a:rPr lang="en-US" dirty="0" err="1" smtClean="0"/>
              <a:t>shader</a:t>
            </a:r>
            <a:r>
              <a:rPr lang="en-US" dirty="0" smtClean="0"/>
              <a:t> to use away from the geometry object. </a:t>
            </a:r>
          </a:p>
          <a:p>
            <a:r>
              <a:rPr lang="en-US" dirty="0" err="1" smtClean="0"/>
              <a:t>RenderManager</a:t>
            </a:r>
            <a:r>
              <a:rPr lang="en-US" dirty="0" smtClean="0"/>
              <a:t> controls the bindings and can override the object’s </a:t>
            </a:r>
            <a:r>
              <a:rPr lang="en-US" dirty="0" err="1" smtClean="0"/>
              <a:t>shader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Works with some things (shadows, debug, NPR), but not others (geometry images)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OpenGL: </a:t>
            </a:r>
            <a:r>
              <a:rPr lang="en-US" altLang="en-US" dirty="0" smtClean="0"/>
              <a:t>Triangles</a:t>
            </a:r>
            <a:endParaRPr lang="en-US" altLang="en-US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/>
              <a:t>We could just have points, lines and triangles, but there are some issues:</a:t>
            </a:r>
            <a:endParaRPr lang="en-US" altLang="en-US" sz="1600" b="1" dirty="0" smtClean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Performance</a:t>
            </a:r>
          </a:p>
          <a:p>
            <a:pPr lvl="1"/>
            <a:r>
              <a:rPr lang="en-US" alt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Memory</a:t>
            </a:r>
          </a:p>
          <a:p>
            <a:pPr lvl="1"/>
            <a:r>
              <a:rPr lang="en-US" alt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Visual Artifacts</a:t>
            </a:r>
          </a:p>
          <a:p>
            <a:pPr marL="457200" lvl="1" indent="0">
              <a:buNone/>
            </a:pPr>
            <a:endParaRPr lang="en-US" altLang="en-US" sz="2400" dirty="0" smtClean="0"/>
          </a:p>
          <a:p>
            <a:pPr marL="514350" indent="-457200"/>
            <a:r>
              <a:rPr lang="en-US" altLang="en-US" dirty="0"/>
              <a:t>Each triangle has 3 vertices, so </a:t>
            </a:r>
            <a:r>
              <a:rPr lang="en-US" altLang="en-US" i="1" dirty="0"/>
              <a:t>N</a:t>
            </a:r>
            <a:r>
              <a:rPr lang="en-US" altLang="en-US" dirty="0"/>
              <a:t> triangles would require 3*</a:t>
            </a:r>
            <a:r>
              <a:rPr lang="en-US" altLang="en-US" i="1" dirty="0"/>
              <a:t>N</a:t>
            </a:r>
            <a:r>
              <a:rPr lang="en-US" altLang="en-US" dirty="0"/>
              <a:t> vertices in the array (VBO</a:t>
            </a:r>
            <a:r>
              <a:rPr lang="en-US" altLang="en-US" dirty="0" smtClean="0"/>
              <a:t>).</a:t>
            </a:r>
            <a:endParaRPr lang="en-US" altLang="en-US" dirty="0"/>
          </a:p>
        </p:txBody>
      </p:sp>
      <p:grpSp>
        <p:nvGrpSpPr>
          <p:cNvPr id="234500" name="Group 4"/>
          <p:cNvGrpSpPr>
            <a:grpSpLocks/>
          </p:cNvGrpSpPr>
          <p:nvPr/>
        </p:nvGrpSpPr>
        <p:grpSpPr bwMode="auto">
          <a:xfrm>
            <a:off x="4260850" y="2286000"/>
            <a:ext cx="4273550" cy="2209800"/>
            <a:chOff x="2876" y="1248"/>
            <a:chExt cx="2692" cy="1392"/>
          </a:xfrm>
        </p:grpSpPr>
        <p:sp>
          <p:nvSpPr>
            <p:cNvPr id="234501" name="Freeform 5"/>
            <p:cNvSpPr>
              <a:spLocks/>
            </p:cNvSpPr>
            <p:nvPr/>
          </p:nvSpPr>
          <p:spPr bwMode="auto">
            <a:xfrm>
              <a:off x="3072" y="1536"/>
              <a:ext cx="624" cy="672"/>
            </a:xfrm>
            <a:custGeom>
              <a:avLst/>
              <a:gdLst>
                <a:gd name="T0" fmla="*/ 0 w 624"/>
                <a:gd name="T1" fmla="*/ 144 h 672"/>
                <a:gd name="T2" fmla="*/ 432 w 624"/>
                <a:gd name="T3" fmla="*/ 672 h 672"/>
                <a:gd name="T4" fmla="*/ 624 w 624"/>
                <a:gd name="T5" fmla="*/ 0 h 672"/>
                <a:gd name="T6" fmla="*/ 0 w 624"/>
                <a:gd name="T7" fmla="*/ 144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672">
                  <a:moveTo>
                    <a:pt x="0" y="144"/>
                  </a:moveTo>
                  <a:lnTo>
                    <a:pt x="432" y="672"/>
                  </a:lnTo>
                  <a:lnTo>
                    <a:pt x="62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02" name="Freeform 6"/>
            <p:cNvSpPr>
              <a:spLocks/>
            </p:cNvSpPr>
            <p:nvPr/>
          </p:nvSpPr>
          <p:spPr bwMode="auto">
            <a:xfrm>
              <a:off x="3504" y="1536"/>
              <a:ext cx="720" cy="864"/>
            </a:xfrm>
            <a:custGeom>
              <a:avLst/>
              <a:gdLst>
                <a:gd name="T0" fmla="*/ 0 w 720"/>
                <a:gd name="T1" fmla="*/ 672 h 864"/>
                <a:gd name="T2" fmla="*/ 720 w 720"/>
                <a:gd name="T3" fmla="*/ 864 h 864"/>
                <a:gd name="T4" fmla="*/ 192 w 720"/>
                <a:gd name="T5" fmla="*/ 0 h 864"/>
                <a:gd name="T6" fmla="*/ 0 w 720"/>
                <a:gd name="T7" fmla="*/ 672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0" h="864">
                  <a:moveTo>
                    <a:pt x="0" y="672"/>
                  </a:moveTo>
                  <a:lnTo>
                    <a:pt x="720" y="864"/>
                  </a:lnTo>
                  <a:lnTo>
                    <a:pt x="192" y="0"/>
                  </a:lnTo>
                  <a:lnTo>
                    <a:pt x="0" y="672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03" name="Freeform 7"/>
            <p:cNvSpPr>
              <a:spLocks/>
            </p:cNvSpPr>
            <p:nvPr/>
          </p:nvSpPr>
          <p:spPr bwMode="auto">
            <a:xfrm>
              <a:off x="3696" y="1536"/>
              <a:ext cx="816" cy="864"/>
            </a:xfrm>
            <a:custGeom>
              <a:avLst/>
              <a:gdLst>
                <a:gd name="T0" fmla="*/ 528 w 816"/>
                <a:gd name="T1" fmla="*/ 864 h 864"/>
                <a:gd name="T2" fmla="*/ 816 w 816"/>
                <a:gd name="T3" fmla="*/ 0 h 864"/>
                <a:gd name="T4" fmla="*/ 0 w 816"/>
                <a:gd name="T5" fmla="*/ 0 h 864"/>
                <a:gd name="T6" fmla="*/ 528 w 816"/>
                <a:gd name="T7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6" h="864">
                  <a:moveTo>
                    <a:pt x="528" y="864"/>
                  </a:moveTo>
                  <a:lnTo>
                    <a:pt x="816" y="0"/>
                  </a:lnTo>
                  <a:lnTo>
                    <a:pt x="0" y="0"/>
                  </a:lnTo>
                  <a:lnTo>
                    <a:pt x="528" y="86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04" name="Freeform 8"/>
            <p:cNvSpPr>
              <a:spLocks/>
            </p:cNvSpPr>
            <p:nvPr/>
          </p:nvSpPr>
          <p:spPr bwMode="auto">
            <a:xfrm>
              <a:off x="4224" y="1536"/>
              <a:ext cx="1104" cy="864"/>
            </a:xfrm>
            <a:custGeom>
              <a:avLst/>
              <a:gdLst>
                <a:gd name="T0" fmla="*/ 0 w 1104"/>
                <a:gd name="T1" fmla="*/ 864 h 864"/>
                <a:gd name="T2" fmla="*/ 1104 w 1104"/>
                <a:gd name="T3" fmla="*/ 480 h 864"/>
                <a:gd name="T4" fmla="*/ 288 w 1104"/>
                <a:gd name="T5" fmla="*/ 0 h 864"/>
                <a:gd name="T6" fmla="*/ 0 w 1104"/>
                <a:gd name="T7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4" h="864">
                  <a:moveTo>
                    <a:pt x="0" y="864"/>
                  </a:moveTo>
                  <a:lnTo>
                    <a:pt x="1104" y="480"/>
                  </a:lnTo>
                  <a:lnTo>
                    <a:pt x="288" y="0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05" name="Text Box 9"/>
            <p:cNvSpPr txBox="1">
              <a:spLocks noChangeArrowheads="1"/>
            </p:cNvSpPr>
            <p:nvPr/>
          </p:nvSpPr>
          <p:spPr bwMode="auto">
            <a:xfrm>
              <a:off x="2876" y="1392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v</a:t>
              </a:r>
              <a:r>
                <a:rPr lang="en-US" altLang="en-US" b="1" baseline="-25000">
                  <a:latin typeface="Times New Roman" panose="02020603050405020304" pitchFamily="18" charset="0"/>
                </a:rPr>
                <a:t>0</a:t>
              </a:r>
              <a:endParaRPr lang="en-US" altLang="en-US" b="1" i="1">
                <a:latin typeface="Arial" panose="020B0604020202020204" pitchFamily="34" charset="0"/>
              </a:endParaRPr>
            </a:p>
          </p:txBody>
        </p:sp>
        <p:sp>
          <p:nvSpPr>
            <p:cNvPr id="234506" name="Text Box 10"/>
            <p:cNvSpPr txBox="1">
              <a:spLocks noChangeArrowheads="1"/>
            </p:cNvSpPr>
            <p:nvPr/>
          </p:nvSpPr>
          <p:spPr bwMode="auto">
            <a:xfrm>
              <a:off x="3564" y="1248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v</a:t>
              </a:r>
              <a:r>
                <a:rPr lang="en-US" altLang="en-US" b="1" baseline="-25000">
                  <a:latin typeface="Times New Roman" panose="02020603050405020304" pitchFamily="18" charset="0"/>
                </a:rPr>
                <a:t>2</a:t>
              </a:r>
              <a:endParaRPr lang="en-US" altLang="en-US" b="1" i="1">
                <a:latin typeface="Arial" panose="020B0604020202020204" pitchFamily="34" charset="0"/>
              </a:endParaRPr>
            </a:p>
          </p:txBody>
        </p:sp>
        <p:sp>
          <p:nvSpPr>
            <p:cNvPr id="234507" name="Text Box 11"/>
            <p:cNvSpPr txBox="1">
              <a:spLocks noChangeArrowheads="1"/>
            </p:cNvSpPr>
            <p:nvPr/>
          </p:nvSpPr>
          <p:spPr bwMode="auto">
            <a:xfrm>
              <a:off x="3312" y="2160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v</a:t>
              </a:r>
              <a:r>
                <a:rPr lang="en-US" altLang="en-US" b="1" baseline="-25000">
                  <a:latin typeface="Times New Roman" panose="02020603050405020304" pitchFamily="18" charset="0"/>
                </a:rPr>
                <a:t>1</a:t>
              </a:r>
              <a:endParaRPr lang="en-US" altLang="en-US" b="1" i="1">
                <a:latin typeface="Arial" panose="020B0604020202020204" pitchFamily="34" charset="0"/>
              </a:endParaRPr>
            </a:p>
          </p:txBody>
        </p:sp>
        <p:sp>
          <p:nvSpPr>
            <p:cNvPr id="234508" name="Text Box 12"/>
            <p:cNvSpPr txBox="1">
              <a:spLocks noChangeArrowheads="1"/>
            </p:cNvSpPr>
            <p:nvPr/>
          </p:nvSpPr>
          <p:spPr bwMode="auto">
            <a:xfrm>
              <a:off x="4092" y="2352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v</a:t>
              </a:r>
              <a:r>
                <a:rPr lang="en-US" altLang="en-US" b="1" baseline="-25000">
                  <a:latin typeface="Times New Roman" panose="02020603050405020304" pitchFamily="18" charset="0"/>
                </a:rPr>
                <a:t>3</a:t>
              </a:r>
              <a:endParaRPr lang="en-US" altLang="en-US" b="1" i="1">
                <a:latin typeface="Arial" panose="020B0604020202020204" pitchFamily="34" charset="0"/>
              </a:endParaRPr>
            </a:p>
          </p:txBody>
        </p:sp>
        <p:sp>
          <p:nvSpPr>
            <p:cNvPr id="234509" name="Text Box 13"/>
            <p:cNvSpPr txBox="1">
              <a:spLocks noChangeArrowheads="1"/>
            </p:cNvSpPr>
            <p:nvPr/>
          </p:nvSpPr>
          <p:spPr bwMode="auto">
            <a:xfrm>
              <a:off x="4464" y="1248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v</a:t>
              </a:r>
              <a:r>
                <a:rPr lang="en-US" altLang="en-US" b="1" baseline="-25000">
                  <a:latin typeface="Times New Roman" panose="02020603050405020304" pitchFamily="18" charset="0"/>
                </a:rPr>
                <a:t>4</a:t>
              </a:r>
              <a:endParaRPr lang="en-US" altLang="en-US" b="1" i="1">
                <a:latin typeface="Arial" panose="020B0604020202020204" pitchFamily="34" charset="0"/>
              </a:endParaRPr>
            </a:p>
          </p:txBody>
        </p:sp>
        <p:sp>
          <p:nvSpPr>
            <p:cNvPr id="234510" name="Text Box 14"/>
            <p:cNvSpPr txBox="1">
              <a:spLocks noChangeArrowheads="1"/>
            </p:cNvSpPr>
            <p:nvPr/>
          </p:nvSpPr>
          <p:spPr bwMode="auto">
            <a:xfrm>
              <a:off x="5292" y="1824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v</a:t>
              </a:r>
              <a:r>
                <a:rPr lang="en-US" altLang="en-US" b="1" baseline="-25000">
                  <a:latin typeface="Times New Roman" panose="02020603050405020304" pitchFamily="18" charset="0"/>
                </a:rPr>
                <a:t>5</a:t>
              </a:r>
              <a:endParaRPr lang="en-US" altLang="en-US" b="1" i="1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365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OpenGL: Triangle Strips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An OpenGL </a:t>
            </a:r>
            <a:r>
              <a:rPr lang="en-US" altLang="en-US" sz="2800" i="1" dirty="0">
                <a:solidFill>
                  <a:srgbClr val="FF0000"/>
                </a:solidFill>
              </a:rPr>
              <a:t>triangle</a:t>
            </a:r>
            <a:r>
              <a:rPr lang="en-US" altLang="en-US" sz="2800" i="1" dirty="0">
                <a:solidFill>
                  <a:schemeClr val="tx2"/>
                </a:solidFill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</a:rPr>
              <a:t>strip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/>
              <a:t>primitive reduces </a:t>
            </a:r>
            <a:r>
              <a:rPr lang="en-US" altLang="en-US" sz="2800" dirty="0" smtClean="0"/>
              <a:t>redundancy </a:t>
            </a:r>
            <a:r>
              <a:rPr lang="en-US" altLang="en-US" sz="2800" dirty="0"/>
              <a:t>by sharing vertices</a:t>
            </a:r>
            <a:r>
              <a:rPr lang="en-US" altLang="en-US" sz="2800" dirty="0" smtClean="0"/>
              <a:t>:</a:t>
            </a:r>
          </a:p>
          <a:p>
            <a:pPr lvl="1"/>
            <a:r>
              <a:rPr lang="en-US" altLang="en-US" sz="2400" dirty="0" smtClean="0"/>
              <a:t>Only 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+2 vertices!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1400" b="1" dirty="0">
                <a:solidFill>
                  <a:schemeClr val="tx2"/>
                </a:solidFill>
                <a:latin typeface="Courier New" panose="02070309020205020404" pitchFamily="49" charset="0"/>
              </a:rPr>
              <a:t>	</a:t>
            </a:r>
            <a:endParaRPr lang="en-US" altLang="en-US" sz="1600" b="1" dirty="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234500" name="Group 4"/>
          <p:cNvGrpSpPr>
            <a:grpSpLocks/>
          </p:cNvGrpSpPr>
          <p:nvPr/>
        </p:nvGrpSpPr>
        <p:grpSpPr bwMode="auto">
          <a:xfrm>
            <a:off x="4038600" y="2514600"/>
            <a:ext cx="4273550" cy="2209800"/>
            <a:chOff x="2876" y="1248"/>
            <a:chExt cx="2692" cy="1392"/>
          </a:xfrm>
        </p:grpSpPr>
        <p:sp>
          <p:nvSpPr>
            <p:cNvPr id="234501" name="Freeform 5"/>
            <p:cNvSpPr>
              <a:spLocks/>
            </p:cNvSpPr>
            <p:nvPr/>
          </p:nvSpPr>
          <p:spPr bwMode="auto">
            <a:xfrm>
              <a:off x="3072" y="1536"/>
              <a:ext cx="624" cy="672"/>
            </a:xfrm>
            <a:custGeom>
              <a:avLst/>
              <a:gdLst>
                <a:gd name="T0" fmla="*/ 0 w 624"/>
                <a:gd name="T1" fmla="*/ 144 h 672"/>
                <a:gd name="T2" fmla="*/ 432 w 624"/>
                <a:gd name="T3" fmla="*/ 672 h 672"/>
                <a:gd name="T4" fmla="*/ 624 w 624"/>
                <a:gd name="T5" fmla="*/ 0 h 672"/>
                <a:gd name="T6" fmla="*/ 0 w 624"/>
                <a:gd name="T7" fmla="*/ 144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672">
                  <a:moveTo>
                    <a:pt x="0" y="144"/>
                  </a:moveTo>
                  <a:lnTo>
                    <a:pt x="432" y="672"/>
                  </a:lnTo>
                  <a:lnTo>
                    <a:pt x="62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02" name="Freeform 6"/>
            <p:cNvSpPr>
              <a:spLocks/>
            </p:cNvSpPr>
            <p:nvPr/>
          </p:nvSpPr>
          <p:spPr bwMode="auto">
            <a:xfrm>
              <a:off x="3504" y="1536"/>
              <a:ext cx="720" cy="864"/>
            </a:xfrm>
            <a:custGeom>
              <a:avLst/>
              <a:gdLst>
                <a:gd name="T0" fmla="*/ 0 w 720"/>
                <a:gd name="T1" fmla="*/ 672 h 864"/>
                <a:gd name="T2" fmla="*/ 720 w 720"/>
                <a:gd name="T3" fmla="*/ 864 h 864"/>
                <a:gd name="T4" fmla="*/ 192 w 720"/>
                <a:gd name="T5" fmla="*/ 0 h 864"/>
                <a:gd name="T6" fmla="*/ 0 w 720"/>
                <a:gd name="T7" fmla="*/ 672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0" h="864">
                  <a:moveTo>
                    <a:pt x="0" y="672"/>
                  </a:moveTo>
                  <a:lnTo>
                    <a:pt x="720" y="864"/>
                  </a:lnTo>
                  <a:lnTo>
                    <a:pt x="192" y="0"/>
                  </a:lnTo>
                  <a:lnTo>
                    <a:pt x="0" y="672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03" name="Freeform 7"/>
            <p:cNvSpPr>
              <a:spLocks/>
            </p:cNvSpPr>
            <p:nvPr/>
          </p:nvSpPr>
          <p:spPr bwMode="auto">
            <a:xfrm>
              <a:off x="3696" y="1536"/>
              <a:ext cx="816" cy="864"/>
            </a:xfrm>
            <a:custGeom>
              <a:avLst/>
              <a:gdLst>
                <a:gd name="T0" fmla="*/ 528 w 816"/>
                <a:gd name="T1" fmla="*/ 864 h 864"/>
                <a:gd name="T2" fmla="*/ 816 w 816"/>
                <a:gd name="T3" fmla="*/ 0 h 864"/>
                <a:gd name="T4" fmla="*/ 0 w 816"/>
                <a:gd name="T5" fmla="*/ 0 h 864"/>
                <a:gd name="T6" fmla="*/ 528 w 816"/>
                <a:gd name="T7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6" h="864">
                  <a:moveTo>
                    <a:pt x="528" y="864"/>
                  </a:moveTo>
                  <a:lnTo>
                    <a:pt x="816" y="0"/>
                  </a:lnTo>
                  <a:lnTo>
                    <a:pt x="0" y="0"/>
                  </a:lnTo>
                  <a:lnTo>
                    <a:pt x="528" y="86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04" name="Freeform 8"/>
            <p:cNvSpPr>
              <a:spLocks/>
            </p:cNvSpPr>
            <p:nvPr/>
          </p:nvSpPr>
          <p:spPr bwMode="auto">
            <a:xfrm>
              <a:off x="4224" y="1536"/>
              <a:ext cx="1104" cy="864"/>
            </a:xfrm>
            <a:custGeom>
              <a:avLst/>
              <a:gdLst>
                <a:gd name="T0" fmla="*/ 0 w 1104"/>
                <a:gd name="T1" fmla="*/ 864 h 864"/>
                <a:gd name="T2" fmla="*/ 1104 w 1104"/>
                <a:gd name="T3" fmla="*/ 480 h 864"/>
                <a:gd name="T4" fmla="*/ 288 w 1104"/>
                <a:gd name="T5" fmla="*/ 0 h 864"/>
                <a:gd name="T6" fmla="*/ 0 w 1104"/>
                <a:gd name="T7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4" h="864">
                  <a:moveTo>
                    <a:pt x="0" y="864"/>
                  </a:moveTo>
                  <a:lnTo>
                    <a:pt x="1104" y="480"/>
                  </a:lnTo>
                  <a:lnTo>
                    <a:pt x="288" y="0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05" name="Text Box 9"/>
            <p:cNvSpPr txBox="1">
              <a:spLocks noChangeArrowheads="1"/>
            </p:cNvSpPr>
            <p:nvPr/>
          </p:nvSpPr>
          <p:spPr bwMode="auto">
            <a:xfrm>
              <a:off x="2876" y="1392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v</a:t>
              </a:r>
              <a:r>
                <a:rPr lang="en-US" altLang="en-US" b="1" baseline="-25000">
                  <a:latin typeface="Times New Roman" panose="02020603050405020304" pitchFamily="18" charset="0"/>
                </a:rPr>
                <a:t>0</a:t>
              </a:r>
              <a:endParaRPr lang="en-US" altLang="en-US" b="1" i="1">
                <a:latin typeface="Arial" panose="020B0604020202020204" pitchFamily="34" charset="0"/>
              </a:endParaRPr>
            </a:p>
          </p:txBody>
        </p:sp>
        <p:sp>
          <p:nvSpPr>
            <p:cNvPr id="234506" name="Text Box 10"/>
            <p:cNvSpPr txBox="1">
              <a:spLocks noChangeArrowheads="1"/>
            </p:cNvSpPr>
            <p:nvPr/>
          </p:nvSpPr>
          <p:spPr bwMode="auto">
            <a:xfrm>
              <a:off x="3564" y="1248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v</a:t>
              </a:r>
              <a:r>
                <a:rPr lang="en-US" altLang="en-US" b="1" baseline="-25000">
                  <a:latin typeface="Times New Roman" panose="02020603050405020304" pitchFamily="18" charset="0"/>
                </a:rPr>
                <a:t>2</a:t>
              </a:r>
              <a:endParaRPr lang="en-US" altLang="en-US" b="1" i="1">
                <a:latin typeface="Arial" panose="020B0604020202020204" pitchFamily="34" charset="0"/>
              </a:endParaRPr>
            </a:p>
          </p:txBody>
        </p:sp>
        <p:sp>
          <p:nvSpPr>
            <p:cNvPr id="234507" name="Text Box 11"/>
            <p:cNvSpPr txBox="1">
              <a:spLocks noChangeArrowheads="1"/>
            </p:cNvSpPr>
            <p:nvPr/>
          </p:nvSpPr>
          <p:spPr bwMode="auto">
            <a:xfrm>
              <a:off x="3312" y="2160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v</a:t>
              </a:r>
              <a:r>
                <a:rPr lang="en-US" altLang="en-US" b="1" baseline="-25000">
                  <a:latin typeface="Times New Roman" panose="02020603050405020304" pitchFamily="18" charset="0"/>
                </a:rPr>
                <a:t>1</a:t>
              </a:r>
              <a:endParaRPr lang="en-US" altLang="en-US" b="1" i="1">
                <a:latin typeface="Arial" panose="020B0604020202020204" pitchFamily="34" charset="0"/>
              </a:endParaRPr>
            </a:p>
          </p:txBody>
        </p:sp>
        <p:sp>
          <p:nvSpPr>
            <p:cNvPr id="234508" name="Text Box 12"/>
            <p:cNvSpPr txBox="1">
              <a:spLocks noChangeArrowheads="1"/>
            </p:cNvSpPr>
            <p:nvPr/>
          </p:nvSpPr>
          <p:spPr bwMode="auto">
            <a:xfrm>
              <a:off x="4092" y="2352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v</a:t>
              </a:r>
              <a:r>
                <a:rPr lang="en-US" altLang="en-US" b="1" baseline="-25000">
                  <a:latin typeface="Times New Roman" panose="02020603050405020304" pitchFamily="18" charset="0"/>
                </a:rPr>
                <a:t>3</a:t>
              </a:r>
              <a:endParaRPr lang="en-US" altLang="en-US" b="1" i="1">
                <a:latin typeface="Arial" panose="020B0604020202020204" pitchFamily="34" charset="0"/>
              </a:endParaRPr>
            </a:p>
          </p:txBody>
        </p:sp>
        <p:sp>
          <p:nvSpPr>
            <p:cNvPr id="234509" name="Text Box 13"/>
            <p:cNvSpPr txBox="1">
              <a:spLocks noChangeArrowheads="1"/>
            </p:cNvSpPr>
            <p:nvPr/>
          </p:nvSpPr>
          <p:spPr bwMode="auto">
            <a:xfrm>
              <a:off x="4464" y="1248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v</a:t>
              </a:r>
              <a:r>
                <a:rPr lang="en-US" altLang="en-US" b="1" baseline="-25000">
                  <a:latin typeface="Times New Roman" panose="02020603050405020304" pitchFamily="18" charset="0"/>
                </a:rPr>
                <a:t>4</a:t>
              </a:r>
              <a:endParaRPr lang="en-US" altLang="en-US" b="1" i="1">
                <a:latin typeface="Arial" panose="020B0604020202020204" pitchFamily="34" charset="0"/>
              </a:endParaRPr>
            </a:p>
          </p:txBody>
        </p:sp>
        <p:sp>
          <p:nvSpPr>
            <p:cNvPr id="234510" name="Text Box 14"/>
            <p:cNvSpPr txBox="1">
              <a:spLocks noChangeArrowheads="1"/>
            </p:cNvSpPr>
            <p:nvPr/>
          </p:nvSpPr>
          <p:spPr bwMode="auto">
            <a:xfrm>
              <a:off x="5292" y="1824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v</a:t>
              </a:r>
              <a:r>
                <a:rPr lang="en-US" altLang="en-US" b="1" baseline="-25000">
                  <a:latin typeface="Times New Roman" panose="02020603050405020304" pitchFamily="18" charset="0"/>
                </a:rPr>
                <a:t>5</a:t>
              </a:r>
              <a:endParaRPr lang="en-US" altLang="en-US" b="1" i="1">
                <a:latin typeface="Arial" panose="020B0604020202020204" pitchFamily="34" charset="0"/>
              </a:endParaRPr>
            </a:p>
          </p:txBody>
        </p:sp>
      </p:grpSp>
      <p:sp>
        <p:nvSpPr>
          <p:cNvPr id="234511" name="Text Box 15"/>
          <p:cNvSpPr txBox="1">
            <a:spLocks noChangeArrowheads="1"/>
          </p:cNvSpPr>
          <p:nvPr/>
        </p:nvSpPr>
        <p:spPr bwMode="auto">
          <a:xfrm>
            <a:off x="805656" y="4221162"/>
            <a:ext cx="479901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/>
            <a:r>
              <a:rPr lang="en-US" altLang="en-US" sz="2000" dirty="0"/>
              <a:t>triangle 0 is v0, v1, v2</a:t>
            </a:r>
          </a:p>
          <a:p>
            <a:pPr lvl="1"/>
            <a:r>
              <a:rPr lang="en-US" altLang="en-US" sz="2000" dirty="0"/>
              <a:t>triangle 1 is v2, v1, v3 (</a:t>
            </a:r>
            <a:r>
              <a:rPr lang="en-US" altLang="en-US" sz="2000" i="1" dirty="0">
                <a:solidFill>
                  <a:schemeClr val="accent2"/>
                </a:solidFill>
              </a:rPr>
              <a:t>why not v1, v2, v3?</a:t>
            </a:r>
            <a:r>
              <a:rPr lang="en-US" altLang="en-US" sz="2000" dirty="0"/>
              <a:t>)</a:t>
            </a:r>
          </a:p>
          <a:p>
            <a:pPr lvl="1"/>
            <a:r>
              <a:rPr lang="en-US" altLang="en-US" sz="2000" dirty="0"/>
              <a:t>triangle 2 is v2, v3, v4</a:t>
            </a:r>
          </a:p>
          <a:p>
            <a:pPr lvl="1"/>
            <a:r>
              <a:rPr lang="en-US" altLang="en-US" sz="2000" dirty="0"/>
              <a:t>triangle 3 is v4, v3, v5 (again, </a:t>
            </a:r>
            <a:r>
              <a:rPr lang="en-US" altLang="en-US" sz="2000" b="1" dirty="0"/>
              <a:t>not</a:t>
            </a:r>
            <a:r>
              <a:rPr lang="en-US" altLang="en-US" sz="2000" dirty="0"/>
              <a:t> v3, v4, v5)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0271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OpenGL: Triangle Fan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The 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GL_TRIANGLE_FAN</a:t>
            </a:r>
            <a:r>
              <a:rPr lang="en-US" altLang="en-US" sz="2400" dirty="0"/>
              <a:t> primitive is another way to reduce vertex redundancy:</a:t>
            </a:r>
          </a:p>
        </p:txBody>
      </p:sp>
      <p:grpSp>
        <p:nvGrpSpPr>
          <p:cNvPr id="235524" name="Group 4"/>
          <p:cNvGrpSpPr>
            <a:grpSpLocks/>
          </p:cNvGrpSpPr>
          <p:nvPr/>
        </p:nvGrpSpPr>
        <p:grpSpPr bwMode="auto">
          <a:xfrm>
            <a:off x="3429000" y="2514600"/>
            <a:ext cx="5221288" cy="4114800"/>
            <a:chOff x="1104" y="1584"/>
            <a:chExt cx="3289" cy="2592"/>
          </a:xfrm>
        </p:grpSpPr>
        <p:sp>
          <p:nvSpPr>
            <p:cNvPr id="235525" name="Freeform 5"/>
            <p:cNvSpPr>
              <a:spLocks/>
            </p:cNvSpPr>
            <p:nvPr/>
          </p:nvSpPr>
          <p:spPr bwMode="auto">
            <a:xfrm>
              <a:off x="2795" y="1826"/>
              <a:ext cx="1333" cy="1017"/>
            </a:xfrm>
            <a:custGeom>
              <a:avLst/>
              <a:gdLst>
                <a:gd name="T0" fmla="*/ 0 w 1333"/>
                <a:gd name="T1" fmla="*/ 0 h 1017"/>
                <a:gd name="T2" fmla="*/ 2 w 1333"/>
                <a:gd name="T3" fmla="*/ 1017 h 1017"/>
                <a:gd name="T4" fmla="*/ 1333 w 1333"/>
                <a:gd name="T5" fmla="*/ 457 h 1017"/>
                <a:gd name="T6" fmla="*/ 0 w 1333"/>
                <a:gd name="T7" fmla="*/ 0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3" h="1017">
                  <a:moveTo>
                    <a:pt x="0" y="0"/>
                  </a:moveTo>
                  <a:lnTo>
                    <a:pt x="2" y="1017"/>
                  </a:lnTo>
                  <a:lnTo>
                    <a:pt x="1333" y="4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26" name="Freeform 6"/>
            <p:cNvSpPr>
              <a:spLocks/>
            </p:cNvSpPr>
            <p:nvPr/>
          </p:nvSpPr>
          <p:spPr bwMode="auto">
            <a:xfrm>
              <a:off x="1688" y="1826"/>
              <a:ext cx="1109" cy="1017"/>
            </a:xfrm>
            <a:custGeom>
              <a:avLst/>
              <a:gdLst>
                <a:gd name="T0" fmla="*/ 1109 w 1109"/>
                <a:gd name="T1" fmla="*/ 1017 h 1017"/>
                <a:gd name="T2" fmla="*/ 0 w 1109"/>
                <a:gd name="T3" fmla="*/ 108 h 1017"/>
                <a:gd name="T4" fmla="*/ 1107 w 1109"/>
                <a:gd name="T5" fmla="*/ 0 h 1017"/>
                <a:gd name="T6" fmla="*/ 1109 w 1109"/>
                <a:gd name="T7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9" h="1017">
                  <a:moveTo>
                    <a:pt x="1109" y="1017"/>
                  </a:moveTo>
                  <a:lnTo>
                    <a:pt x="0" y="108"/>
                  </a:lnTo>
                  <a:lnTo>
                    <a:pt x="1107" y="0"/>
                  </a:lnTo>
                  <a:lnTo>
                    <a:pt x="1109" y="1017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27" name="Freeform 7"/>
            <p:cNvSpPr>
              <a:spLocks/>
            </p:cNvSpPr>
            <p:nvPr/>
          </p:nvSpPr>
          <p:spPr bwMode="auto">
            <a:xfrm>
              <a:off x="1392" y="1934"/>
              <a:ext cx="1405" cy="1119"/>
            </a:xfrm>
            <a:custGeom>
              <a:avLst/>
              <a:gdLst>
                <a:gd name="T0" fmla="*/ 912 w 912"/>
                <a:gd name="T1" fmla="*/ 624 h 768"/>
                <a:gd name="T2" fmla="*/ 0 w 912"/>
                <a:gd name="T3" fmla="*/ 768 h 768"/>
                <a:gd name="T4" fmla="*/ 192 w 912"/>
                <a:gd name="T5" fmla="*/ 0 h 768"/>
                <a:gd name="T6" fmla="*/ 912 w 912"/>
                <a:gd name="T7" fmla="*/ 624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768">
                  <a:moveTo>
                    <a:pt x="912" y="624"/>
                  </a:moveTo>
                  <a:lnTo>
                    <a:pt x="0" y="768"/>
                  </a:lnTo>
                  <a:lnTo>
                    <a:pt x="192" y="0"/>
                  </a:lnTo>
                  <a:lnTo>
                    <a:pt x="912" y="62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28" name="Freeform 8"/>
            <p:cNvSpPr>
              <a:spLocks/>
            </p:cNvSpPr>
            <p:nvPr/>
          </p:nvSpPr>
          <p:spPr bwMode="auto">
            <a:xfrm>
              <a:off x="1392" y="2843"/>
              <a:ext cx="1405" cy="1189"/>
            </a:xfrm>
            <a:custGeom>
              <a:avLst/>
              <a:gdLst>
                <a:gd name="T0" fmla="*/ 912 w 912"/>
                <a:gd name="T1" fmla="*/ 0 h 816"/>
                <a:gd name="T2" fmla="*/ 0 w 912"/>
                <a:gd name="T3" fmla="*/ 144 h 816"/>
                <a:gd name="T4" fmla="*/ 288 w 912"/>
                <a:gd name="T5" fmla="*/ 816 h 816"/>
                <a:gd name="T6" fmla="*/ 912 w 912"/>
                <a:gd name="T7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816">
                  <a:moveTo>
                    <a:pt x="912" y="0"/>
                  </a:moveTo>
                  <a:lnTo>
                    <a:pt x="0" y="144"/>
                  </a:lnTo>
                  <a:lnTo>
                    <a:pt x="288" y="816"/>
                  </a:lnTo>
                  <a:lnTo>
                    <a:pt x="912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29" name="Freeform 9"/>
            <p:cNvSpPr>
              <a:spLocks/>
            </p:cNvSpPr>
            <p:nvPr/>
          </p:nvSpPr>
          <p:spPr bwMode="auto">
            <a:xfrm>
              <a:off x="2797" y="2283"/>
              <a:ext cx="1331" cy="910"/>
            </a:xfrm>
            <a:custGeom>
              <a:avLst/>
              <a:gdLst>
                <a:gd name="T0" fmla="*/ 0 w 864"/>
                <a:gd name="T1" fmla="*/ 384 h 624"/>
                <a:gd name="T2" fmla="*/ 816 w 864"/>
                <a:gd name="T3" fmla="*/ 624 h 624"/>
                <a:gd name="T4" fmla="*/ 864 w 864"/>
                <a:gd name="T5" fmla="*/ 0 h 624"/>
                <a:gd name="T6" fmla="*/ 0 w 864"/>
                <a:gd name="T7" fmla="*/ 38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624">
                  <a:moveTo>
                    <a:pt x="0" y="384"/>
                  </a:moveTo>
                  <a:lnTo>
                    <a:pt x="816" y="624"/>
                  </a:lnTo>
                  <a:lnTo>
                    <a:pt x="864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30" name="Text Box 10"/>
            <p:cNvSpPr txBox="1">
              <a:spLocks noChangeArrowheads="1"/>
            </p:cNvSpPr>
            <p:nvPr/>
          </p:nvSpPr>
          <p:spPr bwMode="auto">
            <a:xfrm>
              <a:off x="2711" y="2832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 i="1">
                  <a:latin typeface="Times New Roman" panose="02020603050405020304" pitchFamily="18" charset="0"/>
                </a:rPr>
                <a:t>v</a:t>
              </a:r>
              <a:r>
                <a:rPr lang="en-US" altLang="en-US" b="1" i="1" baseline="-25000">
                  <a:latin typeface="Times New Roman" panose="02020603050405020304" pitchFamily="18" charset="0"/>
                </a:rPr>
                <a:t>0</a:t>
              </a:r>
              <a:endParaRPr lang="en-US" altLang="en-US" i="1">
                <a:latin typeface="Arial" panose="020B0604020202020204" pitchFamily="34" charset="0"/>
              </a:endParaRPr>
            </a:p>
          </p:txBody>
        </p:sp>
        <p:sp>
          <p:nvSpPr>
            <p:cNvPr id="235531" name="Text Box 11"/>
            <p:cNvSpPr txBox="1">
              <a:spLocks noChangeArrowheads="1"/>
            </p:cNvSpPr>
            <p:nvPr/>
          </p:nvSpPr>
          <p:spPr bwMode="auto">
            <a:xfrm>
              <a:off x="1872" y="3888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 i="1">
                  <a:latin typeface="Times New Roman" panose="02020603050405020304" pitchFamily="18" charset="0"/>
                </a:rPr>
                <a:t>v</a:t>
              </a:r>
              <a:r>
                <a:rPr lang="en-US" altLang="en-US" b="1" i="1" baseline="-25000">
                  <a:latin typeface="Times New Roman" panose="02020603050405020304" pitchFamily="18" charset="0"/>
                </a:rPr>
                <a:t>1</a:t>
              </a:r>
              <a:endParaRPr lang="en-US" altLang="en-US" i="1">
                <a:latin typeface="Arial" panose="020B0604020202020204" pitchFamily="34" charset="0"/>
              </a:endParaRPr>
            </a:p>
          </p:txBody>
        </p:sp>
        <p:sp>
          <p:nvSpPr>
            <p:cNvPr id="235532" name="Text Box 12"/>
            <p:cNvSpPr txBox="1">
              <a:spLocks noChangeArrowheads="1"/>
            </p:cNvSpPr>
            <p:nvPr/>
          </p:nvSpPr>
          <p:spPr bwMode="auto">
            <a:xfrm>
              <a:off x="1104" y="2880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 i="1">
                  <a:latin typeface="Times New Roman" panose="02020603050405020304" pitchFamily="18" charset="0"/>
                </a:rPr>
                <a:t>v</a:t>
              </a:r>
              <a:r>
                <a:rPr lang="en-US" altLang="en-US" b="1" i="1" baseline="-25000">
                  <a:latin typeface="Times New Roman" panose="02020603050405020304" pitchFamily="18" charset="0"/>
                </a:rPr>
                <a:t>2</a:t>
              </a:r>
              <a:endParaRPr lang="en-US" altLang="en-US" i="1">
                <a:latin typeface="Arial" panose="020B0604020202020204" pitchFamily="34" charset="0"/>
              </a:endParaRPr>
            </a:p>
          </p:txBody>
        </p:sp>
        <p:sp>
          <p:nvSpPr>
            <p:cNvPr id="235533" name="Text Box 13"/>
            <p:cNvSpPr txBox="1">
              <a:spLocks noChangeArrowheads="1"/>
            </p:cNvSpPr>
            <p:nvPr/>
          </p:nvSpPr>
          <p:spPr bwMode="auto">
            <a:xfrm>
              <a:off x="1440" y="1632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 i="1">
                  <a:latin typeface="Times New Roman" panose="02020603050405020304" pitchFamily="18" charset="0"/>
                </a:rPr>
                <a:t>v</a:t>
              </a:r>
              <a:r>
                <a:rPr lang="en-US" altLang="en-US" b="1" i="1" baseline="-25000">
                  <a:latin typeface="Times New Roman" panose="02020603050405020304" pitchFamily="18" charset="0"/>
                </a:rPr>
                <a:t>3</a:t>
              </a:r>
              <a:endParaRPr lang="en-US" altLang="en-US" i="1">
                <a:latin typeface="Arial" panose="020B0604020202020204" pitchFamily="34" charset="0"/>
              </a:endParaRPr>
            </a:p>
          </p:txBody>
        </p:sp>
        <p:sp>
          <p:nvSpPr>
            <p:cNvPr id="235534" name="Text Box 14"/>
            <p:cNvSpPr txBox="1">
              <a:spLocks noChangeArrowheads="1"/>
            </p:cNvSpPr>
            <p:nvPr/>
          </p:nvSpPr>
          <p:spPr bwMode="auto">
            <a:xfrm>
              <a:off x="2832" y="1584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 i="1">
                  <a:latin typeface="Times New Roman" panose="02020603050405020304" pitchFamily="18" charset="0"/>
                </a:rPr>
                <a:t>v</a:t>
              </a:r>
              <a:r>
                <a:rPr lang="en-US" altLang="en-US" b="1" i="1" baseline="-25000">
                  <a:latin typeface="Times New Roman" panose="02020603050405020304" pitchFamily="18" charset="0"/>
                </a:rPr>
                <a:t>4</a:t>
              </a:r>
              <a:endParaRPr lang="en-US" altLang="en-US" i="1">
                <a:latin typeface="Arial" panose="020B0604020202020204" pitchFamily="34" charset="0"/>
              </a:endParaRPr>
            </a:p>
          </p:txBody>
        </p:sp>
        <p:sp>
          <p:nvSpPr>
            <p:cNvPr id="235535" name="Text Box 15"/>
            <p:cNvSpPr txBox="1">
              <a:spLocks noChangeArrowheads="1"/>
            </p:cNvSpPr>
            <p:nvPr/>
          </p:nvSpPr>
          <p:spPr bwMode="auto">
            <a:xfrm>
              <a:off x="4128" y="2112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 i="1">
                  <a:latin typeface="Times New Roman" panose="02020603050405020304" pitchFamily="18" charset="0"/>
                </a:rPr>
                <a:t>v</a:t>
              </a:r>
              <a:r>
                <a:rPr lang="en-US" altLang="en-US" b="1" i="1" baseline="-25000">
                  <a:latin typeface="Times New Roman" panose="02020603050405020304" pitchFamily="18" charset="0"/>
                </a:rPr>
                <a:t>5</a:t>
              </a:r>
              <a:endParaRPr lang="en-US" altLang="en-US" i="1">
                <a:latin typeface="Arial" panose="020B0604020202020204" pitchFamily="34" charset="0"/>
              </a:endParaRPr>
            </a:p>
          </p:txBody>
        </p:sp>
        <p:sp>
          <p:nvSpPr>
            <p:cNvPr id="235536" name="Text Box 16"/>
            <p:cNvSpPr txBox="1">
              <a:spLocks noChangeArrowheads="1"/>
            </p:cNvSpPr>
            <p:nvPr/>
          </p:nvSpPr>
          <p:spPr bwMode="auto">
            <a:xfrm>
              <a:off x="4032" y="3072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 i="1">
                  <a:latin typeface="Times New Roman" panose="02020603050405020304" pitchFamily="18" charset="0"/>
                </a:rPr>
                <a:t>v</a:t>
              </a:r>
              <a:r>
                <a:rPr lang="en-US" altLang="en-US" b="1" i="1" baseline="-25000">
                  <a:latin typeface="Times New Roman" panose="02020603050405020304" pitchFamily="18" charset="0"/>
                </a:rPr>
                <a:t>6</a:t>
              </a:r>
              <a:endParaRPr lang="en-US" altLang="en-US" i="1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2456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Points in OpenGL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syntax </a:t>
            </a:r>
            <a:r>
              <a:rPr lang="en-US" dirty="0" err="1" smtClean="0"/>
              <a:t>glBegin</a:t>
            </a:r>
            <a:r>
              <a:rPr lang="en-US" dirty="0" smtClean="0"/>
              <a:t> / </a:t>
            </a:r>
            <a:r>
              <a:rPr lang="en-US" dirty="0" err="1" smtClean="0"/>
              <a:t>glEnd</a:t>
            </a:r>
            <a:endParaRPr lang="en-US" dirty="0"/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1200150" y="2286000"/>
            <a:ext cx="3333750" cy="333851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glBegin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(GL_POINTS);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glVertex2fv(p0);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glVertex2fv(p1);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glVertex2fv(p2);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glVertex2fv(p3);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glVertex2fv(p4);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glVertex2fv(p5);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glVertex2fv(p6);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glVertex2fv(p7);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glEnd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();</a:t>
            </a:r>
          </a:p>
        </p:txBody>
      </p:sp>
      <p:grpSp>
        <p:nvGrpSpPr>
          <p:cNvPr id="242692" name="Group 4"/>
          <p:cNvGrpSpPr>
            <a:grpSpLocks/>
          </p:cNvGrpSpPr>
          <p:nvPr/>
        </p:nvGrpSpPr>
        <p:grpSpPr bwMode="auto">
          <a:xfrm>
            <a:off x="5486400" y="2286000"/>
            <a:ext cx="2895600" cy="2590800"/>
            <a:chOff x="2544" y="1440"/>
            <a:chExt cx="1824" cy="1632"/>
          </a:xfrm>
        </p:grpSpPr>
        <p:sp>
          <p:nvSpPr>
            <p:cNvPr id="242693" name="Oval 5"/>
            <p:cNvSpPr>
              <a:spLocks noChangeArrowheads="1"/>
            </p:cNvSpPr>
            <p:nvPr/>
          </p:nvSpPr>
          <p:spPr bwMode="auto">
            <a:xfrm>
              <a:off x="3360" y="168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694" name="Rectangle 6"/>
            <p:cNvSpPr>
              <a:spLocks noChangeArrowheads="1"/>
            </p:cNvSpPr>
            <p:nvPr/>
          </p:nvSpPr>
          <p:spPr bwMode="auto">
            <a:xfrm>
              <a:off x="3312" y="144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p0</a:t>
              </a:r>
            </a:p>
          </p:txBody>
        </p:sp>
        <p:sp>
          <p:nvSpPr>
            <p:cNvPr id="242695" name="Oval 7"/>
            <p:cNvSpPr>
              <a:spLocks noChangeArrowheads="1"/>
            </p:cNvSpPr>
            <p:nvPr/>
          </p:nvSpPr>
          <p:spPr bwMode="auto">
            <a:xfrm>
              <a:off x="3888" y="18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696" name="Rectangle 8"/>
            <p:cNvSpPr>
              <a:spLocks noChangeArrowheads="1"/>
            </p:cNvSpPr>
            <p:nvPr/>
          </p:nvSpPr>
          <p:spPr bwMode="auto">
            <a:xfrm>
              <a:off x="3840" y="15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p1</a:t>
              </a:r>
            </a:p>
          </p:txBody>
        </p:sp>
        <p:sp>
          <p:nvSpPr>
            <p:cNvPr id="242697" name="Oval 9"/>
            <p:cNvSpPr>
              <a:spLocks noChangeArrowheads="1"/>
            </p:cNvSpPr>
            <p:nvPr/>
          </p:nvSpPr>
          <p:spPr bwMode="auto">
            <a:xfrm>
              <a:off x="4224" y="230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698" name="Rectangle 10"/>
            <p:cNvSpPr>
              <a:spLocks noChangeArrowheads="1"/>
            </p:cNvSpPr>
            <p:nvPr/>
          </p:nvSpPr>
          <p:spPr bwMode="auto">
            <a:xfrm>
              <a:off x="4176" y="206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p2</a:t>
              </a:r>
            </a:p>
          </p:txBody>
        </p:sp>
        <p:sp>
          <p:nvSpPr>
            <p:cNvPr id="242699" name="Oval 11"/>
            <p:cNvSpPr>
              <a:spLocks noChangeArrowheads="1"/>
            </p:cNvSpPr>
            <p:nvPr/>
          </p:nvSpPr>
          <p:spPr bwMode="auto">
            <a:xfrm>
              <a:off x="3888" y="27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00" name="Rectangle 12"/>
            <p:cNvSpPr>
              <a:spLocks noChangeArrowheads="1"/>
            </p:cNvSpPr>
            <p:nvPr/>
          </p:nvSpPr>
          <p:spPr bwMode="auto">
            <a:xfrm>
              <a:off x="3840" y="254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p3</a:t>
              </a:r>
            </a:p>
          </p:txBody>
        </p:sp>
        <p:sp>
          <p:nvSpPr>
            <p:cNvPr id="242701" name="Oval 13"/>
            <p:cNvSpPr>
              <a:spLocks noChangeArrowheads="1"/>
            </p:cNvSpPr>
            <p:nvPr/>
          </p:nvSpPr>
          <p:spPr bwMode="auto">
            <a:xfrm>
              <a:off x="3312" y="30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02" name="Rectangle 14"/>
            <p:cNvSpPr>
              <a:spLocks noChangeArrowheads="1"/>
            </p:cNvSpPr>
            <p:nvPr/>
          </p:nvSpPr>
          <p:spPr bwMode="auto">
            <a:xfrm>
              <a:off x="3264" y="27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p4</a:t>
              </a:r>
            </a:p>
          </p:txBody>
        </p:sp>
        <p:sp>
          <p:nvSpPr>
            <p:cNvPr id="242703" name="Oval 15"/>
            <p:cNvSpPr>
              <a:spLocks noChangeArrowheads="1"/>
            </p:cNvSpPr>
            <p:nvPr/>
          </p:nvSpPr>
          <p:spPr bwMode="auto">
            <a:xfrm>
              <a:off x="2736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04" name="Rectangle 16"/>
            <p:cNvSpPr>
              <a:spLocks noChangeArrowheads="1"/>
            </p:cNvSpPr>
            <p:nvPr/>
          </p:nvSpPr>
          <p:spPr bwMode="auto">
            <a:xfrm>
              <a:off x="2688" y="2496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p5</a:t>
              </a:r>
            </a:p>
          </p:txBody>
        </p:sp>
        <p:sp>
          <p:nvSpPr>
            <p:cNvPr id="242705" name="Oval 17"/>
            <p:cNvSpPr>
              <a:spLocks noChangeArrowheads="1"/>
            </p:cNvSpPr>
            <p:nvPr/>
          </p:nvSpPr>
          <p:spPr bwMode="auto">
            <a:xfrm>
              <a:off x="2592" y="230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06" name="Rectangle 18"/>
            <p:cNvSpPr>
              <a:spLocks noChangeArrowheads="1"/>
            </p:cNvSpPr>
            <p:nvPr/>
          </p:nvSpPr>
          <p:spPr bwMode="auto">
            <a:xfrm>
              <a:off x="2544" y="206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p6</a:t>
              </a:r>
            </a:p>
          </p:txBody>
        </p:sp>
        <p:sp>
          <p:nvSpPr>
            <p:cNvPr id="242707" name="Oval 19"/>
            <p:cNvSpPr>
              <a:spLocks noChangeArrowheads="1"/>
            </p:cNvSpPr>
            <p:nvPr/>
          </p:nvSpPr>
          <p:spPr bwMode="auto">
            <a:xfrm>
              <a:off x="2784" y="177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08" name="Rectangle 20"/>
            <p:cNvSpPr>
              <a:spLocks noChangeArrowheads="1"/>
            </p:cNvSpPr>
            <p:nvPr/>
          </p:nvSpPr>
          <p:spPr bwMode="auto">
            <a:xfrm>
              <a:off x="2736" y="1536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p7</a:t>
              </a:r>
            </a:p>
          </p:txBody>
        </p:sp>
      </p:grpSp>
      <p:sp>
        <p:nvSpPr>
          <p:cNvPr id="242709" name="Line 21"/>
          <p:cNvSpPr>
            <a:spLocks noChangeShapeType="1"/>
          </p:cNvSpPr>
          <p:nvPr/>
        </p:nvSpPr>
        <p:spPr bwMode="auto">
          <a:xfrm>
            <a:off x="1276350" y="2624137"/>
            <a:ext cx="2590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3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Lines in OpenGL (1/3)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Line Segments</a:t>
            </a: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1130839" y="2286000"/>
            <a:ext cx="3333750" cy="333851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glBegin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(GL_LINES);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glVertex2fv(p0);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glVertex2fv(p1);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glVertex2fv(p2);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glVertex2fv(p3);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glVertex2fv(p4);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glVertex2fv(p5);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glVertex2fv(p6);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	glVertex2fv(p7);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ko-KR" sz="1800" b="1" dirty="0" err="1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glEnd</a:t>
            </a:r>
            <a:r>
              <a:rPr lang="en-US" altLang="ko-KR" sz="1800" b="1" dirty="0">
                <a:solidFill>
                  <a:schemeClr val="tx2"/>
                </a:solidFill>
                <a:latin typeface="Courier" pitchFamily="49" charset="0"/>
                <a:ea typeface="굴림" pitchFamily="50" charset="-127"/>
              </a:rPr>
              <a:t>();</a:t>
            </a:r>
          </a:p>
        </p:txBody>
      </p:sp>
      <p:grpSp>
        <p:nvGrpSpPr>
          <p:cNvPr id="243717" name="Group 5"/>
          <p:cNvGrpSpPr>
            <a:grpSpLocks/>
          </p:cNvGrpSpPr>
          <p:nvPr/>
        </p:nvGrpSpPr>
        <p:grpSpPr bwMode="auto">
          <a:xfrm>
            <a:off x="5483225" y="2286000"/>
            <a:ext cx="3048000" cy="2857500"/>
            <a:chOff x="3024" y="1440"/>
            <a:chExt cx="1920" cy="1800"/>
          </a:xfrm>
        </p:grpSpPr>
        <p:sp>
          <p:nvSpPr>
            <p:cNvPr id="243718" name="Oval 6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19" name="Rectangle 7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p0</a:t>
              </a:r>
            </a:p>
          </p:txBody>
        </p:sp>
        <p:sp>
          <p:nvSpPr>
            <p:cNvPr id="243720" name="Oval 8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1" name="Rectangle 9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p1</a:t>
              </a:r>
            </a:p>
          </p:txBody>
        </p:sp>
        <p:sp>
          <p:nvSpPr>
            <p:cNvPr id="243722" name="Oval 10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3" name="Rectangle 11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p2</a:t>
              </a:r>
            </a:p>
          </p:txBody>
        </p:sp>
        <p:sp>
          <p:nvSpPr>
            <p:cNvPr id="243724" name="Oval 12"/>
            <p:cNvSpPr>
              <a:spLocks noChangeArrowheads="1"/>
            </p:cNvSpPr>
            <p:nvPr/>
          </p:nvSpPr>
          <p:spPr bwMode="auto">
            <a:xfrm>
              <a:off x="4320" y="2688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5" name="Rectangle 13"/>
            <p:cNvSpPr>
              <a:spLocks noChangeArrowheads="1"/>
            </p:cNvSpPr>
            <p:nvPr/>
          </p:nvSpPr>
          <p:spPr bwMode="auto">
            <a:xfrm>
              <a:off x="4368" y="2736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p3</a:t>
              </a:r>
            </a:p>
          </p:txBody>
        </p:sp>
        <p:sp>
          <p:nvSpPr>
            <p:cNvPr id="243726" name="Oval 14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7" name="Rectangle 15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p4</a:t>
              </a:r>
            </a:p>
          </p:txBody>
        </p:sp>
        <p:sp>
          <p:nvSpPr>
            <p:cNvPr id="243728" name="Oval 16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9" name="Rectangle 17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p5</a:t>
              </a:r>
            </a:p>
          </p:txBody>
        </p:sp>
        <p:sp>
          <p:nvSpPr>
            <p:cNvPr id="243730" name="Oval 18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31" name="Rectangle 19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p6</a:t>
              </a:r>
            </a:p>
          </p:txBody>
        </p:sp>
        <p:sp>
          <p:nvSpPr>
            <p:cNvPr id="243732" name="Oval 20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33" name="Rectangle 21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anose="05000000000000000000" pitchFamily="2" charset="2"/>
                <a:buNone/>
              </a:pPr>
              <a:r>
                <a:rPr kumimoji="1"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굴림" pitchFamily="50" charset="-127"/>
                </a:rPr>
                <a:t>p7</a:t>
              </a:r>
            </a:p>
          </p:txBody>
        </p:sp>
        <p:cxnSp>
          <p:nvCxnSpPr>
            <p:cNvPr id="243734" name="AutoShape 22"/>
            <p:cNvCxnSpPr>
              <a:cxnSpLocks noChangeShapeType="1"/>
              <a:stCxn id="243718" idx="6"/>
              <a:endCxn id="243720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3735" name="AutoShape 23"/>
            <p:cNvCxnSpPr>
              <a:cxnSpLocks noChangeShapeType="1"/>
              <a:stCxn id="243724" idx="6"/>
              <a:endCxn id="243722" idx="4"/>
            </p:cNvCxnSpPr>
            <p:nvPr/>
          </p:nvCxnSpPr>
          <p:spPr bwMode="auto">
            <a:xfrm flipV="1">
              <a:off x="4368" y="2256"/>
              <a:ext cx="312" cy="456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3736" name="AutoShape 24"/>
            <p:cNvCxnSpPr>
              <a:cxnSpLocks noChangeShapeType="1"/>
              <a:stCxn id="243728" idx="6"/>
              <a:endCxn id="243726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3737" name="AutoShape 25"/>
            <p:cNvCxnSpPr>
              <a:cxnSpLocks noChangeShapeType="1"/>
              <a:stCxn id="243732" idx="4"/>
              <a:endCxn id="243730" idx="6"/>
            </p:cNvCxnSpPr>
            <p:nvPr/>
          </p:nvCxnSpPr>
          <p:spPr bwMode="auto">
            <a:xfrm flipH="1">
              <a:off x="331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243738" name="Line 26"/>
          <p:cNvSpPr>
            <a:spLocks noChangeShapeType="1"/>
          </p:cNvSpPr>
          <p:nvPr/>
        </p:nvSpPr>
        <p:spPr bwMode="auto">
          <a:xfrm>
            <a:off x="1207039" y="2624137"/>
            <a:ext cx="24479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38" grpId="0" animBg="1"/>
    </p:bldLst>
  </p:timing>
</p:sld>
</file>

<file path=ppt/theme/theme1.xml><?xml version="1.0" encoding="utf-8"?>
<a:theme xmlns:a="http://schemas.openxmlformats.org/drawingml/2006/main" name="OSU-CSE">
  <a:themeElements>
    <a:clrScheme name="Radial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OSU-CSE</Template>
  <TotalTime>2055</TotalTime>
  <Words>1764</Words>
  <Application>Microsoft Office PowerPoint</Application>
  <PresentationFormat>On-screen Show (4:3)</PresentationFormat>
  <Paragraphs>436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굴림</vt:lpstr>
      <vt:lpstr>Arial</vt:lpstr>
      <vt:lpstr>Arial Black</vt:lpstr>
      <vt:lpstr>Courier</vt:lpstr>
      <vt:lpstr>Courier New</vt:lpstr>
      <vt:lpstr>Tahoma</vt:lpstr>
      <vt:lpstr>Times New Roman</vt:lpstr>
      <vt:lpstr>Wingdings</vt:lpstr>
      <vt:lpstr>OSU-CSE</vt:lpstr>
      <vt:lpstr>Real-Time Rendering  Geometry and Buffers</vt:lpstr>
      <vt:lpstr>End Result</vt:lpstr>
      <vt:lpstr>Geometric Primitives</vt:lpstr>
      <vt:lpstr>Front/Back Rendering</vt:lpstr>
      <vt:lpstr>OpenGL: Triangles</vt:lpstr>
      <vt:lpstr>OpenGL: Triangle Strips</vt:lpstr>
      <vt:lpstr>OpenGL: Triangle Fan</vt:lpstr>
      <vt:lpstr>Points in OpenGL</vt:lpstr>
      <vt:lpstr>Lines in OpenGL (1/3)</vt:lpstr>
      <vt:lpstr>Lines in OpenGL (2/3)</vt:lpstr>
      <vt:lpstr>Lines in OpenGL (3/3)</vt:lpstr>
      <vt:lpstr>Polygons (1/2)</vt:lpstr>
      <vt:lpstr>Polygons (2/2)</vt:lpstr>
      <vt:lpstr>Polygons in OpenGL (2/6)</vt:lpstr>
      <vt:lpstr>Polygons in OpenGL (3/6)</vt:lpstr>
      <vt:lpstr>Polygons in OpenGL (4/6)</vt:lpstr>
      <vt:lpstr>Polygons in OpenGL (5/6)</vt:lpstr>
      <vt:lpstr>Polygons in OpenGL (6/6)</vt:lpstr>
      <vt:lpstr>Attributes</vt:lpstr>
      <vt:lpstr>OpenGL API syntax</vt:lpstr>
      <vt:lpstr>Specifying Vertices</vt:lpstr>
      <vt:lpstr>Vertex Buffer Objects (VBO)</vt:lpstr>
      <vt:lpstr>Data Buffers</vt:lpstr>
      <vt:lpstr>Proxies in OpenGL</vt:lpstr>
      <vt:lpstr>Setting Data</vt:lpstr>
      <vt:lpstr>What is your data for?</vt:lpstr>
      <vt:lpstr>Using Buffers</vt:lpstr>
      <vt:lpstr>Serialized Buffers</vt:lpstr>
      <vt:lpstr>Interleaved Data</vt:lpstr>
      <vt:lpstr>Multiple Buffers</vt:lpstr>
      <vt:lpstr>Multiple Streams</vt:lpstr>
      <vt:lpstr>Vertex Variables</vt:lpstr>
      <vt:lpstr>Slot Assignments</vt:lpstr>
      <vt:lpstr>glBindAttribLocation</vt:lpstr>
      <vt:lpstr>glGetAttribLocation</vt:lpstr>
      <vt:lpstr>Using layout in GLSL</vt:lpstr>
      <vt:lpstr>Vertex Array Objects</vt:lpstr>
      <vt:lpstr> Using VAO’s</vt:lpstr>
      <vt:lpstr>Best Practices</vt:lpstr>
      <vt:lpstr>Problems Issues</vt:lpstr>
      <vt:lpstr>Render Modes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Real-Time Rendering  Buffers in OpenGL 3.3</dc:title>
  <dc:creator>Roger A Crawfis</dc:creator>
  <cp:lastModifiedBy>Roger Crawfis</cp:lastModifiedBy>
  <cp:revision>80</cp:revision>
  <dcterms:created xsi:type="dcterms:W3CDTF">2011-02-01T16:27:06Z</dcterms:created>
  <dcterms:modified xsi:type="dcterms:W3CDTF">2017-09-07T00:58:40Z</dcterms:modified>
</cp:coreProperties>
</file>