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327" r:id="rId3"/>
    <p:sldId id="328" r:id="rId4"/>
    <p:sldId id="329" r:id="rId5"/>
    <p:sldId id="330" r:id="rId6"/>
    <p:sldId id="30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Binding to Controls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BindList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BindingList</a:t>
            </a:r>
            <a:r>
              <a:rPr lang="en-US" dirty="0" smtClean="0"/>
              <a:t> class provides a generic wrapper around a collection supporting the </a:t>
            </a:r>
            <a:r>
              <a:rPr lang="en-US" dirty="0" err="1" smtClean="0"/>
              <a:t>IList</a:t>
            </a:r>
            <a:r>
              <a:rPr lang="en-US" dirty="0" smtClean="0"/>
              <a:t> interface.</a:t>
            </a:r>
          </a:p>
          <a:p>
            <a:r>
              <a:rPr lang="en-US" dirty="0" smtClean="0"/>
              <a:t>It provides list changed events and many other properties (including sorting).</a:t>
            </a:r>
          </a:p>
          <a:p>
            <a:r>
              <a:rPr lang="en-US" dirty="0" smtClean="0"/>
              <a:t>The easiest way to create one is by passing in an existing collection: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rgbClr val="2B91AF"/>
                </a:solidFill>
              </a:rPr>
              <a:t>IList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numberList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&gt;(20);</a:t>
            </a:r>
          </a:p>
          <a:p>
            <a:pPr lvl="1">
              <a:buNone/>
            </a:pPr>
            <a:r>
              <a:rPr lang="en-US" sz="1800" dirty="0" err="1" smtClean="0">
                <a:solidFill>
                  <a:srgbClr val="2B91AF"/>
                </a:solidFill>
              </a:rPr>
              <a:t>BindingList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bindingNumbers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BindingList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&gt;(</a:t>
            </a:r>
            <a:r>
              <a:rPr lang="en-US" sz="1800" dirty="0" err="1" smtClean="0">
                <a:solidFill>
                  <a:srgbClr val="000000"/>
                </a:solidFill>
              </a:rPr>
              <a:t>numberList</a:t>
            </a:r>
            <a:r>
              <a:rPr lang="en-US" sz="1800" dirty="0" smtClean="0">
                <a:solidFill>
                  <a:srgbClr val="000000"/>
                </a:solidFill>
              </a:rPr>
              <a:t>);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Windows Form with a </a:t>
            </a:r>
            <a:r>
              <a:rPr lang="en-US" dirty="0" err="1" smtClean="0"/>
              <a:t>listView</a:t>
            </a:r>
            <a:r>
              <a:rPr lang="en-US" dirty="0" smtClean="0"/>
              <a:t> a </a:t>
            </a:r>
            <a:r>
              <a:rPr lang="en-US" dirty="0" err="1" smtClean="0"/>
              <a:t>ComboBox</a:t>
            </a:r>
            <a:r>
              <a:rPr lang="en-US" dirty="0" smtClean="0"/>
              <a:t> and a button to add more items.</a:t>
            </a:r>
          </a:p>
          <a:p>
            <a:endParaRPr lang="en-US" dirty="0"/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276600"/>
            <a:ext cx="23907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partial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2B91AF"/>
                </a:solidFill>
              </a:rPr>
              <a:t>Form1</a:t>
            </a:r>
            <a:r>
              <a:rPr lang="en-US" sz="1600" dirty="0" smtClean="0">
                <a:solidFill>
                  <a:srgbClr val="000000"/>
                </a:solidFill>
              </a:rPr>
              <a:t> : </a:t>
            </a:r>
            <a:r>
              <a:rPr lang="en-US" sz="1600" dirty="0" smtClean="0">
                <a:solidFill>
                  <a:srgbClr val="2B91AF"/>
                </a:solidFill>
              </a:rPr>
              <a:t>Form</a:t>
            </a:r>
            <a:r>
              <a:rPr lang="en-US" sz="1600" dirty="0" smtClean="0">
                <a:solidFill>
                  <a:srgbClr val="000000"/>
                </a:solidFill>
              </a:rPr>
              <a:t>   {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</a:rPr>
              <a:t>BindingList</a:t>
            </a:r>
            <a:r>
              <a:rPr lang="en-US" sz="1600" dirty="0" smtClean="0">
                <a:solidFill>
                  <a:srgbClr val="000000"/>
                </a:solidFill>
              </a:rPr>
              <a:t>&lt;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&gt; </a:t>
            </a:r>
            <a:r>
              <a:rPr lang="en-US" sz="1600" dirty="0" err="1" smtClean="0">
                <a:solidFill>
                  <a:srgbClr val="000000"/>
                </a:solidFill>
              </a:rPr>
              <a:t>bindingNumbers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</a:rPr>
              <a:t>IList</a:t>
            </a:r>
            <a:r>
              <a:rPr lang="en-US" sz="1600" dirty="0" smtClean="0">
                <a:solidFill>
                  <a:srgbClr val="000000"/>
                </a:solidFill>
              </a:rPr>
              <a:t>&lt;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&gt; </a:t>
            </a:r>
            <a:r>
              <a:rPr lang="en-US" sz="1600" dirty="0" err="1" smtClean="0">
                <a:solidFill>
                  <a:srgbClr val="000000"/>
                </a:solidFill>
              </a:rPr>
              <a:t>numberList</a:t>
            </a:r>
            <a:r>
              <a:rPr lang="en-US" sz="1600" dirty="0" smtClean="0">
                <a:solidFill>
                  <a:srgbClr val="000000"/>
                </a:solidFill>
              </a:rPr>
              <a:t> = </a:t>
            </a:r>
            <a:r>
              <a:rPr lang="en-US" sz="1600" dirty="0" smtClean="0">
                <a:solidFill>
                  <a:srgbClr val="0000FF"/>
                </a:solidFill>
              </a:rPr>
              <a:t>new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2B91AF"/>
                </a:solidFill>
              </a:rPr>
              <a:t>List</a:t>
            </a:r>
            <a:r>
              <a:rPr lang="en-US" sz="1600" dirty="0" smtClean="0">
                <a:solidFill>
                  <a:srgbClr val="000000"/>
                </a:solidFill>
              </a:rPr>
              <a:t>&lt;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&gt;(20);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nextNumber</a:t>
            </a:r>
            <a:r>
              <a:rPr lang="en-US" sz="1600" dirty="0" smtClean="0">
                <a:solidFill>
                  <a:srgbClr val="000000"/>
                </a:solidFill>
              </a:rPr>
              <a:t> = 10;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</a:t>
            </a:r>
            <a:r>
              <a:rPr lang="en-US" sz="1600" dirty="0" smtClean="0">
                <a:solidFill>
                  <a:srgbClr val="0000FF"/>
                </a:solidFill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Form1</a:t>
            </a:r>
            <a:r>
              <a:rPr lang="en-US" sz="1600" dirty="0" smtClean="0">
                <a:solidFill>
                  <a:srgbClr val="000000"/>
                </a:solidFill>
              </a:rPr>
              <a:t>()    </a:t>
            </a:r>
            <a:r>
              <a:rPr lang="en-US" sz="16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</a:t>
            </a:r>
            <a:r>
              <a:rPr lang="en-US" sz="1600" dirty="0" err="1" smtClean="0">
                <a:solidFill>
                  <a:srgbClr val="000000"/>
                </a:solidFill>
              </a:rPr>
              <a:t>InitializeComponent</a:t>
            </a:r>
            <a:r>
              <a:rPr lang="en-US" sz="1600" dirty="0" smtClean="0">
                <a:solidFill>
                  <a:srgbClr val="000000"/>
                </a:solidFill>
              </a:rPr>
              <a:t>();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</a:t>
            </a:r>
            <a:r>
              <a:rPr lang="en-US" sz="1600" dirty="0" smtClean="0">
                <a:solidFill>
                  <a:srgbClr val="0000FF"/>
                </a:solidFill>
              </a:rPr>
              <a:t>for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 = 0; 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 &lt; </a:t>
            </a:r>
            <a:r>
              <a:rPr lang="en-US" sz="1600" dirty="0" err="1" smtClean="0">
                <a:solidFill>
                  <a:srgbClr val="000000"/>
                </a:solidFill>
              </a:rPr>
              <a:t>nextNumber</a:t>
            </a:r>
            <a:r>
              <a:rPr lang="en-US" sz="1600" dirty="0" smtClean="0">
                <a:solidFill>
                  <a:srgbClr val="000000"/>
                </a:solidFill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++)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 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numberList.Add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i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  <a:r>
              <a:rPr lang="en-US" sz="16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</a:t>
            </a:r>
            <a:r>
              <a:rPr lang="en-US" sz="1600" dirty="0" err="1" smtClean="0">
                <a:solidFill>
                  <a:srgbClr val="000000"/>
                </a:solidFill>
              </a:rPr>
              <a:t>bindingNumbers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new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</a:rPr>
              <a:t>BindingList</a:t>
            </a:r>
            <a:r>
              <a:rPr lang="en-US" sz="1600" dirty="0" smtClean="0">
                <a:solidFill>
                  <a:srgbClr val="000000"/>
                </a:solidFill>
              </a:rPr>
              <a:t>&lt;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&gt;(</a:t>
            </a:r>
            <a:r>
              <a:rPr lang="en-US" sz="1600" dirty="0" err="1" smtClean="0">
                <a:solidFill>
                  <a:srgbClr val="000000"/>
                </a:solidFill>
              </a:rPr>
              <a:t>numberList</a:t>
            </a:r>
            <a:r>
              <a:rPr lang="en-US" sz="1600" dirty="0" smtClean="0">
                <a:solidFill>
                  <a:srgbClr val="000000"/>
                </a:solidFill>
              </a:rPr>
              <a:t>);</a:t>
            </a:r>
            <a:r>
              <a:rPr lang="en-US" sz="16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listBox1.DataSource = </a:t>
            </a:r>
            <a:r>
              <a:rPr lang="en-US" sz="1600" dirty="0" err="1" smtClean="0">
                <a:solidFill>
                  <a:srgbClr val="000000"/>
                </a:solidFill>
              </a:rPr>
              <a:t>bindingNumbers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comboBox1.DataSource = </a:t>
            </a:r>
            <a:r>
              <a:rPr lang="en-US" sz="1600" dirty="0" err="1" smtClean="0">
                <a:solidFill>
                  <a:srgbClr val="000000"/>
                </a:solidFill>
              </a:rPr>
              <a:t>bindingNumbers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  </a:t>
            </a:r>
            <a:r>
              <a:rPr lang="en-US" sz="1600" dirty="0" smtClean="0">
                <a:solidFill>
                  <a:srgbClr val="000000"/>
                </a:solidFill>
              </a:rPr>
              <a:t>} 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void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addButton_Click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FF"/>
                </a:solidFill>
              </a:rPr>
              <a:t>object</a:t>
            </a:r>
            <a:r>
              <a:rPr lang="en-US" sz="1600" dirty="0" smtClean="0">
                <a:solidFill>
                  <a:srgbClr val="000000"/>
                </a:solidFill>
              </a:rPr>
              <a:t> sender, </a:t>
            </a:r>
            <a:r>
              <a:rPr lang="en-US" sz="1600" dirty="0" err="1" smtClean="0">
                <a:solidFill>
                  <a:srgbClr val="2B91AF"/>
                </a:solidFill>
              </a:rPr>
              <a:t>EventArgs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e) 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</a:t>
            </a:r>
            <a:r>
              <a:rPr lang="en-US" sz="1600" dirty="0" err="1" smtClean="0">
                <a:solidFill>
                  <a:srgbClr val="000000"/>
                </a:solidFill>
              </a:rPr>
              <a:t>bindingNumbers.Add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</a:rPr>
              <a:t>nextNumber</a:t>
            </a:r>
            <a:r>
              <a:rPr lang="en-US" sz="1600" dirty="0" smtClean="0">
                <a:solidFill>
                  <a:srgbClr val="000000"/>
                </a:solidFill>
              </a:rPr>
              <a:t>++);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</a:t>
            </a:r>
            <a:r>
              <a:rPr lang="en-US" sz="1600" dirty="0" smtClean="0">
                <a:solidFill>
                  <a:srgbClr val="000000"/>
                </a:solidFill>
              </a:rPr>
              <a:t> 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} 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controls displayed the integers. </a:t>
            </a:r>
          </a:p>
          <a:p>
            <a:r>
              <a:rPr lang="en-US" dirty="0" smtClean="0"/>
              <a:t>Each control will use a </a:t>
            </a:r>
            <a:r>
              <a:rPr lang="en-US" b="1" i="1" dirty="0" smtClean="0"/>
              <a:t>Formatter</a:t>
            </a:r>
            <a:r>
              <a:rPr lang="en-US" dirty="0" smtClean="0"/>
              <a:t> to convert the </a:t>
            </a:r>
            <a:r>
              <a:rPr lang="en-US" b="1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to a string representation.</a:t>
            </a:r>
          </a:p>
          <a:p>
            <a:r>
              <a:rPr lang="en-US" dirty="0" smtClean="0"/>
              <a:t>This is typically the default </a:t>
            </a:r>
            <a:r>
              <a:rPr lang="en-US" dirty="0" err="1" smtClean="0"/>
              <a:t>ToString</a:t>
            </a:r>
            <a:r>
              <a:rPr lang="en-US" dirty="0" smtClean="0"/>
              <a:t>() method of the object.</a:t>
            </a:r>
          </a:p>
          <a:p>
            <a:r>
              <a:rPr lang="en-US" dirty="0" smtClean="0"/>
              <a:t>Works for any type: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partial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Form1</a:t>
            </a:r>
            <a:r>
              <a:rPr lang="en-US" sz="1800" dirty="0" smtClean="0">
                <a:solidFill>
                  <a:srgbClr val="000000"/>
                </a:solidFill>
              </a:rPr>
              <a:t> : </a:t>
            </a:r>
            <a:r>
              <a:rPr lang="en-US" sz="1800" dirty="0" smtClean="0">
                <a:solidFill>
                  <a:srgbClr val="2B91AF"/>
                </a:solidFill>
              </a:rPr>
              <a:t>Form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     </a:t>
            </a:r>
            <a:r>
              <a:rPr lang="en-US" sz="1800" b="1" dirty="0" smtClean="0">
                <a:solidFill>
                  <a:srgbClr val="0000FF"/>
                </a:solidFill>
              </a:rPr>
              <a:t>private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BindingList</a:t>
            </a:r>
            <a:r>
              <a:rPr lang="en-US" sz="1800" b="1" dirty="0" smtClean="0">
                <a:solidFill>
                  <a:srgbClr val="000000"/>
                </a:solidFill>
              </a:rPr>
              <a:t>&lt;</a:t>
            </a:r>
            <a:r>
              <a:rPr lang="en-US" sz="1800" b="1" dirty="0" smtClean="0">
                <a:solidFill>
                  <a:srgbClr val="0000FF"/>
                </a:solidFill>
              </a:rPr>
              <a:t>object</a:t>
            </a:r>
            <a:r>
              <a:rPr lang="en-US" sz="1800" b="1" dirty="0" smtClean="0">
                <a:solidFill>
                  <a:srgbClr val="000000"/>
                </a:solidFill>
              </a:rPr>
              <a:t>&gt; </a:t>
            </a:r>
            <a:r>
              <a:rPr lang="en-US" sz="1800" b="1" dirty="0" err="1" smtClean="0">
                <a:solidFill>
                  <a:srgbClr val="000000"/>
                </a:solidFill>
              </a:rPr>
              <a:t>bindingObjects</a:t>
            </a:r>
            <a:r>
              <a:rPr lang="en-US" sz="1800" b="1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     </a:t>
            </a:r>
            <a:r>
              <a:rPr lang="en-US" sz="1800" b="1" dirty="0" smtClean="0">
                <a:solidFill>
                  <a:srgbClr val="0000FF"/>
                </a:solidFill>
              </a:rPr>
              <a:t>private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IList</a:t>
            </a:r>
            <a:r>
              <a:rPr lang="en-US" sz="1800" b="1" dirty="0" smtClean="0">
                <a:solidFill>
                  <a:srgbClr val="000000"/>
                </a:solidFill>
              </a:rPr>
              <a:t>&lt;</a:t>
            </a:r>
            <a:r>
              <a:rPr lang="en-US" sz="1800" b="1" dirty="0" smtClean="0">
                <a:solidFill>
                  <a:srgbClr val="0000FF"/>
                </a:solidFill>
              </a:rPr>
              <a:t>object</a:t>
            </a:r>
            <a:r>
              <a:rPr lang="en-US" sz="1800" b="1" dirty="0" smtClean="0">
                <a:solidFill>
                  <a:srgbClr val="000000"/>
                </a:solidFill>
              </a:rPr>
              <a:t>&gt; </a:t>
            </a:r>
            <a:r>
              <a:rPr lang="en-US" sz="1800" b="1" dirty="0" err="1" smtClean="0">
                <a:solidFill>
                  <a:srgbClr val="000000"/>
                </a:solidFill>
              </a:rPr>
              <a:t>objectList</a:t>
            </a:r>
            <a:r>
              <a:rPr lang="en-US" sz="1800" b="1" dirty="0" smtClean="0">
                <a:solidFill>
                  <a:srgbClr val="000000"/>
                </a:solidFill>
              </a:rPr>
              <a:t> = </a:t>
            </a:r>
            <a:r>
              <a:rPr lang="en-US" sz="1800" b="1" dirty="0" smtClean="0">
                <a:solidFill>
                  <a:srgbClr val="0000FF"/>
                </a:solidFill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2B91AF"/>
                </a:solidFill>
              </a:rPr>
              <a:t>List</a:t>
            </a:r>
            <a:r>
              <a:rPr lang="en-US" sz="1800" b="1" dirty="0" smtClean="0">
                <a:solidFill>
                  <a:srgbClr val="000000"/>
                </a:solidFill>
              </a:rPr>
              <a:t>&lt;</a:t>
            </a:r>
            <a:r>
              <a:rPr lang="en-US" sz="1800" b="1" dirty="0" smtClean="0">
                <a:solidFill>
                  <a:srgbClr val="0000FF"/>
                </a:solidFill>
              </a:rPr>
              <a:t>object</a:t>
            </a:r>
            <a:r>
              <a:rPr lang="en-US" sz="1800" b="1" dirty="0" smtClean="0">
                <a:solidFill>
                  <a:srgbClr val="000000"/>
                </a:solidFill>
              </a:rPr>
              <a:t>&gt;(20);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Form1()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InitializeComponent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for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 = 1;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 &lt; 10;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++)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b="1" dirty="0" err="1" smtClean="0">
                <a:solidFill>
                  <a:srgbClr val="000000"/>
                </a:solidFill>
              </a:rPr>
              <a:t>objectList.Add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DateTime</a:t>
            </a:r>
            <a:r>
              <a:rPr lang="en-US" sz="1800" b="1" dirty="0" smtClean="0">
                <a:solidFill>
                  <a:srgbClr val="000000"/>
                </a:solidFill>
              </a:rPr>
              <a:t>(2008,5,i));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for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 = 10;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 &lt; 14;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++)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objectList.Add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err="1" smtClean="0">
                <a:solidFill>
                  <a:srgbClr val="000000"/>
                </a:solidFill>
              </a:rPr>
              <a:t>objectList.Add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A31515"/>
                </a:solidFill>
              </a:rPr>
              <a:t>"Hello World"</a:t>
            </a:r>
            <a:r>
              <a:rPr lang="en-US" sz="1800" b="1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b="1" dirty="0" err="1" smtClean="0">
                <a:solidFill>
                  <a:srgbClr val="000000"/>
                </a:solidFill>
              </a:rPr>
              <a:t>objectList.Add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</a:rPr>
              <a:t>numberList</a:t>
            </a:r>
            <a:r>
              <a:rPr lang="en-US" sz="1800" b="1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bindingObjects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2B91AF"/>
                </a:solidFill>
              </a:rPr>
              <a:t>BindingList</a:t>
            </a:r>
            <a:r>
              <a:rPr lang="en-US" sz="1800" b="1" dirty="0" smtClean="0">
                <a:solidFill>
                  <a:srgbClr val="000000"/>
                </a:solidFill>
              </a:rPr>
              <a:t>&lt;</a:t>
            </a:r>
            <a:r>
              <a:rPr lang="en-US" sz="1800" b="1" dirty="0" smtClean="0">
                <a:solidFill>
                  <a:srgbClr val="0000FF"/>
                </a:solidFill>
              </a:rPr>
              <a:t>object</a:t>
            </a:r>
            <a:r>
              <a:rPr lang="en-US" sz="1800" dirty="0" smtClean="0">
                <a:solidFill>
                  <a:srgbClr val="000000"/>
                </a:solidFill>
              </a:rPr>
              <a:t>&gt;(</a:t>
            </a:r>
            <a:r>
              <a:rPr lang="en-US" sz="1800" dirty="0" err="1" smtClean="0">
                <a:solidFill>
                  <a:srgbClr val="000000"/>
                </a:solidFill>
              </a:rPr>
              <a:t>objectList</a:t>
            </a:r>
            <a:r>
              <a:rPr lang="en-US" sz="1800" dirty="0" smtClean="0">
                <a:solidFill>
                  <a:srgbClr val="000000"/>
                </a:solidFill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listBox1.DataSource = </a:t>
            </a:r>
            <a:r>
              <a:rPr lang="en-US" sz="1800" b="1" dirty="0" err="1" smtClean="0">
                <a:solidFill>
                  <a:srgbClr val="000000"/>
                </a:solidFill>
              </a:rPr>
              <a:t>bindingObjects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comboBox1.DataSource = </a:t>
            </a:r>
            <a:r>
              <a:rPr lang="en-US" sz="1800" b="1" dirty="0" err="1" smtClean="0">
                <a:solidFill>
                  <a:srgbClr val="000000"/>
                </a:solidFill>
              </a:rPr>
              <a:t>bindingObjects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21</TotalTime>
  <Words>152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CSE459_CSharp_04_Inheritance</vt:lpstr>
      <vt:lpstr>Programming in C#  Data Binding to Controls</vt:lpstr>
      <vt:lpstr>The BindList class</vt:lpstr>
      <vt:lpstr>Example</vt:lpstr>
      <vt:lpstr>Example</vt:lpstr>
      <vt:lpstr>Formatted Text</vt:lpstr>
      <vt:lpstr>Example 2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Data Binding to Controls</dc:title>
  <dc:creator>Roger Crawfis</dc:creator>
  <cp:lastModifiedBy>Roger Crawfis</cp:lastModifiedBy>
  <cp:revision>3</cp:revision>
  <dcterms:created xsi:type="dcterms:W3CDTF">2008-04-11T15:21:41Z</dcterms:created>
  <dcterms:modified xsi:type="dcterms:W3CDTF">2008-04-11T15:42:49Z</dcterms:modified>
</cp:coreProperties>
</file>