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337" r:id="rId3"/>
    <p:sldId id="327" r:id="rId4"/>
    <p:sldId id="338" r:id="rId5"/>
    <p:sldId id="341" r:id="rId6"/>
    <p:sldId id="342" r:id="rId7"/>
    <p:sldId id="343" r:id="rId8"/>
    <p:sldId id="344" r:id="rId9"/>
    <p:sldId id="348" r:id="rId10"/>
    <p:sldId id="328" r:id="rId11"/>
    <p:sldId id="330" r:id="rId12"/>
    <p:sldId id="345" r:id="rId13"/>
    <p:sldId id="346" r:id="rId14"/>
    <p:sldId id="347" r:id="rId15"/>
    <p:sldId id="349" r:id="rId16"/>
    <p:sldId id="329" r:id="rId17"/>
    <p:sldId id="350" r:id="rId18"/>
    <p:sldId id="351" r:id="rId19"/>
    <p:sldId id="352" r:id="rId20"/>
    <p:sldId id="353" r:id="rId21"/>
    <p:sldId id="354" r:id="rId22"/>
    <p:sldId id="334" r:id="rId23"/>
    <p:sldId id="335" r:id="rId24"/>
    <p:sldId id="336" r:id="rId25"/>
    <p:sldId id="355" r:id="rId26"/>
    <p:sldId id="356" r:id="rId27"/>
    <p:sldId id="357" r:id="rId28"/>
    <p:sldId id="339" r:id="rId29"/>
    <p:sldId id="340" r:id="rId30"/>
    <p:sldId id="35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7A98F3-D0E0-4A53-803B-1F1D7A1675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74061-5D8D-4F61-94A2-2F2700469E0F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4B2A7-E5C6-41D8-A5C0-729B0C58A0FA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5A182-F4CC-48E4-BAF8-24E71F8F984B}" type="slidenum">
              <a:rPr lang="en-US"/>
              <a:pPr/>
              <a:t>11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6F65A-82FC-4887-AFD6-A800B79D3881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A1F69-9A4F-4F34-A814-98AEF72F87EA}" type="slidenum">
              <a:rPr lang="en-US"/>
              <a:pPr/>
              <a:t>22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C4D8B-3401-43CB-AF1D-467048AFB559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612C9-00C3-437F-B0B8-65356DC11EA0}" type="slidenum">
              <a:rPr lang="en-US"/>
              <a:pPr/>
              <a:t>24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67EA59C-FA49-44F0-B777-22F4781E99D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132" name="Picture 12" descr="brutus w_typ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863FA-A1C0-45B8-9B88-B7AEF7636D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82EA-C2E4-4B86-9758-8C38B072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71199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0B9737-B510-4C85-A6C8-32C6E7A22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CD835-E988-4CBF-91F3-87AAD6A5A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F98C-5FAA-4087-8B0D-04B92A3D5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EB652-7CF0-429C-A1B9-CB48188E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D49C5-8458-4470-8E5E-117E250EA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7B6C1-BB55-47C2-8A4D-1708EEF4B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EA575-249E-46CD-9E42-795F5F57E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CF671-F540-442C-B867-00BF4B765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8EB89-FB0F-407A-99C8-A7C3DB563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09EAE76B-4549-407E-8F94-FCBE3D79FA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7" name="Picture 11" descr="brutus w_type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/>
              <a:t>CSE 494R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(proposed course for 459 Programming in C#)</a:t>
            </a:r>
          </a:p>
          <a:p>
            <a:pPr algn="ctr">
              <a:lnSpc>
                <a:spcPct val="90000"/>
              </a:lnSpc>
            </a:pPr>
            <a:r>
              <a:rPr lang="en-US" sz="3600"/>
              <a:t>Prof. Roger Crawfis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Constraints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 to write</a:t>
            </a:r>
            <a:br>
              <a:rPr lang="en-US" dirty="0"/>
            </a:br>
            <a:r>
              <a:rPr lang="en-US" sz="2300" dirty="0" smtClean="0">
                <a:solidFill>
                  <a:srgbClr val="0070C0"/>
                </a:solidFill>
                <a:cs typeface="Courier New" pitchFamily="49" charset="0"/>
              </a:rPr>
              <a:t> public class </a:t>
            </a:r>
            <a:r>
              <a:rPr lang="en-US" sz="2300" dirty="0" smtClean="0">
                <a:cs typeface="Courier New" pitchFamily="49" charset="0"/>
              </a:rPr>
              <a:t>Stack&lt;T&gt; </a:t>
            </a:r>
            <a:br>
              <a:rPr lang="en-US" sz="2300" dirty="0" smtClean="0">
                <a:cs typeface="Courier New" pitchFamily="49" charset="0"/>
              </a:rPr>
            </a:br>
            <a:r>
              <a:rPr lang="en-US" sz="2300" dirty="0" smtClean="0">
                <a:cs typeface="Courier New" pitchFamily="49" charset="0"/>
              </a:rPr>
              <a:t>    </a:t>
            </a:r>
            <a:r>
              <a:rPr lang="en-US" sz="2300" dirty="0" smtClean="0">
                <a:solidFill>
                  <a:srgbClr val="0070C0"/>
                </a:solidFill>
                <a:cs typeface="Courier New" pitchFamily="49" charset="0"/>
              </a:rPr>
              <a:t>public</a:t>
            </a:r>
            <a:r>
              <a:rPr lang="en-US" sz="2300" dirty="0" smtClean="0">
                <a:cs typeface="Courier New" pitchFamily="49" charset="0"/>
              </a:rPr>
              <a:t> T </a:t>
            </a:r>
            <a:r>
              <a:rPr lang="en-US" sz="2300" dirty="0" err="1" smtClean="0">
                <a:cs typeface="Courier New" pitchFamily="49" charset="0"/>
              </a:rPr>
              <a:t>PopEmpty</a:t>
            </a:r>
            <a:r>
              <a:rPr lang="en-US" sz="2300" dirty="0" smtClean="0">
                <a:cs typeface="Courier New" pitchFamily="49" charset="0"/>
              </a:rPr>
              <a:t>() {</a:t>
            </a:r>
            <a:br>
              <a:rPr lang="en-US" sz="2300" dirty="0" smtClean="0">
                <a:cs typeface="Courier New" pitchFamily="49" charset="0"/>
              </a:rPr>
            </a:br>
            <a:r>
              <a:rPr lang="en-US" sz="2300" dirty="0" smtClean="0">
                <a:cs typeface="Courier New" pitchFamily="49" charset="0"/>
              </a:rPr>
              <a:t>        </a:t>
            </a:r>
            <a:r>
              <a:rPr lang="en-US" sz="2300" dirty="0" smtClean="0">
                <a:solidFill>
                  <a:srgbClr val="0070C0"/>
                </a:solidFill>
                <a:cs typeface="Courier New" pitchFamily="49" charset="0"/>
              </a:rPr>
              <a:t>return new </a:t>
            </a:r>
            <a:r>
              <a:rPr lang="en-US" sz="2300" dirty="0" smtClean="0">
                <a:cs typeface="Courier New" pitchFamily="49" charset="0"/>
              </a:rPr>
              <a:t>T();</a:t>
            </a:r>
            <a:br>
              <a:rPr lang="en-US" sz="2300" dirty="0" smtClean="0">
                <a:cs typeface="Courier New" pitchFamily="49" charset="0"/>
              </a:rPr>
            </a:br>
            <a:r>
              <a:rPr lang="en-US" sz="2300" dirty="0" smtClean="0">
                <a:cs typeface="Courier New" pitchFamily="49" charset="0"/>
              </a:rPr>
              <a:t>    }</a:t>
            </a:r>
            <a:br>
              <a:rPr lang="en-US" sz="2300" dirty="0" smtClean="0">
                <a:cs typeface="Courier New" pitchFamily="49" charset="0"/>
              </a:rPr>
            </a:br>
            <a:r>
              <a:rPr lang="en-US" sz="2300" dirty="0" smtClean="0">
                <a:cs typeface="Courier New" pitchFamily="49" charset="0"/>
              </a:rPr>
              <a:t>}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Why would the </a:t>
            </a:r>
            <a:r>
              <a:rPr lang="en-US" b="1" i="1" dirty="0" smtClean="0"/>
              <a:t>compiler</a:t>
            </a:r>
            <a:r>
              <a:rPr lang="en-US" dirty="0" smtClean="0"/>
              <a:t> produce an error for this?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2514600" y="1600200"/>
            <a:ext cx="4191000" cy="12954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if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my type requires parameters on all of their constructors?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Constraints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 new keyword, </a:t>
            </a:r>
            <a:r>
              <a:rPr lang="en-US" b="1" i="1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provides constraints on </a:t>
            </a:r>
            <a:r>
              <a:rPr lang="en-US" dirty="0" smtClean="0"/>
              <a:t>a type parameter.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base class or interface can be used as a constraint.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For instance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sz="2000" dirty="0" smtClean="0">
                <a:solidFill>
                  <a:srgbClr val="0070C0"/>
                </a:solidFill>
                <a:cs typeface="Courier New" pitchFamily="49" charset="0"/>
              </a:rPr>
              <a:t>public </a:t>
            </a:r>
            <a:r>
              <a:rPr lang="en-US" sz="2000" dirty="0">
                <a:solidFill>
                  <a:srgbClr val="0070C0"/>
                </a:solidFill>
                <a:cs typeface="Courier New" pitchFamily="49" charset="0"/>
              </a:rPr>
              <a:t>interface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IDrawable</a:t>
            </a:r>
            <a:r>
              <a:rPr lang="en-US" sz="2000" dirty="0" smtClean="0">
                <a:cs typeface="Courier New" pitchFamily="49" charset="0"/>
              </a:rPr>
              <a:t> { </a:t>
            </a:r>
            <a:r>
              <a:rPr lang="en-US" sz="2000" dirty="0">
                <a:solidFill>
                  <a:srgbClr val="0070C0"/>
                </a:solidFill>
                <a:cs typeface="Courier New" pitchFamily="49" charset="0"/>
              </a:rPr>
              <a:t>public void </a:t>
            </a:r>
            <a:r>
              <a:rPr lang="en-US" sz="2000" dirty="0" smtClean="0">
                <a:cs typeface="Courier New" pitchFamily="49" charset="0"/>
              </a:rPr>
              <a:t>Draw(); </a:t>
            </a:r>
            <a:r>
              <a:rPr lang="en-US" sz="2000" dirty="0"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Need a constraint that our type </a:t>
            </a:r>
            <a:r>
              <a:rPr lang="en-US" dirty="0"/>
              <a:t>T implements </a:t>
            </a:r>
            <a:r>
              <a:rPr lang="en-US" dirty="0" smtClean="0"/>
              <a:t>the </a:t>
            </a:r>
            <a:r>
              <a:rPr lang="en-US" dirty="0" err="1" smtClean="0">
                <a:cs typeface="Courier New" pitchFamily="49" charset="0"/>
              </a:rPr>
              <a:t>IDrawable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interface.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100" dirty="0" smtClean="0"/>
              <a:t>	</a:t>
            </a:r>
            <a:r>
              <a:rPr lang="en-US" sz="2100" dirty="0" smtClean="0">
                <a:solidFill>
                  <a:srgbClr val="0070C0"/>
                </a:solidFill>
                <a:cs typeface="Courier New" pitchFamily="49" charset="0"/>
              </a:rPr>
              <a:t>public class </a:t>
            </a:r>
            <a:r>
              <a:rPr lang="en-US" sz="2100" dirty="0" err="1" smtClean="0">
                <a:cs typeface="Courier New" pitchFamily="49" charset="0"/>
              </a:rPr>
              <a:t>SceneGraph</a:t>
            </a:r>
            <a:r>
              <a:rPr lang="en-US" sz="2100" dirty="0" smtClean="0">
                <a:cs typeface="Courier New" pitchFamily="49" charset="0"/>
              </a:rPr>
              <a:t>&lt;T&gt; </a:t>
            </a:r>
            <a:r>
              <a:rPr lang="en-US" sz="2100" dirty="0" smtClean="0">
                <a:solidFill>
                  <a:srgbClr val="0070C0"/>
                </a:solidFill>
                <a:cs typeface="Courier New" pitchFamily="49" charset="0"/>
              </a:rPr>
              <a:t>where</a:t>
            </a:r>
            <a:r>
              <a:rPr lang="en-US" sz="2100" dirty="0" smtClean="0">
                <a:cs typeface="Courier New" pitchFamily="49" charset="0"/>
              </a:rPr>
              <a:t> T : </a:t>
            </a:r>
            <a:r>
              <a:rPr lang="en-US" sz="2100" dirty="0" err="1" smtClean="0">
                <a:cs typeface="Courier New" pitchFamily="49" charset="0"/>
              </a:rPr>
              <a:t>IDrawable</a:t>
            </a:r>
            <a:r>
              <a:rPr lang="en-US" sz="2100" dirty="0" smtClean="0">
                <a:cs typeface="Courier New" pitchFamily="49" charset="0"/>
              </a:rPr>
              <a:t> {</a:t>
            </a:r>
            <a:br>
              <a:rPr lang="en-US" sz="2100" dirty="0" smtClean="0">
                <a:cs typeface="Courier New" pitchFamily="49" charset="0"/>
              </a:rPr>
            </a:br>
            <a:r>
              <a:rPr lang="en-US" sz="2100" dirty="0" smtClean="0">
                <a:cs typeface="Courier New" pitchFamily="49" charset="0"/>
              </a:rPr>
              <a:t>    </a:t>
            </a:r>
            <a:r>
              <a:rPr lang="en-US" sz="2100" dirty="0" smtClean="0">
                <a:solidFill>
                  <a:srgbClr val="0070C0"/>
                </a:solidFill>
                <a:cs typeface="Courier New" pitchFamily="49" charset="0"/>
              </a:rPr>
              <a:t>public void </a:t>
            </a:r>
            <a:r>
              <a:rPr lang="en-US" sz="2100" dirty="0" smtClean="0">
                <a:cs typeface="Courier New" pitchFamily="49" charset="0"/>
              </a:rPr>
              <a:t>Render() { … T node; …</a:t>
            </a:r>
            <a:br>
              <a:rPr lang="en-US" sz="2100" dirty="0" smtClean="0">
                <a:cs typeface="Courier New" pitchFamily="49" charset="0"/>
              </a:rPr>
            </a:br>
            <a:r>
              <a:rPr lang="en-US" sz="2100" dirty="0" smtClean="0">
                <a:cs typeface="Courier New" pitchFamily="49" charset="0"/>
              </a:rPr>
              <a:t> 		</a:t>
            </a:r>
            <a:r>
              <a:rPr lang="en-US" sz="2100" dirty="0" err="1" smtClean="0">
                <a:cs typeface="Courier New" pitchFamily="49" charset="0"/>
              </a:rPr>
              <a:t>node.Draw</a:t>
            </a:r>
            <a:r>
              <a:rPr lang="en-US" sz="2100" dirty="0" smtClean="0">
                <a:cs typeface="Courier New" pitchFamily="49" charset="0"/>
              </a:rPr>
              <a:t>();</a:t>
            </a:r>
            <a:br>
              <a:rPr lang="en-US" sz="2100" dirty="0" smtClean="0">
                <a:cs typeface="Courier New" pitchFamily="49" charset="0"/>
              </a:rPr>
            </a:br>
            <a:r>
              <a:rPr lang="en-US" sz="1300" dirty="0" smtClean="0">
                <a:cs typeface="Courier New" pitchFamily="49" charset="0"/>
              </a:rPr>
              <a:t>    }</a:t>
            </a:r>
            <a:br>
              <a:rPr lang="en-US" sz="1300" dirty="0" smtClean="0">
                <a:cs typeface="Courier New" pitchFamily="49" charset="0"/>
              </a:rPr>
            </a:br>
            <a:r>
              <a:rPr lang="en-US" sz="1300" dirty="0" smtClean="0">
                <a:cs typeface="Courier New" pitchFamily="49" charset="0"/>
              </a:rPr>
              <a:t>}</a:t>
            </a:r>
            <a:endParaRPr lang="en-US" sz="1300" dirty="0"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No need to cast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Compiler </a:t>
            </a:r>
            <a:r>
              <a:rPr lang="en-US" dirty="0"/>
              <a:t>uses type information to </a:t>
            </a:r>
            <a:r>
              <a:rPr lang="en-US" dirty="0" smtClean="0"/>
              <a:t>decide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2971800" y="3352800"/>
            <a:ext cx="2590800" cy="16002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Again, this can be enforced at compile time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specify a class constraint.</a:t>
            </a:r>
          </a:p>
          <a:p>
            <a:r>
              <a:rPr lang="en-US" dirty="0" smtClean="0"/>
              <a:t>That is, require a reference type: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CarFactory</a:t>
            </a:r>
            <a:r>
              <a:rPr lang="en-US" dirty="0" smtClean="0"/>
              <a:t>&lt;T&gt; </a:t>
            </a: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smtClean="0">
                <a:solidFill>
                  <a:srgbClr val="0070C0"/>
                </a:solidFill>
              </a:rPr>
              <a:t>class </a:t>
            </a: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T </a:t>
            </a:r>
            <a:r>
              <a:rPr lang="en-US" dirty="0" err="1" smtClean="0"/>
              <a:t>currentCar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Forbids </a:t>
            </a:r>
            <a:r>
              <a:rPr lang="en-US" dirty="0" err="1" smtClean="0"/>
              <a:t>CarFactory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&gt; and other value types. </a:t>
            </a:r>
          </a:p>
          <a:p>
            <a:r>
              <a:rPr lang="en-US" dirty="0" smtClean="0"/>
              <a:t>Useful since I can not set an int to null.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Alternatively, require a value (</a:t>
            </a:r>
            <a:r>
              <a:rPr lang="en-US" dirty="0" err="1" smtClean="0"/>
              <a:t>struct</a:t>
            </a:r>
            <a:r>
              <a:rPr lang="en-US" dirty="0" smtClean="0"/>
              <a:t>) type.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n-US" dirty="0" err="1" smtClean="0">
                <a:solidFill>
                  <a:srgbClr val="0070C0"/>
                </a:solidFill>
              </a:rPr>
              <a:t>struct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Nullable</a:t>
            </a:r>
            <a:r>
              <a:rPr lang="en-US" dirty="0" smtClean="0"/>
              <a:t>&lt;T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err="1" smtClean="0">
                <a:solidFill>
                  <a:srgbClr val="0070C0"/>
                </a:solidFill>
              </a:rPr>
              <a:t>struct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T </a:t>
            </a:r>
            <a:r>
              <a:rPr lang="en-US" dirty="0" smtClean="0"/>
              <a:t>value;</a:t>
            </a:r>
            <a:endParaRPr lang="en-US" dirty="0" smtClean="0"/>
          </a:p>
          <a:p>
            <a:r>
              <a:rPr lang="en-US" dirty="0" smtClean="0"/>
              <a:t>Fixes the </a:t>
            </a:r>
            <a:r>
              <a:rPr lang="en-US" i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problem (but is limited):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public class </a:t>
            </a:r>
            <a:r>
              <a:rPr lang="en-US" sz="2400" dirty="0" smtClean="0">
                <a:cs typeface="Courier New" pitchFamily="49" charset="0"/>
              </a:rPr>
              <a:t>Stack&lt;T</a:t>
            </a:r>
            <a:r>
              <a:rPr lang="en-US" sz="2400" dirty="0" smtClean="0">
                <a:cs typeface="Courier New" pitchFamily="49" charset="0"/>
              </a:rPr>
              <a:t>&gt; </a:t>
            </a:r>
            <a:r>
              <a:rPr lang="en-US" sz="2400" dirty="0" smtClean="0">
                <a:solidFill>
                  <a:srgbClr val="0070C0"/>
                </a:solidFill>
              </a:rPr>
              <a:t>where</a:t>
            </a:r>
            <a:r>
              <a:rPr lang="en-US" sz="2400" dirty="0" smtClean="0"/>
              <a:t> T : </a:t>
            </a:r>
            <a:r>
              <a:rPr lang="en-US" sz="2400" dirty="0" err="1" smtClean="0">
                <a:solidFill>
                  <a:srgbClr val="0070C0"/>
                </a:solidFill>
              </a:rPr>
              <a:t>struct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{ </a:t>
            </a:r>
            <a:r>
              <a:rPr lang="en-US" sz="2400" dirty="0" smtClean="0">
                <a:cs typeface="Courier New" pitchFamily="49" charset="0"/>
              </a:rPr>
              <a:t/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>   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public</a:t>
            </a:r>
            <a:r>
              <a:rPr lang="en-US" sz="2400" dirty="0" smtClean="0">
                <a:cs typeface="Courier New" pitchFamily="49" charset="0"/>
              </a:rPr>
              <a:t> T </a:t>
            </a:r>
            <a:r>
              <a:rPr lang="en-US" sz="2400" dirty="0" err="1" smtClean="0">
                <a:cs typeface="Courier New" pitchFamily="49" charset="0"/>
              </a:rPr>
              <a:t>PopEmpty</a:t>
            </a:r>
            <a:r>
              <a:rPr lang="en-US" sz="2400" dirty="0" smtClean="0">
                <a:cs typeface="Courier New" pitchFamily="49" charset="0"/>
              </a:rPr>
              <a:t>() {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2400" dirty="0" smtClean="0">
                <a:cs typeface="Courier New" pitchFamily="49" charset="0"/>
              </a:rPr>
              <a:t>       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return new </a:t>
            </a:r>
            <a:r>
              <a:rPr lang="en-US" sz="2400" dirty="0" smtClean="0">
                <a:cs typeface="Courier New" pitchFamily="49" charset="0"/>
              </a:rPr>
              <a:t>T();</a:t>
            </a:r>
            <a:br>
              <a:rPr lang="en-US" sz="2400" dirty="0" smtClean="0">
                <a:cs typeface="Courier New" pitchFamily="49" charset="0"/>
              </a:rPr>
            </a:br>
            <a:r>
              <a:rPr lang="en-US" sz="1600" dirty="0" smtClean="0">
                <a:cs typeface="Courier New" pitchFamily="49" charset="0"/>
              </a:rPr>
              <a:t>    }</a:t>
            </a:r>
            <a:br>
              <a:rPr lang="en-US" sz="1600" dirty="0" smtClean="0">
                <a:cs typeface="Courier New" pitchFamily="49" charset="0"/>
              </a:rPr>
            </a:br>
            <a:r>
              <a:rPr lang="en-US" sz="1600" dirty="0" smtClean="0"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Default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need to initialize a variable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n-US" dirty="0" smtClean="0">
                <a:solidFill>
                  <a:srgbClr val="0070C0"/>
                </a:solidFill>
              </a:rPr>
              <a:t>class </a:t>
            </a:r>
            <a:r>
              <a:rPr lang="en-US" dirty="0" err="1" smtClean="0"/>
              <a:t>GraphNode</a:t>
            </a:r>
            <a:r>
              <a:rPr lang="en-US" dirty="0" smtClean="0"/>
              <a:t>&lt;T&gt; {</a:t>
            </a:r>
            <a:endParaRPr lang="en-US" dirty="0" smtClean="0"/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n-US" dirty="0" smtClean="0"/>
              <a:t>T </a:t>
            </a:r>
            <a:r>
              <a:rPr lang="en-US" dirty="0" err="1" smtClean="0"/>
              <a:t>nodeLabel</a:t>
            </a:r>
            <a:r>
              <a:rPr lang="en-US" dirty="0" smtClean="0"/>
              <a:t>;</a:t>
            </a:r>
            <a:endParaRPr lang="en-US" dirty="0" smtClean="0"/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void </a:t>
            </a:r>
            <a:r>
              <a:rPr lang="en-US" dirty="0" err="1" smtClean="0"/>
              <a:t>ClearLabel</a:t>
            </a:r>
            <a:r>
              <a:rPr lang="en-US" dirty="0" smtClean="0"/>
              <a:t>() {</a:t>
            </a:r>
          </a:p>
          <a:p>
            <a:pPr lvl="3">
              <a:buNone/>
            </a:pPr>
            <a:r>
              <a:rPr lang="en-US" dirty="0" err="1" smtClean="0"/>
              <a:t>nodeLabel</a:t>
            </a:r>
            <a:r>
              <a:rPr lang="en-US" dirty="0" smtClean="0"/>
              <a:t> = </a:t>
            </a:r>
            <a:r>
              <a:rPr lang="en-US" dirty="0" smtClean="0"/>
              <a:t>null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Why doesn’t this work?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3276600" y="1981200"/>
            <a:ext cx="2057400" cy="14478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do I do if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 is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int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Default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70C0"/>
                </a:solidFill>
              </a:rPr>
              <a:t>default</a:t>
            </a:r>
            <a:r>
              <a:rPr lang="en-US" dirty="0" smtClean="0"/>
              <a:t> keyword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GraphNode</a:t>
            </a:r>
            <a:r>
              <a:rPr lang="en-US" dirty="0" smtClean="0"/>
              <a:t>&lt;T&gt; 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T </a:t>
            </a:r>
            <a:r>
              <a:rPr lang="en-US" dirty="0" err="1" smtClean="0"/>
              <a:t>nodeLabel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void </a:t>
            </a:r>
            <a:r>
              <a:rPr lang="en-US" dirty="0" err="1" smtClean="0"/>
              <a:t>ClearLabel</a:t>
            </a:r>
            <a:r>
              <a:rPr lang="en-US" dirty="0" smtClean="0"/>
              <a:t>() {</a:t>
            </a:r>
          </a:p>
          <a:p>
            <a:pPr lvl="3">
              <a:buNone/>
            </a:pPr>
            <a:r>
              <a:rPr lang="en-US" dirty="0" err="1" smtClean="0"/>
              <a:t>nodeLabel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0070C0"/>
                </a:solidFill>
              </a:rPr>
              <a:t>default</a:t>
            </a:r>
            <a:r>
              <a:rPr lang="en-US" dirty="0" smtClean="0"/>
              <a:t>(T);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If T is a reference type default(T) will be null.</a:t>
            </a:r>
          </a:p>
          <a:p>
            <a:r>
              <a:rPr lang="en-US" dirty="0" smtClean="0"/>
              <a:t>For value types all bits are set to zero.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Constraint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Special constraint using the </a:t>
            </a:r>
            <a:r>
              <a:rPr lang="en-US" i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keyword:</a:t>
            </a:r>
          </a:p>
          <a:p>
            <a:pPr lvl="1">
              <a:buNone/>
            </a:pPr>
            <a:r>
              <a:rPr lang="en-US" sz="2200" dirty="0" smtClean="0">
                <a:solidFill>
                  <a:srgbClr val="0070C0"/>
                </a:solidFill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rgbClr val="0070C0"/>
                </a:solidFill>
                <a:cs typeface="Courier New" pitchFamily="49" charset="0"/>
              </a:rPr>
              <a:t>public </a:t>
            </a:r>
            <a:r>
              <a:rPr lang="en-US" sz="2200" dirty="0">
                <a:solidFill>
                  <a:srgbClr val="0070C0"/>
                </a:solidFill>
                <a:cs typeface="Courier New" pitchFamily="49" charset="0"/>
              </a:rPr>
              <a:t>class </a:t>
            </a:r>
            <a:r>
              <a:rPr lang="en-US" sz="2200" dirty="0">
                <a:cs typeface="Courier New" pitchFamily="49" charset="0"/>
              </a:rPr>
              <a:t>Stack&lt;T&gt; </a:t>
            </a:r>
            <a:r>
              <a:rPr lang="en-US" sz="2200" b="1" dirty="0">
                <a:solidFill>
                  <a:srgbClr val="0070C0"/>
                </a:solidFill>
                <a:cs typeface="Courier New" pitchFamily="49" charset="0"/>
              </a:rPr>
              <a:t>where</a:t>
            </a:r>
            <a:r>
              <a:rPr lang="en-US" sz="2200" dirty="0">
                <a:cs typeface="Courier New" pitchFamily="49" charset="0"/>
              </a:rPr>
              <a:t> T : </a:t>
            </a:r>
            <a:r>
              <a:rPr lang="en-US" sz="2200" b="1" dirty="0">
                <a:solidFill>
                  <a:srgbClr val="0070C0"/>
                </a:solidFill>
                <a:cs typeface="Courier New" pitchFamily="49" charset="0"/>
              </a:rPr>
              <a:t>new</a:t>
            </a:r>
            <a:r>
              <a:rPr lang="en-US" sz="2200" dirty="0">
                <a:cs typeface="Courier New" pitchFamily="49" charset="0"/>
              </a:rPr>
              <a:t>() {</a:t>
            </a:r>
            <a:br>
              <a:rPr lang="en-US" sz="2200" dirty="0">
                <a:cs typeface="Courier New" pitchFamily="49" charset="0"/>
              </a:rPr>
            </a:br>
            <a:r>
              <a:rPr lang="en-US" sz="2200" dirty="0">
                <a:cs typeface="Courier New" pitchFamily="49" charset="0"/>
              </a:rPr>
              <a:t>    </a:t>
            </a:r>
            <a:r>
              <a:rPr lang="en-US" sz="2200" dirty="0">
                <a:solidFill>
                  <a:srgbClr val="0070C0"/>
                </a:solidFill>
                <a:cs typeface="Courier New" pitchFamily="49" charset="0"/>
              </a:rPr>
              <a:t>public</a:t>
            </a:r>
            <a:r>
              <a:rPr lang="en-US" sz="2200" dirty="0">
                <a:cs typeface="Courier New" pitchFamily="49" charset="0"/>
              </a:rPr>
              <a:t> T </a:t>
            </a:r>
            <a:r>
              <a:rPr lang="en-US" sz="2200" dirty="0" err="1">
                <a:cs typeface="Courier New" pitchFamily="49" charset="0"/>
              </a:rPr>
              <a:t>PopEmpty</a:t>
            </a:r>
            <a:r>
              <a:rPr lang="en-US" sz="2200" dirty="0">
                <a:cs typeface="Courier New" pitchFamily="49" charset="0"/>
              </a:rPr>
              <a:t>() {</a:t>
            </a:r>
            <a:br>
              <a:rPr lang="en-US" sz="2200" dirty="0">
                <a:cs typeface="Courier New" pitchFamily="49" charset="0"/>
              </a:rPr>
            </a:br>
            <a:r>
              <a:rPr lang="en-US" sz="2200" dirty="0">
                <a:cs typeface="Courier New" pitchFamily="49" charset="0"/>
              </a:rPr>
              <a:t>        </a:t>
            </a:r>
            <a:r>
              <a:rPr lang="en-US" sz="2200" dirty="0">
                <a:solidFill>
                  <a:srgbClr val="0070C0"/>
                </a:solidFill>
                <a:cs typeface="Courier New" pitchFamily="49" charset="0"/>
              </a:rPr>
              <a:t>return new </a:t>
            </a:r>
            <a:r>
              <a:rPr lang="en-US" sz="2200" dirty="0">
                <a:cs typeface="Courier New" pitchFamily="49" charset="0"/>
              </a:rPr>
              <a:t>T();</a:t>
            </a:r>
            <a:br>
              <a:rPr lang="en-US" sz="2200" dirty="0">
                <a:cs typeface="Courier New" pitchFamily="49" charset="0"/>
              </a:rPr>
            </a:br>
            <a:r>
              <a:rPr lang="en-US" sz="1300" dirty="0">
                <a:cs typeface="Courier New" pitchFamily="49" charset="0"/>
              </a:rPr>
              <a:t>    }</a:t>
            </a:r>
            <a:br>
              <a:rPr lang="en-US" sz="1300" dirty="0">
                <a:cs typeface="Courier New" pitchFamily="49" charset="0"/>
              </a:rPr>
            </a:br>
            <a:r>
              <a:rPr lang="en-US" sz="1300" dirty="0"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Parameter-less </a:t>
            </a:r>
            <a:r>
              <a:rPr lang="en-US" b="1" i="1" dirty="0" smtClean="0">
                <a:cs typeface="Courier New" pitchFamily="49" charset="0"/>
              </a:rPr>
              <a:t>constructor </a:t>
            </a:r>
            <a:r>
              <a:rPr lang="en-US" b="1" i="1" dirty="0" smtClean="0"/>
              <a:t>constraint</a:t>
            </a:r>
            <a:endParaRPr lang="en-US" b="1" i="1" dirty="0"/>
          </a:p>
          <a:p>
            <a:pPr lvl="1"/>
            <a:r>
              <a:rPr lang="en-US" dirty="0" smtClean="0"/>
              <a:t>Type T must provide a public parameter-less constructor</a:t>
            </a:r>
          </a:p>
          <a:p>
            <a:pPr lvl="1"/>
            <a:r>
              <a:rPr lang="en-US" dirty="0" smtClean="0"/>
              <a:t>No support for other constructors or other method syntaxes.</a:t>
            </a:r>
          </a:p>
          <a:p>
            <a:pPr lvl="1"/>
            <a:r>
              <a:rPr lang="en-US" dirty="0" smtClean="0"/>
              <a:t>The new() constraint must be the last constraint.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generic type parameter, like a regular type, can have zero or one primary constraints, including:</a:t>
            </a:r>
          </a:p>
          <a:p>
            <a:pPr lvl="1"/>
            <a:r>
              <a:rPr lang="en-US" dirty="0" smtClean="0"/>
              <a:t>Derived from a non-sealed concrete or abstract base type</a:t>
            </a:r>
          </a:p>
          <a:p>
            <a:pPr lvl="1"/>
            <a:r>
              <a:rPr lang="en-US" dirty="0" smtClean="0"/>
              <a:t>The class constraint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struct</a:t>
            </a:r>
            <a:r>
              <a:rPr lang="en-US" dirty="0" smtClean="0"/>
              <a:t> constraint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generic type parameter, like a regular type, can have zero or </a:t>
            </a:r>
            <a:r>
              <a:rPr lang="en-US" dirty="0" smtClean="0"/>
              <a:t>more interface constraints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GraphNode</a:t>
            </a:r>
            <a:r>
              <a:rPr lang="en-US" dirty="0" smtClean="0"/>
              <a:t>&lt;T&gt; </a:t>
            </a: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err="1" smtClean="0"/>
              <a:t>ICloneable</a:t>
            </a:r>
            <a:r>
              <a:rPr lang="en-US" dirty="0" smtClean="0"/>
              <a:t>, </a:t>
            </a:r>
            <a:r>
              <a:rPr lang="en-US" dirty="0" err="1" smtClean="0"/>
              <a:t>IComparable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…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where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parameter can only have one where clause, so all constraints must be specified within a single where clause.</a:t>
            </a:r>
          </a:p>
          <a:p>
            <a:r>
              <a:rPr lang="en-US" dirty="0" smtClean="0"/>
              <a:t>Not allowed: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GraphNode</a:t>
            </a:r>
            <a:r>
              <a:rPr lang="en-US" dirty="0" smtClean="0"/>
              <a:t>&lt;T&gt; 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err="1" smtClean="0"/>
              <a:t>MyNode</a:t>
            </a:r>
            <a:r>
              <a:rPr lang="en-US" dirty="0" smtClean="0"/>
              <a:t>, </a:t>
            </a:r>
            <a:r>
              <a:rPr lang="en-US" dirty="0" err="1" smtClean="0"/>
              <a:t>ICloneable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where </a:t>
            </a:r>
            <a:r>
              <a:rPr lang="en-US" dirty="0" smtClean="0"/>
              <a:t>T : </a:t>
            </a:r>
            <a:r>
              <a:rPr lang="en-US" dirty="0" err="1" smtClean="0"/>
              <a:t>IComparable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()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&quot;No&quot; Symbol 3"/>
          <p:cNvSpPr/>
          <p:nvPr/>
        </p:nvSpPr>
        <p:spPr bwMode="auto">
          <a:xfrm>
            <a:off x="2667000" y="4114800"/>
            <a:ext cx="1371600" cy="1295400"/>
          </a:xfrm>
          <a:prstGeom prst="noSmoking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Type Unification and the use of the </a:t>
            </a:r>
            <a:r>
              <a:rPr lang="en-US" dirty="0" err="1" smtClean="0"/>
              <a:t>ArrayList</a:t>
            </a:r>
            <a:r>
              <a:rPr lang="en-US" dirty="0" smtClean="0"/>
              <a:t> set of slides.</a:t>
            </a:r>
          </a:p>
          <a:p>
            <a:r>
              <a:rPr lang="en-US" dirty="0" smtClean="0"/>
              <a:t>In summary, four main goals: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Increase type safety (statically)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Eliminate type casts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 err="1" smtClean="0"/>
              <a:t>box’ing</a:t>
            </a:r>
            <a:r>
              <a:rPr lang="en-US" dirty="0" smtClean="0"/>
              <a:t> and </a:t>
            </a:r>
            <a:r>
              <a:rPr lang="en-US" dirty="0" err="1" smtClean="0"/>
              <a:t>unbox’ing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C++ has templates</a:t>
            </a:r>
          </a:p>
          <a:p>
            <a:pPr marL="571500" indent="-514350"/>
            <a:r>
              <a:rPr lang="en-US" dirty="0" smtClean="0"/>
              <a:t>Syntax is similar to C++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Type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generic type can be parameterized with many type place-holders;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public interface </a:t>
            </a:r>
            <a:r>
              <a:rPr lang="en-US" sz="2400" dirty="0" err="1" smtClean="0"/>
              <a:t>IFunction</a:t>
            </a:r>
            <a:r>
              <a:rPr lang="en-US" sz="2400" dirty="0" smtClean="0"/>
              <a:t>&lt;</a:t>
            </a:r>
            <a:r>
              <a:rPr lang="en-US" sz="2400" dirty="0" err="1" smtClean="0"/>
              <a:t>TDomain,TRange</a:t>
            </a:r>
            <a:r>
              <a:rPr lang="en-US" sz="2400" dirty="0" smtClean="0"/>
              <a:t>&gt; {</a:t>
            </a:r>
          </a:p>
          <a:p>
            <a:pPr lvl="2">
              <a:buNone/>
            </a:pPr>
            <a:r>
              <a:rPr lang="en-US" sz="2000" dirty="0" err="1" smtClean="0"/>
              <a:t>TRange</a:t>
            </a:r>
            <a:r>
              <a:rPr lang="en-US" sz="2000" dirty="0" smtClean="0"/>
              <a:t> Evaluate(</a:t>
            </a:r>
            <a:r>
              <a:rPr lang="en-US" sz="2000" dirty="0" err="1" smtClean="0"/>
              <a:t>TDomain</a:t>
            </a:r>
            <a:r>
              <a:rPr lang="en-US" sz="2000" dirty="0" smtClean="0"/>
              <a:t> sample);</a:t>
            </a:r>
          </a:p>
          <a:p>
            <a:pPr lvl="1">
              <a:buNone/>
            </a:pPr>
            <a:r>
              <a:rPr lang="en-US" sz="2400" dirty="0" smtClean="0"/>
              <a:t>}</a:t>
            </a:r>
          </a:p>
          <a:p>
            <a:r>
              <a:rPr lang="en-US" dirty="0" smtClean="0"/>
              <a:t>2D, 3D, complex function support with mappings from one domain to another.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type parameter can have its own set of constraints (and own where class).</a:t>
            </a:r>
          </a:p>
          <a:p>
            <a:r>
              <a:rPr lang="en-US" dirty="0" smtClean="0"/>
              <a:t>You can also have one type parameter be dependent on another.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SubSet</a:t>
            </a:r>
            <a:r>
              <a:rPr lang="en-US" dirty="0" smtClean="0"/>
              <a:t>&lt;U,V&gt; </a:t>
            </a: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U : V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smtClean="0"/>
              <a:t>Group&lt;U,V&gt; 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V : </a:t>
            </a:r>
            <a:r>
              <a:rPr lang="en-US" dirty="0" err="1" smtClean="0"/>
              <a:t>IEnumerable</a:t>
            </a:r>
            <a:r>
              <a:rPr lang="en-US" dirty="0" smtClean="0"/>
              <a:t>&lt;U&gt; { …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A {...}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class B {...}</a:t>
            </a:r>
          </a:p>
          <a:p>
            <a:r>
              <a:rPr lang="en-US">
                <a:latin typeface="Courier New" pitchFamily="49" charset="0"/>
                <a:cs typeface="Courier New" pitchFamily="49" charset="0"/>
              </a:rPr>
              <a:t>class Incompat&lt;S,T&gt;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where S: A, T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where T: B				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...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class StructWithClass&lt;S,T,U&gt;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where S: struct, T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where T: U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where U: A				 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...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Errors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>
                <a:latin typeface="Courier New" pitchFamily="49" charset="0"/>
                <a:cs typeface="Courier New" pitchFamily="49" charset="0"/>
              </a:rPr>
              <a:t>interface I&lt;T&gt;</a:t>
            </a:r>
            <a:br>
              <a:rPr lang="fr-FR">
                <a:latin typeface="Courier New" pitchFamily="49" charset="0"/>
                <a:cs typeface="Courier New" pitchFamily="49" charset="0"/>
              </a:rPr>
            </a:br>
            <a:r>
              <a:rPr lang="fr-FR">
                <a:latin typeface="Courier New" pitchFamily="49" charset="0"/>
                <a:cs typeface="Courier New" pitchFamily="49" charset="0"/>
              </a:rPr>
              <a:t>{</a:t>
            </a:r>
            <a:br>
              <a:rPr lang="fr-FR">
                <a:latin typeface="Courier New" pitchFamily="49" charset="0"/>
                <a:cs typeface="Courier New" pitchFamily="49" charset="0"/>
              </a:rPr>
            </a:br>
            <a:r>
              <a:rPr lang="fr-FR">
                <a:latin typeface="Courier New" pitchFamily="49" charset="0"/>
                <a:cs typeface="Courier New" pitchFamily="49" charset="0"/>
              </a:rPr>
              <a:t>	void F();</a:t>
            </a:r>
            <a:br>
              <a:rPr lang="fr-FR">
                <a:latin typeface="Courier New" pitchFamily="49" charset="0"/>
                <a:cs typeface="Courier New" pitchFamily="49" charset="0"/>
              </a:rPr>
            </a:br>
            <a:r>
              <a:rPr lang="fr-FR">
                <a:latin typeface="Courier New" pitchFamily="49" charset="0"/>
                <a:cs typeface="Courier New" pitchFamily="49" charset="0"/>
              </a:rPr>
              <a:t>}</a:t>
            </a:r>
            <a:endParaRPr lang="en-US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Courier New" pitchFamily="49" charset="0"/>
                <a:cs typeface="Courier New" pitchFamily="49" charset="0"/>
              </a:rPr>
              <a:t>class X&lt;U,V&gt;: I&lt;U&gt;, I&lt;V&gt;		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{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void I&lt;U&gt;.F() {...}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	void I&lt;V&gt;.F() {...}</a:t>
            </a:r>
            <a:br>
              <a:rPr lang="en-US">
                <a:latin typeface="Courier New" pitchFamily="49" charset="0"/>
                <a:cs typeface="Courier New" pitchFamily="49" charset="0"/>
              </a:rPr>
            </a:br>
            <a:r>
              <a:rPr lang="en-US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C# also allow you to parameterize a method with generic types: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static void </a:t>
            </a:r>
            <a:r>
              <a:rPr lang="en-US" dirty="0" smtClean="0"/>
              <a:t>Swap&lt;T&gt;( </a:t>
            </a:r>
            <a:r>
              <a:rPr lang="en-US" dirty="0" smtClean="0">
                <a:solidFill>
                  <a:srgbClr val="0070C0"/>
                </a:solidFill>
              </a:rPr>
              <a:t>ref</a:t>
            </a:r>
            <a:r>
              <a:rPr lang="en-US" dirty="0" smtClean="0"/>
              <a:t> T a, </a:t>
            </a:r>
            <a:r>
              <a:rPr lang="en-US" dirty="0" smtClean="0">
                <a:solidFill>
                  <a:srgbClr val="0070C0"/>
                </a:solidFill>
              </a:rPr>
              <a:t>ref</a:t>
            </a:r>
            <a:r>
              <a:rPr lang="en-US" dirty="0" smtClean="0"/>
              <a:t> T b )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T temp = a;</a:t>
            </a:r>
          </a:p>
          <a:p>
            <a:pPr lvl="2">
              <a:buNone/>
            </a:pPr>
            <a:r>
              <a:rPr lang="en-US" dirty="0" smtClean="0"/>
              <a:t>a = b;</a:t>
            </a:r>
          </a:p>
          <a:p>
            <a:pPr lvl="2">
              <a:buNone/>
            </a:pPr>
            <a:r>
              <a:rPr lang="en-US" dirty="0" smtClean="0"/>
              <a:t>b = temp;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method does not need to be static.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public class </a:t>
            </a:r>
            <a:r>
              <a:rPr lang="en-US" sz="2400" dirty="0" smtClean="0"/>
              <a:t>Report&lt;T&gt; : </a:t>
            </a:r>
            <a:r>
              <a:rPr lang="en-US" sz="2400" dirty="0" smtClean="0">
                <a:solidFill>
                  <a:srgbClr val="0070C0"/>
                </a:solidFill>
              </a:rPr>
              <a:t>where</a:t>
            </a:r>
            <a:r>
              <a:rPr lang="en-US" sz="2400" dirty="0" smtClean="0"/>
              <a:t> T </a:t>
            </a:r>
            <a:r>
              <a:rPr lang="en-US" sz="2400" dirty="0" err="1" smtClean="0"/>
              <a:t>IFormatter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/>
              <a:t>{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sz="2000" dirty="0" smtClean="0"/>
          </a:p>
          <a:p>
            <a:pPr lvl="1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public class</a:t>
            </a:r>
            <a:r>
              <a:rPr lang="en-US" sz="2400" dirty="0" smtClean="0"/>
              <a:t> Insurance {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public</a:t>
            </a:r>
            <a:r>
              <a:rPr lang="en-US" sz="2000" dirty="0" smtClean="0"/>
              <a:t> Report&lt;T&gt; </a:t>
            </a:r>
            <a:r>
              <a:rPr lang="en-US" sz="2000" dirty="0" err="1" smtClean="0"/>
              <a:t>ProduceReport</a:t>
            </a:r>
            <a:r>
              <a:rPr lang="en-US" sz="2000" dirty="0" smtClean="0"/>
              <a:t>&lt;T&gt;()</a:t>
            </a:r>
          </a:p>
          <a:p>
            <a:pPr lvl="3">
              <a:buNone/>
            </a:pPr>
            <a:r>
              <a:rPr lang="en-US" dirty="0" smtClean="0">
                <a:solidFill>
                  <a:srgbClr val="0070C0"/>
                </a:solidFill>
              </a:rPr>
              <a:t>where</a:t>
            </a:r>
            <a:r>
              <a:rPr lang="en-US" dirty="0" smtClean="0"/>
              <a:t> T : </a:t>
            </a:r>
            <a:r>
              <a:rPr lang="en-US" dirty="0" err="1" smtClean="0"/>
              <a:t>IFormatter</a:t>
            </a:r>
            <a:endParaRPr lang="en-US" dirty="0" smtClean="0"/>
          </a:p>
          <a:p>
            <a:pPr lvl="2">
              <a:buNone/>
            </a:pPr>
            <a:r>
              <a:rPr lang="en-US" sz="2000" dirty="0" smtClean="0"/>
              <a:t>{</a:t>
            </a:r>
          </a:p>
          <a:p>
            <a:pPr lvl="3">
              <a:buNone/>
            </a:pPr>
            <a:r>
              <a:rPr lang="en-US" sz="1800" dirty="0" smtClean="0"/>
              <a:t>…</a:t>
            </a:r>
          </a:p>
          <a:p>
            <a:pPr lvl="2">
              <a:buNone/>
            </a:pPr>
            <a:r>
              <a:rPr lang="en-US" sz="2000" dirty="0" smtClean="0"/>
              <a:t>}</a:t>
            </a:r>
          </a:p>
          <a:p>
            <a:pPr lvl="1">
              <a:buNone/>
            </a:pPr>
            <a:r>
              <a:rPr lang="en-US" sz="20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a type Derived is Covariant to the type, Base, if Derived can be cast to Base.</a:t>
            </a:r>
          </a:p>
          <a:p>
            <a:r>
              <a:rPr lang="en-US" dirty="0" smtClean="0"/>
              <a:t>Generic types are not covariant.</a:t>
            </a:r>
          </a:p>
          <a:p>
            <a:pPr lvl="1"/>
            <a:r>
              <a:rPr lang="en-US" dirty="0" err="1" smtClean="0"/>
              <a:t>MyClass</a:t>
            </a:r>
            <a:r>
              <a:rPr lang="en-US" dirty="0" smtClean="0"/>
              <a:t>&lt;Derived&gt; </a:t>
            </a:r>
            <a:r>
              <a:rPr lang="en-US" dirty="0" err="1" smtClean="0"/>
              <a:t>md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MyClass</a:t>
            </a:r>
            <a:r>
              <a:rPr lang="en-US" dirty="0" smtClean="0"/>
              <a:t>&lt;Base&gt; </a:t>
            </a:r>
            <a:r>
              <a:rPr lang="en-US" dirty="0" err="1" smtClean="0"/>
              <a:t>mb</a:t>
            </a:r>
            <a:r>
              <a:rPr lang="en-US" dirty="0" smtClean="0"/>
              <a:t> = </a:t>
            </a:r>
            <a:r>
              <a:rPr lang="en-US" dirty="0" err="1" smtClean="0"/>
              <a:t>md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&quot;No&quot; Symbol 3"/>
          <p:cNvSpPr/>
          <p:nvPr/>
        </p:nvSpPr>
        <p:spPr bwMode="auto">
          <a:xfrm>
            <a:off x="4191000" y="4191000"/>
            <a:ext cx="838200" cy="838200"/>
          </a:xfrm>
          <a:prstGeom prst="noSmoking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Generics v.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made the decision to keep backward compatible </a:t>
            </a:r>
            <a:r>
              <a:rPr lang="en-US" dirty="0" err="1" smtClean="0"/>
              <a:t>bytecode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Hence old JVM’s can run the new Java with generics code.</a:t>
            </a:r>
          </a:p>
          <a:p>
            <a:pPr lvl="1"/>
            <a:r>
              <a:rPr lang="en-US" dirty="0" smtClean="0"/>
              <a:t>Ruins run-time type reflection.</a:t>
            </a:r>
          </a:p>
          <a:p>
            <a:r>
              <a:rPr lang="en-US" dirty="0" smtClean="0"/>
              <a:t>C# 2.0 requires a new CLR.</a:t>
            </a:r>
          </a:p>
          <a:p>
            <a:pPr lvl="1"/>
            <a:r>
              <a:rPr lang="en-US" dirty="0" smtClean="0"/>
              <a:t>Generics are supported in the IL code.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Templates v.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has slightly more powerful parametric polymorphism in that non-type parameters can also be used.</a:t>
            </a:r>
          </a:p>
          <a:p>
            <a:r>
              <a:rPr lang="en-US" dirty="0" smtClean="0"/>
              <a:t>No run-time type support or reflection.</a:t>
            </a:r>
          </a:p>
          <a:p>
            <a:r>
              <a:rPr lang="en-US" dirty="0" smtClean="0"/>
              <a:t>Run-time (generics) versus compile-time (templates)</a:t>
            </a:r>
          </a:p>
          <a:p>
            <a:r>
              <a:rPr lang="en-US" dirty="0" smtClean="0"/>
              <a:t>Requires you to expose your source code to everyone.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Syntax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public class Stack&lt;T&gt; { … }</a:t>
            </a:r>
          </a:p>
          <a:p>
            <a:pPr lvl="1"/>
            <a:r>
              <a:rPr lang="en-US" dirty="0"/>
              <a:t>T is the type variable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Stack&lt;int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myStack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 new Stack&lt;int&gt;();</a:t>
            </a:r>
          </a:p>
          <a:p>
            <a:r>
              <a:rPr lang="en-US" dirty="0" smtClean="0"/>
              <a:t>Can </a:t>
            </a:r>
            <a:r>
              <a:rPr lang="en-US" dirty="0"/>
              <a:t>have </a:t>
            </a:r>
            <a:r>
              <a:rPr lang="en-US" dirty="0" smtClean="0"/>
              <a:t>several type </a:t>
            </a:r>
            <a:r>
              <a:rPr lang="en-US" dirty="0"/>
              <a:t>parameters</a:t>
            </a:r>
          </a:p>
          <a:p>
            <a:pPr lvl="1"/>
            <a:r>
              <a:rPr lang="en-US" dirty="0"/>
              <a:t>Dictionary&lt;</a:t>
            </a:r>
            <a:r>
              <a:rPr lang="en-US" dirty="0" err="1"/>
              <a:t>TKey</a:t>
            </a:r>
            <a:r>
              <a:rPr lang="en-US" dirty="0"/>
              <a:t>, </a:t>
            </a:r>
            <a:r>
              <a:rPr lang="en-US" dirty="0" err="1"/>
              <a:t>TValue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Compiler will now enforce type safety</a:t>
            </a:r>
          </a:p>
          <a:p>
            <a:pPr lvl="1"/>
            <a:r>
              <a:rPr lang="en-US" dirty="0" err="1" smtClean="0"/>
              <a:t>myStack.Push</a:t>
            </a:r>
            <a:r>
              <a:rPr lang="en-US" dirty="0" smtClean="0"/>
              <a:t>(4.3)</a:t>
            </a:r>
            <a:r>
              <a:rPr lang="en-US" dirty="0" smtClean="0">
                <a:solidFill>
                  <a:srgbClr val="92D050"/>
                </a:solidFill>
              </a:rPr>
              <a:t>  // Compiler error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2590800" y="1905000"/>
            <a:ext cx="5486400" cy="1600200"/>
          </a:xfrm>
          <a:prstGeom prst="wedgeRect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Design Note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It is customary to use T for a generic single type. For multiple types or in cases where the type is clear a more specific name should be used. This is pre-fixed by a capital 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addition to Reading Chapters 1-3 of the textbook and going through these lectures, you should:</a:t>
            </a:r>
          </a:p>
          <a:p>
            <a:pPr lvl="1"/>
            <a:r>
              <a:rPr lang="en-US" dirty="0" smtClean="0"/>
              <a:t>Memorize the C# keywords a-I in the appendix of the book.</a:t>
            </a:r>
          </a:p>
          <a:p>
            <a:pPr lvl="1"/>
            <a:r>
              <a:rPr lang="en-US" dirty="0" smtClean="0"/>
              <a:t>Think of how you would design a program or set of programs to display memorization questions or flashcards.</a:t>
            </a:r>
          </a:p>
          <a:p>
            <a:pPr lvl="1"/>
            <a:r>
              <a:rPr lang="en-US" dirty="0" smtClean="0"/>
              <a:t>Read careful through the errata for book for Chapters 1-4.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the name Generic?</a:t>
            </a:r>
          </a:p>
          <a:p>
            <a:pPr lvl="1"/>
            <a:r>
              <a:rPr lang="en-US" dirty="0" smtClean="0"/>
              <a:t>We separate the behavior from the type allowing more generic behavior descriptions.</a:t>
            </a:r>
          </a:p>
          <a:p>
            <a:r>
              <a:rPr lang="en-US" dirty="0" smtClean="0"/>
              <a:t>Also called Parametric Polymorphism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e supply a type parameter and the same code or behavior applies to this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Parameterization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Generics can be used with: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err="1" smtClean="0"/>
              <a:t>Struct</a:t>
            </a:r>
            <a:endParaRPr lang="en-US" dirty="0" smtClean="0"/>
          </a:p>
          <a:p>
            <a:pPr lvl="2"/>
            <a:r>
              <a:rPr lang="en-US" dirty="0" smtClean="0"/>
              <a:t>Interface</a:t>
            </a:r>
          </a:p>
          <a:p>
            <a:pPr lvl="2"/>
            <a:r>
              <a:rPr lang="en-US" dirty="0" smtClean="0"/>
              <a:t>Class</a:t>
            </a:r>
          </a:p>
          <a:p>
            <a:pPr lvl="2"/>
            <a:r>
              <a:rPr lang="en-US" dirty="0" smtClean="0"/>
              <a:t>Delegate</a:t>
            </a:r>
          </a:p>
          <a:p>
            <a:pPr lvl="1"/>
            <a:r>
              <a:rPr lang="en-US" dirty="0" smtClean="0"/>
              <a:t>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to easily create non-generic derived types: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class </a:t>
            </a:r>
            <a:r>
              <a:rPr lang="en-US" dirty="0" err="1" smtClean="0"/>
              <a:t>IntStack</a:t>
            </a:r>
            <a:r>
              <a:rPr lang="en-US" dirty="0" smtClean="0"/>
              <a:t> : Stack&lt;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in internal fields, properties and methods of a class: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n-US" dirty="0" err="1" smtClean="0">
                <a:solidFill>
                  <a:srgbClr val="0070C0"/>
                </a:solidFill>
              </a:rPr>
              <a:t>struct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Customer&lt;T&gt;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 static </a:t>
            </a:r>
            <a:r>
              <a:rPr lang="en-US" dirty="0" smtClean="0"/>
              <a:t>List&lt;T&gt; </a:t>
            </a:r>
            <a:r>
              <a:rPr lang="en-US" dirty="0" err="1" smtClean="0"/>
              <a:t>customerList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n-US" dirty="0" smtClean="0"/>
              <a:t> T </a:t>
            </a:r>
            <a:r>
              <a:rPr lang="en-US" dirty="0" err="1" smtClean="0"/>
              <a:t>customerInfo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n-US" dirty="0" smtClean="0"/>
              <a:t>T </a:t>
            </a:r>
            <a:r>
              <a:rPr lang="en-US" dirty="0" err="1" smtClean="0"/>
              <a:t>CustomerInfo</a:t>
            </a:r>
            <a:r>
              <a:rPr lang="en-US" dirty="0" smtClean="0"/>
              <a:t> { </a:t>
            </a:r>
            <a:r>
              <a:rPr lang="en-US" dirty="0" smtClean="0">
                <a:solidFill>
                  <a:srgbClr val="0070C0"/>
                </a:solidFill>
              </a:rPr>
              <a:t>get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70C0"/>
                </a:solidFill>
              </a:rPr>
              <a:t>set</a:t>
            </a:r>
            <a:r>
              <a:rPr lang="en-US" dirty="0" smtClean="0"/>
              <a:t>; }</a:t>
            </a: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public int </a:t>
            </a:r>
            <a:r>
              <a:rPr lang="en-US" dirty="0" err="1" smtClean="0"/>
              <a:t>CompareCustomers</a:t>
            </a:r>
            <a:r>
              <a:rPr lang="en-US" dirty="0" smtClean="0"/>
              <a:t>( T </a:t>
            </a:r>
            <a:r>
              <a:rPr lang="en-US" dirty="0" err="1" smtClean="0"/>
              <a:t>customerInfo</a:t>
            </a:r>
            <a:r>
              <a:rPr lang="en-US" dirty="0" smtClean="0"/>
              <a:t> );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4114800" y="1676400"/>
            <a:ext cx="2971800" cy="838200"/>
          </a:xfrm>
          <a:prstGeom prst="wedgeRectCallout">
            <a:avLst>
              <a:gd name="adj1" fmla="val -19551"/>
              <a:gd name="adj2" fmla="val 7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 better type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name here would be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TCustomerInfo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/>
              <a:t>Generics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type is like using any other non-generic type.</a:t>
            </a:r>
          </a:p>
          <a:p>
            <a:r>
              <a:rPr lang="en-US" dirty="0" smtClean="0"/>
              <a:t>The type parameter only needs to be specified during instantiation.</a:t>
            </a:r>
          </a:p>
          <a:p>
            <a:pPr lvl="1">
              <a:buNone/>
            </a:pPr>
            <a:r>
              <a:rPr lang="en-US" dirty="0" smtClean="0"/>
              <a:t>Customer&lt;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fred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Customer&lt;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&gt;();</a:t>
            </a:r>
          </a:p>
          <a:p>
            <a:pPr lvl="1">
              <a:buNone/>
            </a:pPr>
            <a:r>
              <a:rPr lang="en-US" dirty="0" err="1" smtClean="0"/>
              <a:t>fred.CustomerInfo</a:t>
            </a:r>
            <a:r>
              <a:rPr lang="en-US" dirty="0" smtClean="0"/>
              <a:t> = 4;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Generic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C#, generic types can be compiled into a class library or dll and used by many applications.</a:t>
            </a:r>
          </a:p>
          <a:p>
            <a:r>
              <a:rPr lang="en-US" dirty="0" smtClean="0"/>
              <a:t>Differs from C++ templates, which use the source code to create a new type at compile time.</a:t>
            </a:r>
          </a:p>
          <a:p>
            <a:r>
              <a:rPr lang="en-US" dirty="0" smtClean="0"/>
              <a:t>Hence, when compiling a generic type, the compiler needs to ensure that the code will work for any type.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459_CSharp_04_Inheritance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CSE459_CSharp_04_Inheritance</Template>
  <TotalTime>5507</TotalTime>
  <Words>1100</Words>
  <Application>Microsoft Office PowerPoint</Application>
  <PresentationFormat>On-screen Show (4:3)</PresentationFormat>
  <Paragraphs>197</Paragraphs>
  <Slides>30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CSE459_CSharp_04_Inheritance</vt:lpstr>
      <vt:lpstr>Programming in C#  Generics</vt:lpstr>
      <vt:lpstr>Motivation</vt:lpstr>
      <vt:lpstr>Generic Syntax</vt:lpstr>
      <vt:lpstr>Terminology</vt:lpstr>
      <vt:lpstr>Generic Parameterization</vt:lpstr>
      <vt:lpstr>Using Generics - Types</vt:lpstr>
      <vt:lpstr>Using Generics - Types</vt:lpstr>
      <vt:lpstr>Using Generics - Types</vt:lpstr>
      <vt:lpstr>Verifying Generic Types</vt:lpstr>
      <vt:lpstr>Generic Constraints</vt:lpstr>
      <vt:lpstr>Generic Constraints</vt:lpstr>
      <vt:lpstr>Generic Constraints</vt:lpstr>
      <vt:lpstr>Generic Constraints</vt:lpstr>
      <vt:lpstr>Using a Default Value</vt:lpstr>
      <vt:lpstr>Using a Default Value</vt:lpstr>
      <vt:lpstr>Constructor Constraint</vt:lpstr>
      <vt:lpstr>Primary Constraints</vt:lpstr>
      <vt:lpstr>Secondary Constraints</vt:lpstr>
      <vt:lpstr>The where clause</vt:lpstr>
      <vt:lpstr>Multiple Type Parameters</vt:lpstr>
      <vt:lpstr>Dependent Constraints</vt:lpstr>
      <vt:lpstr>Compilation Errors</vt:lpstr>
      <vt:lpstr>Compilation Errors</vt:lpstr>
      <vt:lpstr>Compilation Errors</vt:lpstr>
      <vt:lpstr>Generic Methods</vt:lpstr>
      <vt:lpstr>Generic Methods</vt:lpstr>
      <vt:lpstr>Type Covariance</vt:lpstr>
      <vt:lpstr>Java Generics v. C#</vt:lpstr>
      <vt:lpstr>C++ Templates v. C#</vt:lpstr>
      <vt:lpstr>Assignment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Generics</dc:title>
  <dc:creator>Computer Science &amp; Engineering</dc:creator>
  <cp:lastModifiedBy>Computer Science &amp; Engineering</cp:lastModifiedBy>
  <cp:revision>66</cp:revision>
  <dcterms:created xsi:type="dcterms:W3CDTF">2008-01-11T00:13:04Z</dcterms:created>
  <dcterms:modified xsi:type="dcterms:W3CDTF">2008-01-14T20:00:19Z</dcterms:modified>
</cp:coreProperties>
</file>