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28" r:id="rId39"/>
    <p:sldId id="329" r:id="rId40"/>
    <p:sldId id="330" r:id="rId41"/>
    <p:sldId id="331" r:id="rId42"/>
    <p:sldId id="332" r:id="rId43"/>
    <p:sldId id="335" r:id="rId4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94" autoAdjust="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113" y="4387442"/>
            <a:ext cx="5142177" cy="415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22" tIns="46411" rIns="92822" bIns="46411"/>
          <a:lstStyle/>
          <a:p>
            <a:r>
              <a:rPr lang="en-US"/>
              <a:t>Should be single valued, invertable, and continuous mapping</a:t>
            </a:r>
          </a:p>
          <a:p>
            <a:r>
              <a:rPr lang="en-US"/>
              <a:t>Used in painting packages alot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BF275B-67EB-4980-971F-92F02A402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BC59DF-8D64-470F-BE61-D693351F3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 Mapping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Modifies the surface position in the direction of the surface normal.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1828800" y="2895600"/>
          <a:ext cx="2727325" cy="2781300"/>
        </p:xfrm>
        <a:graphic>
          <a:graphicData uri="http://schemas.openxmlformats.org/presentationml/2006/ole">
            <p:oleObj spid="_x0000_s7170" name="Clip" r:id="rId3" imgW="2727619" imgH="2780952" progId="">
              <p:embed/>
            </p:oleObj>
          </a:graphicData>
        </a:graphic>
      </p:graphicFrame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4684712" y="5351462"/>
            <a:ext cx="82073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Lao 1998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Properties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, Ks</a:t>
            </a:r>
          </a:p>
          <a:p>
            <a:r>
              <a:rPr lang="en-US" dirty="0" smtClean="0"/>
              <a:t>BDRF’s (Bi-Directional Reflectance Function)</a:t>
            </a:r>
            <a:endParaRPr lang="en-US" dirty="0"/>
          </a:p>
          <a:p>
            <a:pPr lvl="1"/>
            <a:r>
              <a:rPr lang="en-US" dirty="0"/>
              <a:t>Brushed Aluminum</a:t>
            </a:r>
          </a:p>
          <a:p>
            <a:pPr lvl="1"/>
            <a:r>
              <a:rPr lang="en-US" dirty="0"/>
              <a:t>Tweed</a:t>
            </a:r>
          </a:p>
          <a:p>
            <a:pPr lvl="1"/>
            <a:r>
              <a:rPr lang="en-US" dirty="0"/>
              <a:t>Non-isotropic or anisotropic surface micro facets.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38575"/>
            <a:ext cx="4962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and Texel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Each pixel in a texture map is called a </a:t>
            </a:r>
            <a:r>
              <a:rPr lang="en-US" sz="2800" i="1">
                <a:latin typeface="Arial" charset="0"/>
              </a:rPr>
              <a:t>Texel</a:t>
            </a:r>
          </a:p>
          <a:p>
            <a:r>
              <a:rPr lang="en-US" sz="2800">
                <a:latin typeface="Arial" charset="0"/>
              </a:rPr>
              <a:t>Each Texel is associated with a 2D, (u,v), texture coordinate</a:t>
            </a:r>
          </a:p>
          <a:p>
            <a:r>
              <a:rPr lang="en-US" sz="2800">
                <a:latin typeface="Arial" charset="0"/>
              </a:rPr>
              <a:t>The range of u, v is [0.0,1.0]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(u,v) tuple</a:t>
            </a:r>
          </a:p>
        </p:txBody>
      </p:sp>
      <p:sp>
        <p:nvSpPr>
          <p:cNvPr id="4198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For any (</a:t>
            </a:r>
            <a:r>
              <a:rPr lang="en-US" sz="2800" dirty="0" err="1">
                <a:latin typeface="Arial" charset="0"/>
              </a:rPr>
              <a:t>u,v</a:t>
            </a:r>
            <a:r>
              <a:rPr lang="en-US" sz="2800" dirty="0">
                <a:latin typeface="Arial" charset="0"/>
              </a:rPr>
              <a:t>) in the range of (0-1, 0-1), we can find the corresponding value in the texture using some </a:t>
            </a:r>
            <a:r>
              <a:rPr lang="en-US" sz="2800" b="1" dirty="0" smtClean="0">
                <a:latin typeface="Arial" charset="0"/>
              </a:rPr>
              <a:t>reconstruction</a:t>
            </a:r>
            <a:r>
              <a:rPr lang="en-US" sz="2800" dirty="0" smtClean="0">
                <a:latin typeface="Arial" charset="0"/>
              </a:rPr>
              <a:t> and </a:t>
            </a:r>
            <a:r>
              <a:rPr lang="en-US" sz="2800" b="1" dirty="0" smtClean="0">
                <a:latin typeface="Arial" charset="0"/>
              </a:rPr>
              <a:t>re-sampling </a:t>
            </a:r>
            <a:r>
              <a:rPr lang="en-US" sz="2800" dirty="0" smtClean="0">
                <a:latin typeface="Arial" charset="0"/>
              </a:rPr>
              <a:t>(i.e., </a:t>
            </a:r>
            <a:r>
              <a:rPr lang="en-US" sz="2800" i="1" dirty="0" smtClean="0">
                <a:latin typeface="Arial" charset="0"/>
              </a:rPr>
              <a:t>interpolation</a:t>
            </a:r>
            <a:r>
              <a:rPr lang="en-US" sz="2800" dirty="0" smtClean="0">
                <a:latin typeface="Arial" charset="0"/>
              </a:rPr>
              <a:t>).</a:t>
            </a:r>
            <a:endParaRPr lang="en-US" sz="2800" dirty="0">
              <a:latin typeface="Arial" charset="0"/>
            </a:endParaRPr>
          </a:p>
        </p:txBody>
      </p:sp>
      <p:pic>
        <p:nvPicPr>
          <p:cNvPr id="41984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33800"/>
            <a:ext cx="6219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Two-Stage Mapping</a:t>
            </a:r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Model the mapping: (x,y,z) -&gt; (u,v)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Do the mapping</a:t>
            </a:r>
          </a:p>
        </p:txBody>
      </p:sp>
      <p:pic>
        <p:nvPicPr>
          <p:cNvPr id="420868" name="Picture 1028" descr="Z:\Course\instruction\texmap\texproces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6019800" cy="284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space scan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For each scanline, 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For each pixel, x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/>
              <a:t>compute u(x,y) and v(x,y)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/>
              <a:t>copy texture(u,v) to image(x,y)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Samples the warped texture at the appropriate image pixels.</a:t>
            </a:r>
          </a:p>
          <a:p>
            <a:pPr>
              <a:lnSpc>
                <a:spcPct val="90000"/>
              </a:lnSpc>
            </a:pPr>
            <a:r>
              <a:rPr lang="en-US" b="1" u="sng"/>
              <a:t>inverse</a:t>
            </a:r>
            <a:r>
              <a:rPr lang="en-US"/>
              <a:t> mapping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4792663" y="4894263"/>
            <a:ext cx="2570162" cy="11239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Texture</a:t>
            </a:r>
          </a:p>
        </p:txBody>
      </p:sp>
      <p:sp>
        <p:nvSpPr>
          <p:cNvPr id="277507" name="Oval 3"/>
          <p:cNvSpPr>
            <a:spLocks noChangeArrowheads="1"/>
          </p:cNvSpPr>
          <p:nvPr/>
        </p:nvSpPr>
        <p:spPr bwMode="auto">
          <a:xfrm>
            <a:off x="5011738" y="5022850"/>
            <a:ext cx="128587" cy="13017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space scan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Finding the inverse mapping</a:t>
            </a:r>
          </a:p>
          <a:p>
            <a:pPr lvl="2"/>
            <a:r>
              <a:rPr lang="en-US"/>
              <a:t>Use one of the analytical mappings that are invertable.</a:t>
            </a:r>
          </a:p>
          <a:p>
            <a:pPr lvl="2"/>
            <a:r>
              <a:rPr lang="en-US"/>
              <a:t>Bi-linear or triangle inverse mapping</a:t>
            </a:r>
          </a:p>
          <a:p>
            <a:pPr lvl="1"/>
            <a:r>
              <a:rPr lang="en-US"/>
              <a:t>May miss parts of the texture map</a:t>
            </a:r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2327275" y="4635500"/>
            <a:ext cx="720725" cy="63023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Oval 7"/>
          <p:cNvSpPr>
            <a:spLocks noChangeArrowheads="1"/>
          </p:cNvSpPr>
          <p:nvPr/>
        </p:nvSpPr>
        <p:spPr bwMode="auto">
          <a:xfrm>
            <a:off x="503713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Oval 8"/>
          <p:cNvSpPr>
            <a:spLocks noChangeArrowheads="1"/>
          </p:cNvSpPr>
          <p:nvPr/>
        </p:nvSpPr>
        <p:spPr bwMode="auto">
          <a:xfrm>
            <a:off x="526573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3" name="Oval 9"/>
          <p:cNvSpPr>
            <a:spLocks noChangeArrowheads="1"/>
          </p:cNvSpPr>
          <p:nvPr/>
        </p:nvSpPr>
        <p:spPr bwMode="auto">
          <a:xfrm>
            <a:off x="5495925" y="5037138"/>
            <a:ext cx="74613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4" name="Oval 10"/>
          <p:cNvSpPr>
            <a:spLocks noChangeArrowheads="1"/>
          </p:cNvSpPr>
          <p:nvPr/>
        </p:nvSpPr>
        <p:spPr bwMode="auto">
          <a:xfrm>
            <a:off x="5726113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5956300" y="5037138"/>
            <a:ext cx="74613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618648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7" name="Oval 13"/>
          <p:cNvSpPr>
            <a:spLocks noChangeArrowheads="1"/>
          </p:cNvSpPr>
          <p:nvPr/>
        </p:nvSpPr>
        <p:spPr bwMode="auto">
          <a:xfrm>
            <a:off x="2373313" y="4711700"/>
            <a:ext cx="74612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8" name="Oval 14"/>
          <p:cNvSpPr>
            <a:spLocks noChangeArrowheads="1"/>
          </p:cNvSpPr>
          <p:nvPr/>
        </p:nvSpPr>
        <p:spPr bwMode="auto">
          <a:xfrm>
            <a:off x="2601913" y="4711700"/>
            <a:ext cx="74612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9" name="Oval 15"/>
          <p:cNvSpPr>
            <a:spLocks noChangeArrowheads="1"/>
          </p:cNvSpPr>
          <p:nvPr/>
        </p:nvSpPr>
        <p:spPr bwMode="auto">
          <a:xfrm>
            <a:off x="2832100" y="4711700"/>
            <a:ext cx="74613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1922463" y="5278438"/>
            <a:ext cx="9445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35600" y="5019675"/>
            <a:ext cx="128588" cy="130175"/>
            <a:chOff x="3253" y="3260"/>
            <a:chExt cx="81" cy="82"/>
          </a:xfrm>
        </p:grpSpPr>
        <p:sp>
          <p:nvSpPr>
            <p:cNvPr id="277522" name="Oval 18"/>
            <p:cNvSpPr>
              <a:spLocks noChangeArrowheads="1"/>
            </p:cNvSpPr>
            <p:nvPr/>
          </p:nvSpPr>
          <p:spPr bwMode="auto">
            <a:xfrm>
              <a:off x="3253" y="3260"/>
              <a:ext cx="81" cy="8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3" name="Oval 19"/>
            <p:cNvSpPr>
              <a:spLocks noChangeArrowheads="1"/>
            </p:cNvSpPr>
            <p:nvPr/>
          </p:nvSpPr>
          <p:spPr bwMode="auto">
            <a:xfrm>
              <a:off x="3269" y="3269"/>
              <a:ext cx="47" cy="47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922963" y="5018088"/>
            <a:ext cx="128587" cy="130175"/>
            <a:chOff x="3349" y="3356"/>
            <a:chExt cx="81" cy="82"/>
          </a:xfrm>
        </p:grpSpPr>
        <p:sp>
          <p:nvSpPr>
            <p:cNvPr id="277525" name="Oval 21"/>
            <p:cNvSpPr>
              <a:spLocks noChangeArrowheads="1"/>
            </p:cNvSpPr>
            <p:nvPr/>
          </p:nvSpPr>
          <p:spPr bwMode="auto">
            <a:xfrm>
              <a:off x="3349" y="3356"/>
              <a:ext cx="81" cy="8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6" name="Oval 22"/>
            <p:cNvSpPr>
              <a:spLocks noChangeArrowheads="1"/>
            </p:cNvSpPr>
            <p:nvPr/>
          </p:nvSpPr>
          <p:spPr bwMode="auto">
            <a:xfrm>
              <a:off x="3365" y="3365"/>
              <a:ext cx="47" cy="47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space scan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For each v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For each u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/>
              <a:t>compute x(u,v) and y(u,v)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/>
              <a:t>copy texture(u,v) to image(x,y)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Places each texture sample to the mapped image pixel.</a:t>
            </a:r>
          </a:p>
          <a:p>
            <a:pPr>
              <a:lnSpc>
                <a:spcPct val="90000"/>
              </a:lnSpc>
            </a:pPr>
            <a:r>
              <a:rPr lang="en-US" b="1" u="sng"/>
              <a:t>forward</a:t>
            </a:r>
            <a:r>
              <a:rPr lang="en-US"/>
              <a:t> mapping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space scan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May not fill image</a:t>
            </a:r>
          </a:p>
          <a:p>
            <a:pPr lvl="1"/>
            <a:r>
              <a:rPr lang="en-US"/>
              <a:t>Forward mapping needed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4792663" y="4894263"/>
            <a:ext cx="2570162" cy="11239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Image</a:t>
            </a:r>
          </a:p>
        </p:txBody>
      </p:sp>
      <p:sp>
        <p:nvSpPr>
          <p:cNvPr id="279557" name="Oval 5"/>
          <p:cNvSpPr>
            <a:spLocks noChangeArrowheads="1"/>
          </p:cNvSpPr>
          <p:nvPr/>
        </p:nvSpPr>
        <p:spPr bwMode="auto">
          <a:xfrm>
            <a:off x="5011738" y="5022850"/>
            <a:ext cx="128587" cy="13017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2327275" y="4635500"/>
            <a:ext cx="720725" cy="63023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503713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Oval 8"/>
          <p:cNvSpPr>
            <a:spLocks noChangeArrowheads="1"/>
          </p:cNvSpPr>
          <p:nvPr/>
        </p:nvSpPr>
        <p:spPr bwMode="auto">
          <a:xfrm>
            <a:off x="526573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Oval 9"/>
          <p:cNvSpPr>
            <a:spLocks noChangeArrowheads="1"/>
          </p:cNvSpPr>
          <p:nvPr/>
        </p:nvSpPr>
        <p:spPr bwMode="auto">
          <a:xfrm>
            <a:off x="5495925" y="5037138"/>
            <a:ext cx="74613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2" name="Oval 10"/>
          <p:cNvSpPr>
            <a:spLocks noChangeArrowheads="1"/>
          </p:cNvSpPr>
          <p:nvPr/>
        </p:nvSpPr>
        <p:spPr bwMode="auto">
          <a:xfrm>
            <a:off x="5726113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3" name="Oval 11"/>
          <p:cNvSpPr>
            <a:spLocks noChangeArrowheads="1"/>
          </p:cNvSpPr>
          <p:nvPr/>
        </p:nvSpPr>
        <p:spPr bwMode="auto">
          <a:xfrm>
            <a:off x="5956300" y="5037138"/>
            <a:ext cx="74613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Oval 12"/>
          <p:cNvSpPr>
            <a:spLocks noChangeArrowheads="1"/>
          </p:cNvSpPr>
          <p:nvPr/>
        </p:nvSpPr>
        <p:spPr bwMode="auto">
          <a:xfrm>
            <a:off x="6186488" y="5037138"/>
            <a:ext cx="74612" cy="7461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5" name="Oval 13"/>
          <p:cNvSpPr>
            <a:spLocks noChangeArrowheads="1"/>
          </p:cNvSpPr>
          <p:nvPr/>
        </p:nvSpPr>
        <p:spPr bwMode="auto">
          <a:xfrm>
            <a:off x="2373313" y="4711700"/>
            <a:ext cx="74612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6" name="Oval 14"/>
          <p:cNvSpPr>
            <a:spLocks noChangeArrowheads="1"/>
          </p:cNvSpPr>
          <p:nvPr/>
        </p:nvSpPr>
        <p:spPr bwMode="auto">
          <a:xfrm>
            <a:off x="2601913" y="4711700"/>
            <a:ext cx="74612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7" name="Oval 15"/>
          <p:cNvSpPr>
            <a:spLocks noChangeArrowheads="1"/>
          </p:cNvSpPr>
          <p:nvPr/>
        </p:nvSpPr>
        <p:spPr bwMode="auto">
          <a:xfrm>
            <a:off x="2832100" y="4711700"/>
            <a:ext cx="74613" cy="74613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1922463" y="5278438"/>
            <a:ext cx="1130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Texture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35600" y="5019675"/>
            <a:ext cx="128588" cy="130175"/>
            <a:chOff x="3253" y="3260"/>
            <a:chExt cx="81" cy="82"/>
          </a:xfrm>
        </p:grpSpPr>
        <p:sp>
          <p:nvSpPr>
            <p:cNvPr id="279570" name="Oval 18"/>
            <p:cNvSpPr>
              <a:spLocks noChangeArrowheads="1"/>
            </p:cNvSpPr>
            <p:nvPr/>
          </p:nvSpPr>
          <p:spPr bwMode="auto">
            <a:xfrm>
              <a:off x="3253" y="3260"/>
              <a:ext cx="81" cy="8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1" name="Oval 19"/>
            <p:cNvSpPr>
              <a:spLocks noChangeArrowheads="1"/>
            </p:cNvSpPr>
            <p:nvPr/>
          </p:nvSpPr>
          <p:spPr bwMode="auto">
            <a:xfrm>
              <a:off x="3269" y="3269"/>
              <a:ext cx="47" cy="47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922963" y="5018088"/>
            <a:ext cx="128587" cy="130175"/>
            <a:chOff x="3349" y="3356"/>
            <a:chExt cx="81" cy="82"/>
          </a:xfrm>
        </p:grpSpPr>
        <p:sp>
          <p:nvSpPr>
            <p:cNvPr id="279573" name="Oval 21"/>
            <p:cNvSpPr>
              <a:spLocks noChangeArrowheads="1"/>
            </p:cNvSpPr>
            <p:nvPr/>
          </p:nvSpPr>
          <p:spPr bwMode="auto">
            <a:xfrm>
              <a:off x="3349" y="3356"/>
              <a:ext cx="81" cy="8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4" name="Oval 22"/>
            <p:cNvSpPr>
              <a:spLocks noChangeArrowheads="1"/>
            </p:cNvSpPr>
            <p:nvPr/>
          </p:nvSpPr>
          <p:spPr bwMode="auto">
            <a:xfrm>
              <a:off x="3365" y="3365"/>
              <a:ext cx="47" cy="47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functions </a:t>
            </a:r>
            <a:r>
              <a:rPr lang="en-US" b="1"/>
              <a:t>F</a:t>
            </a:r>
            <a:r>
              <a:rPr lang="en-US"/>
              <a:t>(u,v)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are given a discrete set of values:</a:t>
            </a:r>
          </a:p>
          <a:p>
            <a:pPr lvl="1">
              <a:lnSpc>
                <a:spcPct val="90000"/>
              </a:lnSpc>
            </a:pPr>
            <a:r>
              <a:rPr lang="en-US" b="1"/>
              <a:t>F</a:t>
            </a:r>
            <a:r>
              <a:rPr lang="en-US"/>
              <a:t>[i,j] for i=</a:t>
            </a:r>
            <a:r>
              <a:rPr lang="en-US" sz="2400"/>
              <a:t>0</a:t>
            </a:r>
            <a:r>
              <a:rPr lang="en-US"/>
              <a:t>,…,N,  j=</a:t>
            </a:r>
            <a:r>
              <a:rPr lang="en-US" sz="2400"/>
              <a:t>0</a:t>
            </a:r>
            <a:r>
              <a:rPr lang="en-US"/>
              <a:t>,…,M</a:t>
            </a:r>
          </a:p>
          <a:p>
            <a:pPr>
              <a:lnSpc>
                <a:spcPct val="90000"/>
              </a:lnSpc>
            </a:pPr>
            <a:r>
              <a:rPr lang="en-US"/>
              <a:t>Nearest neighbor:</a:t>
            </a:r>
          </a:p>
          <a:p>
            <a:pPr lvl="1"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/>
              <a:t>(u,v) = </a:t>
            </a:r>
            <a:r>
              <a:rPr lang="en-US" b="1"/>
              <a:t>F</a:t>
            </a:r>
            <a:r>
              <a:rPr lang="en-US"/>
              <a:t>[ round(N*u), round(M*v) ]</a:t>
            </a:r>
          </a:p>
          <a:p>
            <a:pPr>
              <a:lnSpc>
                <a:spcPct val="90000"/>
              </a:lnSpc>
            </a:pPr>
            <a:r>
              <a:rPr lang="en-US"/>
              <a:t>Linear Interpolation:</a:t>
            </a:r>
          </a:p>
          <a:p>
            <a:pPr lvl="1">
              <a:lnSpc>
                <a:spcPct val="90000"/>
              </a:lnSpc>
            </a:pPr>
            <a:r>
              <a:rPr lang="en-US"/>
              <a:t>i = floor(N*u),  j = floor(M*v)</a:t>
            </a:r>
          </a:p>
          <a:p>
            <a:pPr lvl="1">
              <a:lnSpc>
                <a:spcPct val="90000"/>
              </a:lnSpc>
            </a:pPr>
            <a:r>
              <a:rPr lang="en-US"/>
              <a:t>interpolate from </a:t>
            </a:r>
            <a:r>
              <a:rPr lang="en-US" b="1"/>
              <a:t>F</a:t>
            </a:r>
            <a:r>
              <a:rPr lang="en-US"/>
              <a:t>[i,j], </a:t>
            </a:r>
            <a:r>
              <a:rPr lang="en-US" b="1"/>
              <a:t>F</a:t>
            </a:r>
            <a:r>
              <a:rPr lang="en-US"/>
              <a:t>[i</a:t>
            </a:r>
            <a:r>
              <a:rPr lang="en-US" sz="2400"/>
              <a:t>+1</a:t>
            </a:r>
            <a:r>
              <a:rPr lang="en-US"/>
              <a:t>,j], </a:t>
            </a:r>
            <a:r>
              <a:rPr lang="en-US" b="1"/>
              <a:t>F</a:t>
            </a:r>
            <a:r>
              <a:rPr lang="en-US"/>
              <a:t>[i,j</a:t>
            </a:r>
            <a:r>
              <a:rPr lang="en-US" sz="2400"/>
              <a:t>+1</a:t>
            </a:r>
            <a:r>
              <a:rPr lang="en-US"/>
              <a:t>], </a:t>
            </a:r>
            <a:r>
              <a:rPr lang="en-US" b="1"/>
              <a:t>F</a:t>
            </a:r>
            <a:r>
              <a:rPr lang="en-US"/>
              <a:t>[i</a:t>
            </a:r>
            <a:r>
              <a:rPr lang="en-US" sz="2400"/>
              <a:t>+1</a:t>
            </a:r>
            <a:r>
              <a:rPr lang="en-US"/>
              <a:t>,j+1]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I rotate an image 45 degrees?</a:t>
            </a:r>
          </a:p>
          <a:p>
            <a:r>
              <a:rPr lang="en-US" dirty="0"/>
              <a:t>How would I translate it 0.5 </a:t>
            </a:r>
            <a:r>
              <a:rPr lang="en-US" dirty="0" smtClean="0"/>
              <a:t>pixel?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get </a:t>
            </a:r>
            <a:r>
              <a:rPr lang="en-US" b="1"/>
              <a:t>F</a:t>
            </a:r>
            <a:r>
              <a:rPr lang="en-US"/>
              <a:t>(u,v)?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Higher-order interpolation</a:t>
            </a:r>
          </a:p>
          <a:p>
            <a:pPr lvl="1"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/>
              <a:t>(u,v) = </a:t>
            </a:r>
            <a:r>
              <a:rPr lang="en-US" b="1">
                <a:sym typeface="Symbol" pitchFamily="18" charset="2"/>
              </a:rPr>
              <a:t> </a:t>
            </a:r>
            <a:r>
              <a:rPr lang="en-US" sz="2400" b="1" baseline="-25000">
                <a:sym typeface="Symbol" pitchFamily="18" charset="2"/>
              </a:rPr>
              <a:t>i</a:t>
            </a:r>
            <a:r>
              <a:rPr lang="en-US" b="1">
                <a:sym typeface="Symbol" pitchFamily="18" charset="2"/>
              </a:rPr>
              <a:t></a:t>
            </a:r>
            <a:r>
              <a:rPr lang="en-US" sz="2400" b="1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 </a:t>
            </a:r>
            <a:r>
              <a:rPr lang="en-US" b="1"/>
              <a:t>F</a:t>
            </a:r>
            <a:r>
              <a:rPr lang="en-US"/>
              <a:t>[i,j] </a:t>
            </a:r>
            <a:r>
              <a:rPr lang="en-US" i="1"/>
              <a:t>h(u,v)</a:t>
            </a:r>
          </a:p>
          <a:p>
            <a:pPr lvl="1">
              <a:lnSpc>
                <a:spcPct val="90000"/>
              </a:lnSpc>
            </a:pPr>
            <a:r>
              <a:rPr lang="en-US" i="1"/>
              <a:t>h(u,v) is called the reconstruction kernel</a:t>
            </a:r>
          </a:p>
          <a:p>
            <a:pPr lvl="2">
              <a:lnSpc>
                <a:spcPct val="90000"/>
              </a:lnSpc>
            </a:pPr>
            <a:r>
              <a:rPr lang="en-US" i="1"/>
              <a:t>Guassian</a:t>
            </a:r>
          </a:p>
          <a:p>
            <a:pPr lvl="2">
              <a:lnSpc>
                <a:spcPct val="90000"/>
              </a:lnSpc>
            </a:pPr>
            <a:r>
              <a:rPr lang="en-US" i="1"/>
              <a:t>Sinc function</a:t>
            </a:r>
          </a:p>
          <a:p>
            <a:pPr lvl="2">
              <a:lnSpc>
                <a:spcPct val="90000"/>
              </a:lnSpc>
            </a:pPr>
            <a:r>
              <a:rPr lang="en-US" i="1"/>
              <a:t>splines</a:t>
            </a:r>
          </a:p>
          <a:p>
            <a:pPr lvl="1">
              <a:lnSpc>
                <a:spcPct val="90000"/>
              </a:lnSpc>
            </a:pPr>
            <a:r>
              <a:rPr lang="en-US"/>
              <a:t>Like linear interpolation, need to find neighbors.</a:t>
            </a:r>
          </a:p>
          <a:p>
            <a:pPr lvl="2">
              <a:lnSpc>
                <a:spcPct val="90000"/>
              </a:lnSpc>
            </a:pPr>
            <a:r>
              <a:rPr lang="en-US"/>
              <a:t>Usually four to sixteen</a:t>
            </a:r>
            <a:endParaRPr lang="en-US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Definition:</a:t>
            </a:r>
          </a:p>
          <a:p>
            <a:pPr lvl="1"/>
            <a:r>
              <a:rPr lang="en-US"/>
              <a:t>The process of assigning texture coordinates or a texture mapping to an object.</a:t>
            </a:r>
          </a:p>
          <a:p>
            <a:r>
              <a:rPr lang="en-US"/>
              <a:t>The mapping can be applied:</a:t>
            </a:r>
          </a:p>
          <a:p>
            <a:pPr lvl="1"/>
            <a:r>
              <a:rPr lang="en-US"/>
              <a:t>Per-pixel</a:t>
            </a:r>
          </a:p>
          <a:p>
            <a:pPr lvl="1"/>
            <a:r>
              <a:rPr lang="en-US"/>
              <a:t>Per-vertex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Mapping to a 3D Plane</a:t>
            </a:r>
          </a:p>
          <a:p>
            <a:pPr lvl="1"/>
            <a:r>
              <a:rPr lang="en-US"/>
              <a:t>Simple Affine transformation</a:t>
            </a:r>
          </a:p>
          <a:p>
            <a:pPr lvl="2"/>
            <a:r>
              <a:rPr lang="en-US"/>
              <a:t>rotate</a:t>
            </a:r>
          </a:p>
          <a:p>
            <a:pPr lvl="2"/>
            <a:r>
              <a:rPr lang="en-US"/>
              <a:t>scale</a:t>
            </a:r>
          </a:p>
          <a:p>
            <a:pPr lvl="2"/>
            <a:r>
              <a:rPr lang="en-US"/>
              <a:t>translate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2514600" y="4419600"/>
          <a:ext cx="1260475" cy="1371600"/>
        </p:xfrm>
        <a:graphic>
          <a:graphicData uri="http://schemas.openxmlformats.org/presentationml/2006/ole">
            <p:oleObj spid="_x0000_s8194" name="Clip" r:id="rId3" imgW="700952" imgH="761744" progId="">
              <p:embed/>
            </p:oleObj>
          </a:graphicData>
        </a:graphic>
      </p:graphicFrame>
      <p:sp>
        <p:nvSpPr>
          <p:cNvPr id="282629" name="AutoShape 5"/>
          <p:cNvSpPr>
            <a:spLocks noChangeArrowheads="1"/>
          </p:cNvSpPr>
          <p:nvPr/>
        </p:nvSpPr>
        <p:spPr bwMode="auto">
          <a:xfrm rot="20305287" flipV="1">
            <a:off x="4976045" y="3778483"/>
            <a:ext cx="2590800" cy="1447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6347645" y="3930883"/>
            <a:ext cx="106680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H="1" flipV="1">
            <a:off x="6042845" y="3549883"/>
            <a:ext cx="30480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 flipH="1" flipV="1">
            <a:off x="4976045" y="3549883"/>
            <a:ext cx="13716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4579170" y="3514958"/>
            <a:ext cx="319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5874570" y="282915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7627170" y="374355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82636" name="Line 12"/>
          <p:cNvSpPr>
            <a:spLocks noChangeShapeType="1"/>
          </p:cNvSpPr>
          <p:nvPr/>
        </p:nvSpPr>
        <p:spPr bwMode="auto">
          <a:xfrm>
            <a:off x="2286000" y="6019800"/>
            <a:ext cx="1447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 flipV="1">
            <a:off x="2286000" y="4419600"/>
            <a:ext cx="0" cy="1600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3810000" y="56388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1889125" y="4003675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Mapping to a Cylinder</a:t>
            </a:r>
          </a:p>
          <a:p>
            <a:pPr lvl="1"/>
            <a:r>
              <a:rPr lang="en-US"/>
              <a:t>Rotate, translate and scale in the uv-plane</a:t>
            </a:r>
          </a:p>
          <a:p>
            <a:pPr lvl="1"/>
            <a:r>
              <a:rPr lang="en-US"/>
              <a:t>u -&gt; theta</a:t>
            </a:r>
          </a:p>
          <a:p>
            <a:pPr lvl="1"/>
            <a:r>
              <a:rPr lang="en-US"/>
              <a:t>v -&gt; z</a:t>
            </a:r>
          </a:p>
          <a:p>
            <a:pPr lvl="1"/>
            <a:r>
              <a:rPr lang="en-US"/>
              <a:t>x = r cos(theta), y = r sin(theta)</a:t>
            </a:r>
          </a:p>
        </p:txBody>
      </p:sp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2819400" y="4572000"/>
          <a:ext cx="1260475" cy="1371600"/>
        </p:xfrm>
        <a:graphic>
          <a:graphicData uri="http://schemas.openxmlformats.org/presentationml/2006/ole">
            <p:oleObj spid="_x0000_s9218" name="Clip" r:id="rId3" imgW="700952" imgH="761744" progId="">
              <p:embed/>
            </p:oleObj>
          </a:graphicData>
        </a:graphic>
      </p:graphicFrame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590800" y="6172200"/>
            <a:ext cx="1447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590800" y="4572000"/>
            <a:ext cx="0" cy="1600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4800" y="57912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2193925" y="4156075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6477000" y="3581400"/>
            <a:ext cx="1219200" cy="2514600"/>
          </a:xfrm>
          <a:prstGeom prst="can">
            <a:avLst>
              <a:gd name="adj" fmla="val 5156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Mapping to Sphere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Severe </a:t>
            </a:r>
            <a:r>
              <a:rPr lang="en-US" dirty="0"/>
              <a:t>distortion at the </a:t>
            </a:r>
            <a:r>
              <a:rPr lang="en-US" dirty="0" smtClean="0"/>
              <a:t>poles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Non-invertible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 -&gt; theta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 -&gt; phi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x = r sin(theta) </a:t>
            </a:r>
            <a:r>
              <a:rPr lang="en-US" dirty="0" err="1"/>
              <a:t>cos</a:t>
            </a:r>
            <a:r>
              <a:rPr lang="en-US" dirty="0"/>
              <a:t>(phi)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 = r sin(theta) sin(phi)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z = r </a:t>
            </a:r>
            <a:r>
              <a:rPr lang="en-US" dirty="0" err="1"/>
              <a:t>cos</a:t>
            </a:r>
            <a:r>
              <a:rPr lang="en-US" dirty="0"/>
              <a:t>(theta)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Mapping to a Cube</a:t>
            </a: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1752600" y="4267200"/>
          <a:ext cx="1260475" cy="1371600"/>
        </p:xfrm>
        <a:graphic>
          <a:graphicData uri="http://schemas.openxmlformats.org/presentationml/2006/ole">
            <p:oleObj spid="_x0000_s14338" name="Clip" r:id="rId3" imgW="700952" imgH="761744" progId="">
              <p:embed/>
            </p:oleObj>
          </a:graphicData>
        </a:graphic>
      </p:graphicFrame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1524000" y="5867400"/>
            <a:ext cx="1447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1524000" y="4267200"/>
            <a:ext cx="0" cy="1600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1127125" y="3851275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graphicFrame>
        <p:nvGraphicFramePr>
          <p:cNvPr id="286729" name="Object 9"/>
          <p:cNvGraphicFramePr>
            <a:graphicFrameLocks noChangeAspect="1"/>
          </p:cNvGraphicFramePr>
          <p:nvPr/>
        </p:nvGraphicFramePr>
        <p:xfrm>
          <a:off x="5105400" y="4343400"/>
          <a:ext cx="1560513" cy="1697038"/>
        </p:xfrm>
        <a:graphic>
          <a:graphicData uri="http://schemas.openxmlformats.org/presentationml/2006/ole">
            <p:oleObj spid="_x0000_s14339" name="Clip" r:id="rId4" imgW="700952" imgH="761744" progId="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76600" y="2362200"/>
            <a:ext cx="2438400" cy="1603375"/>
            <a:chOff x="3264" y="2592"/>
            <a:chExt cx="1536" cy="1010"/>
          </a:xfrm>
        </p:grpSpPr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>
              <a:off x="3648" y="2926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4032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3648" y="3264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3648" y="2592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5" name="Rectangle 15"/>
            <p:cNvSpPr>
              <a:spLocks noChangeArrowheads="1"/>
            </p:cNvSpPr>
            <p:nvPr/>
          </p:nvSpPr>
          <p:spPr bwMode="auto">
            <a:xfrm>
              <a:off x="3264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6" name="Rectangle 16"/>
            <p:cNvSpPr>
              <a:spLocks noChangeArrowheads="1"/>
            </p:cNvSpPr>
            <p:nvPr/>
          </p:nvSpPr>
          <p:spPr bwMode="auto">
            <a:xfrm>
              <a:off x="4416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0913" y="4265613"/>
            <a:ext cx="2438400" cy="1601787"/>
            <a:chOff x="3264" y="2592"/>
            <a:chExt cx="1536" cy="1010"/>
          </a:xfrm>
        </p:grpSpPr>
        <p:sp>
          <p:nvSpPr>
            <p:cNvPr id="286738" name="Rectangle 18"/>
            <p:cNvSpPr>
              <a:spLocks noChangeArrowheads="1"/>
            </p:cNvSpPr>
            <p:nvPr/>
          </p:nvSpPr>
          <p:spPr bwMode="auto">
            <a:xfrm>
              <a:off x="3648" y="2926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9" name="Rectangle 19"/>
            <p:cNvSpPr>
              <a:spLocks noChangeArrowheads="1"/>
            </p:cNvSpPr>
            <p:nvPr/>
          </p:nvSpPr>
          <p:spPr bwMode="auto">
            <a:xfrm>
              <a:off x="4032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0" name="Rectangle 20"/>
            <p:cNvSpPr>
              <a:spLocks noChangeArrowheads="1"/>
            </p:cNvSpPr>
            <p:nvPr/>
          </p:nvSpPr>
          <p:spPr bwMode="auto">
            <a:xfrm>
              <a:off x="3648" y="3264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1" name="Rectangle 21"/>
            <p:cNvSpPr>
              <a:spLocks noChangeArrowheads="1"/>
            </p:cNvSpPr>
            <p:nvPr/>
          </p:nvSpPr>
          <p:spPr bwMode="auto">
            <a:xfrm>
              <a:off x="3648" y="2592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2" name="Rectangle 22"/>
            <p:cNvSpPr>
              <a:spLocks noChangeArrowheads="1"/>
            </p:cNvSpPr>
            <p:nvPr/>
          </p:nvSpPr>
          <p:spPr bwMode="auto">
            <a:xfrm>
              <a:off x="3264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4416" y="2928"/>
              <a:ext cx="384" cy="338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44" name="AutoShape 24"/>
          <p:cNvSpPr>
            <a:spLocks noChangeArrowheads="1"/>
          </p:cNvSpPr>
          <p:nvPr/>
        </p:nvSpPr>
        <p:spPr bwMode="auto">
          <a:xfrm>
            <a:off x="6248400" y="2667000"/>
            <a:ext cx="8382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>
            <a:off x="4876800" y="4419600"/>
            <a:ext cx="76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>
            <a:off x="4876800" y="44196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7" name="Text Box 27"/>
          <p:cNvSpPr txBox="1">
            <a:spLocks noChangeArrowheads="1"/>
          </p:cNvSpPr>
          <p:nvPr/>
        </p:nvSpPr>
        <p:spPr bwMode="auto">
          <a:xfrm>
            <a:off x="3886200" y="4038600"/>
            <a:ext cx="1249363" cy="63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common</a:t>
            </a:r>
          </a:p>
          <a:p>
            <a:pPr algn="ctr">
              <a:lnSpc>
                <a:spcPct val="50000"/>
              </a:lnSpc>
            </a:pPr>
            <a:r>
              <a:rPr lang="en-US"/>
              <a:t>seam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Two-pass Mappings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Map texture to:</a:t>
            </a:r>
          </a:p>
          <a:p>
            <a:pPr lvl="1"/>
            <a:r>
              <a:rPr lang="en-US"/>
              <a:t>Plane</a:t>
            </a:r>
          </a:p>
          <a:p>
            <a:pPr lvl="1"/>
            <a:r>
              <a:rPr lang="en-US"/>
              <a:t>Cylinder</a:t>
            </a:r>
          </a:p>
          <a:p>
            <a:pPr lvl="1"/>
            <a:r>
              <a:rPr lang="en-US"/>
              <a:t>Sphere</a:t>
            </a:r>
          </a:p>
          <a:p>
            <a:pPr lvl="1"/>
            <a:r>
              <a:rPr lang="en-US"/>
              <a:t>Box</a:t>
            </a:r>
          </a:p>
          <a:p>
            <a:r>
              <a:rPr lang="en-US"/>
              <a:t>Map object to same.</a:t>
            </a:r>
          </a:p>
        </p:txBody>
      </p:sp>
      <p:sp>
        <p:nvSpPr>
          <p:cNvPr id="287748" name="Freeform 4"/>
          <p:cNvSpPr>
            <a:spLocks/>
          </p:cNvSpPr>
          <p:nvPr/>
        </p:nvSpPr>
        <p:spPr bwMode="auto">
          <a:xfrm>
            <a:off x="5791200" y="4648200"/>
            <a:ext cx="1371600" cy="1157288"/>
          </a:xfrm>
          <a:custGeom>
            <a:avLst/>
            <a:gdLst/>
            <a:ahLst/>
            <a:cxnLst>
              <a:cxn ang="0">
                <a:pos x="797" y="195"/>
              </a:cxn>
              <a:cxn ang="0">
                <a:pos x="601" y="0"/>
              </a:cxn>
              <a:cxn ang="0">
                <a:pos x="384" y="9"/>
              </a:cxn>
              <a:cxn ang="0">
                <a:pos x="0" y="585"/>
              </a:cxn>
              <a:cxn ang="0">
                <a:pos x="192" y="729"/>
              </a:cxn>
              <a:cxn ang="0">
                <a:pos x="576" y="681"/>
              </a:cxn>
              <a:cxn ang="0">
                <a:pos x="864" y="537"/>
              </a:cxn>
              <a:cxn ang="0">
                <a:pos x="528" y="393"/>
              </a:cxn>
              <a:cxn ang="0">
                <a:pos x="384" y="345"/>
              </a:cxn>
              <a:cxn ang="0">
                <a:pos x="672" y="249"/>
              </a:cxn>
              <a:cxn ang="0">
                <a:pos x="797" y="195"/>
              </a:cxn>
            </a:cxnLst>
            <a:rect l="0" t="0" r="r" b="b"/>
            <a:pathLst>
              <a:path w="864" h="729">
                <a:moveTo>
                  <a:pt x="797" y="195"/>
                </a:moveTo>
                <a:cubicBezTo>
                  <a:pt x="779" y="83"/>
                  <a:pt x="721" y="0"/>
                  <a:pt x="601" y="0"/>
                </a:cubicBezTo>
                <a:lnTo>
                  <a:pt x="384" y="9"/>
                </a:lnTo>
                <a:lnTo>
                  <a:pt x="0" y="585"/>
                </a:lnTo>
                <a:lnTo>
                  <a:pt x="192" y="729"/>
                </a:lnTo>
                <a:lnTo>
                  <a:pt x="576" y="681"/>
                </a:lnTo>
                <a:lnTo>
                  <a:pt x="864" y="537"/>
                </a:lnTo>
                <a:lnTo>
                  <a:pt x="528" y="393"/>
                </a:lnTo>
                <a:lnTo>
                  <a:pt x="384" y="345"/>
                </a:lnTo>
                <a:lnTo>
                  <a:pt x="672" y="249"/>
                </a:lnTo>
                <a:lnTo>
                  <a:pt x="797" y="195"/>
                </a:lnTo>
                <a:close/>
              </a:path>
            </a:pathLst>
          </a:cu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5181600" y="4211638"/>
            <a:ext cx="2590800" cy="2112962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5410200" y="4724400"/>
            <a:ext cx="609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V="1">
            <a:off x="5334000" y="5638800"/>
            <a:ext cx="3810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6248400" y="4267200"/>
            <a:ext cx="762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5181600" y="5257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5867400" y="434340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755" name="Object 11"/>
          <p:cNvGraphicFramePr>
            <a:graphicFrameLocks noChangeAspect="1"/>
          </p:cNvGraphicFramePr>
          <p:nvPr/>
        </p:nvGraphicFramePr>
        <p:xfrm>
          <a:off x="5181600" y="2362200"/>
          <a:ext cx="1165225" cy="1268413"/>
        </p:xfrm>
        <a:graphic>
          <a:graphicData uri="http://schemas.openxmlformats.org/presentationml/2006/ole">
            <p:oleObj spid="_x0000_s15362" name="Clip" r:id="rId3" imgW="700952" imgH="761744" progId="">
              <p:embed/>
            </p:oleObj>
          </a:graphicData>
        </a:graphic>
      </p:graphicFrame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4876800" y="3810000"/>
            <a:ext cx="1371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 flipH="1" flipV="1">
            <a:off x="4876800" y="2286000"/>
            <a:ext cx="0" cy="1524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6407150" y="351313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4486275" y="1878013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7223125" y="4003675"/>
            <a:ext cx="9286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u-axis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 and O Mapping</a:t>
            </a:r>
          </a:p>
        </p:txBody>
      </p:sp>
      <p:sp>
        <p:nvSpPr>
          <p:cNvPr id="410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Pre-distort the texture by mapping it onto a simple surface like a plane, cylinder, sphere, or box</a:t>
            </a:r>
          </a:p>
          <a:p>
            <a:r>
              <a:rPr lang="en-US"/>
              <a:t>Map the result of that onto the surface</a:t>
            </a:r>
          </a:p>
          <a:p>
            <a:r>
              <a:rPr lang="en-US"/>
              <a:t>Texture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Intermediate is S mapping</a:t>
            </a:r>
          </a:p>
          <a:p>
            <a:r>
              <a:rPr lang="en-US"/>
              <a:t>Intermediate </a:t>
            </a:r>
            <a:r>
              <a:rPr lang="en-US">
                <a:sym typeface="Symbol" pitchFamily="18" charset="2"/>
              </a:rPr>
              <a:t> Object is O mapping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62000" y="4953000"/>
            <a:ext cx="7386638" cy="1219200"/>
            <a:chOff x="432" y="2976"/>
            <a:chExt cx="4653" cy="768"/>
          </a:xfrm>
        </p:grpSpPr>
        <p:sp>
          <p:nvSpPr>
            <p:cNvPr id="410629" name="Text Box 1029"/>
            <p:cNvSpPr txBox="1">
              <a:spLocks noChangeArrowheads="1"/>
            </p:cNvSpPr>
            <p:nvPr/>
          </p:nvSpPr>
          <p:spPr bwMode="auto">
            <a:xfrm>
              <a:off x="912" y="3120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(u,v)</a:t>
              </a:r>
            </a:p>
          </p:txBody>
        </p:sp>
        <p:sp>
          <p:nvSpPr>
            <p:cNvPr id="410630" name="Text Box 1030"/>
            <p:cNvSpPr txBox="1">
              <a:spLocks noChangeArrowheads="1"/>
            </p:cNvSpPr>
            <p:nvPr/>
          </p:nvSpPr>
          <p:spPr bwMode="auto">
            <a:xfrm>
              <a:off x="2496" y="3120"/>
              <a:ext cx="5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(x</a:t>
              </a:r>
              <a:r>
                <a:rPr lang="en-US" baseline="-25000">
                  <a:cs typeface="Times New Roman" pitchFamily="18" charset="0"/>
                </a:rPr>
                <a:t>i</a:t>
              </a:r>
              <a:r>
                <a:rPr lang="en-US">
                  <a:cs typeface="Times New Roman" pitchFamily="18" charset="0"/>
                </a:rPr>
                <a:t>,y</a:t>
              </a:r>
              <a:r>
                <a:rPr lang="en-US" baseline="-25000">
                  <a:cs typeface="Times New Roman" pitchFamily="18" charset="0"/>
                </a:rPr>
                <a:t>i</a:t>
              </a:r>
              <a:r>
                <a:rPr lang="en-US">
                  <a:cs typeface="Times New Roman" pitchFamily="18" charset="0"/>
                </a:rPr>
                <a:t>)</a:t>
              </a:r>
            </a:p>
          </p:txBody>
        </p:sp>
        <p:sp>
          <p:nvSpPr>
            <p:cNvPr id="410631" name="Text Box 1031"/>
            <p:cNvSpPr txBox="1">
              <a:spLocks noChangeArrowheads="1"/>
            </p:cNvSpPr>
            <p:nvPr/>
          </p:nvSpPr>
          <p:spPr bwMode="auto">
            <a:xfrm>
              <a:off x="4128" y="3120"/>
              <a:ext cx="8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(x</a:t>
              </a:r>
              <a:r>
                <a:rPr lang="en-US" baseline="-25000">
                  <a:cs typeface="Times New Roman" pitchFamily="18" charset="0"/>
                </a:rPr>
                <a:t>o</a:t>
              </a:r>
              <a:r>
                <a:rPr lang="en-US">
                  <a:cs typeface="Times New Roman" pitchFamily="18" charset="0"/>
                </a:rPr>
                <a:t>,y</a:t>
              </a:r>
              <a:r>
                <a:rPr lang="en-US" baseline="-25000">
                  <a:cs typeface="Times New Roman" pitchFamily="18" charset="0"/>
                </a:rPr>
                <a:t>o</a:t>
              </a:r>
              <a:r>
                <a:rPr lang="en-US">
                  <a:cs typeface="Times New Roman" pitchFamily="18" charset="0"/>
                </a:rPr>
                <a:t>,z</a:t>
              </a:r>
              <a:r>
                <a:rPr lang="en-US" baseline="-25000">
                  <a:cs typeface="Times New Roman" pitchFamily="18" charset="0"/>
                </a:rPr>
                <a:t>o</a:t>
              </a:r>
              <a:r>
                <a:rPr lang="en-US">
                  <a:cs typeface="Times New Roman" pitchFamily="18" charset="0"/>
                </a:rPr>
                <a:t>)</a:t>
              </a:r>
            </a:p>
          </p:txBody>
        </p:sp>
        <p:sp>
          <p:nvSpPr>
            <p:cNvPr id="410632" name="Line 1032"/>
            <p:cNvSpPr>
              <a:spLocks noChangeShapeType="1"/>
            </p:cNvSpPr>
            <p:nvPr/>
          </p:nvSpPr>
          <p:spPr bwMode="auto">
            <a:xfrm>
              <a:off x="1488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33" name="Text Box 1033"/>
            <p:cNvSpPr txBox="1">
              <a:spLocks noChangeArrowheads="1"/>
            </p:cNvSpPr>
            <p:nvPr/>
          </p:nvSpPr>
          <p:spPr bwMode="auto">
            <a:xfrm>
              <a:off x="1824" y="2976"/>
              <a:ext cx="2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cs typeface="Times New Roman" pitchFamily="18" charset="0"/>
                </a:rPr>
                <a:t>S</a:t>
              </a:r>
            </a:p>
          </p:txBody>
        </p:sp>
        <p:sp>
          <p:nvSpPr>
            <p:cNvPr id="410634" name="Line 1034"/>
            <p:cNvSpPr>
              <a:spLocks noChangeShapeType="1"/>
            </p:cNvSpPr>
            <p:nvPr/>
          </p:nvSpPr>
          <p:spPr bwMode="auto">
            <a:xfrm>
              <a:off x="3120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35" name="Text Box 1035"/>
            <p:cNvSpPr txBox="1">
              <a:spLocks noChangeArrowheads="1"/>
            </p:cNvSpPr>
            <p:nvPr/>
          </p:nvSpPr>
          <p:spPr bwMode="auto">
            <a:xfrm>
              <a:off x="3456" y="2976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cs typeface="Times New Roman" pitchFamily="18" charset="0"/>
                </a:rPr>
                <a:t>T</a:t>
              </a:r>
            </a:p>
          </p:txBody>
        </p:sp>
        <p:sp>
          <p:nvSpPr>
            <p:cNvPr id="410636" name="Text Box 1036"/>
            <p:cNvSpPr txBox="1">
              <a:spLocks noChangeArrowheads="1"/>
            </p:cNvSpPr>
            <p:nvPr/>
          </p:nvSpPr>
          <p:spPr bwMode="auto">
            <a:xfrm>
              <a:off x="432" y="3456"/>
              <a:ext cx="11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Texture space</a:t>
              </a:r>
            </a:p>
          </p:txBody>
        </p:sp>
        <p:sp>
          <p:nvSpPr>
            <p:cNvPr id="410637" name="Text Box 1037"/>
            <p:cNvSpPr txBox="1">
              <a:spLocks noChangeArrowheads="1"/>
            </p:cNvSpPr>
            <p:nvPr/>
          </p:nvSpPr>
          <p:spPr bwMode="auto">
            <a:xfrm>
              <a:off x="2016" y="3456"/>
              <a:ext cx="15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Intermediate space</a:t>
              </a:r>
            </a:p>
          </p:txBody>
        </p:sp>
        <p:sp>
          <p:nvSpPr>
            <p:cNvPr id="410638" name="Text Box 1038"/>
            <p:cNvSpPr txBox="1">
              <a:spLocks noChangeArrowheads="1"/>
            </p:cNvSpPr>
            <p:nvPr/>
          </p:nvSpPr>
          <p:spPr bwMode="auto">
            <a:xfrm>
              <a:off x="3984" y="3456"/>
              <a:ext cx="1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Times New Roman" pitchFamily="18" charset="0"/>
                </a:rPr>
                <a:t>Object space</a:t>
              </a:r>
            </a:p>
          </p:txBody>
        </p:sp>
        <p:sp>
          <p:nvSpPr>
            <p:cNvPr id="410639" name="Line 1039"/>
            <p:cNvSpPr>
              <a:spLocks noChangeShapeType="1"/>
            </p:cNvSpPr>
            <p:nvPr/>
          </p:nvSpPr>
          <p:spPr bwMode="auto">
            <a:xfrm>
              <a:off x="163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40" name="Line 1040"/>
            <p:cNvSpPr>
              <a:spLocks noChangeShapeType="1"/>
            </p:cNvSpPr>
            <p:nvPr/>
          </p:nvSpPr>
          <p:spPr bwMode="auto">
            <a:xfrm>
              <a:off x="3600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 Mapping Example</a:t>
            </a:r>
          </a:p>
        </p:txBody>
      </p:sp>
      <p:sp>
        <p:nvSpPr>
          <p:cNvPr id="411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Cylindrical Mapping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411652" name="Object 1028"/>
          <p:cNvGraphicFramePr>
            <a:graphicFrameLocks noChangeAspect="1"/>
          </p:cNvGraphicFramePr>
          <p:nvPr/>
        </p:nvGraphicFramePr>
        <p:xfrm>
          <a:off x="1143000" y="2590800"/>
          <a:ext cx="2895600" cy="2465388"/>
        </p:xfrm>
        <a:graphic>
          <a:graphicData uri="http://schemas.openxmlformats.org/presentationml/2006/ole">
            <p:oleObj spid="_x0000_s16386" name="Image" r:id="rId3" imgW="4109756" imgH="3500000" progId="">
              <p:embed/>
            </p:oleObj>
          </a:graphicData>
        </a:graphic>
      </p:graphicFrame>
      <p:graphicFrame>
        <p:nvGraphicFramePr>
          <p:cNvPr id="411653" name="Object 1029"/>
          <p:cNvGraphicFramePr>
            <a:graphicFrameLocks noChangeAspect="1"/>
          </p:cNvGraphicFramePr>
          <p:nvPr/>
        </p:nvGraphicFramePr>
        <p:xfrm>
          <a:off x="4648200" y="1752600"/>
          <a:ext cx="3886200" cy="3332163"/>
        </p:xfrm>
        <a:graphic>
          <a:graphicData uri="http://schemas.openxmlformats.org/presentationml/2006/ole">
            <p:oleObj spid="_x0000_s16387" name="Image" r:id="rId4" imgW="4353659" imgH="3731707" progId="">
              <p:embed/>
            </p:oleObj>
          </a:graphicData>
        </a:graphic>
      </p:graphicFrame>
      <p:sp>
        <p:nvSpPr>
          <p:cNvPr id="411654" name="Rectangle 1030"/>
          <p:cNvSpPr>
            <a:spLocks noChangeArrowheads="1"/>
          </p:cNvSpPr>
          <p:nvPr/>
        </p:nvSpPr>
        <p:spPr bwMode="auto">
          <a:xfrm>
            <a:off x="37528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11655" name="Object 1031"/>
          <p:cNvGraphicFramePr>
            <a:graphicFrameLocks noChangeAspect="1"/>
          </p:cNvGraphicFramePr>
          <p:nvPr/>
        </p:nvGraphicFramePr>
        <p:xfrm>
          <a:off x="2057400" y="5105400"/>
          <a:ext cx="4445000" cy="1136650"/>
        </p:xfrm>
        <a:graphic>
          <a:graphicData uri="http://schemas.openxmlformats.org/presentationml/2006/ole">
            <p:oleObj spid="_x0000_s16388" name="Equation" r:id="rId5" imgW="1676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Mapping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method to relate the surface to the cylinder</a:t>
            </a:r>
          </a:p>
        </p:txBody>
      </p:sp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609600" y="3048000"/>
          <a:ext cx="3048000" cy="2624138"/>
        </p:xfrm>
        <a:graphic>
          <a:graphicData uri="http://schemas.openxmlformats.org/presentationml/2006/ole">
            <p:oleObj spid="_x0000_s17410" name="Image" r:id="rId3" imgW="4914634" imgH="4231707" progId="">
              <p:embed/>
            </p:oleObj>
          </a:graphicData>
        </a:graphic>
      </p:graphicFrame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429000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or</a:t>
            </a:r>
          </a:p>
        </p:txBody>
      </p:sp>
      <p:graphicFrame>
        <p:nvGraphicFramePr>
          <p:cNvPr id="412678" name="Object 6"/>
          <p:cNvGraphicFramePr>
            <a:graphicFrameLocks noChangeAspect="1"/>
          </p:cNvGraphicFramePr>
          <p:nvPr/>
        </p:nvGraphicFramePr>
        <p:xfrm>
          <a:off x="3962400" y="3505200"/>
          <a:ext cx="2073275" cy="2133600"/>
        </p:xfrm>
        <a:graphic>
          <a:graphicData uri="http://schemas.openxmlformats.org/presentationml/2006/ole">
            <p:oleObj spid="_x0000_s17411" name="Image" r:id="rId4" imgW="2853659" imgH="2939024" progId="">
              <p:embed/>
            </p:oleObj>
          </a:graphicData>
        </a:graphic>
      </p:graphicFrame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6553200" y="3429000"/>
          <a:ext cx="2076450" cy="2252663"/>
        </p:xfrm>
        <a:graphic>
          <a:graphicData uri="http://schemas.openxmlformats.org/presentationml/2006/ole">
            <p:oleObj spid="_x0000_s17412" name="Image" r:id="rId5" imgW="3451220" imgH="3743902" progId="">
              <p:embed/>
            </p:oleObj>
          </a:graphicData>
        </a:graphic>
      </p:graphicFrame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Texture?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the (u,v), want:</a:t>
            </a:r>
          </a:p>
          <a:p>
            <a:pPr lvl="1"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/>
              <a:t>(u,v) ==&gt; a continuous reconstruction</a:t>
            </a:r>
          </a:p>
          <a:p>
            <a:pPr lvl="2">
              <a:lnSpc>
                <a:spcPct val="90000"/>
              </a:lnSpc>
            </a:pPr>
            <a:r>
              <a:rPr lang="en-US"/>
              <a:t>= { R(u,v), G(u,v), B(u,v) }</a:t>
            </a:r>
          </a:p>
          <a:p>
            <a:pPr lvl="2">
              <a:lnSpc>
                <a:spcPct val="90000"/>
              </a:lnSpc>
            </a:pPr>
            <a:r>
              <a:rPr lang="en-US"/>
              <a:t>= { I(u,v) }</a:t>
            </a:r>
          </a:p>
          <a:p>
            <a:pPr lvl="2">
              <a:lnSpc>
                <a:spcPct val="90000"/>
              </a:lnSpc>
            </a:pPr>
            <a:r>
              <a:rPr lang="en-US"/>
              <a:t>= { index(u,v) }</a:t>
            </a:r>
          </a:p>
          <a:p>
            <a:pPr lvl="2">
              <a:lnSpc>
                <a:spcPct val="90000"/>
              </a:lnSpc>
            </a:pPr>
            <a:r>
              <a:rPr lang="en-US"/>
              <a:t>= { alpha(u,v) }</a:t>
            </a:r>
          </a:p>
          <a:p>
            <a:pPr lvl="2">
              <a:lnSpc>
                <a:spcPct val="90000"/>
              </a:lnSpc>
            </a:pPr>
            <a:r>
              <a:rPr lang="en-US"/>
              <a:t>= { normals(u,v) }</a:t>
            </a:r>
          </a:p>
          <a:p>
            <a:pPr lvl="2">
              <a:lnSpc>
                <a:spcPct val="90000"/>
              </a:lnSpc>
            </a:pPr>
            <a:r>
              <a:rPr lang="en-US"/>
              <a:t>= { surface_height(u,v) }</a:t>
            </a:r>
          </a:p>
          <a:p>
            <a:pPr lvl="2">
              <a:lnSpc>
                <a:spcPct val="90000"/>
              </a:lnSpc>
            </a:pPr>
            <a:r>
              <a:rPr lang="en-US"/>
              <a:t>= 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Mappings Cont’d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Bier and Sloan defined 4 main ways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762000" y="2286000"/>
          <a:ext cx="3124200" cy="1889125"/>
        </p:xfrm>
        <a:graphic>
          <a:graphicData uri="http://schemas.openxmlformats.org/presentationml/2006/ole">
            <p:oleObj spid="_x0000_s18434" name="Image" r:id="rId4" imgW="4439024" imgH="2682927" progId="">
              <p:embed/>
            </p:oleObj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6324600" y="2209800"/>
          <a:ext cx="2133600" cy="1749425"/>
        </p:xfrm>
        <a:graphic>
          <a:graphicData uri="http://schemas.openxmlformats.org/presentationml/2006/ole">
            <p:oleObj spid="_x0000_s18435" name="Image" r:id="rId5" imgW="3390244" imgH="2780488" progId="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838200" y="4419600"/>
          <a:ext cx="2057400" cy="1754188"/>
        </p:xfrm>
        <a:graphic>
          <a:graphicData uri="http://schemas.openxmlformats.org/presentationml/2006/ole">
            <p:oleObj spid="_x0000_s18436" name="Image" r:id="rId6" imgW="3475610" imgH="2963415" progId="">
              <p:embed/>
            </p:oleObj>
          </a:graphicData>
        </a:graphic>
      </p:graphicFrame>
      <p:graphicFrame>
        <p:nvGraphicFramePr>
          <p:cNvPr id="413703" name="Object 7"/>
          <p:cNvGraphicFramePr>
            <a:graphicFrameLocks noChangeAspect="1"/>
          </p:cNvGraphicFramePr>
          <p:nvPr/>
        </p:nvGraphicFramePr>
        <p:xfrm>
          <a:off x="5943600" y="4191000"/>
          <a:ext cx="2362200" cy="1982788"/>
        </p:xfrm>
        <a:graphic>
          <a:graphicData uri="http://schemas.openxmlformats.org/presentationml/2006/ole">
            <p:oleObj spid="_x0000_s18437" name="Image" r:id="rId7" imgW="3573171" imgH="3000000" progId="">
              <p:embed/>
            </p:oleObj>
          </a:graphicData>
        </a:graphic>
      </p:graphicFrame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0070C0"/>
                </a:solidFill>
                <a:cs typeface="Times New Roman" pitchFamily="18" charset="0"/>
              </a:rPr>
              <a:t>Reflected ray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105400" y="2590800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0070C0"/>
                </a:solidFill>
                <a:cs typeface="Times New Roman" pitchFamily="18" charset="0"/>
              </a:rPr>
              <a:t>Object normal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2286000" y="4419600"/>
            <a:ext cx="187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0070C0"/>
                </a:solidFill>
                <a:cs typeface="Times New Roman" pitchFamily="18" charset="0"/>
              </a:rPr>
              <a:t>Object centroid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4191000" y="4953000"/>
            <a:ext cx="2441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i="1" dirty="0">
                <a:solidFill>
                  <a:srgbClr val="0070C0"/>
                </a:solidFill>
                <a:cs typeface="Times New Roman" pitchFamily="18" charset="0"/>
              </a:rPr>
              <a:t>Intermediate surface</a:t>
            </a:r>
          </a:p>
          <a:p>
            <a:pPr algn="ctr" eaLnBrk="1" hangingPunct="1"/>
            <a:r>
              <a:rPr lang="en-US" b="1" i="1" dirty="0">
                <a:solidFill>
                  <a:srgbClr val="0070C0"/>
                </a:solidFill>
                <a:cs typeface="Times New Roman" pitchFamily="18" charset="0"/>
              </a:rPr>
              <a:t>normal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Plane/ISN (projector)</a:t>
            </a:r>
          </a:p>
          <a:p>
            <a:pPr lvl="1"/>
            <a:r>
              <a:rPr lang="en-US"/>
              <a:t>Works well for planar objects</a:t>
            </a:r>
          </a:p>
          <a:p>
            <a:r>
              <a:rPr lang="en-US"/>
              <a:t>Cylinder/ISN (shrink-wrap)</a:t>
            </a:r>
          </a:p>
          <a:p>
            <a:pPr lvl="1"/>
            <a:r>
              <a:rPr lang="en-US"/>
              <a:t>Works well for solids of revolution</a:t>
            </a:r>
          </a:p>
          <a:p>
            <a:r>
              <a:rPr lang="en-US"/>
              <a:t>Box/ISN </a:t>
            </a:r>
          </a:p>
          <a:p>
            <a:r>
              <a:rPr lang="en-US"/>
              <a:t>Sphere/Centroid</a:t>
            </a:r>
          </a:p>
          <a:p>
            <a:r>
              <a:rPr lang="en-US"/>
              <a:t>Box/Centroid</a:t>
            </a:r>
          </a:p>
        </p:txBody>
      </p:sp>
      <p:sp>
        <p:nvSpPr>
          <p:cNvPr id="289796" name="AutoShape 4"/>
          <p:cNvSpPr>
            <a:spLocks/>
          </p:cNvSpPr>
          <p:nvPr/>
        </p:nvSpPr>
        <p:spPr bwMode="auto">
          <a:xfrm>
            <a:off x="4818063" y="4184650"/>
            <a:ext cx="774700" cy="1574800"/>
          </a:xfrm>
          <a:prstGeom prst="rightBrace">
            <a:avLst>
              <a:gd name="adj1" fmla="val 16940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5880100" y="4629150"/>
            <a:ext cx="257175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Works well for roughly</a:t>
            </a:r>
          </a:p>
          <a:p>
            <a:pPr algn="ctr"/>
            <a:r>
              <a:rPr lang="en-US" sz="2000"/>
              <a:t>spherical shapes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Plane/ISN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057400"/>
            <a:ext cx="5791200" cy="3962400"/>
            <a:chOff x="1584" y="1488"/>
            <a:chExt cx="3648" cy="2496"/>
          </a:xfrm>
        </p:grpSpPr>
        <p:sp>
          <p:nvSpPr>
            <p:cNvPr id="290821" name="AutoShape 5"/>
            <p:cNvSpPr>
              <a:spLocks noChangeArrowheads="1"/>
            </p:cNvSpPr>
            <p:nvPr/>
          </p:nvSpPr>
          <p:spPr bwMode="auto">
            <a:xfrm flipV="1">
              <a:off x="1584" y="2352"/>
              <a:ext cx="2208" cy="16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 flipV="1">
              <a:off x="1584" y="2880"/>
              <a:ext cx="1872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 flipV="1">
              <a:off x="2112" y="1488"/>
              <a:ext cx="1296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24" name="Line 8"/>
            <p:cNvSpPr>
              <a:spLocks noChangeShapeType="1"/>
            </p:cNvSpPr>
            <p:nvPr/>
          </p:nvSpPr>
          <p:spPr bwMode="auto">
            <a:xfrm flipV="1">
              <a:off x="3840" y="2880"/>
              <a:ext cx="1392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25" name="Line 9"/>
            <p:cNvSpPr>
              <a:spLocks noChangeShapeType="1"/>
            </p:cNvSpPr>
            <p:nvPr/>
          </p:nvSpPr>
          <p:spPr bwMode="auto">
            <a:xfrm flipV="1">
              <a:off x="3264" y="1488"/>
              <a:ext cx="1968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0826" name="Object 10"/>
            <p:cNvGraphicFramePr>
              <a:graphicFrameLocks noChangeAspect="1"/>
            </p:cNvGraphicFramePr>
            <p:nvPr/>
          </p:nvGraphicFramePr>
          <p:xfrm>
            <a:off x="3408" y="1488"/>
            <a:ext cx="1816" cy="1399"/>
          </p:xfrm>
          <a:graphic>
            <a:graphicData uri="http://schemas.openxmlformats.org/presentationml/2006/ole">
              <p:oleObj spid="_x0000_s19458" name="Clip" r:id="rId3" imgW="2253960" imgH="1732680" progId="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Plane/ISN</a:t>
            </a:r>
          </a:p>
          <a:p>
            <a:pPr lvl="1"/>
            <a:r>
              <a:rPr lang="en-US" sz="2400"/>
              <a:t>Resembles a slide projector</a:t>
            </a:r>
          </a:p>
          <a:p>
            <a:pPr lvl="1"/>
            <a:r>
              <a:rPr lang="en-US" sz="2400"/>
              <a:t>Distortions on surfaces perpendicular to the plane.</a:t>
            </a:r>
          </a:p>
        </p:txBody>
      </p:sp>
      <p:pic>
        <p:nvPicPr>
          <p:cNvPr id="291844" name="Picture 4" descr="D:\learning\STUDY4\TXIM1.T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971800"/>
            <a:ext cx="3810000" cy="2571750"/>
          </a:xfrm>
          <a:noFill/>
          <a:ln/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4953000" y="5486400"/>
            <a:ext cx="5635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Watt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Cylinder/ISN</a:t>
            </a:r>
          </a:p>
          <a:p>
            <a:pPr lvl="1"/>
            <a:r>
              <a:rPr lang="en-US" sz="2400"/>
              <a:t>Distortions on horizontal planes</a:t>
            </a:r>
          </a:p>
          <a:p>
            <a:pPr lvl="1"/>
            <a:r>
              <a:rPr lang="en-US" sz="2400"/>
              <a:t>Draw vector from point to cylinder</a:t>
            </a:r>
          </a:p>
          <a:p>
            <a:pPr lvl="1"/>
            <a:r>
              <a:rPr lang="en-US" sz="2400"/>
              <a:t>Vector connects point to cylinder axis</a:t>
            </a:r>
          </a:p>
        </p:txBody>
      </p:sp>
      <p:pic>
        <p:nvPicPr>
          <p:cNvPr id="293892" name="Picture 4" descr="D:\learning\STUDY4\TXIM2.T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505200"/>
            <a:ext cx="3810000" cy="2571750"/>
          </a:xfrm>
          <a:noFill/>
          <a:ln/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4953000" y="5486400"/>
            <a:ext cx="5635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Watt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Sphere/ISN</a:t>
            </a:r>
          </a:p>
          <a:p>
            <a:pPr lvl="1"/>
            <a:r>
              <a:rPr lang="en-US" sz="2400"/>
              <a:t>Small distortion everywhere.</a:t>
            </a:r>
          </a:p>
          <a:p>
            <a:pPr lvl="1"/>
            <a:r>
              <a:rPr lang="en-US" sz="2400"/>
              <a:t>Draw vector from sphere center through point on the surface and intersect it with the sphere.</a:t>
            </a:r>
          </a:p>
          <a:p>
            <a:pPr lvl="1"/>
            <a:endParaRPr lang="en-US" sz="2400"/>
          </a:p>
        </p:txBody>
      </p:sp>
      <p:pic>
        <p:nvPicPr>
          <p:cNvPr id="294916" name="Picture 4" descr="D:\learning\STUDY4\TXIM3.T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429000"/>
            <a:ext cx="3810000" cy="2571750"/>
          </a:xfrm>
          <a:noFill/>
          <a:ln/>
        </p:spPr>
      </p:pic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953000" y="5486400"/>
            <a:ext cx="5635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Watt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What is this ISN?</a:t>
            </a:r>
          </a:p>
          <a:p>
            <a:pPr lvl="1"/>
            <a:r>
              <a:rPr lang="en-US" sz="2400" dirty="0"/>
              <a:t>Intermediate surface normal.</a:t>
            </a:r>
          </a:p>
          <a:p>
            <a:pPr lvl="1"/>
            <a:r>
              <a:rPr lang="en-US" sz="2400" dirty="0"/>
              <a:t>Needed to handle concave objects properly.</a:t>
            </a:r>
          </a:p>
          <a:p>
            <a:pPr lvl="1"/>
            <a:r>
              <a:rPr lang="en-US" sz="2400" dirty="0"/>
              <a:t>Sudden flip in texture coordinates when the object crosses the axis.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5367338" y="2495550"/>
            <a:ext cx="1414462" cy="28575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1" name="Line 5"/>
          <p:cNvSpPr>
            <a:spLocks noChangeShapeType="1"/>
          </p:cNvSpPr>
          <p:nvPr/>
        </p:nvSpPr>
        <p:spPr bwMode="auto">
          <a:xfrm flipH="1">
            <a:off x="6781800" y="2209800"/>
            <a:ext cx="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H="1">
            <a:off x="4852988" y="4067175"/>
            <a:ext cx="19288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3" name="Oval 7"/>
          <p:cNvSpPr>
            <a:spLocks noChangeArrowheads="1"/>
          </p:cNvSpPr>
          <p:nvPr/>
        </p:nvSpPr>
        <p:spPr bwMode="auto">
          <a:xfrm>
            <a:off x="5303838" y="3995738"/>
            <a:ext cx="128587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4" name="Oval 8"/>
          <p:cNvSpPr>
            <a:spLocks noChangeArrowheads="1"/>
          </p:cNvSpPr>
          <p:nvPr/>
        </p:nvSpPr>
        <p:spPr bwMode="auto">
          <a:xfrm>
            <a:off x="6010275" y="3995738"/>
            <a:ext cx="128588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AutoShape 9"/>
          <p:cNvSpPr>
            <a:spLocks noChangeArrowheads="1"/>
          </p:cNvSpPr>
          <p:nvPr/>
        </p:nvSpPr>
        <p:spPr bwMode="auto">
          <a:xfrm>
            <a:off x="4800600" y="1676400"/>
            <a:ext cx="3657600" cy="4267200"/>
          </a:xfrm>
          <a:prstGeom prst="can">
            <a:avLst>
              <a:gd name="adj" fmla="val 29167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6" name="Oval 10"/>
          <p:cNvSpPr>
            <a:spLocks noChangeArrowheads="1"/>
          </p:cNvSpPr>
          <p:nvPr/>
        </p:nvSpPr>
        <p:spPr bwMode="auto">
          <a:xfrm>
            <a:off x="4724400" y="3995738"/>
            <a:ext cx="128588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Parameterization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Flip direction of vector such that it points in the same half-space as the outward surface normal.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64" name="AutoShape 4"/>
          <p:cNvSpPr>
            <a:spLocks noChangeArrowheads="1"/>
          </p:cNvSpPr>
          <p:nvPr/>
        </p:nvSpPr>
        <p:spPr bwMode="auto">
          <a:xfrm>
            <a:off x="5410200" y="2514600"/>
            <a:ext cx="1414462" cy="28575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H="1">
            <a:off x="6824662" y="2228850"/>
            <a:ext cx="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H="1">
            <a:off x="4895850" y="4086225"/>
            <a:ext cx="19288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5346700" y="4014788"/>
            <a:ext cx="128587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AutoShape 8"/>
          <p:cNvSpPr>
            <a:spLocks noChangeArrowheads="1"/>
          </p:cNvSpPr>
          <p:nvPr/>
        </p:nvSpPr>
        <p:spPr bwMode="auto">
          <a:xfrm>
            <a:off x="4843462" y="1695450"/>
            <a:ext cx="3657600" cy="4267200"/>
          </a:xfrm>
          <a:prstGeom prst="can">
            <a:avLst>
              <a:gd name="adj" fmla="val 29167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Oval 9"/>
          <p:cNvSpPr>
            <a:spLocks noChangeArrowheads="1"/>
          </p:cNvSpPr>
          <p:nvPr/>
        </p:nvSpPr>
        <p:spPr bwMode="auto">
          <a:xfrm>
            <a:off x="4767262" y="4014788"/>
            <a:ext cx="128588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6138862" y="375285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6062662" y="3676650"/>
            <a:ext cx="128588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8424862" y="3676650"/>
            <a:ext cx="128588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Paint Systems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 texture parameterization to a blank image.</a:t>
            </a:r>
          </a:p>
          <a:p>
            <a:pPr lvl="1"/>
            <a:r>
              <a:rPr lang="en-US" dirty="0"/>
              <a:t>Usually not continuous</a:t>
            </a:r>
          </a:p>
          <a:p>
            <a:pPr lvl="1"/>
            <a:r>
              <a:rPr lang="en-US" dirty="0"/>
              <a:t>Form a texture map atlas</a:t>
            </a:r>
          </a:p>
          <a:p>
            <a:r>
              <a:rPr lang="en-US" dirty="0"/>
              <a:t>Mouse on the 3D model and paint the texture image.</a:t>
            </a:r>
          </a:p>
          <a:p>
            <a:r>
              <a:rPr lang="en-US" dirty="0" smtClean="0"/>
              <a:t>Lab2 demo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pic>
        <p:nvPicPr>
          <p:cNvPr id="561162" name="Picture 10" descr="DragonT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69019"/>
            <a:ext cx="3886200" cy="3881962"/>
          </a:xfrm>
          <a:noFill/>
          <a:ln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 patches on the 3D model</a:t>
            </a:r>
          </a:p>
          <a:p>
            <a:r>
              <a:rPr lang="en-US" dirty="0" smtClean="0"/>
              <a:t>Place these (map them) on the texture map image.</a:t>
            </a:r>
          </a:p>
          <a:p>
            <a:r>
              <a:rPr lang="en-US" dirty="0" smtClean="0"/>
              <a:t>Space them apart to avoid neighboring influences.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source of </a:t>
            </a:r>
            <a:r>
              <a:rPr lang="en-US" dirty="0" smtClean="0"/>
              <a:t>a texture</a:t>
            </a:r>
            <a:r>
              <a:rPr lang="en-US" dirty="0"/>
              <a:t>?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Procedural Image</a:t>
            </a:r>
          </a:p>
          <a:p>
            <a:r>
              <a:rPr lang="en-US"/>
              <a:t>RGB Image</a:t>
            </a:r>
          </a:p>
          <a:p>
            <a:r>
              <a:rPr lang="en-US"/>
              <a:t>Intensity image</a:t>
            </a:r>
          </a:p>
          <a:p>
            <a:r>
              <a:rPr lang="en-US"/>
              <a:t>Opacity table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pic>
        <p:nvPicPr>
          <p:cNvPr id="563208" name="Picture 8" descr="Dragon_terrabrow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381250"/>
            <a:ext cx="2362200" cy="2857500"/>
          </a:xfrm>
          <a:noFill/>
          <a:ln/>
        </p:spPr>
      </p:pic>
      <p:sp>
        <p:nvSpPr>
          <p:cNvPr id="5632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/>
              <a:t>Add the color image (or bump, …) to the texture map.</a:t>
            </a:r>
          </a:p>
          <a:p>
            <a:r>
              <a:rPr lang="en-US" sz="2800"/>
              <a:t>Each polygon, thus has two sets of coordinates:</a:t>
            </a:r>
          </a:p>
          <a:p>
            <a:pPr lvl="1"/>
            <a:r>
              <a:rPr lang="en-US" sz="2400" i="1"/>
              <a:t>x,y,z</a:t>
            </a:r>
            <a:r>
              <a:rPr lang="en-US" sz="2400"/>
              <a:t> world</a:t>
            </a:r>
          </a:p>
          <a:p>
            <a:pPr lvl="1"/>
            <a:r>
              <a:rPr lang="en-US" sz="2400" i="1"/>
              <a:t>u,v</a:t>
            </a:r>
            <a:r>
              <a:rPr lang="en-US" sz="2400"/>
              <a:t> texture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574471" name="Picture 7" descr="atlas_cow_Pain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524000"/>
            <a:ext cx="4419600" cy="4419600"/>
          </a:xfrm>
          <a:noFill/>
          <a:ln/>
        </p:spPr>
      </p:pic>
      <p:pic>
        <p:nvPicPr>
          <p:cNvPr id="574474" name="Picture 10" descr="atlas_cow"/>
          <p:cNvPicPr>
            <a:picLocks noChangeAspect="1" noChangeArrowheads="1"/>
          </p:cNvPicPr>
          <p:nvPr/>
        </p:nvPicPr>
        <p:blipFill>
          <a:blip r:embed="rId3" cstate="print"/>
          <a:srcRect l="15634" t="10600" r="15634" b="3033"/>
          <a:stretch>
            <a:fillRect/>
          </a:stretch>
        </p:blipFill>
        <p:spPr bwMode="auto">
          <a:xfrm>
            <a:off x="381000" y="2209800"/>
            <a:ext cx="4543425" cy="429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Paint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To interactively paint on a model, we need several things: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Real-time rendering.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Translation from the mouse pixel location to the texture location.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Paint brush style depositing on the texture map.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Paint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 err="1"/>
              <a:t>Mip</a:t>
            </a:r>
            <a:r>
              <a:rPr lang="en-US" dirty="0"/>
              <a:t>-mapping leads to overlapped regions.</a:t>
            </a:r>
          </a:p>
          <a:p>
            <a:pPr lvl="1"/>
            <a:r>
              <a:rPr lang="en-US" dirty="0"/>
              <a:t>Large spaces in the texture </a:t>
            </a:r>
            <a:r>
              <a:rPr lang="en-US" dirty="0" smtClean="0"/>
              <a:t>atlas to </a:t>
            </a:r>
            <a:r>
              <a:rPr lang="en-US" dirty="0"/>
              <a:t>avoid overlap really wastes texture </a:t>
            </a:r>
            <a:r>
              <a:rPr lang="en-US" dirty="0" smtClean="0"/>
              <a:t>space.</a:t>
            </a:r>
          </a:p>
          <a:p>
            <a:pPr lvl="2"/>
            <a:r>
              <a:rPr lang="en-US" dirty="0" smtClean="0"/>
              <a:t>The texture arrays mitigate this.</a:t>
            </a:r>
            <a:endParaRPr lang="en-US" dirty="0"/>
          </a:p>
          <a:p>
            <a:pPr lvl="1"/>
            <a:r>
              <a:rPr lang="en-US" dirty="0"/>
              <a:t>A common vertex may need to be repeated with different texture coordinates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brush may need to be split into different parts according to the texture atlas.</a:t>
            </a:r>
          </a:p>
          <a:p>
            <a:pPr lvl="1" algn="ctr">
              <a:buNone/>
            </a:pPr>
            <a:r>
              <a:rPr lang="en-US" i="1" dirty="0" smtClean="0"/>
              <a:t>The quality of the texture atlas is important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Texture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and everything else 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5867400" y="2743200"/>
          <a:ext cx="2667000" cy="2667000"/>
        </p:xfrm>
        <a:graphic>
          <a:graphicData uri="http://schemas.openxmlformats.org/presentationml/2006/ole">
            <p:oleObj spid="_x0000_s1026" name="Clip" r:id="rId3" imgW="3900952" imgH="3900952" progId="">
              <p:embed/>
            </p:oleObj>
          </a:graphicData>
        </a:graphic>
      </p:graphicFrame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2667000"/>
            <a:ext cx="54864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b="1" dirty="0"/>
              <a:t>Checkerboard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Scale: s= 10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if  </a:t>
            </a:r>
            <a:r>
              <a:rPr lang="en-US" dirty="0" smtClean="0"/>
              <a:t>((u </a:t>
            </a:r>
            <a:r>
              <a:rPr lang="en-US" dirty="0"/>
              <a:t>* s) % </a:t>
            </a:r>
            <a:r>
              <a:rPr lang="en-US" dirty="0" smtClean="0"/>
              <a:t>2 + (v * s)%2) &lt;&gt; 1 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	texture(</a:t>
            </a:r>
            <a:r>
              <a:rPr lang="en-US" dirty="0" err="1"/>
              <a:t>u,v</a:t>
            </a:r>
            <a:r>
              <a:rPr lang="en-US" dirty="0"/>
              <a:t>) = 0; // black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else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texture(</a:t>
            </a:r>
            <a:r>
              <a:rPr lang="en-US" dirty="0" err="1"/>
              <a:t>u,v</a:t>
            </a:r>
            <a:r>
              <a:rPr lang="en-US" dirty="0"/>
              <a:t>) = 1; // white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Textures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Places an image on the object</a:t>
            </a: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1851025" y="2954338"/>
          <a:ext cx="2286000" cy="2286000"/>
        </p:xfrm>
        <a:graphic>
          <a:graphicData uri="http://schemas.openxmlformats.org/presentationml/2006/ole">
            <p:oleObj spid="_x0000_s2050" name="Clip" r:id="rId3" imgW="2286198" imgH="2286198" progId="">
              <p:embed/>
            </p:oleObj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4594225" y="2484438"/>
          <a:ext cx="3902075" cy="3902075"/>
        </p:xfrm>
        <a:graphic>
          <a:graphicData uri="http://schemas.openxmlformats.org/presentationml/2006/ole">
            <p:oleObj spid="_x0000_s2051" name="Clip" r:id="rId4" imgW="3900952" imgH="3900952" progId="">
              <p:embed/>
            </p:oleObj>
          </a:graphicData>
        </a:graphic>
      </p:graphicFrame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0985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Camuto 1998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Intensity Modulation Textures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 the objects color by that of the texture.</a:t>
            </a: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2133600" y="2667000"/>
          <a:ext cx="3230563" cy="2994025"/>
        </p:xfrm>
        <a:graphic>
          <a:graphicData uri="http://schemas.openxmlformats.org/presentationml/2006/ole">
            <p:oleObj spid="_x0000_s3074" name="Clip" r:id="rId3" imgW="3230476" imgH="2994286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Opacity Textures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binary mask, really redefines the geometry.</a:t>
            </a:r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2000250" y="3252788"/>
          <a:ext cx="2286000" cy="2286000"/>
        </p:xfrm>
        <a:graphic>
          <a:graphicData uri="http://schemas.openxmlformats.org/presentationml/2006/ole">
            <p:oleObj spid="_x0000_s4098" name="Clip" r:id="rId3" imgW="2286198" imgH="2286198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modifies the surface normals.</a:t>
            </a:r>
          </a:p>
          <a:p>
            <a:r>
              <a:rPr lang="en-US"/>
              <a:t>More on this later.</a:t>
            </a: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1676400" y="2971800"/>
          <a:ext cx="2667000" cy="2667000"/>
        </p:xfrm>
        <a:graphic>
          <a:graphicData uri="http://schemas.openxmlformats.org/presentationml/2006/ole">
            <p:oleObj spid="_x0000_s6146" name="Clip" r:id="rId3" imgW="2666667" imgH="2666667" progId="">
              <p:embed/>
            </p:oleObj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5181600" y="2743200"/>
          <a:ext cx="2659063" cy="2460625"/>
        </p:xfrm>
        <a:graphic>
          <a:graphicData uri="http://schemas.openxmlformats.org/presentationml/2006/ole">
            <p:oleObj spid="_x0000_s6147" name="Clip" r:id="rId4" imgW="2659048" imgH="2460952" progId="">
              <p:embed/>
            </p:oleObj>
          </a:graphicData>
        </a:graphic>
      </p:graphicFrame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010400" y="5257800"/>
            <a:ext cx="82073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Lao 1998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5068</TotalTime>
  <Words>1117</Words>
  <Application>Microsoft Office PowerPoint</Application>
  <PresentationFormat>On-screen Show (4:3)</PresentationFormat>
  <Paragraphs>251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OSU_BrutusCrawfis</vt:lpstr>
      <vt:lpstr>Clip</vt:lpstr>
      <vt:lpstr>Image</vt:lpstr>
      <vt:lpstr>Equation</vt:lpstr>
      <vt:lpstr>Real-time Rendering  Texture Mapping I</vt:lpstr>
      <vt:lpstr>What is an image?</vt:lpstr>
      <vt:lpstr>What is a Texture?</vt:lpstr>
      <vt:lpstr>What is the source of a texture?</vt:lpstr>
      <vt:lpstr>Procedural Texture</vt:lpstr>
      <vt:lpstr>RGB Textures</vt:lpstr>
      <vt:lpstr>Intensity Modulation Textures</vt:lpstr>
      <vt:lpstr>Opacity Textures</vt:lpstr>
      <vt:lpstr>Bump Mapping</vt:lpstr>
      <vt:lpstr>Displacement Mapping</vt:lpstr>
      <vt:lpstr>Reflection Properties</vt:lpstr>
      <vt:lpstr>Texture and Texel</vt:lpstr>
      <vt:lpstr>(u,v) tuple</vt:lpstr>
      <vt:lpstr>Two-Stage Mapping</vt:lpstr>
      <vt:lpstr>Image space scan</vt:lpstr>
      <vt:lpstr>Image space scan</vt:lpstr>
      <vt:lpstr>Texture space scan</vt:lpstr>
      <vt:lpstr>Texture space scan</vt:lpstr>
      <vt:lpstr>Continuous functions F(u,v)</vt:lpstr>
      <vt:lpstr>How do we get F(u,v)?</vt:lpstr>
      <vt:lpstr>Texture Parameterization</vt:lpstr>
      <vt:lpstr>Texture Parameterization</vt:lpstr>
      <vt:lpstr>Texture Parameterization</vt:lpstr>
      <vt:lpstr>Texture Parameterization</vt:lpstr>
      <vt:lpstr>Texture Parameterization</vt:lpstr>
      <vt:lpstr>Two-pass Mappings</vt:lpstr>
      <vt:lpstr>S and O Mapping</vt:lpstr>
      <vt:lpstr>S Mapping Example</vt:lpstr>
      <vt:lpstr>O Mapping</vt:lpstr>
      <vt:lpstr>O Mappings Cont’d</vt:lpstr>
      <vt:lpstr>Texture Parameterization</vt:lpstr>
      <vt:lpstr>Texture Parameterization</vt:lpstr>
      <vt:lpstr>Texture Parameterization</vt:lpstr>
      <vt:lpstr>Texture Parameterization</vt:lpstr>
      <vt:lpstr>Texture Parameterization</vt:lpstr>
      <vt:lpstr>Texture Parameterization</vt:lpstr>
      <vt:lpstr>Texture Parameterization</vt:lpstr>
      <vt:lpstr>3D Paint Systems</vt:lpstr>
      <vt:lpstr>Texture Atlas</vt:lpstr>
      <vt:lpstr>Texture Atlas</vt:lpstr>
      <vt:lpstr>Example 2</vt:lpstr>
      <vt:lpstr>3D Paint</vt:lpstr>
      <vt:lpstr>3D Paint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Rendering  Texture Mapping I</dc:title>
  <dc:creator>Roger Crawfis</dc:creator>
  <cp:lastModifiedBy>Roger Crawfis</cp:lastModifiedBy>
  <cp:revision>502</cp:revision>
  <dcterms:created xsi:type="dcterms:W3CDTF">2009-01-20T20:04:49Z</dcterms:created>
  <dcterms:modified xsi:type="dcterms:W3CDTF">2011-01-21T18:14:10Z</dcterms:modified>
</cp:coreProperties>
</file>