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xls" ContentType="application/vnd.ms-excel"/>
  <Default Extension="wmf" ContentType="image/x-wmf"/>
  <Override PartName="/ppt/notesSlides/notesSlide36.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8"/>
  </p:notesMasterIdLst>
  <p:handoutMasterIdLst>
    <p:handoutMasterId r:id="rId89"/>
  </p:handout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D981ED06-1EBB-435D-B491-681B798DD1D5}" type="datetimeFigureOut">
              <a:rPr lang="en-US" smtClean="0"/>
              <a:t>2/24/2011</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7EF14EE5-C7D8-45FE-9DF9-970E81A92AB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9219" name="Rectangle 3"/>
          <p:cNvSpPr>
            <a:spLocks noGrp="1" noChangeArrowheads="1"/>
          </p:cNvSpPr>
          <p:nvPr>
            <p:ph type="dt" idx="1"/>
          </p:nvPr>
        </p:nvSpPr>
        <p:spPr bwMode="auto">
          <a:xfrm>
            <a:off x="395655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98500" y="4409758"/>
            <a:ext cx="5588000" cy="417766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5655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1" hangingPunct="1">
              <a:defRPr sz="1200" smtClean="0">
                <a:latin typeface="Arial" charset="0"/>
              </a:defRPr>
            </a:lvl1pPr>
          </a:lstStyle>
          <a:p>
            <a:pPr>
              <a:defRPr/>
            </a:pPr>
            <a:fld id="{B28170F3-AA36-4B1B-8FEE-526D6D64CF9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8455E7D4-1FA7-4712-8C33-391BEA58C67C}" type="slidenum">
              <a:rPr lang="en-CA">
                <a:solidFill>
                  <a:prstClr val="black"/>
                </a:solidFill>
                <a:latin typeface="Arial" pitchFamily="34" charset="0"/>
              </a:rPr>
              <a:pPr algn="r" rtl="0" fontAlgn="base">
                <a:spcBef>
                  <a:spcPct val="0"/>
                </a:spcBef>
                <a:spcAft>
                  <a:spcPct val="0"/>
                </a:spcAft>
              </a:pPr>
              <a:t>5</a:t>
            </a:fld>
            <a:endParaRPr lang="en-CA" dirty="0">
              <a:solidFill>
                <a:prstClr val="black"/>
              </a:solidFill>
              <a:latin typeface="Arial" pitchFamily="34"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CA"/>
              <a:t>Don’t need to worry as much about special cases, capping geometry,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696434E-A503-4137-A89A-CDD782DB1995}" type="slidenum">
              <a:rPr lang="en-CA">
                <a:solidFill>
                  <a:prstClr val="black"/>
                </a:solidFill>
                <a:latin typeface="Arial" pitchFamily="34" charset="0"/>
              </a:rPr>
              <a:pPr algn="r" rtl="0" fontAlgn="base">
                <a:spcBef>
                  <a:spcPct val="0"/>
                </a:spcBef>
                <a:spcAft>
                  <a:spcPct val="0"/>
                </a:spcAft>
              </a:pPr>
              <a:t>19</a:t>
            </a:fld>
            <a:endParaRPr lang="en-CA" dirty="0">
              <a:solidFill>
                <a:prstClr val="black"/>
              </a:solidFill>
              <a:latin typeface="Arial" pitchFamily="34"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t>Uses Sh. See http://www.rapidmind.net and http://libsh.org.</a:t>
            </a:r>
          </a:p>
          <a:p>
            <a:endParaRPr lang="en-US"/>
          </a:p>
          <a:p>
            <a:r>
              <a:rPr lang="en-US"/>
              <a:t>So when t &lt;= mu, contrib is always 1 (i.e. full light contribution). When t &gt; mu, contrib = p</a:t>
            </a:r>
            <a:r>
              <a:rPr lang="en-US" baseline="-25000"/>
              <a:t>max</a:t>
            </a:r>
            <a:r>
              <a:rPr lang="en-US"/>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922C853-9663-49E0-888D-3B3CF65DDE80}" type="slidenum">
              <a:rPr lang="en-CA">
                <a:solidFill>
                  <a:prstClr val="black"/>
                </a:solidFill>
                <a:latin typeface="Arial" pitchFamily="34" charset="0"/>
              </a:rPr>
              <a:pPr algn="r" rtl="0" fontAlgn="base">
                <a:spcBef>
                  <a:spcPct val="0"/>
                </a:spcBef>
                <a:spcAft>
                  <a:spcPct val="0"/>
                </a:spcAft>
              </a:pPr>
              <a:t>21</a:t>
            </a:fld>
            <a:endParaRPr lang="en-CA" dirty="0">
              <a:solidFill>
                <a:prstClr val="black"/>
              </a:solidFill>
              <a:latin typeface="Arial" pitchFamily="34"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CA"/>
              <a:t>Top is standard shadow mapping.</a:t>
            </a:r>
          </a:p>
          <a:p>
            <a:r>
              <a:rPr lang="en-CA"/>
              <a:t>Middle is bilinear percentage closer filtering.</a:t>
            </a:r>
          </a:p>
          <a:p>
            <a:r>
              <a:rPr lang="en-CA"/>
              <a:t>Bottom is variance shadow maps with hardware anisotropic filtering.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1298FB4-9AC7-44E5-B1ED-73689B88B80E}" type="slidenum">
              <a:rPr lang="en-CA">
                <a:solidFill>
                  <a:prstClr val="black"/>
                </a:solidFill>
                <a:latin typeface="Arial" pitchFamily="34" charset="0"/>
              </a:rPr>
              <a:pPr algn="r" rtl="0" fontAlgn="base">
                <a:spcBef>
                  <a:spcPct val="0"/>
                </a:spcBef>
                <a:spcAft>
                  <a:spcPct val="0"/>
                </a:spcAft>
              </a:pPr>
              <a:t>23</a:t>
            </a:fld>
            <a:endParaRPr lang="en-CA" dirty="0">
              <a:solidFill>
                <a:prstClr val="black"/>
              </a:solidFill>
              <a:latin typeface="Arial" pitchFamily="34"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CA"/>
              <a:t>Left to right:</a:t>
            </a:r>
          </a:p>
          <a:p>
            <a:r>
              <a:rPr lang="en-CA"/>
              <a:t>Standard shadow mapping.</a:t>
            </a:r>
          </a:p>
          <a:p>
            <a:r>
              <a:rPr lang="en-CA"/>
              <a:t>5x5 percentage closer filtering.</a:t>
            </a:r>
          </a:p>
          <a:p>
            <a:r>
              <a:rPr lang="en-CA"/>
              <a:t>5x5 bilinear percentage closer filtering.</a:t>
            </a:r>
          </a:p>
          <a:p>
            <a:r>
              <a:rPr lang="en-CA"/>
              <a:t>Variance shadow mapping with 5x5 gaussian blur.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E91395AA-E9DF-4B14-8E69-2F119431D5E7}" type="slidenum">
              <a:rPr lang="en-CA">
                <a:solidFill>
                  <a:prstClr val="black"/>
                </a:solidFill>
                <a:latin typeface="Arial" pitchFamily="34" charset="0"/>
              </a:rPr>
              <a:pPr algn="r" rtl="0" fontAlgn="base">
                <a:spcBef>
                  <a:spcPct val="0"/>
                </a:spcBef>
                <a:spcAft>
                  <a:spcPct val="0"/>
                </a:spcAft>
              </a:pPr>
              <a:t>25</a:t>
            </a:fld>
            <a:endParaRPr lang="en-CA" dirty="0">
              <a:solidFill>
                <a:prstClr val="black"/>
              </a:solidFill>
              <a:latin typeface="Arial" pitchFamily="34"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t>Some hardware doesn’t enable gamma correction for floating point render targets. This works well for us here.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AC071E7-12D5-48FB-ACF9-59AEB69DDFE2}" type="slidenum">
              <a:rPr lang="en-CA">
                <a:solidFill>
                  <a:prstClr val="black"/>
                </a:solidFill>
                <a:latin typeface="Arial" pitchFamily="34" charset="0"/>
              </a:rPr>
              <a:pPr algn="r" rtl="0" fontAlgn="base">
                <a:spcBef>
                  <a:spcPct val="0"/>
                </a:spcBef>
                <a:spcAft>
                  <a:spcPct val="0"/>
                </a:spcAft>
              </a:pPr>
              <a:t>26</a:t>
            </a:fld>
            <a:endParaRPr lang="en-CA" dirty="0">
              <a:solidFill>
                <a:prstClr val="black"/>
              </a:solidFill>
              <a:latin typeface="Arial" pitchFamily="34"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CA"/>
              <a:t>2-component 16-bit fixed point formats that can be filtered available.</a:t>
            </a:r>
          </a:p>
          <a:p>
            <a:endParaRPr lang="en-CA"/>
          </a:p>
          <a:p>
            <a:r>
              <a:rPr lang="en-CA"/>
              <a:t>Can be combined trivially with trapezoidal or perspective shadow maps.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0F828E2-C866-4471-9E0A-3216D2850B16}" type="slidenum">
              <a:rPr lang="en-CA">
                <a:solidFill>
                  <a:prstClr val="black"/>
                </a:solidFill>
                <a:latin typeface="Arial" pitchFamily="34" charset="0"/>
              </a:rPr>
              <a:pPr algn="r" rtl="0" fontAlgn="base">
                <a:spcBef>
                  <a:spcPct val="0"/>
                </a:spcBef>
                <a:spcAft>
                  <a:spcPct val="0"/>
                </a:spcAft>
              </a:pPr>
              <a:t>29</a:t>
            </a:fld>
            <a:endParaRPr lang="en-CA" dirty="0">
              <a:solidFill>
                <a:prstClr val="black"/>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Really want to just output some value and save it. We need more than a simple depth buffer here.</a:t>
            </a:r>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ED001CF-5BC1-4193-B7B1-9B769E92EA39}" type="slidenum">
              <a:rPr lang="en-CA">
                <a:solidFill>
                  <a:prstClr val="black"/>
                </a:solidFill>
                <a:latin typeface="Arial" pitchFamily="34" charset="0"/>
              </a:rPr>
              <a:pPr algn="r" rtl="0" fontAlgn="base">
                <a:spcBef>
                  <a:spcPct val="0"/>
                </a:spcBef>
                <a:spcAft>
                  <a:spcPct val="0"/>
                </a:spcAft>
              </a:pPr>
              <a:t>34</a:t>
            </a:fld>
            <a:endParaRPr lang="en-CA" dirty="0">
              <a:solidFill>
                <a:prstClr val="black"/>
              </a:solidFill>
              <a:latin typeface="Arial" pitchFamily="34"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t>Since our model is probabilistic, all we need is a strictly ordered depth metric.</a:t>
            </a:r>
          </a:p>
          <a:p>
            <a:endParaRPr lang="en-US"/>
          </a:p>
          <a:p>
            <a:r>
              <a:rPr lang="en-US"/>
              <a:t>Standard depth buffer value is fine for comparison, but bad for math. As soon as we get even a small ways from the near clip plane, precision drops off drastically.</a:t>
            </a:r>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0D999FFE-57E6-47B5-A685-33A27D89700F}" type="slidenum">
              <a:rPr lang="en-CA">
                <a:solidFill>
                  <a:prstClr val="black"/>
                </a:solidFill>
                <a:latin typeface="Arial" pitchFamily="34" charset="0"/>
              </a:rPr>
              <a:pPr algn="r" rtl="0" fontAlgn="base">
                <a:spcBef>
                  <a:spcPct val="0"/>
                </a:spcBef>
                <a:spcAft>
                  <a:spcPct val="0"/>
                </a:spcAft>
              </a:pPr>
              <a:t>35</a:t>
            </a:fld>
            <a:endParaRPr lang="en-CA" dirty="0">
              <a:solidFill>
                <a:prstClr val="black"/>
              </a:solidFill>
              <a:latin typeface="Arial" pitchFamily="34"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t>Recall that we can’t render to two-component floating point formats, so let’s put those other two components to *some* use!</a:t>
            </a:r>
          </a:p>
          <a:p>
            <a:endParaRPr lang="en-US"/>
          </a:p>
          <a:p>
            <a:r>
              <a:rPr lang="en-US"/>
              <a:t>Even with this trick, still don’t get nearly as much precision as fp32.</a:t>
            </a:r>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47A91A2-2E64-4CB5-AE6F-EE092C52E620}" type="slidenum">
              <a:rPr lang="en-CA">
                <a:solidFill>
                  <a:prstClr val="black"/>
                </a:solidFill>
                <a:latin typeface="Arial" pitchFamily="34" charset="0"/>
              </a:rPr>
              <a:pPr algn="r" rtl="0" fontAlgn="base">
                <a:spcBef>
                  <a:spcPct val="0"/>
                </a:spcBef>
                <a:spcAft>
                  <a:spcPct val="0"/>
                </a:spcAft>
              </a:pPr>
              <a:t>37</a:t>
            </a:fld>
            <a:endParaRPr lang="en-CA" dirty="0">
              <a:solidFill>
                <a:prstClr val="black"/>
              </a:solidFill>
              <a:latin typeface="Arial" pitchFamily="34"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t>P</a:t>
            </a:r>
            <a:r>
              <a:rPr lang="en-US" baseline="-25000"/>
              <a:t>max</a:t>
            </a:r>
            <a:r>
              <a:rPr lang="en-US"/>
              <a:t> becomes sigma^2 / sigma^2 (i.e. variance over variance) ~ 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5342C3C0-C143-4417-9D4A-AF8CA871472C}" type="slidenum">
              <a:rPr lang="en-CA">
                <a:solidFill>
                  <a:prstClr val="black"/>
                </a:solidFill>
                <a:latin typeface="Arial" pitchFamily="34" charset="0"/>
              </a:rPr>
              <a:pPr algn="r" rtl="0" fontAlgn="base">
                <a:spcBef>
                  <a:spcPct val="0"/>
                </a:spcBef>
                <a:spcAft>
                  <a:spcPct val="0"/>
                </a:spcAft>
              </a:pPr>
              <a:t>38</a:t>
            </a:fld>
            <a:endParaRPr lang="en-CA" dirty="0">
              <a:solidFill>
                <a:prstClr val="black"/>
              </a:solidFill>
              <a:latin typeface="Arial" pitchFamily="34"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CA" dirty="0"/>
              <a:t>Note that these techniques are not all comparable in quality.</a:t>
            </a:r>
          </a:p>
          <a:p>
            <a:endParaRPr lang="en-US" dirty="0"/>
          </a:p>
          <a:p>
            <a:r>
              <a:rPr lang="en-US" dirty="0"/>
              <a:t>Vanilla variance shadow maps are slightly slower than shadow mapping, and about the same speed as bilinear PCF.</a:t>
            </a:r>
          </a:p>
          <a:p>
            <a:endParaRPr lang="en-US" dirty="0"/>
          </a:p>
          <a:p>
            <a:r>
              <a:rPr lang="en-US" dirty="0"/>
              <a:t>For larger PCF/blur kernels, variance shadow maps will ultimately win due to their separable convolution filter and single texture read per </a:t>
            </a:r>
            <a:r>
              <a:rPr lang="en-US" dirty="0" err="1"/>
              <a:t>framebuffer</a:t>
            </a:r>
            <a:r>
              <a:rPr lang="en-US" dirty="0"/>
              <a:t> fragment.</a:t>
            </a:r>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A4C9B57-4DB1-41E9-99E6-A715CBD6D86A}" type="slidenum">
              <a:rPr lang="en-CA">
                <a:solidFill>
                  <a:prstClr val="black"/>
                </a:solidFill>
                <a:latin typeface="Arial" pitchFamily="34" charset="0"/>
              </a:rPr>
              <a:pPr algn="r" rtl="0" fontAlgn="base">
                <a:spcBef>
                  <a:spcPct val="0"/>
                </a:spcBef>
                <a:spcAft>
                  <a:spcPct val="0"/>
                </a:spcAft>
              </a:pPr>
              <a:t>7</a:t>
            </a:fld>
            <a:endParaRPr lang="en-CA" dirty="0">
              <a:solidFill>
                <a:prstClr val="black"/>
              </a:solidFill>
              <a:latin typeface="Arial" pitchFamily="34"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CA"/>
              <a:t>Can be addressed to some extent by increasing shadow map resolution. However maximum texture size limits are reached quickly, and are still inadequate (and needlessly expensive) for a large scene.</a:t>
            </a:r>
          </a:p>
          <a:p>
            <a:endParaRPr lang="en-US"/>
          </a:p>
          <a:p>
            <a:r>
              <a:rPr lang="en-US"/>
              <a:t>This is a 512x512 shadow map.</a:t>
            </a:r>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242BF905-BB26-481C-BB69-C18129F5AAF8}" type="slidenum">
              <a:rPr lang="en-CA">
                <a:solidFill>
                  <a:prstClr val="black"/>
                </a:solidFill>
                <a:latin typeface="Arial" pitchFamily="34" charset="0"/>
              </a:rPr>
              <a:pPr algn="r" rtl="0" fontAlgn="base">
                <a:spcBef>
                  <a:spcPct val="0"/>
                </a:spcBef>
                <a:spcAft>
                  <a:spcPct val="0"/>
                </a:spcAft>
              </a:pPr>
              <a:t>39</a:t>
            </a:fld>
            <a:endParaRPr lang="en-CA" dirty="0">
              <a:solidFill>
                <a:prstClr val="black"/>
              </a:solidFill>
              <a:latin typeface="Arial" pitchFamily="34"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CA"/>
              <a:t>Percentage closer filtering is done per lit fragment, and so it scales with framebuffer resolution.</a:t>
            </a:r>
          </a:p>
          <a:p>
            <a:endParaRPr lang="en-CA"/>
          </a:p>
          <a:p>
            <a:r>
              <a:rPr lang="en-CA"/>
              <a:t>Pre-filtering variance shadow maps is done once before rendering, and so scales only with shadow map size.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7D17AB4-8943-421B-B18F-78A8FBEB5C20}" type="slidenum">
              <a:rPr lang="en-CA">
                <a:solidFill>
                  <a:prstClr val="black"/>
                </a:solidFill>
                <a:latin typeface="Arial" pitchFamily="34" charset="0"/>
              </a:rPr>
              <a:pPr algn="r" rtl="0" fontAlgn="base">
                <a:spcBef>
                  <a:spcPct val="0"/>
                </a:spcBef>
                <a:spcAft>
                  <a:spcPct val="0"/>
                </a:spcAft>
              </a:pPr>
              <a:t>40</a:t>
            </a:fld>
            <a:endParaRPr lang="en-CA" dirty="0">
              <a:solidFill>
                <a:prstClr val="black"/>
              </a:solidFill>
              <a:latin typeface="Arial" pitchFamily="34"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CA"/>
              <a:t>I’ve adjusted the contrast in the image to make the error more visible.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EA339CAB-4F7C-44FB-85AF-EBFBBAC496AE}" type="slidenum">
              <a:rPr lang="en-CA">
                <a:solidFill>
                  <a:prstClr val="black"/>
                </a:solidFill>
                <a:latin typeface="Arial" pitchFamily="34" charset="0"/>
              </a:rPr>
              <a:pPr algn="r" rtl="0" fontAlgn="base">
                <a:spcBef>
                  <a:spcPct val="0"/>
                </a:spcBef>
                <a:spcAft>
                  <a:spcPct val="0"/>
                </a:spcAft>
              </a:pPr>
              <a:t>41</a:t>
            </a:fld>
            <a:endParaRPr lang="en-CA" dirty="0">
              <a:solidFill>
                <a:prstClr val="black"/>
              </a:solidFill>
              <a:latin typeface="Arial" pitchFamily="34"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CA"/>
              <a:t>Light bleeding is potentially worse with large filter kernels.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050BB564-9EDE-40A2-BDC0-C431A2BA082E}" type="slidenum">
              <a:rPr lang="en-CA">
                <a:solidFill>
                  <a:prstClr val="black"/>
                </a:solidFill>
                <a:latin typeface="Arial" pitchFamily="34" charset="0"/>
              </a:rPr>
              <a:pPr algn="r" rtl="0" fontAlgn="base">
                <a:spcBef>
                  <a:spcPct val="0"/>
                </a:spcBef>
                <a:spcAft>
                  <a:spcPct val="0"/>
                </a:spcAft>
              </a:pPr>
              <a:t>42</a:t>
            </a:fld>
            <a:endParaRPr lang="en-CA" dirty="0">
              <a:solidFill>
                <a:prstClr val="black"/>
              </a:solidFill>
              <a:latin typeface="Arial" pitchFamily="34"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CA"/>
              <a:t>Light bleeding is potentially worse with large filter kernels.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A0AD0-2581-4384-89C2-75C0F0971B4A}" type="slidenum">
              <a:rPr lang="en-US"/>
              <a:pPr/>
              <a:t>47</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CA"/>
              <a:t>Can be addressed to some extent by increasing the shadow map resolution, but this doesn’t scale.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368E3-F1CA-4646-984E-6719830D1384}" type="slidenum">
              <a:rPr lang="en-US"/>
              <a:pPr/>
              <a:t>48</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CA"/>
              <a:t>Both types of biasing artifacts (improper self-shadowing and shadow “pull-away”) are visible in this one picture, which means biasing the depth cannot solve both of these problems.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31052-6C2D-4D20-8FFE-5D40C46690E0}" type="slidenum">
              <a:rPr lang="en-US"/>
              <a:pPr/>
              <a:t>49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CA" dirty="0"/>
              <a:t>Projection warping/splitting totally compatible with VSM.</a:t>
            </a:r>
          </a:p>
          <a:p>
            <a:r>
              <a:rPr lang="en-CA" dirty="0"/>
              <a:t>PCF is slow (O(n^2)) and makes biasing worse. It gets particularly expensive when filtering is used to soften shadow edges.</a:t>
            </a:r>
          </a:p>
          <a:p>
            <a:r>
              <a:rPr lang="en-CA" dirty="0"/>
              <a:t>Rendering back faces can help, but it messes up contact points (shadows tend to pull away). Midpoints works better but is more expensive to render and has the same biasing problems for thin objects.</a:t>
            </a:r>
          </a:p>
          <a:p>
            <a:r>
              <a:rPr lang="en-CA" dirty="0"/>
              <a:t>Biasing depth works “okay”, but it cannot be made perfect and gets unworkable as filter widths increase.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0B194-D8B8-4C21-8BBA-2CFC1AA4A3EA}" type="slidenum">
              <a:rPr lang="en-US"/>
              <a:pPr/>
              <a:t>53</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D6495-3365-40AD-8472-E285CF50847A}" type="slidenum">
              <a:rPr lang="en-US"/>
              <a:pPr/>
              <a:t>57</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CA"/>
              <a:t>Light bleeding gets worse as the ratio delta_a to delta_b increases.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34DE4-E713-4163-9D07-A57A4D265F41}" type="slidenum">
              <a:rPr lang="en-US"/>
              <a:pPr/>
              <a:t>59</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CA" dirty="0"/>
              <a:t>Works really well in practice for all but the most stubborn scenes.</a:t>
            </a:r>
          </a:p>
          <a:p>
            <a:r>
              <a:rPr lang="en-CA" dirty="0"/>
              <a:t>Stay tuned for efficient ways to scale up VSM to use more data and adaptively account for complex areas.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A98EA73-4426-46AF-9450-F079DC9D814D}" type="slidenum">
              <a:rPr lang="en-CA">
                <a:solidFill>
                  <a:prstClr val="black"/>
                </a:solidFill>
                <a:latin typeface="Arial" pitchFamily="34" charset="0"/>
              </a:rPr>
              <a:pPr algn="r" rtl="0" fontAlgn="base">
                <a:spcBef>
                  <a:spcPct val="0"/>
                </a:spcBef>
                <a:spcAft>
                  <a:spcPct val="0"/>
                </a:spcAft>
              </a:pPr>
              <a:t>11</a:t>
            </a:fld>
            <a:endParaRPr lang="en-CA" dirty="0">
              <a:solidFill>
                <a:prstClr val="black"/>
              </a:solidFill>
              <a:latin typeface="Arial" pitchFamily="34"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CA"/>
              <a:t>Occluder depth is stored in the shadow map.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AA15F-8106-4A61-A924-728303C98847}" type="slidenum">
              <a:rPr lang="en-US"/>
              <a:pPr/>
              <a:t>60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CA"/>
              <a:t>28 – 8 – 6 + 2 = 16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330627-D6D5-44D3-837D-175DF11B0C70}" type="slidenum">
              <a:rPr lang="en-US"/>
              <a:pPr/>
              <a:t>61</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CA"/>
              <a:t>25fps vs 40fps even with equalizing bottleneck of blocker search.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DF7CC1-2CCD-43D1-9481-840F9197279B}" type="slidenum">
              <a:rPr lang="en-US"/>
              <a:pPr/>
              <a:t>62</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CA"/>
              <a:t>On an 8800GTX @ 1600x1200, 4xMSAA.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8C79F-66A0-430E-8219-8095585F1A2F}" type="slidenum">
              <a:rPr lang="en-US"/>
              <a:pPr/>
              <a:t>64</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CA"/>
              <a:t>Solve biasing, performance costs of PCF.</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1173163" y="698500"/>
            <a:ext cx="4638675" cy="3479800"/>
          </a:xfrm>
          <a:prstGeom prst="rect">
            <a:avLst/>
          </a:prstGeom>
          <a:noFill/>
          <a:ln>
            <a:solidFill>
              <a:srgbClr val="000000"/>
            </a:solidFill>
            <a:miter lim="800000"/>
            <a:headEnd/>
            <a:tailEnd/>
          </a:ln>
        </p:spPr>
      </p:sp>
      <p:sp>
        <p:nvSpPr>
          <p:cNvPr id="126979" name="Rectangle 3"/>
          <p:cNvSpPr txBox="1">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bwMode="auto">
          <a:xfrm>
            <a:off x="1173163" y="696913"/>
            <a:ext cx="4638675" cy="3479800"/>
          </a:xfrm>
          <a:prstGeom prst="rect">
            <a:avLst/>
          </a:prstGeom>
          <a:noFill/>
          <a:ln>
            <a:solidFill>
              <a:srgbClr val="000000"/>
            </a:solidFill>
            <a:miter lim="800000"/>
            <a:headEnd/>
            <a:tailEnd/>
          </a:ln>
        </p:spPr>
      </p:sp>
      <p:sp>
        <p:nvSpPr>
          <p:cNvPr id="196611" name="Rectangle 3"/>
          <p:cNvSpPr txBox="1">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171575" y="695325"/>
            <a:ext cx="4641850" cy="3481388"/>
          </a:xfrm>
          <a:prstGeom prst="rect">
            <a:avLst/>
          </a:prstGeom>
          <a:noFill/>
          <a:ln>
            <a:solidFill>
              <a:srgbClr val="000000"/>
            </a:solidFill>
            <a:miter lim="800000"/>
            <a:headEnd/>
            <a:tailEnd/>
          </a:ln>
        </p:spPr>
      </p:sp>
      <p:sp>
        <p:nvSpPr>
          <p:cNvPr id="46083" name="Text Box 3"/>
          <p:cNvSpPr txBox="1">
            <a:spLocks noGrp="1" noChangeArrowheads="1"/>
          </p:cNvSpPr>
          <p:nvPr>
            <p:ph type="body" idx="1"/>
          </p:nvPr>
        </p:nvSpPr>
        <p:spPr/>
        <p:txBody>
          <a:bodyPr/>
          <a:lstStyle/>
          <a:p>
            <a:r>
              <a:rPr lang="en-US"/>
              <a:t>Shadows are just filtered not rendered according to their spatial relationship</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17327-6115-4EE1-AFF4-CCC3F572204F}" type="slidenum">
              <a:rPr lang="en-US"/>
              <a:pPr/>
              <a:t>76</a:t>
            </a:fld>
            <a:endParaRPr lang="en-US"/>
          </a:p>
        </p:txBody>
      </p:sp>
      <p:sp>
        <p:nvSpPr>
          <p:cNvPr id="1130498" name="Rectangle 2"/>
          <p:cNvSpPr>
            <a:spLocks noGrp="1" noRot="1" noChangeAspect="1" noChangeArrowheads="1" noTextEdit="1"/>
          </p:cNvSpPr>
          <p:nvPr>
            <p:ph type="sldImg"/>
          </p:nvPr>
        </p:nvSpPr>
        <p:spPr>
          <a:ln/>
        </p:spPr>
      </p:sp>
      <p:sp>
        <p:nvSpPr>
          <p:cNvPr id="1130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4A5540-03B5-44D1-8CE2-EC3541C7AA52}" type="slidenum">
              <a:rPr lang="de-DE"/>
              <a:pPr/>
              <a:t>84</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Basically our approach works like that:</a:t>
            </a:r>
          </a:p>
          <a:p>
            <a:endParaRPr lang="en-US"/>
          </a:p>
          <a:p>
            <a:r>
              <a:rPr lang="en-US"/>
              <a:t>We approximate the eye’s frustum in the PPS of the light with a trapezoid and map this by applying NT to the trapezoidal space.</a:t>
            </a:r>
          </a:p>
          <a:p>
            <a:endParaRPr lang="en-US"/>
          </a:p>
          <a:p>
            <a:r>
              <a:rPr lang="en-US"/>
              <a:t>We generate a shadow map, called a trapezoidal shadow map from this space and use it later for shadow comparison.</a:t>
            </a:r>
          </a:p>
          <a:p>
            <a:endParaRPr lang="en-US"/>
          </a:p>
          <a:p>
            <a:r>
              <a:rPr lang="en-US"/>
              <a:t>By doing that we increase the shadow map resolution and reduce shadow aliasing.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E602F69-B1B1-4AC1-976B-A3CF34903A41}" type="slidenum">
              <a:rPr lang="en-CA">
                <a:solidFill>
                  <a:prstClr val="black"/>
                </a:solidFill>
                <a:latin typeface="Arial" pitchFamily="34" charset="0"/>
              </a:rPr>
              <a:pPr algn="r" rtl="0" fontAlgn="base">
                <a:spcBef>
                  <a:spcPct val="0"/>
                </a:spcBef>
                <a:spcAft>
                  <a:spcPct val="0"/>
                </a:spcAft>
              </a:pPr>
              <a:t>12</a:t>
            </a:fld>
            <a:endParaRPr lang="en-CA" dirty="0">
              <a:solidFill>
                <a:prstClr val="black"/>
              </a:solidFill>
              <a:latin typeface="Arial" pitchFamily="34"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CA"/>
              <a:t>For example, combining PCF with mipmapping would require a comparison with *every* pixel in the shadow map in the worst case.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4B4A8A92-938A-4D54-82A2-9D147CCC8C94}" type="slidenum">
              <a:rPr lang="en-CA">
                <a:solidFill>
                  <a:prstClr val="black"/>
                </a:solidFill>
                <a:latin typeface="Arial" pitchFamily="34" charset="0"/>
              </a:rPr>
              <a:pPr algn="r" rtl="0" fontAlgn="base">
                <a:spcBef>
                  <a:spcPct val="0"/>
                </a:spcBef>
                <a:spcAft>
                  <a:spcPct val="0"/>
                </a:spcAft>
              </a:pPr>
              <a:t>13</a:t>
            </a:fld>
            <a:endParaRPr lang="en-CA" dirty="0">
              <a:solidFill>
                <a:prstClr val="black"/>
              </a:solidFill>
              <a:latin typeface="Arial" pitchFamily="34"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CA"/>
              <a:t>Cumulative distribution function allows us to compute the probability that a fragment is in shadow directly.</a:t>
            </a:r>
          </a:p>
          <a:p>
            <a:endParaRPr lang="en-CA"/>
          </a:p>
          <a:p>
            <a:r>
              <a:rPr lang="en-CA"/>
              <a:t>Example probability density function and associated cumulative distribution function is shown. For shadows, the example could be something like participating media with higher particle density in the interior of the “cloud”.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EFD09A8-8E84-481B-ADD6-5831C8A40568}" type="slidenum">
              <a:rPr lang="en-CA">
                <a:solidFill>
                  <a:prstClr val="black"/>
                </a:solidFill>
                <a:latin typeface="Arial" pitchFamily="34" charset="0"/>
              </a:rPr>
              <a:pPr algn="r" rtl="0" fontAlgn="base">
                <a:spcBef>
                  <a:spcPct val="0"/>
                </a:spcBef>
                <a:spcAft>
                  <a:spcPct val="0"/>
                </a:spcAft>
              </a:pPr>
              <a:t>14</a:t>
            </a:fld>
            <a:endParaRPr lang="en-CA" dirty="0">
              <a:solidFill>
                <a:prstClr val="black"/>
              </a:solidFill>
              <a:latin typeface="Arial" pitchFamily="34"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CA"/>
              <a:t>Deep shadow maps can handle complex high-frequency geometry and volumetric effects, but require variable storage per-pixel, making the reconstruction and evaluation expensive.</a:t>
            </a:r>
          </a:p>
          <a:p>
            <a:endParaRPr lang="en-CA"/>
          </a:p>
          <a:p>
            <a:r>
              <a:rPr lang="en-CA"/>
              <a:t>Don’t utilize the filtering and antialiasing hardware that we have available on GPUs.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513572D0-C13F-4A78-B88D-B388A161FD46}" type="slidenum">
              <a:rPr lang="en-CA">
                <a:solidFill>
                  <a:prstClr val="black"/>
                </a:solidFill>
                <a:latin typeface="Arial" pitchFamily="34" charset="0"/>
              </a:rPr>
              <a:pPr algn="r" rtl="0" fontAlgn="base">
                <a:spcBef>
                  <a:spcPct val="0"/>
                </a:spcBef>
                <a:spcAft>
                  <a:spcPct val="0"/>
                </a:spcAft>
              </a:pPr>
              <a:t>16</a:t>
            </a:fld>
            <a:endParaRPr lang="en-CA" dirty="0">
              <a:solidFill>
                <a:prstClr val="black"/>
              </a:solidFill>
              <a:latin typeface="Arial" pitchFamily="34"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t>When linearly filtered, we get the average of whatever components we store.</a:t>
            </a:r>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6192FF8-2481-49AD-B105-7D2C41742BF0}" type="slidenum">
              <a:rPr lang="en-CA">
                <a:solidFill>
                  <a:prstClr val="black"/>
                </a:solidFill>
                <a:latin typeface="Arial" pitchFamily="34" charset="0"/>
              </a:rPr>
              <a:pPr algn="r" rtl="0" fontAlgn="base">
                <a:spcBef>
                  <a:spcPct val="0"/>
                </a:spcBef>
                <a:spcAft>
                  <a:spcPct val="0"/>
                </a:spcAft>
              </a:pPr>
              <a:t>17</a:t>
            </a:fld>
            <a:endParaRPr lang="en-CA" dirty="0">
              <a:solidFill>
                <a:prstClr val="black"/>
              </a:solidFill>
              <a:latin typeface="Arial" pitchFamily="34"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t>Recall x is a random variable representing the occluder depth distribution function, and t is the current fragment depth. Thus P(x&gt;=t) is precisely the percentage of fragments over the filter region that are more distant than the current fragment, i.e. the percentage of fragments that are lit.</a:t>
            </a:r>
          </a:p>
          <a:p>
            <a:endParaRPr lang="en-US"/>
          </a:p>
          <a:p>
            <a:r>
              <a:rPr lang="en-US"/>
              <a:t>Note: this version of Chebyshev’s inequality is valid when t &gt; mu.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A8DF115-4E94-4323-9E2B-761333FD6A8C}" type="slidenum">
              <a:rPr lang="en-CA">
                <a:solidFill>
                  <a:prstClr val="black"/>
                </a:solidFill>
                <a:latin typeface="Arial" pitchFamily="34" charset="0"/>
              </a:rPr>
              <a:pPr algn="r" rtl="0" fontAlgn="base">
                <a:spcBef>
                  <a:spcPct val="0"/>
                </a:spcBef>
                <a:spcAft>
                  <a:spcPct val="0"/>
                </a:spcAft>
              </a:pPr>
              <a:t>18</a:t>
            </a:fld>
            <a:endParaRPr lang="en-CA" dirty="0">
              <a:solidFill>
                <a:prstClr val="black"/>
              </a:solidFill>
              <a:latin typeface="Arial" pitchFamily="34"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rgbClr val="AEAEAE"/>
              </a:solidFill>
              <a:round/>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rgbClr val="808080"/>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4416" y="0"/>
                </a:cxn>
                <a:cxn ang="0">
                  <a:pos x="4917" y="500"/>
                </a:cxn>
                <a:cxn ang="0">
                  <a:pos x="4417" y="1000"/>
                </a:cxn>
                <a:cxn ang="0">
                  <a:pos x="0" y="1000"/>
                </a:cxn>
              </a:cxnLst>
              <a:rect l="T0" t="T1" r="T2" b="T3"/>
              <a:pathLst>
                <a:path w="4917" h="1000">
                  <a:moveTo>
                    <a:pt x="0" y="0"/>
                  </a:moveTo>
                  <a:lnTo>
                    <a:pt x="4416" y="0"/>
                  </a:lnTo>
                  <a:cubicBezTo>
                    <a:pt x="4693" y="0"/>
                    <a:pt x="4917" y="223"/>
                    <a:pt x="4917" y="500"/>
                  </a:cubicBezTo>
                  <a:cubicBezTo>
                    <a:pt x="4917" y="776"/>
                    <a:pt x="4693" y="999"/>
                    <a:pt x="4417" y="1000"/>
                  </a:cubicBezTo>
                  <a:lnTo>
                    <a:pt x="0" y="1000"/>
                  </a:lnTo>
                  <a:close/>
                </a:path>
              </a:pathLst>
            </a:custGeom>
            <a:solidFill>
              <a:srgbClr val="990000"/>
            </a:solidFill>
            <a:ln w="9525">
              <a:noFill/>
              <a:miter lim="800000"/>
              <a:headEnd/>
              <a:tailEnd/>
            </a:ln>
          </p:spPr>
          <p:txBody>
            <a:bodyPr/>
            <a:lstStyle/>
            <a:p>
              <a:pPr eaLnBrk="1" hangingPunct="1">
                <a:defRPr/>
              </a:pPr>
              <a:endParaRPr lang="en-US" sz="2400">
                <a:latin typeface="Times New Roman" pitchFamily="18"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ffectLst/>
          </p:spPr>
          <p:txBody>
            <a:bodyPr/>
            <a:lstStyle/>
            <a:p>
              <a:pPr>
                <a:defRPr/>
              </a:pPr>
              <a:endParaRPr lang="en-US">
                <a:latin typeface="Arial" charset="0"/>
              </a:endParaRPr>
            </a:p>
          </p:txBody>
        </p:sp>
      </p:grpSp>
      <p:pic>
        <p:nvPicPr>
          <p:cNvPr id="9" name="Picture 12" descr="brutus w_type"/>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6858000" y="1524000"/>
            <a:ext cx="2133600" cy="1503363"/>
          </a:xfrm>
          <a:prstGeom prst="rect">
            <a:avLst/>
          </a:prstGeom>
          <a:noFill/>
          <a:ln w="9525">
            <a:noFill/>
            <a:miter lim="800000"/>
            <a:headEnd/>
            <a:tailEnd/>
          </a:ln>
        </p:spPr>
      </p:pic>
      <p:sp>
        <p:nvSpPr>
          <p:cNvPr id="5127" name="Rectangle 7"/>
          <p:cNvSpPr>
            <a:spLocks noGrp="1" noChangeArrowheads="1"/>
          </p:cNvSpPr>
          <p:nvPr>
            <p:ph type="ctrTitle"/>
          </p:nvPr>
        </p:nvSpPr>
        <p:spPr>
          <a:xfrm>
            <a:off x="228600" y="1427163"/>
            <a:ext cx="8077200" cy="1609725"/>
          </a:xfrm>
        </p:spPr>
        <p:txBody>
          <a:bodyPr/>
          <a:lstStyle>
            <a:lvl1pPr>
              <a:defRPr sz="4600"/>
            </a:lvl1pPr>
          </a:lstStyle>
          <a:p>
            <a:r>
              <a:rPr lang="en-US" smtClean="0"/>
              <a:t>Click to edit Master title style</a:t>
            </a:r>
            <a:endParaRPr lang="en-US"/>
          </a:p>
        </p:txBody>
      </p:sp>
      <p:sp>
        <p:nvSpPr>
          <p:cNvPr id="5128"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US" smtClean="0"/>
              <a:t>Click to edit Master subtitle style</a:t>
            </a:r>
            <a:endParaRPr lang="en-US"/>
          </a:p>
        </p:txBody>
      </p:sp>
      <p:sp>
        <p:nvSpPr>
          <p:cNvPr id="10" name="Rectangle 9"/>
          <p:cNvSpPr>
            <a:spLocks noGrp="1" noChangeArrowheads="1"/>
          </p:cNvSpPr>
          <p:nvPr>
            <p:ph type="dt" sz="half" idx="10"/>
          </p:nvPr>
        </p:nvSpPr>
        <p:spPr>
          <a:xfrm>
            <a:off x="457200" y="6248400"/>
            <a:ext cx="2133600" cy="471488"/>
          </a:xfrm>
        </p:spPr>
        <p:txBody>
          <a:bodyPr/>
          <a:lstStyle>
            <a:lvl1pPr>
              <a:defRPr smtClean="0"/>
            </a:lvl1pPr>
          </a:lstStyle>
          <a:p>
            <a:pPr>
              <a:defRPr/>
            </a:pPr>
            <a:endParaRPr lang="en-US"/>
          </a:p>
        </p:txBody>
      </p:sp>
      <p:sp>
        <p:nvSpPr>
          <p:cNvPr id="11" name="Rectangle 10"/>
          <p:cNvSpPr>
            <a:spLocks noGrp="1" noChangeArrowheads="1"/>
          </p:cNvSpPr>
          <p:nvPr>
            <p:ph type="ftr" sz="quarter" idx="11"/>
          </p:nvPr>
        </p:nvSpPr>
        <p:spPr>
          <a:xfrm>
            <a:off x="3124200" y="6253163"/>
            <a:ext cx="2895600" cy="457200"/>
          </a:xfrm>
        </p:spPr>
        <p:txBody>
          <a:bodyPr/>
          <a:lstStyle>
            <a:lvl1pPr>
              <a:defRPr smtClean="0"/>
            </a:lvl1pPr>
          </a:lstStyle>
          <a:p>
            <a:pPr>
              <a:defRPr/>
            </a:pPr>
            <a:endParaRPr lang="en-US"/>
          </a:p>
        </p:txBody>
      </p:sp>
      <p:sp>
        <p:nvSpPr>
          <p:cNvPr id="12" name="Rectangle 11"/>
          <p:cNvSpPr>
            <a:spLocks noGrp="1" noChangeArrowheads="1"/>
          </p:cNvSpPr>
          <p:nvPr>
            <p:ph type="sldNum" sz="quarter" idx="12"/>
          </p:nvPr>
        </p:nvSpPr>
        <p:spPr>
          <a:xfrm>
            <a:off x="6553200" y="6248400"/>
            <a:ext cx="2133600" cy="471488"/>
          </a:xfrm>
        </p:spPr>
        <p:txBody>
          <a:bodyPr/>
          <a:lstStyle>
            <a:lvl1pPr>
              <a:defRPr smtClean="0"/>
            </a:lvl1pPr>
          </a:lstStyle>
          <a:p>
            <a:pPr>
              <a:defRPr/>
            </a:pPr>
            <a:fld id="{36F0967D-37C4-4C31-92F0-B6755DFAB3D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FF5DB4E-9ADC-40FB-B05F-15DCFD6296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3318094-0350-400A-B16E-03287A1571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094DFB-D5A3-4D90-A69E-E1609B56214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075FD08-C512-4AE2-96D1-B4C6704CA9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051DD40-55A3-45BF-8B80-33B3902B9AA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1A24427-5AE0-44E7-A370-FAC78F955F6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C68C10B-EAC1-4E01-9B56-32863A2F85D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0B2FEFAF-49D4-4227-BE16-158378E7EC6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0AEFB70-8254-4060-9370-57E33D617DA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7560DD5-CB3D-4645-B9AB-C8B736A884E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4099" name="AutoShape 3"/>
            <p:cNvSpPr>
              <a:spLocks noChangeArrowheads="1"/>
            </p:cNvSpPr>
            <p:nvPr/>
          </p:nvSpPr>
          <p:spPr bwMode="auto">
            <a:xfrm>
              <a:off x="240" y="336"/>
              <a:ext cx="5232" cy="3600"/>
            </a:xfrm>
            <a:prstGeom prst="roundRect">
              <a:avLst>
                <a:gd name="adj" fmla="val 13727"/>
              </a:avLst>
            </a:prstGeom>
            <a:noFill/>
            <a:ln w="50800">
              <a:solidFill>
                <a:srgbClr val="AEAEAE"/>
              </a:solidFill>
              <a:round/>
              <a:headEnd/>
              <a:tailEnd/>
            </a:ln>
            <a:effectLst/>
          </p:spPr>
          <p:txBody>
            <a:bodyPr wrap="none" anchor="ctr"/>
            <a:lstStyle/>
            <a:p>
              <a:pPr algn="ctr" eaLnBrk="1" hangingPunct="1">
                <a:defRPr/>
              </a:pPr>
              <a:endParaRPr lang="en-US" sz="2400">
                <a:latin typeface="Times New Roman" pitchFamily="18" charset="0"/>
              </a:endParaRPr>
            </a:p>
          </p:txBody>
        </p:sp>
        <p:sp>
          <p:nvSpPr>
            <p:cNvPr id="4100"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rgbClr val="990000"/>
            </a:solidFill>
            <a:ln w="9525">
              <a:noFill/>
              <a:miter lim="800000"/>
              <a:headEnd/>
              <a:tailEnd/>
            </a:ln>
          </p:spPr>
          <p:txBody>
            <a:bodyPr/>
            <a:lstStyle/>
            <a:p>
              <a:pPr eaLnBrk="1" hangingPunct="1">
                <a:defRPr/>
              </a:pPr>
              <a:endParaRPr lang="en-US" sz="2400">
                <a:latin typeface="Times New Roman" pitchFamily="18" charset="0"/>
              </a:endParaRPr>
            </a:p>
          </p:txBody>
        </p:sp>
        <p:sp>
          <p:nvSpPr>
            <p:cNvPr id="4101"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latin typeface="Arial" charset="0"/>
              </a:endParaRPr>
            </a:p>
          </p:txBody>
        </p:sp>
      </p:grpSp>
      <p:sp>
        <p:nvSpPr>
          <p:cNvPr id="1027" name="Rectangle 6"/>
          <p:cNvSpPr>
            <a:spLocks noGrp="1" noChangeArrowheads="1"/>
          </p:cNvSpPr>
          <p:nvPr>
            <p:ph type="title"/>
          </p:nvPr>
        </p:nvSpPr>
        <p:spPr bwMode="auto">
          <a:xfrm>
            <a:off x="195263" y="228600"/>
            <a:ext cx="7119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atin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Black" pitchFamily="34" charset="0"/>
              </a:defRPr>
            </a:lvl1pPr>
          </a:lstStyle>
          <a:p>
            <a:pPr>
              <a:defRPr/>
            </a:pPr>
            <a:fld id="{367898CF-4241-424D-B22C-001CC68ECF40}" type="slidenum">
              <a:rPr lang="en-US"/>
              <a:pPr>
                <a:defRPr/>
              </a:pPr>
              <a:t>‹#›</a:t>
            </a:fld>
            <a:endParaRPr lang="en-US"/>
          </a:p>
        </p:txBody>
      </p:sp>
      <p:pic>
        <p:nvPicPr>
          <p:cNvPr id="1032" name="Picture 11" descr="brutus w_type"/>
          <p:cNvPicPr>
            <a:picLocks noChangeAspect="1" noChangeArrowheads="1"/>
          </p:cNvPicPr>
          <p:nvPr/>
        </p:nvPicPr>
        <p:blipFill>
          <a:blip r:embed="rId14" cstate="print">
            <a:clrChange>
              <a:clrFrom>
                <a:srgbClr val="FFFFFF"/>
              </a:clrFrom>
              <a:clrTo>
                <a:srgbClr val="FFFFFF">
                  <a:alpha val="0"/>
                </a:srgbClr>
              </a:clrTo>
            </a:clrChange>
            <a:lum bright="70000" contrast="-70000"/>
          </a:blip>
          <a:srcRect/>
          <a:stretch>
            <a:fillRect/>
          </a:stretch>
        </p:blipFill>
        <p:spPr bwMode="auto">
          <a:xfrm>
            <a:off x="7010400" y="152400"/>
            <a:ext cx="1524000" cy="1074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iming>
    <p:tnLst>
      <p:par>
        <p:cTn id="1" dur="indefinite" restart="never" nodeType="tmRoot"/>
      </p:par>
    </p:tnLst>
  </p:timing>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charset="0"/>
        </a:defRPr>
      </a:lvl2pPr>
      <a:lvl3pPr algn="l" rtl="0" eaLnBrk="1" fontAlgn="base" hangingPunct="1">
        <a:spcBef>
          <a:spcPct val="0"/>
        </a:spcBef>
        <a:spcAft>
          <a:spcPct val="0"/>
        </a:spcAft>
        <a:defRPr sz="4200">
          <a:solidFill>
            <a:schemeClr val="tx2"/>
          </a:solidFill>
          <a:latin typeface="Arial" charset="0"/>
        </a:defRPr>
      </a:lvl3pPr>
      <a:lvl4pPr algn="l" rtl="0" eaLnBrk="1" fontAlgn="base" hangingPunct="1">
        <a:spcBef>
          <a:spcPct val="0"/>
        </a:spcBef>
        <a:spcAft>
          <a:spcPct val="0"/>
        </a:spcAft>
        <a:defRPr sz="4200">
          <a:solidFill>
            <a:schemeClr val="tx2"/>
          </a:solidFill>
          <a:latin typeface="Arial" charset="0"/>
        </a:defRPr>
      </a:lvl4pPr>
      <a:lvl5pPr algn="l" rtl="0" eaLnBrk="1" fontAlgn="base" hangingPunct="1">
        <a:spcBef>
          <a:spcPct val="0"/>
        </a:spcBef>
        <a:spcAft>
          <a:spcPct val="0"/>
        </a:spcAft>
        <a:defRPr sz="4200">
          <a:solidFill>
            <a:schemeClr val="tx2"/>
          </a:solidFill>
          <a:latin typeface="Arial" charset="0"/>
        </a:defRPr>
      </a:lvl5pPr>
      <a:lvl6pPr marL="457200" algn="l" rtl="0" eaLnBrk="1" fontAlgn="base" hangingPunct="1">
        <a:spcBef>
          <a:spcPct val="0"/>
        </a:spcBef>
        <a:spcAft>
          <a:spcPct val="0"/>
        </a:spcAft>
        <a:defRPr sz="4200">
          <a:solidFill>
            <a:schemeClr val="tx2"/>
          </a:solidFill>
          <a:latin typeface="Arial" charset="0"/>
        </a:defRPr>
      </a:lvl6pPr>
      <a:lvl7pPr marL="914400" algn="l" rtl="0" eaLnBrk="1" fontAlgn="base" hangingPunct="1">
        <a:spcBef>
          <a:spcPct val="0"/>
        </a:spcBef>
        <a:spcAft>
          <a:spcPct val="0"/>
        </a:spcAft>
        <a:defRPr sz="4200">
          <a:solidFill>
            <a:schemeClr val="tx2"/>
          </a:solidFill>
          <a:latin typeface="Arial" charset="0"/>
        </a:defRPr>
      </a:lvl7pPr>
      <a:lvl8pPr marL="1371600" algn="l" rtl="0" eaLnBrk="1" fontAlgn="base" hangingPunct="1">
        <a:spcBef>
          <a:spcPct val="0"/>
        </a:spcBef>
        <a:spcAft>
          <a:spcPct val="0"/>
        </a:spcAft>
        <a:defRPr sz="4200">
          <a:solidFill>
            <a:schemeClr val="tx2"/>
          </a:solidFill>
          <a:latin typeface="Arial" charset="0"/>
        </a:defRPr>
      </a:lvl8pPr>
      <a:lvl9pPr marL="1828800" algn="l" rtl="0" eaLnBrk="1" fontAlgn="base" hangingPunct="1">
        <a:spcBef>
          <a:spcPct val="0"/>
        </a:spcBef>
        <a:spcAft>
          <a:spcPct val="0"/>
        </a:spcAft>
        <a:defRPr sz="4200">
          <a:solidFill>
            <a:schemeClr val="tx2"/>
          </a:solidFill>
          <a:latin typeface="Arial" charset="0"/>
        </a:defRPr>
      </a:lvl9pPr>
    </p:titleStyle>
    <p:bodyStyle>
      <a:lvl1pPr marL="342900" indent="-342900" algn="l" rtl="0" eaLnBrk="1" fontAlgn="base" hangingPunct="1">
        <a:spcBef>
          <a:spcPct val="20000"/>
        </a:spcBef>
        <a:spcAft>
          <a:spcPct val="0"/>
        </a:spcAft>
        <a:buClr>
          <a:srgbClr val="DA0808"/>
        </a:buClr>
        <a:buSzPct val="80000"/>
        <a:buFont typeface="Wingdings"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DA0808"/>
        </a:buClr>
        <a:buSzPct val="70000"/>
        <a:buFont typeface="Wingdings" pitchFamily="2" charset="2"/>
        <a:buChar char="l"/>
        <a:defRPr sz="2800">
          <a:solidFill>
            <a:schemeClr val="tx1"/>
          </a:solidFill>
          <a:latin typeface="+mn-lt"/>
        </a:defRPr>
      </a:lvl2pPr>
      <a:lvl3pPr marL="1143000" indent="-228600" algn="l" rtl="0" eaLnBrk="1" fontAlgn="base" hangingPunct="1">
        <a:spcBef>
          <a:spcPct val="20000"/>
        </a:spcBef>
        <a:spcAft>
          <a:spcPct val="0"/>
        </a:spcAft>
        <a:buClr>
          <a:srgbClr val="DA0808"/>
        </a:buClr>
        <a:buSzPct val="65000"/>
        <a:buFont typeface="Wingdings" pitchFamily="2" charset="2"/>
        <a:buChar char="l"/>
        <a:defRPr sz="2400">
          <a:solidFill>
            <a:schemeClr val="tx1"/>
          </a:solidFill>
          <a:latin typeface="+mn-lt"/>
        </a:defRPr>
      </a:lvl3pPr>
      <a:lvl4pPr marL="1600200" indent="-228600" algn="l" rtl="0" eaLnBrk="1" fontAlgn="base" hangingPunct="1">
        <a:spcBef>
          <a:spcPct val="20000"/>
        </a:spcBef>
        <a:spcAft>
          <a:spcPct val="0"/>
        </a:spcAft>
        <a:buClr>
          <a:srgbClr val="DA0808"/>
        </a:buClr>
        <a:buSzPct val="60000"/>
        <a:buFont typeface="Wingdings" pitchFamily="2" charset="2"/>
        <a:buChar char="l"/>
        <a:defRPr sz="2000">
          <a:solidFill>
            <a:schemeClr val="tx1"/>
          </a:solidFill>
          <a:latin typeface="+mn-lt"/>
        </a:defRPr>
      </a:lvl4pPr>
      <a:lvl5pPr marL="20574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5pPr>
      <a:lvl6pPr marL="25146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6pPr>
      <a:lvl7pPr marL="29718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7pPr>
      <a:lvl8pPr marL="34290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8pPr>
      <a:lvl9pPr marL="38862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punkuser.net/vsm/"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http.developer.nvidia.com/GPUGems3/gpugems3_ch08.html"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jpe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34.png"/><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3.bin"/><Relationship Id="rId5" Type="http://schemas.openxmlformats.org/officeDocument/2006/relationships/image" Target="../media/image53.png"/><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7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85.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Real-time Rendering</a:t>
            </a:r>
            <a:br>
              <a:rPr lang="en-US" dirty="0" smtClean="0"/>
            </a:br>
            <a:r>
              <a:rPr lang="en-US" dirty="0" smtClean="0"/>
              <a:t>	</a:t>
            </a:r>
            <a:r>
              <a:rPr lang="en-US" sz="3600" b="1" dirty="0" smtClean="0">
                <a:effectLst>
                  <a:outerShdw blurRad="38100" dist="38100" dir="2700000" algn="tl">
                    <a:srgbClr val="000000">
                      <a:alpha val="43137"/>
                    </a:srgbClr>
                  </a:outerShdw>
                </a:effectLst>
              </a:rPr>
              <a:t>Advanced Shadow Maps</a:t>
            </a:r>
            <a:endParaRPr lang="en-US" dirty="0"/>
          </a:p>
        </p:txBody>
      </p:sp>
      <p:sp>
        <p:nvSpPr>
          <p:cNvPr id="5" name="Subtitle 4"/>
          <p:cNvSpPr>
            <a:spLocks noGrp="1"/>
          </p:cNvSpPr>
          <p:nvPr>
            <p:ph type="subTitle" idx="1"/>
          </p:nvPr>
        </p:nvSpPr>
        <p:spPr/>
        <p:txBody>
          <a:bodyPr/>
          <a:lstStyle/>
          <a:p>
            <a:pPr algn="ctr">
              <a:lnSpc>
                <a:spcPct val="90000"/>
              </a:lnSpc>
            </a:pPr>
            <a:r>
              <a:rPr lang="en-US" dirty="0" smtClean="0"/>
              <a:t>CSE 781</a:t>
            </a:r>
          </a:p>
          <a:p>
            <a:pPr algn="ctr">
              <a:lnSpc>
                <a:spcPct val="90000"/>
              </a:lnSpc>
            </a:pPr>
            <a:r>
              <a:rPr lang="en-US" dirty="0" smtClean="0"/>
              <a:t>Prof. Roger Crawfis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7391400" cy="641350"/>
          </a:xfrm>
        </p:spPr>
        <p:txBody>
          <a:bodyPr/>
          <a:lstStyle/>
          <a:p>
            <a:r>
              <a:rPr lang="en-CA" sz="3600"/>
              <a:t>Solutions?</a:t>
            </a:r>
          </a:p>
        </p:txBody>
      </p:sp>
      <p:sp>
        <p:nvSpPr>
          <p:cNvPr id="21507" name="Rectangle 3"/>
          <p:cNvSpPr>
            <a:spLocks noGrp="1" noChangeArrowheads="1"/>
          </p:cNvSpPr>
          <p:nvPr>
            <p:ph idx="1"/>
          </p:nvPr>
        </p:nvSpPr>
        <p:spPr>
          <a:xfrm>
            <a:off x="457200" y="1600200"/>
            <a:ext cx="8229600" cy="3200400"/>
          </a:xfrm>
        </p:spPr>
        <p:txBody>
          <a:bodyPr/>
          <a:lstStyle/>
          <a:p>
            <a:pPr marL="342900" indent="-342900">
              <a:lnSpc>
                <a:spcPct val="90000"/>
              </a:lnSpc>
            </a:pPr>
            <a:r>
              <a:rPr lang="en-CA" sz="2800" dirty="0"/>
              <a:t>Also encountered with colour textures</a:t>
            </a:r>
          </a:p>
          <a:p>
            <a:pPr marL="342900" indent="-342900">
              <a:lnSpc>
                <a:spcPct val="90000"/>
              </a:lnSpc>
            </a:pPr>
            <a:r>
              <a:rPr lang="en-CA" sz="2800" dirty="0"/>
              <a:t>Reduce aliasing by hardware filtering</a:t>
            </a:r>
          </a:p>
          <a:p>
            <a:pPr marL="742950" lvl="1" indent="-285750">
              <a:lnSpc>
                <a:spcPct val="90000"/>
              </a:lnSpc>
            </a:pPr>
            <a:r>
              <a:rPr lang="en-CA" sz="2400" dirty="0"/>
              <a:t>Magnification </a:t>
            </a:r>
            <a:r>
              <a:rPr lang="en-CA" sz="2400" dirty="0" err="1"/>
              <a:t>artifacts</a:t>
            </a:r>
            <a:r>
              <a:rPr lang="en-CA" sz="2400" dirty="0"/>
              <a:t> =&gt; linear interpolation</a:t>
            </a:r>
          </a:p>
          <a:p>
            <a:pPr marL="742950" lvl="1" indent="-285750">
              <a:lnSpc>
                <a:spcPct val="90000"/>
              </a:lnSpc>
            </a:pPr>
            <a:r>
              <a:rPr lang="en-CA" sz="2400" dirty="0" err="1"/>
              <a:t>Minification</a:t>
            </a:r>
            <a:r>
              <a:rPr lang="en-CA" sz="2400" dirty="0"/>
              <a:t> </a:t>
            </a:r>
            <a:r>
              <a:rPr lang="en-CA" sz="2400" dirty="0" err="1"/>
              <a:t>artifacts</a:t>
            </a:r>
            <a:r>
              <a:rPr lang="en-CA" sz="2400" dirty="0"/>
              <a:t> =&gt; </a:t>
            </a:r>
            <a:r>
              <a:rPr lang="en-CA" sz="2400" dirty="0" err="1"/>
              <a:t>trilinear</a:t>
            </a:r>
            <a:r>
              <a:rPr lang="en-CA" sz="2400" dirty="0"/>
              <a:t>, </a:t>
            </a:r>
            <a:r>
              <a:rPr lang="en-CA" sz="2400" dirty="0" err="1"/>
              <a:t>mipmapping</a:t>
            </a:r>
            <a:endParaRPr lang="en-CA" sz="2400" dirty="0"/>
          </a:p>
          <a:p>
            <a:pPr marL="742950" lvl="1" indent="-285750">
              <a:lnSpc>
                <a:spcPct val="90000"/>
              </a:lnSpc>
            </a:pPr>
            <a:r>
              <a:rPr lang="en-CA" sz="2400" dirty="0"/>
              <a:t>Anisotropic </a:t>
            </a:r>
            <a:r>
              <a:rPr lang="en-CA" sz="2400" dirty="0" err="1"/>
              <a:t>artifacts</a:t>
            </a:r>
            <a:r>
              <a:rPr lang="en-CA" sz="2400" dirty="0"/>
              <a:t> =&gt; anisotropic filtering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7391400" cy="641350"/>
          </a:xfrm>
        </p:spPr>
        <p:txBody>
          <a:bodyPr/>
          <a:lstStyle/>
          <a:p>
            <a:r>
              <a:rPr lang="en-CA" sz="3600"/>
              <a:t>Solutions?</a:t>
            </a:r>
          </a:p>
        </p:txBody>
      </p:sp>
      <p:sp>
        <p:nvSpPr>
          <p:cNvPr id="22531" name="Rectangle 3"/>
          <p:cNvSpPr>
            <a:spLocks noGrp="1" noChangeArrowheads="1"/>
          </p:cNvSpPr>
          <p:nvPr>
            <p:ph idx="1"/>
          </p:nvPr>
        </p:nvSpPr>
        <p:spPr/>
        <p:txBody>
          <a:bodyPr/>
          <a:lstStyle/>
          <a:p>
            <a:pPr marL="342900" indent="-342900"/>
            <a:r>
              <a:rPr lang="en-CA" sz="2800" dirty="0"/>
              <a:t>Can we apply these to shadow maps?</a:t>
            </a:r>
          </a:p>
          <a:p>
            <a:pPr marL="742950" lvl="1" indent="-285750"/>
            <a:r>
              <a:rPr lang="en-CA" sz="2400" dirty="0"/>
              <a:t>Not at the moment</a:t>
            </a:r>
          </a:p>
          <a:p>
            <a:pPr marL="342900" indent="-342900"/>
            <a:r>
              <a:rPr lang="en-CA" sz="2800" dirty="0"/>
              <a:t>Interpolating depths is incorrect</a:t>
            </a:r>
          </a:p>
          <a:p>
            <a:pPr marL="742950" lvl="1" indent="-285750"/>
            <a:r>
              <a:rPr lang="en-CA" sz="2400" dirty="0"/>
              <a:t>Gives depth &lt; average(</a:t>
            </a:r>
            <a:r>
              <a:rPr lang="en-CA" sz="2400" dirty="0" err="1"/>
              <a:t>occluder_depth</a:t>
            </a:r>
            <a:r>
              <a:rPr lang="en-CA" sz="2400" dirty="0"/>
              <a:t>)</a:t>
            </a:r>
          </a:p>
          <a:p>
            <a:pPr marL="742950" lvl="1" indent="-285750"/>
            <a:r>
              <a:rPr lang="en-CA" sz="2400" dirty="0"/>
              <a:t>Want average(depth &lt; </a:t>
            </a:r>
            <a:r>
              <a:rPr lang="en-CA" sz="2400" dirty="0" err="1"/>
              <a:t>occluder_depth</a:t>
            </a:r>
            <a:r>
              <a:rPr lang="en-CA" sz="2400" dirty="0"/>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7391400" cy="641350"/>
          </a:xfrm>
        </p:spPr>
        <p:txBody>
          <a:bodyPr/>
          <a:lstStyle/>
          <a:p>
            <a:r>
              <a:rPr lang="en-CA" sz="3600"/>
              <a:t>Percentage Closer Filtering</a:t>
            </a:r>
          </a:p>
        </p:txBody>
      </p:sp>
      <p:sp>
        <p:nvSpPr>
          <p:cNvPr id="24579" name="Rectangle 3"/>
          <p:cNvSpPr>
            <a:spLocks noGrp="1" noChangeArrowheads="1"/>
          </p:cNvSpPr>
          <p:nvPr>
            <p:ph idx="1"/>
          </p:nvPr>
        </p:nvSpPr>
        <p:spPr>
          <a:xfrm>
            <a:off x="457200" y="1600200"/>
            <a:ext cx="8229600" cy="4191000"/>
          </a:xfrm>
        </p:spPr>
        <p:txBody>
          <a:bodyPr/>
          <a:lstStyle/>
          <a:p>
            <a:r>
              <a:rPr lang="en-CA" sz="2800"/>
              <a:t>Proposed by Reeves et al. in 1987</a:t>
            </a:r>
          </a:p>
          <a:p>
            <a:r>
              <a:rPr lang="en-CA" sz="2800"/>
              <a:t>Filter </a:t>
            </a:r>
            <a:r>
              <a:rPr lang="en-CA" sz="2800" u="sng"/>
              <a:t>result</a:t>
            </a:r>
            <a:r>
              <a:rPr lang="en-CA" sz="2800"/>
              <a:t> of the depth comparison</a:t>
            </a:r>
          </a:p>
          <a:p>
            <a:pPr lvl="1"/>
            <a:r>
              <a:rPr lang="en-CA" sz="2400"/>
              <a:t>Sample surrounding shadow map pixels</a:t>
            </a:r>
          </a:p>
          <a:p>
            <a:pPr lvl="1"/>
            <a:r>
              <a:rPr lang="en-CA" sz="2400"/>
              <a:t>Do a depth comparison for each pixel</a:t>
            </a:r>
          </a:p>
          <a:p>
            <a:pPr lvl="1"/>
            <a:r>
              <a:rPr lang="en-CA" sz="2400"/>
              <a:t>Percentage lit is the percentage of pixels that pass the depth comparison (i.e. are “closer” than the nearest occluder)</a:t>
            </a:r>
          </a:p>
          <a:p>
            <a:r>
              <a:rPr lang="en-CA" sz="2800"/>
              <a:t>NVIDIA hardware support for bilinear PCF</a:t>
            </a:r>
          </a:p>
          <a:p>
            <a:r>
              <a:rPr lang="en-CA" sz="2800"/>
              <a:t>Good results, but can be expensive!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7391400" cy="641350"/>
          </a:xfrm>
        </p:spPr>
        <p:txBody>
          <a:bodyPr/>
          <a:lstStyle/>
          <a:p>
            <a:r>
              <a:rPr lang="en-CA" sz="3600"/>
              <a:t>Occluder Distribution</a:t>
            </a:r>
          </a:p>
        </p:txBody>
      </p:sp>
      <p:sp>
        <p:nvSpPr>
          <p:cNvPr id="26627" name="Rectangle 3"/>
          <p:cNvSpPr>
            <a:spLocks noGrp="1" noChangeArrowheads="1"/>
          </p:cNvSpPr>
          <p:nvPr>
            <p:ph idx="1"/>
          </p:nvPr>
        </p:nvSpPr>
        <p:spPr/>
        <p:txBody>
          <a:bodyPr/>
          <a:lstStyle/>
          <a:p>
            <a:r>
              <a:rPr lang="en-CA"/>
              <a:t>Really want a cumulative distribution function (CDF) of a set of depths</a:t>
            </a:r>
          </a:p>
          <a:p>
            <a:pPr lvl="1"/>
            <a:r>
              <a:rPr lang="en-CA"/>
              <a:t>F(t) = P(x</a:t>
            </a:r>
            <a:r>
              <a:rPr lang="en-CA">
                <a:cs typeface="Tahoma" pitchFamily="34" charset="0"/>
              </a:rPr>
              <a:t>≤t)</a:t>
            </a:r>
          </a:p>
          <a:p>
            <a:pPr lvl="1"/>
            <a:r>
              <a:rPr lang="en-CA">
                <a:cs typeface="Tahoma" pitchFamily="34" charset="0"/>
              </a:rPr>
              <a:t>F(t) is the probability that a fragment at distance “t” from the light is in shadow</a:t>
            </a:r>
          </a:p>
        </p:txBody>
      </p:sp>
      <p:sp>
        <p:nvSpPr>
          <p:cNvPr id="26632" name="Text Box 8"/>
          <p:cNvSpPr txBox="1">
            <a:spLocks noChangeArrowheads="1"/>
          </p:cNvSpPr>
          <p:nvPr/>
        </p:nvSpPr>
        <p:spPr bwMode="auto">
          <a:xfrm>
            <a:off x="6781800" y="5715000"/>
            <a:ext cx="28575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t</a:t>
            </a:r>
          </a:p>
        </p:txBody>
      </p:sp>
      <p:grpSp>
        <p:nvGrpSpPr>
          <p:cNvPr id="2" name="Group 29"/>
          <p:cNvGrpSpPr>
            <a:grpSpLocks/>
          </p:cNvGrpSpPr>
          <p:nvPr/>
        </p:nvGrpSpPr>
        <p:grpSpPr bwMode="auto">
          <a:xfrm>
            <a:off x="5029200" y="3810000"/>
            <a:ext cx="3529013" cy="2003425"/>
            <a:chOff x="2592" y="2400"/>
            <a:chExt cx="2223" cy="1262"/>
          </a:xfrm>
        </p:grpSpPr>
        <p:sp>
          <p:nvSpPr>
            <p:cNvPr id="26629" name="Line 5"/>
            <p:cNvSpPr>
              <a:spLocks noChangeShapeType="1"/>
            </p:cNvSpPr>
            <p:nvPr/>
          </p:nvSpPr>
          <p:spPr bwMode="auto">
            <a:xfrm>
              <a:off x="3182" y="2433"/>
              <a:ext cx="0" cy="1134"/>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0" name="Line 6"/>
            <p:cNvSpPr>
              <a:spLocks noChangeShapeType="1"/>
            </p:cNvSpPr>
            <p:nvPr/>
          </p:nvSpPr>
          <p:spPr bwMode="auto">
            <a:xfrm>
              <a:off x="3182" y="3567"/>
              <a:ext cx="1633" cy="0"/>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1" name="Freeform 7"/>
            <p:cNvSpPr>
              <a:spLocks/>
            </p:cNvSpPr>
            <p:nvPr/>
          </p:nvSpPr>
          <p:spPr bwMode="auto">
            <a:xfrm>
              <a:off x="3182" y="2524"/>
              <a:ext cx="1633" cy="1043"/>
            </a:xfrm>
            <a:custGeom>
              <a:avLst/>
              <a:gdLst/>
              <a:ahLst/>
              <a:cxnLst>
                <a:cxn ang="0">
                  <a:pos x="0" y="1043"/>
                </a:cxn>
                <a:cxn ang="0">
                  <a:pos x="544" y="816"/>
                </a:cxn>
                <a:cxn ang="0">
                  <a:pos x="953" y="181"/>
                </a:cxn>
                <a:cxn ang="0">
                  <a:pos x="1633" y="0"/>
                </a:cxn>
              </a:cxnLst>
              <a:rect l="0" t="0" r="r" b="b"/>
              <a:pathLst>
                <a:path w="1633" h="1043">
                  <a:moveTo>
                    <a:pt x="0" y="1043"/>
                  </a:moveTo>
                  <a:cubicBezTo>
                    <a:pt x="192" y="1001"/>
                    <a:pt x="385" y="960"/>
                    <a:pt x="544" y="816"/>
                  </a:cubicBezTo>
                  <a:cubicBezTo>
                    <a:pt x="703" y="672"/>
                    <a:pt x="772" y="317"/>
                    <a:pt x="953" y="181"/>
                  </a:cubicBezTo>
                  <a:cubicBezTo>
                    <a:pt x="1134" y="45"/>
                    <a:pt x="1383" y="22"/>
                    <a:pt x="1633" y="0"/>
                  </a:cubicBezTo>
                </a:path>
              </a:pathLst>
            </a:custGeom>
            <a:noFill/>
            <a:ln w="25400" cap="flat" cmpd="sng">
              <a:solidFill>
                <a:schemeClr val="tx2"/>
              </a:solidFill>
              <a:prstDash val="solid"/>
              <a:miter lim="800000"/>
              <a:headEnd type="none" w="med" len="med"/>
              <a:tailEnd type="none" w="med" len="me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3" name="Text Box 9"/>
            <p:cNvSpPr txBox="1">
              <a:spLocks noChangeArrowheads="1"/>
            </p:cNvSpPr>
            <p:nvPr/>
          </p:nvSpPr>
          <p:spPr bwMode="auto">
            <a:xfrm>
              <a:off x="2592" y="2841"/>
              <a:ext cx="428" cy="28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F(t)</a:t>
              </a:r>
            </a:p>
          </p:txBody>
        </p:sp>
        <p:sp>
          <p:nvSpPr>
            <p:cNvPr id="26634" name="Line 10"/>
            <p:cNvSpPr>
              <a:spLocks noChangeShapeType="1"/>
            </p:cNvSpPr>
            <p:nvPr/>
          </p:nvSpPr>
          <p:spPr bwMode="auto">
            <a:xfrm>
              <a:off x="3936" y="2976"/>
              <a:ext cx="0" cy="569"/>
            </a:xfrm>
            <a:prstGeom prst="line">
              <a:avLst/>
            </a:prstGeom>
            <a:noFill/>
            <a:ln w="9525">
              <a:solidFill>
                <a:schemeClr val="tx1"/>
              </a:solidFill>
              <a:prstDash val="dash"/>
              <a:miter lim="800000"/>
              <a:headEnd type="oval" w="lg" len="lg"/>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5" name="Text Box 11"/>
            <p:cNvSpPr txBox="1">
              <a:spLocks noChangeArrowheads="1"/>
            </p:cNvSpPr>
            <p:nvPr/>
          </p:nvSpPr>
          <p:spPr bwMode="auto">
            <a:xfrm>
              <a:off x="2955" y="3431"/>
              <a:ext cx="195" cy="231"/>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kern="1200">
                  <a:latin typeface="Tahoma" pitchFamily="34" charset="0"/>
                  <a:ea typeface="+mn-ea"/>
                  <a:cs typeface="+mn-cs"/>
                </a:rPr>
                <a:t>0</a:t>
              </a:r>
            </a:p>
          </p:txBody>
        </p:sp>
        <p:sp>
          <p:nvSpPr>
            <p:cNvPr id="26636" name="Text Box 12"/>
            <p:cNvSpPr txBox="1">
              <a:spLocks noChangeArrowheads="1"/>
            </p:cNvSpPr>
            <p:nvPr/>
          </p:nvSpPr>
          <p:spPr bwMode="auto">
            <a:xfrm>
              <a:off x="2962" y="2400"/>
              <a:ext cx="195" cy="231"/>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kern="1200">
                  <a:latin typeface="Tahoma" pitchFamily="34" charset="0"/>
                  <a:ea typeface="+mn-ea"/>
                  <a:cs typeface="+mn-cs"/>
                </a:rPr>
                <a:t>1</a:t>
              </a:r>
            </a:p>
          </p:txBody>
        </p:sp>
      </p:grpSp>
      <p:sp>
        <p:nvSpPr>
          <p:cNvPr id="26655" name="Line 31"/>
          <p:cNvSpPr>
            <a:spLocks noChangeShapeType="1"/>
          </p:cNvSpPr>
          <p:nvPr/>
        </p:nvSpPr>
        <p:spPr bwMode="auto">
          <a:xfrm>
            <a:off x="3962400" y="4800600"/>
            <a:ext cx="838200" cy="0"/>
          </a:xfrm>
          <a:prstGeom prst="line">
            <a:avLst/>
          </a:prstGeom>
          <a:noFill/>
          <a:ln w="57150">
            <a:solidFill>
              <a:schemeClr val="hlink"/>
            </a:solidFill>
            <a:round/>
            <a:headEnd/>
            <a:tailEnd type="triangle" w="med" len="med"/>
          </a:ln>
          <a:effectLst/>
        </p:spPr>
        <p:txBody>
          <a:bodyPr/>
          <a:lstStyle/>
          <a:p>
            <a:pPr algn="l" rtl="0" fontAlgn="base">
              <a:spcBef>
                <a:spcPct val="0"/>
              </a:spcBef>
              <a:spcAft>
                <a:spcPct val="0"/>
              </a:spcAft>
            </a:pPr>
            <a:endParaRPr lang="en-US" kern="1200">
              <a:latin typeface="Arial" pitchFamily="34" charset="0"/>
              <a:ea typeface="+mn-ea"/>
              <a:cs typeface="+mn-cs"/>
            </a:endParaRPr>
          </a:p>
        </p:txBody>
      </p:sp>
      <p:grpSp>
        <p:nvGrpSpPr>
          <p:cNvPr id="3" name="Group 32"/>
          <p:cNvGrpSpPr>
            <a:grpSpLocks/>
          </p:cNvGrpSpPr>
          <p:nvPr/>
        </p:nvGrpSpPr>
        <p:grpSpPr bwMode="auto">
          <a:xfrm>
            <a:off x="228600" y="3810000"/>
            <a:ext cx="3529013" cy="2309813"/>
            <a:chOff x="144" y="2400"/>
            <a:chExt cx="2223" cy="1455"/>
          </a:xfrm>
        </p:grpSpPr>
        <p:sp>
          <p:nvSpPr>
            <p:cNvPr id="26652" name="Freeform 28"/>
            <p:cNvSpPr>
              <a:spLocks/>
            </p:cNvSpPr>
            <p:nvPr/>
          </p:nvSpPr>
          <p:spPr bwMode="auto">
            <a:xfrm>
              <a:off x="720" y="2640"/>
              <a:ext cx="1607" cy="901"/>
            </a:xfrm>
            <a:custGeom>
              <a:avLst/>
              <a:gdLst/>
              <a:ahLst/>
              <a:cxnLst>
                <a:cxn ang="0">
                  <a:pos x="0" y="612"/>
                </a:cxn>
                <a:cxn ang="0">
                  <a:pos x="384" y="509"/>
                </a:cxn>
                <a:cxn ang="0">
                  <a:pos x="629" y="84"/>
                </a:cxn>
                <a:cxn ang="0">
                  <a:pos x="768" y="4"/>
                </a:cxn>
                <a:cxn ang="0">
                  <a:pos x="912" y="87"/>
                </a:cxn>
                <a:cxn ang="0">
                  <a:pos x="1159" y="516"/>
                </a:cxn>
                <a:cxn ang="0">
                  <a:pos x="1536" y="617"/>
                </a:cxn>
                <a:cxn ang="0">
                  <a:pos x="1584" y="617"/>
                </a:cxn>
              </a:cxnLst>
              <a:rect l="0" t="0" r="r" b="b"/>
              <a:pathLst>
                <a:path w="1607" h="634">
                  <a:moveTo>
                    <a:pt x="0" y="612"/>
                  </a:moveTo>
                  <a:cubicBezTo>
                    <a:pt x="139" y="604"/>
                    <a:pt x="279" y="597"/>
                    <a:pt x="384" y="509"/>
                  </a:cubicBezTo>
                  <a:cubicBezTo>
                    <a:pt x="489" y="421"/>
                    <a:pt x="565" y="168"/>
                    <a:pt x="629" y="84"/>
                  </a:cubicBezTo>
                  <a:cubicBezTo>
                    <a:pt x="693" y="0"/>
                    <a:pt x="721" y="4"/>
                    <a:pt x="768" y="4"/>
                  </a:cubicBezTo>
                  <a:cubicBezTo>
                    <a:pt x="815" y="4"/>
                    <a:pt x="847" y="2"/>
                    <a:pt x="912" y="87"/>
                  </a:cubicBezTo>
                  <a:cubicBezTo>
                    <a:pt x="977" y="172"/>
                    <a:pt x="1055" y="428"/>
                    <a:pt x="1159" y="516"/>
                  </a:cubicBezTo>
                  <a:cubicBezTo>
                    <a:pt x="1263" y="604"/>
                    <a:pt x="1465" y="600"/>
                    <a:pt x="1536" y="617"/>
                  </a:cubicBezTo>
                  <a:cubicBezTo>
                    <a:pt x="1607" y="634"/>
                    <a:pt x="1576" y="618"/>
                    <a:pt x="1584" y="617"/>
                  </a:cubicBezTo>
                </a:path>
              </a:pathLst>
            </a:custGeom>
            <a:noFill/>
            <a:ln w="25400">
              <a:solidFill>
                <a:schemeClr val="tx2"/>
              </a:solidFill>
              <a:round/>
              <a:headEnd/>
              <a:tailEnd/>
            </a:ln>
            <a:effectLst/>
          </p:spPr>
          <p:txBody>
            <a:bodyPr/>
            <a:lstStyle/>
            <a:p>
              <a:pPr algn="l" rtl="0" fontAlgn="base">
                <a:spcBef>
                  <a:spcPct val="0"/>
                </a:spcBef>
                <a:spcAft>
                  <a:spcPct val="0"/>
                </a:spcAft>
              </a:pPr>
              <a:endParaRPr lang="en-US" kern="1200">
                <a:latin typeface="Arial" pitchFamily="34" charset="0"/>
                <a:ea typeface="+mn-ea"/>
                <a:cs typeface="+mn-cs"/>
              </a:endParaRPr>
            </a:p>
          </p:txBody>
        </p:sp>
        <p:sp>
          <p:nvSpPr>
            <p:cNvPr id="26638" name="Line 14"/>
            <p:cNvSpPr>
              <a:spLocks noChangeShapeType="1"/>
            </p:cNvSpPr>
            <p:nvPr/>
          </p:nvSpPr>
          <p:spPr bwMode="auto">
            <a:xfrm>
              <a:off x="734" y="2400"/>
              <a:ext cx="0" cy="1134"/>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9" name="Line 15"/>
            <p:cNvSpPr>
              <a:spLocks noChangeShapeType="1"/>
            </p:cNvSpPr>
            <p:nvPr/>
          </p:nvSpPr>
          <p:spPr bwMode="auto">
            <a:xfrm>
              <a:off x="734" y="3534"/>
              <a:ext cx="1633" cy="0"/>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41" name="Text Box 17"/>
            <p:cNvSpPr txBox="1">
              <a:spLocks noChangeArrowheads="1"/>
            </p:cNvSpPr>
            <p:nvPr/>
          </p:nvSpPr>
          <p:spPr bwMode="auto">
            <a:xfrm>
              <a:off x="1920" y="3567"/>
              <a:ext cx="180" cy="28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t</a:t>
              </a:r>
            </a:p>
          </p:txBody>
        </p:sp>
        <p:sp>
          <p:nvSpPr>
            <p:cNvPr id="26642" name="Text Box 18"/>
            <p:cNvSpPr txBox="1">
              <a:spLocks noChangeArrowheads="1"/>
            </p:cNvSpPr>
            <p:nvPr/>
          </p:nvSpPr>
          <p:spPr bwMode="auto">
            <a:xfrm>
              <a:off x="144" y="2808"/>
              <a:ext cx="389" cy="28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f(t)</a:t>
              </a:r>
            </a:p>
          </p:txBody>
        </p:sp>
        <p:sp>
          <p:nvSpPr>
            <p:cNvPr id="26643" name="Line 19"/>
            <p:cNvSpPr>
              <a:spLocks noChangeShapeType="1"/>
            </p:cNvSpPr>
            <p:nvPr/>
          </p:nvSpPr>
          <p:spPr bwMode="auto">
            <a:xfrm>
              <a:off x="1488" y="2640"/>
              <a:ext cx="0" cy="872"/>
            </a:xfrm>
            <a:prstGeom prst="line">
              <a:avLst/>
            </a:prstGeom>
            <a:noFill/>
            <a:ln w="9525">
              <a:solidFill>
                <a:schemeClr val="tx1"/>
              </a:solidFill>
              <a:prstDash val="dash"/>
              <a:miter lim="800000"/>
              <a:headEnd type="oval" w="lg" len="lg"/>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74638"/>
            <a:ext cx="7391400" cy="641350"/>
          </a:xfrm>
        </p:spPr>
        <p:txBody>
          <a:bodyPr/>
          <a:lstStyle/>
          <a:p>
            <a:r>
              <a:rPr lang="en-CA" sz="3600"/>
              <a:t>Deep Shadow Maps</a:t>
            </a:r>
          </a:p>
        </p:txBody>
      </p:sp>
      <p:sp>
        <p:nvSpPr>
          <p:cNvPr id="101379" name="Rectangle 3"/>
          <p:cNvSpPr>
            <a:spLocks noGrp="1" noChangeArrowheads="1"/>
          </p:cNvSpPr>
          <p:nvPr>
            <p:ph idx="1"/>
          </p:nvPr>
        </p:nvSpPr>
        <p:spPr/>
        <p:txBody>
          <a:bodyPr/>
          <a:lstStyle/>
          <a:p>
            <a:r>
              <a:rPr lang="en-CA" sz="2800"/>
              <a:t>Lokovic and Veach, in 2000</a:t>
            </a:r>
          </a:p>
          <a:p>
            <a:r>
              <a:rPr lang="en-CA" sz="2800"/>
              <a:t>Per-pixel piecewise linear function</a:t>
            </a:r>
          </a:p>
          <a:p>
            <a:r>
              <a:rPr lang="en-CA" sz="2800"/>
              <a:t>No hardware filtering</a:t>
            </a:r>
          </a:p>
          <a:p>
            <a:r>
              <a:rPr lang="en-CA" sz="2800"/>
              <a:t>Complex reconstruction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7391400" cy="641350"/>
          </a:xfrm>
        </p:spPr>
        <p:txBody>
          <a:bodyPr/>
          <a:lstStyle/>
          <a:p>
            <a:r>
              <a:rPr lang="en-CA" sz="3600"/>
              <a:t>Occluder Distribution</a:t>
            </a:r>
          </a:p>
        </p:txBody>
      </p:sp>
      <p:sp>
        <p:nvSpPr>
          <p:cNvPr id="28675" name="Rectangle 3"/>
          <p:cNvSpPr>
            <a:spLocks noGrp="1" noChangeArrowheads="1"/>
          </p:cNvSpPr>
          <p:nvPr>
            <p:ph idx="1"/>
          </p:nvPr>
        </p:nvSpPr>
        <p:spPr/>
        <p:txBody>
          <a:bodyPr/>
          <a:lstStyle/>
          <a:p>
            <a:r>
              <a:rPr lang="en-CA" sz="2800"/>
              <a:t>A representation that filters linearly?</a:t>
            </a:r>
          </a:p>
          <a:p>
            <a:pPr lvl="1"/>
            <a:r>
              <a:rPr lang="en-CA" sz="2400"/>
              <a:t>Allows us to utilize hardware filtering</a:t>
            </a:r>
          </a:p>
          <a:p>
            <a:pPr lvl="1">
              <a:buFontTx/>
              <a:buNone/>
            </a:pPr>
            <a:endParaRPr lang="en-CA" sz="2400"/>
          </a:p>
          <a:p>
            <a:r>
              <a:rPr lang="en-CA" sz="2800"/>
              <a:t>Idea: Moments of distribution function!</a:t>
            </a:r>
          </a:p>
          <a:p>
            <a:pPr lvl="1"/>
            <a:r>
              <a:rPr lang="en-CA" sz="2400"/>
              <a:t>E(x) is the mean, E(x</a:t>
            </a:r>
            <a:r>
              <a:rPr lang="en-CA" sz="2400" baseline="30000"/>
              <a:t>2</a:t>
            </a:r>
            <a:r>
              <a:rPr lang="en-CA" sz="2400"/>
              <a:t>), E(x</a:t>
            </a:r>
            <a:r>
              <a:rPr lang="en-CA" sz="2400" baseline="30000"/>
              <a:t>3</a:t>
            </a:r>
            <a:r>
              <a:rPr lang="en-CA" sz="2400"/>
              <a:t>), etc.</a:t>
            </a:r>
          </a:p>
          <a:p>
            <a:pPr lvl="1"/>
            <a:r>
              <a:rPr lang="en-CA" sz="2400"/>
              <a:t>Linear in distribution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29699" name="Rectangle 3"/>
          <p:cNvSpPr>
            <a:spLocks noGrp="1" noChangeArrowheads="1"/>
          </p:cNvSpPr>
          <p:nvPr>
            <p:ph idx="1"/>
          </p:nvPr>
        </p:nvSpPr>
        <p:spPr/>
        <p:txBody>
          <a:bodyPr/>
          <a:lstStyle/>
          <a:p>
            <a:r>
              <a:rPr lang="en-CA" sz="2800"/>
              <a:t>Store depth squared as well as depth</a:t>
            </a:r>
          </a:p>
          <a:p>
            <a:pPr lvl="1"/>
            <a:r>
              <a:rPr lang="en-CA" sz="2400"/>
              <a:t>Gives E(x) and E(x</a:t>
            </a:r>
            <a:r>
              <a:rPr lang="en-CA" sz="2400" baseline="30000"/>
              <a:t>2</a:t>
            </a:r>
            <a:r>
              <a:rPr lang="en-CA" sz="2400"/>
              <a:t>) where x is the depth of the nearest occluder</a:t>
            </a:r>
          </a:p>
          <a:p>
            <a:pPr lvl="1"/>
            <a:r>
              <a:rPr lang="en-CA" sz="2400"/>
              <a:t>Use the moments to approximate the fraction of the distribution that is more distant than the surface point being shaded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31747" name="Rectangle 3"/>
          <p:cNvSpPr>
            <a:spLocks noGrp="1" noChangeArrowheads="1"/>
          </p:cNvSpPr>
          <p:nvPr>
            <p:ph idx="1"/>
          </p:nvPr>
        </p:nvSpPr>
        <p:spPr>
          <a:xfrm>
            <a:off x="457200" y="1600200"/>
            <a:ext cx="8086725" cy="3438525"/>
          </a:xfrm>
        </p:spPr>
        <p:txBody>
          <a:bodyPr/>
          <a:lstStyle/>
          <a:p>
            <a:pPr marL="342900" indent="-342900"/>
            <a:r>
              <a:rPr lang="en-CA" sz="2800"/>
              <a:t>We want to find P(x</a:t>
            </a:r>
            <a:r>
              <a:rPr lang="en-CA" sz="2800">
                <a:cs typeface="Arial" pitchFamily="34" charset="0"/>
              </a:rPr>
              <a:t>≥</a:t>
            </a:r>
            <a:r>
              <a:rPr lang="en-CA" sz="2800"/>
              <a:t>t)</a:t>
            </a:r>
          </a:p>
          <a:p>
            <a:pPr marL="342900" indent="-342900"/>
            <a:r>
              <a:rPr lang="en-CA" sz="2800"/>
              <a:t>We have the mean, and can find variance:</a:t>
            </a:r>
          </a:p>
          <a:p>
            <a:pPr marL="742950" lvl="1" indent="-285750"/>
            <a:r>
              <a:rPr lang="el-GR" sz="2400">
                <a:cs typeface="Tahoma" pitchFamily="34" charset="0"/>
              </a:rPr>
              <a:t>μ</a:t>
            </a:r>
            <a:r>
              <a:rPr lang="en-US" sz="2400">
                <a:cs typeface="Tahoma" pitchFamily="34" charset="0"/>
              </a:rPr>
              <a:t> = E(x)</a:t>
            </a:r>
            <a:endParaRPr lang="en-CA" sz="3200"/>
          </a:p>
          <a:p>
            <a:pPr marL="742950" lvl="1" indent="-285750"/>
            <a:r>
              <a:rPr lang="en-CA" sz="2400"/>
              <a:t>σ</a:t>
            </a:r>
            <a:r>
              <a:rPr lang="en-CA" sz="2400" baseline="30000"/>
              <a:t>2</a:t>
            </a:r>
            <a:r>
              <a:rPr lang="en-CA" sz="2400"/>
              <a:t> = E(x</a:t>
            </a:r>
            <a:r>
              <a:rPr lang="en-CA" sz="2400" baseline="30000"/>
              <a:t>2</a:t>
            </a:r>
            <a:r>
              <a:rPr lang="en-CA" sz="2400"/>
              <a:t>) – E(x)</a:t>
            </a:r>
            <a:r>
              <a:rPr lang="en-CA" sz="2400" baseline="30000"/>
              <a:t>2</a:t>
            </a:r>
            <a:endParaRPr lang="en-CA" sz="2400"/>
          </a:p>
          <a:p>
            <a:pPr marL="342900" indent="-342900"/>
            <a:r>
              <a:rPr lang="en-CA" sz="2800"/>
              <a:t>Cannot compute CDF exactly</a:t>
            </a:r>
          </a:p>
          <a:p>
            <a:pPr marL="342900" indent="-342900"/>
            <a:r>
              <a:rPr lang="en-CA" sz="2800"/>
              <a:t>Chebyshev’s Inequality states:</a:t>
            </a:r>
          </a:p>
        </p:txBody>
      </p:sp>
      <p:grpSp>
        <p:nvGrpSpPr>
          <p:cNvPr id="2" name="Group 7"/>
          <p:cNvGrpSpPr>
            <a:grpSpLocks/>
          </p:cNvGrpSpPr>
          <p:nvPr/>
        </p:nvGrpSpPr>
        <p:grpSpPr bwMode="auto">
          <a:xfrm>
            <a:off x="1524000" y="4724400"/>
            <a:ext cx="5999163" cy="1057275"/>
            <a:chOff x="975" y="2840"/>
            <a:chExt cx="3779" cy="666"/>
          </a:xfrm>
        </p:grpSpPr>
        <p:pic>
          <p:nvPicPr>
            <p:cNvPr id="31749" name="Picture 5"/>
            <p:cNvPicPr>
              <a:picLocks noChangeAspect="1" noChangeArrowheads="1"/>
            </p:cNvPicPr>
            <p:nvPr/>
          </p:nvPicPr>
          <p:blipFill>
            <a:blip r:embed="rId3" cstate="print"/>
            <a:srcRect/>
            <a:stretch>
              <a:fillRect/>
            </a:stretch>
          </p:blipFill>
          <p:spPr bwMode="auto">
            <a:xfrm>
              <a:off x="975" y="2840"/>
              <a:ext cx="3779" cy="666"/>
            </a:xfrm>
            <a:prstGeom prst="rect">
              <a:avLst/>
            </a:prstGeom>
            <a:noFill/>
            <a:ln w="9525">
              <a:noFill/>
              <a:miter lim="800000"/>
              <a:headEnd/>
              <a:tailEnd/>
            </a:ln>
            <a:effectLst/>
          </p:spPr>
        </p:pic>
        <p:sp>
          <p:nvSpPr>
            <p:cNvPr id="31750" name="Line 6"/>
            <p:cNvSpPr>
              <a:spLocks noChangeShapeType="1"/>
            </p:cNvSpPr>
            <p:nvPr/>
          </p:nvSpPr>
          <p:spPr bwMode="auto">
            <a:xfrm>
              <a:off x="3695" y="3250"/>
              <a:ext cx="1" cy="144"/>
            </a:xfrm>
            <a:prstGeom prst="line">
              <a:avLst/>
            </a:prstGeom>
            <a:noFill/>
            <a:ln w="19050">
              <a:solidFill>
                <a:schemeClr val="bg1"/>
              </a:solidFill>
              <a:miter lim="800000"/>
              <a:headEnd/>
              <a:tailEnd/>
            </a:ln>
            <a:effectLst/>
          </p:spPr>
          <p:txBody>
            <a:bodyPr/>
            <a:lstStyle/>
            <a:p>
              <a:pPr algn="l" rtl="0" fontAlgn="base">
                <a:spcBef>
                  <a:spcPct val="0"/>
                </a:spcBef>
                <a:spcAft>
                  <a:spcPct val="0"/>
                </a:spcAft>
              </a:pPr>
              <a:endParaRPr lang="en-US" kern="1200">
                <a:latin typeface="Arial" pitchFamily="34" charset="0"/>
                <a:ea typeface="+mn-ea"/>
                <a:cs typeface="+mn-cs"/>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32771" name="Rectangle 3"/>
          <p:cNvSpPr>
            <a:spLocks noGrp="1" noChangeArrowheads="1"/>
          </p:cNvSpPr>
          <p:nvPr>
            <p:ph idx="1"/>
          </p:nvPr>
        </p:nvSpPr>
        <p:spPr/>
        <p:txBody>
          <a:bodyPr/>
          <a:lstStyle/>
          <a:p>
            <a:pPr marL="342900" indent="-342900"/>
            <a:r>
              <a:rPr lang="en-CA" sz="2800"/>
              <a:t>Inequality only gives an upper bound</a:t>
            </a:r>
          </a:p>
          <a:p>
            <a:pPr marL="742950" lvl="1" indent="-285750"/>
            <a:r>
              <a:rPr lang="en-CA" sz="2400"/>
              <a:t>Becomes equality in the case of single planar occluder and receiver</a:t>
            </a:r>
          </a:p>
          <a:p>
            <a:pPr marL="742950" lvl="1" indent="-285750"/>
            <a:r>
              <a:rPr lang="en-CA" sz="2400"/>
              <a:t>In a small neighbourhood, an occluder and receiver will have constant depth and thus p</a:t>
            </a:r>
            <a:r>
              <a:rPr lang="en-CA" sz="2400" baseline="-25000"/>
              <a:t>max</a:t>
            </a:r>
            <a:r>
              <a:rPr lang="en-CA" sz="2400"/>
              <a:t> will provide a close approximation to p</a:t>
            </a:r>
          </a:p>
          <a:p>
            <a:pPr marL="342900" indent="-342900"/>
            <a:r>
              <a:rPr lang="en-CA" sz="2800"/>
              <a:t>So just use p</a:t>
            </a:r>
            <a:r>
              <a:rPr lang="en-CA" sz="2800" baseline="-25000"/>
              <a:t>max</a:t>
            </a:r>
            <a:r>
              <a:rPr lang="en-CA" sz="2800"/>
              <a:t> for rendering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7391400" cy="641350"/>
          </a:xfrm>
        </p:spPr>
        <p:txBody>
          <a:bodyPr/>
          <a:lstStyle/>
          <a:p>
            <a:r>
              <a:rPr lang="en-US" sz="3600"/>
              <a:t>Implementation</a:t>
            </a:r>
          </a:p>
        </p:txBody>
      </p:sp>
      <p:sp>
        <p:nvSpPr>
          <p:cNvPr id="43011" name="Rectangle 3"/>
          <p:cNvSpPr>
            <a:spLocks noChangeArrowheads="1"/>
          </p:cNvSpPr>
          <p:nvPr/>
        </p:nvSpPr>
        <p:spPr bwMode="auto">
          <a:xfrm>
            <a:off x="914400" y="1066800"/>
            <a:ext cx="7391400" cy="498475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l" rtl="0" fontAlgn="base">
              <a:spcBef>
                <a:spcPct val="0"/>
              </a:spcBef>
              <a:spcAft>
                <a:spcPct val="0"/>
              </a:spcAft>
            </a:pPr>
            <a:r>
              <a:rPr lang="en-CA" sz="1400" b="1" i="1" kern="1200" dirty="0">
                <a:solidFill>
                  <a:srgbClr val="33CCCC"/>
                </a:solidFill>
                <a:latin typeface="Arial" pitchFamily="34" charset="0"/>
                <a:ea typeface="+mn-ea"/>
                <a:cs typeface="+mn-cs"/>
              </a:rPr>
              <a:t>// Call the parent light shader</a:t>
            </a:r>
          </a:p>
          <a:p>
            <a:pPr algn="l" rtl="0" fontAlgn="base">
              <a:spcBef>
                <a:spcPct val="0"/>
              </a:spcBef>
              <a:spcAft>
                <a:spcPct val="0"/>
              </a:spcAft>
            </a:pPr>
            <a:r>
              <a:rPr lang="en-CA" sz="1400" b="1" kern="1200" dirty="0" err="1">
                <a:solidFill>
                  <a:srgbClr val="FFFFFF"/>
                </a:solidFill>
                <a:latin typeface="Courier New" pitchFamily="49" charset="0"/>
                <a:ea typeface="+mn-ea"/>
                <a:cs typeface="+mn-cs"/>
              </a:rPr>
              <a:t>light_contrib</a:t>
            </a:r>
            <a:r>
              <a:rPr lang="en-CA" sz="1400" b="1" kern="1200" dirty="0">
                <a:solidFill>
                  <a:srgbClr val="FFFFFF"/>
                </a:solidFill>
                <a:latin typeface="Courier New" pitchFamily="49" charset="0"/>
                <a:ea typeface="+mn-ea"/>
                <a:cs typeface="+mn-cs"/>
              </a:rPr>
              <a:t> &amp; </a:t>
            </a:r>
            <a:r>
              <a:rPr lang="en-CA" sz="1400" b="1" kern="1200" dirty="0" err="1">
                <a:solidFill>
                  <a:srgbClr val="FFFFFF"/>
                </a:solidFill>
                <a:latin typeface="Courier New" pitchFamily="49" charset="0"/>
                <a:ea typeface="+mn-ea"/>
                <a:cs typeface="+mn-cs"/>
              </a:rPr>
              <a:t>dir_to_light</a:t>
            </a:r>
            <a:r>
              <a:rPr lang="en-CA" sz="1400" b="1" kern="1200" dirty="0">
                <a:solidFill>
                  <a:srgbClr val="FFFFFF"/>
                </a:solidFill>
                <a:latin typeface="Courier New" pitchFamily="49" charset="0"/>
                <a:ea typeface="+mn-ea"/>
                <a:cs typeface="+mn-cs"/>
              </a:rPr>
              <a:t> &amp; </a:t>
            </a:r>
            <a:r>
              <a:rPr lang="en-CA" sz="1400" b="1" kern="1200" dirty="0" err="1">
                <a:solidFill>
                  <a:srgbClr val="FFFFFF"/>
                </a:solidFill>
                <a:latin typeface="Courier New" pitchFamily="49" charset="0"/>
                <a:ea typeface="+mn-ea"/>
                <a:cs typeface="+mn-cs"/>
              </a:rPr>
              <a:t>dist_to_light</a:t>
            </a:r>
            <a:r>
              <a:rPr lang="en-CA" sz="1400" b="1" kern="1200" dirty="0">
                <a:solidFill>
                  <a:srgbClr val="FFFFFF"/>
                </a:solidFill>
                <a:latin typeface="Courier New" pitchFamily="49" charset="0"/>
                <a:ea typeface="+mn-ea"/>
                <a:cs typeface="+mn-cs"/>
              </a:rPr>
              <a:t> &amp; </a:t>
            </a:r>
            <a:r>
              <a:rPr lang="en-CA" sz="1400" b="1" kern="1200" dirty="0" err="1">
                <a:solidFill>
                  <a:srgbClr val="FFFFFF"/>
                </a:solidFill>
                <a:latin typeface="Courier New" pitchFamily="49" charset="0"/>
                <a:ea typeface="+mn-ea"/>
                <a:cs typeface="+mn-cs"/>
              </a:rPr>
              <a:t>n_dot_l</a:t>
            </a:r>
            <a:r>
              <a:rPr lang="en-CA" sz="1400" b="1" kern="1200" dirty="0">
                <a:solidFill>
                  <a:srgbClr val="FFFFFF"/>
                </a:solidFill>
                <a:latin typeface="Courier New" pitchFamily="49" charset="0"/>
                <a:ea typeface="+mn-ea"/>
                <a:cs typeface="+mn-cs"/>
              </a:rPr>
              <a:t> =</a:t>
            </a:r>
          </a:p>
          <a:p>
            <a:pPr algn="l" rtl="0" fontAlgn="base">
              <a:spcBef>
                <a:spcPct val="0"/>
              </a:spcBef>
              <a:spcAft>
                <a:spcPct val="0"/>
              </a:spcAft>
            </a:pP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spot_light_shader</a:t>
            </a:r>
            <a:r>
              <a:rPr lang="en-CA" sz="1400" b="1" kern="1200" dirty="0">
                <a:solidFill>
                  <a:srgbClr val="FFFFFF"/>
                </a:solidFill>
                <a:latin typeface="Courier New" pitchFamily="49" charset="0"/>
                <a:ea typeface="+mn-ea"/>
                <a:cs typeface="+mn-cs"/>
              </a:rPr>
              <a:t>(</a:t>
            </a:r>
            <a:r>
              <a:rPr lang="en-CA" sz="1400" b="1" kern="1200" dirty="0" err="1">
                <a:solidFill>
                  <a:srgbClr val="FFFFFF"/>
                </a:solidFill>
                <a:latin typeface="Courier New" pitchFamily="49" charset="0"/>
                <a:ea typeface="+mn-ea"/>
                <a:cs typeface="+mn-cs"/>
              </a:rPr>
              <a:t>surf_position</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surf_normal</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endParaRPr lang="en-CA" sz="1400" b="1" kern="1200" dirty="0">
              <a:solidFill>
                <a:srgbClr val="B9E700"/>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Transform the surface position into light space and project</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ShAttrib4f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surf_light</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light_view_projection</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surface_position</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ShTexCoord2f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tex_coord</a:t>
            </a:r>
            <a:r>
              <a:rPr lang="en-CA" sz="1400" b="1" kern="1200" dirty="0">
                <a:solidFill>
                  <a:srgbClr val="FFFFFF"/>
                </a:solidFill>
                <a:latin typeface="Courier New" pitchFamily="49" charset="0"/>
                <a:ea typeface="+mn-ea"/>
                <a:cs typeface="+mn-cs"/>
              </a:rPr>
              <a:t> = 0.5 * </a:t>
            </a:r>
            <a:r>
              <a:rPr lang="en-CA" sz="1400" b="1" kern="1200" dirty="0" err="1">
                <a:solidFill>
                  <a:srgbClr val="FFFFFF"/>
                </a:solidFill>
                <a:latin typeface="Courier New" pitchFamily="49" charset="0"/>
                <a:ea typeface="+mn-ea"/>
                <a:cs typeface="+mn-cs"/>
              </a:rPr>
              <a:t>surf_light</a:t>
            </a:r>
            <a:r>
              <a:rPr lang="en-CA" sz="1400" b="1" kern="1200" dirty="0">
                <a:solidFill>
                  <a:srgbClr val="FFFFFF"/>
                </a:solidFill>
                <a:latin typeface="Courier New" pitchFamily="49" charset="0"/>
                <a:ea typeface="+mn-ea"/>
                <a:cs typeface="+mn-cs"/>
              </a:rPr>
              <a:t>(0,1)/</a:t>
            </a:r>
            <a:r>
              <a:rPr lang="en-CA" sz="1400" b="1" kern="1200" dirty="0" err="1">
                <a:solidFill>
                  <a:srgbClr val="FFFFFF"/>
                </a:solidFill>
                <a:latin typeface="Courier New" pitchFamily="49" charset="0"/>
                <a:ea typeface="+mn-ea"/>
                <a:cs typeface="+mn-cs"/>
              </a:rPr>
              <a:t>surf_light</a:t>
            </a:r>
            <a:r>
              <a:rPr lang="en-CA" sz="1400" b="1" kern="1200" dirty="0">
                <a:solidFill>
                  <a:srgbClr val="FFFFFF"/>
                </a:solidFill>
                <a:latin typeface="Courier New" pitchFamily="49" charset="0"/>
                <a:ea typeface="+mn-ea"/>
                <a:cs typeface="+mn-cs"/>
              </a:rPr>
              <a:t>(3) + 0.5;</a:t>
            </a:r>
          </a:p>
          <a:p>
            <a:pPr algn="l" rtl="0" fontAlgn="base">
              <a:spcBef>
                <a:spcPct val="0"/>
              </a:spcBef>
              <a:spcAft>
                <a:spcPct val="0"/>
              </a:spcAft>
            </a:pPr>
            <a:endParaRPr lang="en-CA" sz="1400" b="1" i="1" kern="1200" dirty="0">
              <a:solidFill>
                <a:srgbClr val="B9E700"/>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Query the shadow map</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ShAttrib2f</a:t>
            </a:r>
            <a:r>
              <a:rPr lang="en-CA" sz="1400" b="1" kern="1200" dirty="0">
                <a:solidFill>
                  <a:srgbClr val="FFFFFF"/>
                </a:solidFill>
                <a:latin typeface="Courier New" pitchFamily="49" charset="0"/>
                <a:ea typeface="+mn-ea"/>
                <a:cs typeface="+mn-cs"/>
              </a:rPr>
              <a:t> moments = </a:t>
            </a:r>
            <a:r>
              <a:rPr lang="en-CA" sz="1400" b="1" kern="1200" dirty="0" err="1">
                <a:solidFill>
                  <a:srgbClr val="FFFFFF"/>
                </a:solidFill>
                <a:latin typeface="Courier New" pitchFamily="49" charset="0"/>
                <a:ea typeface="+mn-ea"/>
                <a:cs typeface="+mn-cs"/>
              </a:rPr>
              <a:t>shadow_map</a:t>
            </a:r>
            <a:r>
              <a:rPr lang="en-CA" sz="1400" b="1" kern="1200" dirty="0">
                <a:solidFill>
                  <a:srgbClr val="FFFFFF"/>
                </a:solidFill>
                <a:latin typeface="Courier New" pitchFamily="49" charset="0"/>
                <a:ea typeface="+mn-ea"/>
                <a:cs typeface="+mn-cs"/>
              </a:rPr>
              <a:t>(</a:t>
            </a:r>
            <a:r>
              <a:rPr lang="en-CA" sz="1400" b="1" kern="1200" dirty="0" err="1">
                <a:solidFill>
                  <a:srgbClr val="FFFFFF"/>
                </a:solidFill>
                <a:latin typeface="Courier New" pitchFamily="49" charset="0"/>
                <a:ea typeface="+mn-ea"/>
                <a:cs typeface="+mn-cs"/>
              </a:rPr>
              <a:t>tex_coord</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endParaRPr lang="en-CA" sz="1400" b="1" kern="1200" dirty="0">
              <a:solidFill>
                <a:srgbClr val="FFFFFF"/>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Standard shadow map comparison</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lit_factor</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dist_to_light</a:t>
            </a:r>
            <a:r>
              <a:rPr lang="en-CA" sz="1400" b="1" kern="1200" dirty="0">
                <a:solidFill>
                  <a:srgbClr val="FFFFFF"/>
                </a:solidFill>
                <a:latin typeface="Courier New" pitchFamily="49" charset="0"/>
                <a:ea typeface="+mn-ea"/>
                <a:cs typeface="+mn-cs"/>
              </a:rPr>
              <a:t> &lt;= moments(0));</a:t>
            </a:r>
          </a:p>
          <a:p>
            <a:pPr algn="l" rtl="0" fontAlgn="base">
              <a:spcBef>
                <a:spcPct val="0"/>
              </a:spcBef>
              <a:spcAft>
                <a:spcPct val="0"/>
              </a:spcAft>
            </a:pPr>
            <a:r>
              <a:rPr lang="en-CA" sz="1400" b="1" kern="1200" dirty="0">
                <a:solidFill>
                  <a:srgbClr val="FFFFFF"/>
                </a:solidFill>
                <a:latin typeface="Courier New" pitchFamily="49" charset="0"/>
                <a:ea typeface="+mn-ea"/>
                <a:cs typeface="+mn-cs"/>
              </a:rPr>
              <a:t>    </a:t>
            </a:r>
          </a:p>
          <a:p>
            <a:pPr algn="l" rtl="0" fontAlgn="base">
              <a:spcBef>
                <a:spcPct val="0"/>
              </a:spcBef>
              <a:spcAft>
                <a:spcPct val="0"/>
              </a:spcAft>
            </a:pPr>
            <a:r>
              <a:rPr lang="en-CA" sz="1400" b="1" i="1" kern="1200" dirty="0">
                <a:solidFill>
                  <a:srgbClr val="33CCCC"/>
                </a:solidFill>
                <a:latin typeface="Arial" pitchFamily="34" charset="0"/>
                <a:ea typeface="+mn-ea"/>
                <a:cs typeface="+mn-cs"/>
              </a:rPr>
              <a:t>// Variance shadow mapping</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E_x2 = moments(1);</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Ex_2 = moments(0) * moments(0);</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variance = E_x2 - Ex_2;</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m_d</a:t>
            </a:r>
            <a:r>
              <a:rPr lang="en-CA" sz="1400" b="1" kern="1200" dirty="0">
                <a:solidFill>
                  <a:srgbClr val="FFFFFF"/>
                </a:solidFill>
                <a:latin typeface="Courier New" pitchFamily="49" charset="0"/>
                <a:ea typeface="+mn-ea"/>
                <a:cs typeface="+mn-cs"/>
              </a:rPr>
              <a:t> = moments(0) - </a:t>
            </a:r>
            <a:r>
              <a:rPr lang="en-CA" sz="1400" b="1" kern="1200" dirty="0" err="1">
                <a:solidFill>
                  <a:srgbClr val="FFFFFF"/>
                </a:solidFill>
                <a:latin typeface="Courier New" pitchFamily="49" charset="0"/>
                <a:ea typeface="+mn-ea"/>
                <a:cs typeface="+mn-cs"/>
              </a:rPr>
              <a:t>dist_to_light</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p_max</a:t>
            </a:r>
            <a:r>
              <a:rPr lang="en-CA" sz="1400" b="1" kern="1200" dirty="0">
                <a:solidFill>
                  <a:srgbClr val="FFFFFF"/>
                </a:solidFill>
                <a:latin typeface="Courier New" pitchFamily="49" charset="0"/>
                <a:ea typeface="+mn-ea"/>
                <a:cs typeface="+mn-cs"/>
              </a:rPr>
              <a:t> = variance / (variance + </a:t>
            </a:r>
            <a:r>
              <a:rPr lang="en-CA" sz="1400" b="1" kern="1200" dirty="0" err="1">
                <a:solidFill>
                  <a:srgbClr val="FFFFFF"/>
                </a:solidFill>
                <a:latin typeface="Courier New" pitchFamily="49" charset="0"/>
                <a:ea typeface="+mn-ea"/>
                <a:cs typeface="+mn-cs"/>
              </a:rPr>
              <a:t>m_d</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m_d</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endParaRPr lang="en-CA" sz="1400" b="1" kern="1200" dirty="0">
              <a:solidFill>
                <a:srgbClr val="FFFFFF"/>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Attenuate the light contribution as necessary</a:t>
            </a:r>
          </a:p>
          <a:p>
            <a:pPr algn="l" rtl="0" fontAlgn="base">
              <a:spcBef>
                <a:spcPct val="0"/>
              </a:spcBef>
              <a:spcAft>
                <a:spcPct val="0"/>
              </a:spcAft>
            </a:pPr>
            <a:r>
              <a:rPr lang="en-CA" sz="1400" b="1" kern="1200" dirty="0" err="1">
                <a:solidFill>
                  <a:srgbClr val="FFFFFF"/>
                </a:solidFill>
                <a:latin typeface="Courier New" pitchFamily="49" charset="0"/>
                <a:ea typeface="+mn-ea"/>
                <a:cs typeface="+mn-cs"/>
              </a:rPr>
              <a:t>light_contrib</a:t>
            </a:r>
            <a:r>
              <a:rPr lang="en-CA" sz="1400" b="1" kern="1200" dirty="0">
                <a:solidFill>
                  <a:srgbClr val="FFFFFF"/>
                </a:solidFill>
                <a:latin typeface="Courier New" pitchFamily="49" charset="0"/>
                <a:ea typeface="+mn-ea"/>
                <a:cs typeface="+mn-cs"/>
              </a:rPr>
              <a:t> *= max(</a:t>
            </a:r>
            <a:r>
              <a:rPr lang="en-CA" sz="1400" b="1" kern="1200" dirty="0" err="1">
                <a:solidFill>
                  <a:srgbClr val="FFFFFF"/>
                </a:solidFill>
                <a:latin typeface="Courier New" pitchFamily="49" charset="0"/>
                <a:ea typeface="+mn-ea"/>
                <a:cs typeface="+mn-cs"/>
              </a:rPr>
              <a:t>lit_factor</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p_max</a:t>
            </a:r>
            <a:r>
              <a:rPr lang="en-CA" sz="1400" b="1" kern="1200" dirty="0">
                <a:solidFill>
                  <a:srgbClr val="FFFFFF"/>
                </a:solidFill>
                <a:latin typeface="Courier New" pitchFamily="49" charset="0"/>
                <a:ea typeface="+mn-ea"/>
                <a:cs typeface="+mn-cs"/>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 Enhancements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Two main research thrusts.</a:t>
            </a:r>
          </a:p>
          <a:p>
            <a:pPr lvl="1"/>
            <a:r>
              <a:rPr lang="en-US" dirty="0" smtClean="0"/>
              <a:t>Shadow Map Filtering</a:t>
            </a:r>
          </a:p>
          <a:p>
            <a:pPr lvl="2"/>
            <a:r>
              <a:rPr lang="en-US" dirty="0" smtClean="0"/>
              <a:t>Variance Shadow Maps</a:t>
            </a:r>
          </a:p>
          <a:p>
            <a:pPr lvl="2"/>
            <a:r>
              <a:rPr lang="en-US" dirty="0" smtClean="0"/>
              <a:t>Convolution Shadow Maps</a:t>
            </a:r>
          </a:p>
          <a:p>
            <a:pPr lvl="2"/>
            <a:r>
              <a:rPr lang="en-US" dirty="0" smtClean="0"/>
              <a:t>Exponential Shadow Maps</a:t>
            </a:r>
          </a:p>
          <a:p>
            <a:pPr lvl="2"/>
            <a:r>
              <a:rPr lang="en-US" dirty="0" smtClean="0"/>
              <a:t>Layered Variance Shadow Maps</a:t>
            </a:r>
          </a:p>
          <a:p>
            <a:pPr lvl="2"/>
            <a:r>
              <a:rPr lang="en-US" dirty="0" smtClean="0"/>
              <a:t>…</a:t>
            </a:r>
          </a:p>
          <a:p>
            <a:pPr lvl="1"/>
            <a:r>
              <a:rPr lang="en-US" dirty="0" smtClean="0"/>
              <a:t>Shadow Map Projections</a:t>
            </a:r>
          </a:p>
          <a:p>
            <a:pPr lvl="2"/>
            <a:r>
              <a:rPr lang="en-US" dirty="0" smtClean="0"/>
              <a:t>Perspective Shadow Maps</a:t>
            </a:r>
          </a:p>
          <a:p>
            <a:pPr lvl="2"/>
            <a:r>
              <a:rPr lang="en-US" dirty="0" smtClean="0"/>
              <a:t>Trapezoidal Shadow Maps</a:t>
            </a:r>
          </a:p>
          <a:p>
            <a:pPr lvl="2"/>
            <a:r>
              <a:rPr lang="en-US" dirty="0" smtClean="0"/>
              <a:t>Cascade Shadow Maps</a:t>
            </a:r>
          </a:p>
          <a:p>
            <a:pPr lvl="2"/>
            <a:r>
              <a:rPr lang="en-US" dirty="0" smtClean="0"/>
              <a:t>Parallel-Split Shadow Maps</a:t>
            </a:r>
          </a:p>
          <a:p>
            <a:pPr lvl="2"/>
            <a:r>
              <a:rPr lang="en-US" dirty="0" smtClean="0"/>
              <a:t>…</a:t>
            </a:r>
            <a:endParaRPr lang="en-US" dirty="0"/>
          </a:p>
        </p:txBody>
      </p:sp>
      <p:sp>
        <p:nvSpPr>
          <p:cNvPr id="4" name="TextBox 3"/>
          <p:cNvSpPr txBox="1"/>
          <p:nvPr/>
        </p:nvSpPr>
        <p:spPr>
          <a:xfrm>
            <a:off x="5105400" y="4267200"/>
            <a:ext cx="3276600" cy="1569660"/>
          </a:xfrm>
          <a:prstGeom prst="rect">
            <a:avLst/>
          </a:prstGeom>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
            <a:r>
              <a:rPr lang="en-US" sz="1600" i="1" dirty="0" smtClean="0"/>
              <a:t>I will cover Variance Shadow Map Filtering and briefly give the key concept behind several others. Most of these are very recent 2006-present, so the impact of the research is yet unknown.</a:t>
            </a:r>
            <a:endParaRPr lang="en-US"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7391400" cy="641350"/>
          </a:xfrm>
        </p:spPr>
        <p:txBody>
          <a:bodyPr/>
          <a:lstStyle/>
          <a:p>
            <a:r>
              <a:rPr lang="en-CA" sz="3600"/>
              <a:t>Mipmapping Results</a:t>
            </a:r>
          </a:p>
        </p:txBody>
      </p:sp>
      <p:pic>
        <p:nvPicPr>
          <p:cNvPr id="34819" name="Picture 3"/>
          <p:cNvPicPr>
            <a:picLocks noChangeAspect="1" noChangeArrowheads="1"/>
          </p:cNvPicPr>
          <p:nvPr/>
        </p:nvPicPr>
        <p:blipFill>
          <a:blip r:embed="rId2" cstate="print"/>
          <a:srcRect/>
          <a:stretch>
            <a:fillRect/>
          </a:stretch>
        </p:blipFill>
        <p:spPr bwMode="auto">
          <a:xfrm>
            <a:off x="228600" y="1524000"/>
            <a:ext cx="8675688" cy="4287838"/>
          </a:xfrm>
          <a:prstGeom prst="rect">
            <a:avLst/>
          </a:prstGeom>
          <a:noFill/>
          <a:ln w="9525">
            <a:noFill/>
            <a:miter lim="800000"/>
            <a:headEnd/>
            <a:tailEnd/>
          </a:ln>
          <a:effectLst/>
        </p:spPr>
      </p:pic>
      <p:sp>
        <p:nvSpPr>
          <p:cNvPr id="34820" name="Text Box 4"/>
          <p:cNvSpPr txBox="1">
            <a:spLocks noChangeArrowheads="1"/>
          </p:cNvSpPr>
          <p:nvPr/>
        </p:nvSpPr>
        <p:spPr bwMode="auto">
          <a:xfrm>
            <a:off x="400050" y="1600200"/>
            <a:ext cx="181610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Shadow Map</a:t>
            </a:r>
          </a:p>
        </p:txBody>
      </p:sp>
      <p:sp>
        <p:nvSpPr>
          <p:cNvPr id="34821" name="Text Box 5"/>
          <p:cNvSpPr txBox="1">
            <a:spLocks noChangeArrowheads="1"/>
          </p:cNvSpPr>
          <p:nvPr/>
        </p:nvSpPr>
        <p:spPr bwMode="auto">
          <a:xfrm>
            <a:off x="4648200" y="1600200"/>
            <a:ext cx="2998788"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Variance Shadow Map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7391400" cy="641350"/>
          </a:xfrm>
        </p:spPr>
        <p:txBody>
          <a:bodyPr/>
          <a:lstStyle/>
          <a:p>
            <a:r>
              <a:rPr lang="en-CA" sz="3600"/>
              <a:t>Anisotropic Filtering Results</a:t>
            </a:r>
          </a:p>
        </p:txBody>
      </p:sp>
      <p:pic>
        <p:nvPicPr>
          <p:cNvPr id="35843" name="Picture 3"/>
          <p:cNvPicPr>
            <a:picLocks noChangeAspect="1" noChangeArrowheads="1"/>
          </p:cNvPicPr>
          <p:nvPr/>
        </p:nvPicPr>
        <p:blipFill>
          <a:blip r:embed="rId3" cstate="print"/>
          <a:srcRect/>
          <a:stretch>
            <a:fillRect/>
          </a:stretch>
        </p:blipFill>
        <p:spPr bwMode="auto">
          <a:xfrm>
            <a:off x="609600" y="1219200"/>
            <a:ext cx="7924800" cy="4775200"/>
          </a:xfrm>
          <a:prstGeom prst="rect">
            <a:avLst/>
          </a:prstGeom>
          <a:noFill/>
          <a:ln w="9525">
            <a:noFill/>
            <a:miter lim="800000"/>
            <a:headEnd/>
            <a:tailEnd/>
          </a:ln>
          <a:effectLst/>
        </p:spPr>
      </p:pic>
      <p:sp>
        <p:nvSpPr>
          <p:cNvPr id="35844" name="Text Box 4"/>
          <p:cNvSpPr txBox="1">
            <a:spLocks noChangeArrowheads="1"/>
          </p:cNvSpPr>
          <p:nvPr/>
        </p:nvSpPr>
        <p:spPr bwMode="auto">
          <a:xfrm>
            <a:off x="6553200" y="1295400"/>
            <a:ext cx="181610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Shadow Map</a:t>
            </a:r>
          </a:p>
        </p:txBody>
      </p:sp>
      <p:sp>
        <p:nvSpPr>
          <p:cNvPr id="35845" name="Text Box 5"/>
          <p:cNvSpPr txBox="1">
            <a:spLocks noChangeArrowheads="1"/>
          </p:cNvSpPr>
          <p:nvPr/>
        </p:nvSpPr>
        <p:spPr bwMode="auto">
          <a:xfrm>
            <a:off x="6624638" y="2806700"/>
            <a:ext cx="172085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Bilinear PCF</a:t>
            </a:r>
          </a:p>
        </p:txBody>
      </p:sp>
      <p:sp>
        <p:nvSpPr>
          <p:cNvPr id="35846" name="Text Box 6"/>
          <p:cNvSpPr txBox="1">
            <a:spLocks noChangeArrowheads="1"/>
          </p:cNvSpPr>
          <p:nvPr/>
        </p:nvSpPr>
        <p:spPr bwMode="auto">
          <a:xfrm>
            <a:off x="5329238" y="4391025"/>
            <a:ext cx="2998787"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Variance Shadow Map</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37891" name="Rectangle 3"/>
          <p:cNvSpPr>
            <a:spLocks noGrp="1" noChangeArrowheads="1"/>
          </p:cNvSpPr>
          <p:nvPr>
            <p:ph idx="1"/>
          </p:nvPr>
        </p:nvSpPr>
        <p:spPr/>
        <p:txBody>
          <a:bodyPr/>
          <a:lstStyle/>
          <a:p>
            <a:pPr marL="342900" indent="-342900"/>
            <a:r>
              <a:rPr lang="en-CA" sz="2800"/>
              <a:t>Can we do more?</a:t>
            </a:r>
          </a:p>
          <a:p>
            <a:pPr marL="742950" lvl="1" indent="-285750"/>
            <a:r>
              <a:rPr lang="en-CA" sz="2400"/>
              <a:t>Our shadow maps can be arbitrarily filtered now</a:t>
            </a:r>
          </a:p>
          <a:p>
            <a:pPr marL="742950" lvl="1" indent="-285750">
              <a:buFontTx/>
              <a:buNone/>
            </a:pPr>
            <a:endParaRPr lang="en-CA" sz="2400"/>
          </a:p>
          <a:p>
            <a:pPr marL="342900" indent="-342900"/>
            <a:r>
              <a:rPr lang="en-CA" sz="2800"/>
              <a:t>Pre-filter shadow map using a Gaussian blur</a:t>
            </a:r>
          </a:p>
          <a:p>
            <a:pPr marL="742950" lvl="1" indent="-285750"/>
            <a:r>
              <a:rPr lang="en-CA" sz="2400"/>
              <a:t>Equivalent to percentage closer filtering</a:t>
            </a:r>
          </a:p>
          <a:p>
            <a:pPr marL="742950" lvl="1" indent="-285750"/>
            <a:r>
              <a:rPr lang="en-CA" sz="2400"/>
              <a:t>Separable convolution =&gt; O(n) on kernel size</a:t>
            </a:r>
          </a:p>
          <a:p>
            <a:pPr marL="742950" lvl="1" indent="-285750"/>
            <a:r>
              <a:rPr lang="en-CA" sz="2400"/>
              <a:t>Much faster than PCF complexity of O(n</a:t>
            </a:r>
            <a:r>
              <a:rPr lang="en-CA" sz="2400" baseline="30000"/>
              <a:t>2</a:t>
            </a:r>
            <a:r>
              <a:rPr lang="en-CA" sz="2400"/>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7391400" cy="519112"/>
          </a:xfrm>
        </p:spPr>
        <p:txBody>
          <a:bodyPr/>
          <a:lstStyle/>
          <a:p>
            <a:r>
              <a:rPr lang="en-CA" sz="2800"/>
              <a:t>Gaussian Blur Results</a:t>
            </a:r>
          </a:p>
        </p:txBody>
      </p:sp>
      <p:pic>
        <p:nvPicPr>
          <p:cNvPr id="38915" name="Picture 3"/>
          <p:cNvPicPr>
            <a:picLocks noChangeAspect="1" noChangeArrowheads="1"/>
          </p:cNvPicPr>
          <p:nvPr/>
        </p:nvPicPr>
        <p:blipFill>
          <a:blip r:embed="rId3" cstate="print"/>
          <a:srcRect/>
          <a:stretch>
            <a:fillRect/>
          </a:stretch>
        </p:blipFill>
        <p:spPr bwMode="auto">
          <a:xfrm>
            <a:off x="1219200" y="1066800"/>
            <a:ext cx="6705600" cy="4776788"/>
          </a:xfrm>
          <a:prstGeom prst="rect">
            <a:avLst/>
          </a:prstGeom>
          <a:noFill/>
          <a:ln w="9525">
            <a:noFill/>
            <a:miter lim="800000"/>
            <a:headEnd/>
            <a:tailEnd/>
          </a:ln>
          <a:effectLst/>
        </p:spPr>
      </p:pic>
      <p:sp>
        <p:nvSpPr>
          <p:cNvPr id="38916" name="Text Box 4"/>
          <p:cNvSpPr txBox="1">
            <a:spLocks noChangeArrowheads="1"/>
          </p:cNvSpPr>
          <p:nvPr/>
        </p:nvSpPr>
        <p:spPr bwMode="auto">
          <a:xfrm>
            <a:off x="1676400" y="5867400"/>
            <a:ext cx="57150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SM</a:t>
            </a:r>
          </a:p>
        </p:txBody>
      </p:sp>
      <p:sp>
        <p:nvSpPr>
          <p:cNvPr id="38917" name="Text Box 5"/>
          <p:cNvSpPr txBox="1">
            <a:spLocks noChangeArrowheads="1"/>
          </p:cNvSpPr>
          <p:nvPr/>
        </p:nvSpPr>
        <p:spPr bwMode="auto">
          <a:xfrm>
            <a:off x="3124200" y="5867400"/>
            <a:ext cx="1220788"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PCF 5x5</a:t>
            </a:r>
          </a:p>
        </p:txBody>
      </p:sp>
      <p:sp>
        <p:nvSpPr>
          <p:cNvPr id="38918" name="Text Box 6"/>
          <p:cNvSpPr txBox="1">
            <a:spLocks noChangeArrowheads="1"/>
          </p:cNvSpPr>
          <p:nvPr/>
        </p:nvSpPr>
        <p:spPr bwMode="auto">
          <a:xfrm>
            <a:off x="4572000" y="5867400"/>
            <a:ext cx="1627188"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Bil.PCF 5x5</a:t>
            </a:r>
          </a:p>
        </p:txBody>
      </p:sp>
      <p:sp>
        <p:nvSpPr>
          <p:cNvPr id="38919" name="Text Box 7"/>
          <p:cNvSpPr txBox="1">
            <a:spLocks noChangeArrowheads="1"/>
          </p:cNvSpPr>
          <p:nvPr/>
        </p:nvSpPr>
        <p:spPr bwMode="auto">
          <a:xfrm>
            <a:off x="6705600" y="5867400"/>
            <a:ext cx="74295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VSM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7391400" cy="641350"/>
          </a:xfrm>
        </p:spPr>
        <p:txBody>
          <a:bodyPr/>
          <a:lstStyle/>
          <a:p>
            <a:r>
              <a:rPr lang="en-US" sz="3600"/>
              <a:t>Super-sampling</a:t>
            </a:r>
          </a:p>
        </p:txBody>
      </p:sp>
      <p:sp>
        <p:nvSpPr>
          <p:cNvPr id="68611" name="Rectangle 3"/>
          <p:cNvSpPr>
            <a:spLocks noGrp="1" noChangeArrowheads="1"/>
          </p:cNvSpPr>
          <p:nvPr>
            <p:ph idx="1"/>
          </p:nvPr>
        </p:nvSpPr>
        <p:spPr/>
        <p:txBody>
          <a:bodyPr/>
          <a:lstStyle/>
          <a:p>
            <a:r>
              <a:rPr lang="en-US" sz="2800"/>
              <a:t>Generate more samples and filter</a:t>
            </a:r>
          </a:p>
          <a:p>
            <a:pPr lvl="1"/>
            <a:r>
              <a:rPr lang="en-US" sz="2400"/>
              <a:t>Render large shadow map and down-sample</a:t>
            </a:r>
          </a:p>
          <a:p>
            <a:pPr lvl="1"/>
            <a:r>
              <a:rPr lang="en-US" sz="2400"/>
              <a:t>Or simply use texture LOD bias</a:t>
            </a:r>
            <a:br>
              <a:rPr lang="en-US" sz="2400"/>
            </a:br>
            <a:endParaRPr lang="en-US" sz="2400"/>
          </a:p>
          <a:p>
            <a:r>
              <a:rPr lang="en-US" sz="2800"/>
              <a:t>Tiled rendering of a huge shadow map</a:t>
            </a:r>
          </a:p>
          <a:p>
            <a:pPr lvl="1"/>
            <a:r>
              <a:rPr lang="en-US" sz="2400"/>
              <a:t>Render 4 tiles at 4096x4096 each</a:t>
            </a:r>
          </a:p>
          <a:p>
            <a:pPr lvl="1"/>
            <a:r>
              <a:rPr lang="en-US" sz="2400"/>
              <a:t>Down-sample to a single texture</a:t>
            </a:r>
          </a:p>
          <a:p>
            <a:pPr lvl="1"/>
            <a:r>
              <a:rPr lang="en-US" sz="2400"/>
              <a:t>Gives an anti-aliased 4096x4096 shadow map</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7391400" cy="641350"/>
          </a:xfrm>
        </p:spPr>
        <p:txBody>
          <a:bodyPr/>
          <a:lstStyle/>
          <a:p>
            <a:r>
              <a:rPr lang="en-US" sz="3600"/>
              <a:t>Multi-sampling</a:t>
            </a:r>
          </a:p>
        </p:txBody>
      </p:sp>
      <p:sp>
        <p:nvSpPr>
          <p:cNvPr id="70659" name="Rectangle 3"/>
          <p:cNvSpPr>
            <a:spLocks noGrp="1" noChangeArrowheads="1"/>
          </p:cNvSpPr>
          <p:nvPr>
            <p:ph idx="1"/>
          </p:nvPr>
        </p:nvSpPr>
        <p:spPr/>
        <p:txBody>
          <a:bodyPr>
            <a:normAutofit fontScale="92500" lnSpcReduction="20000"/>
          </a:bodyPr>
          <a:lstStyle/>
          <a:p>
            <a:r>
              <a:rPr lang="en-US"/>
              <a:t>Simply enable multi-sampling while rendering the shadow map</a:t>
            </a:r>
          </a:p>
          <a:p>
            <a:r>
              <a:rPr lang="en-US"/>
              <a:t>Support is dependent on chosen texture format</a:t>
            </a:r>
          </a:p>
          <a:p>
            <a:pPr lvl="1"/>
            <a:r>
              <a:rPr lang="en-US"/>
              <a:t>More of this later…</a:t>
            </a:r>
          </a:p>
          <a:p>
            <a:pPr lvl="1">
              <a:buFontTx/>
              <a:buNone/>
            </a:pPr>
            <a:endParaRPr lang="en-US"/>
          </a:p>
          <a:p>
            <a:r>
              <a:rPr lang="en-US"/>
              <a:t>Notes on gamma correction</a:t>
            </a:r>
          </a:p>
          <a:p>
            <a:pPr lvl="1"/>
            <a:r>
              <a:rPr lang="en-US"/>
              <a:t>Hardware might “gamma correct” the samples</a:t>
            </a:r>
          </a:p>
          <a:p>
            <a:pPr lvl="1"/>
            <a:r>
              <a:rPr lang="en-US"/>
              <a:t>This is incorrect for non-colour data!</a:t>
            </a:r>
          </a:p>
          <a:p>
            <a:pPr lvl="1"/>
            <a:r>
              <a:rPr lang="en-US"/>
              <a:t>Ideally we want to turn this “feature” off…</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7391400" cy="641350"/>
          </a:xfrm>
        </p:spPr>
        <p:txBody>
          <a:bodyPr/>
          <a:lstStyle/>
          <a:p>
            <a:r>
              <a:rPr lang="en-CA" sz="3600"/>
              <a:t>Other Fun Stuff</a:t>
            </a:r>
          </a:p>
        </p:txBody>
      </p:sp>
      <p:sp>
        <p:nvSpPr>
          <p:cNvPr id="40963" name="Rectangle 3"/>
          <p:cNvSpPr>
            <a:spLocks noGrp="1" noChangeArrowheads="1"/>
          </p:cNvSpPr>
          <p:nvPr>
            <p:ph idx="1"/>
          </p:nvPr>
        </p:nvSpPr>
        <p:spPr>
          <a:xfrm>
            <a:off x="457200" y="1600200"/>
            <a:ext cx="8229600" cy="1600200"/>
          </a:xfrm>
        </p:spPr>
        <p:txBody>
          <a:bodyPr>
            <a:normAutofit fontScale="92500"/>
          </a:bodyPr>
          <a:lstStyle/>
          <a:p>
            <a:pPr marL="342900" indent="-342900"/>
            <a:r>
              <a:rPr lang="en-CA"/>
              <a:t>Orthogonal to projection-warping techniques</a:t>
            </a:r>
          </a:p>
          <a:p>
            <a:pPr marL="742950" lvl="1" indent="-285750"/>
            <a:r>
              <a:rPr lang="en-CA"/>
              <a:t>Perspective shadow maps (PSM)</a:t>
            </a:r>
          </a:p>
          <a:p>
            <a:pPr marL="742950" lvl="1" indent="-285750"/>
            <a:r>
              <a:rPr lang="en-CA"/>
              <a:t>Trapezoidal shadow maps (TSM)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7391400" cy="641350"/>
          </a:xfrm>
        </p:spPr>
        <p:txBody>
          <a:bodyPr/>
          <a:lstStyle/>
          <a:p>
            <a:r>
              <a:rPr lang="en-US" sz="3600"/>
              <a:t>Demo</a:t>
            </a:r>
            <a:endParaRPr lang="en-CA" sz="3600"/>
          </a:p>
        </p:txBody>
      </p:sp>
      <p:pic>
        <p:nvPicPr>
          <p:cNvPr id="64517" name="Picture 5"/>
          <p:cNvPicPr>
            <a:picLocks noGrp="1" noChangeAspect="1" noChangeArrowheads="1"/>
          </p:cNvPicPr>
          <p:nvPr>
            <p:ph idx="1"/>
          </p:nvPr>
        </p:nvPicPr>
        <p:blipFill>
          <a:blip r:embed="rId2" cstate="print"/>
          <a:srcRect/>
          <a:stretch>
            <a:fillRect/>
          </a:stretch>
        </p:blipFill>
        <p:spPr>
          <a:xfrm>
            <a:off x="677863" y="1447800"/>
            <a:ext cx="7789862" cy="4552950"/>
          </a:xfrm>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7391400" cy="641350"/>
          </a:xfrm>
        </p:spPr>
        <p:txBody>
          <a:bodyPr/>
          <a:lstStyle/>
          <a:p>
            <a:r>
              <a:rPr lang="en-US" sz="3600"/>
              <a:t>Texture Formats</a:t>
            </a:r>
            <a:endParaRPr lang="en-CA" sz="3600"/>
          </a:p>
        </p:txBody>
      </p:sp>
      <p:sp>
        <p:nvSpPr>
          <p:cNvPr id="72707" name="Rectangle 3"/>
          <p:cNvSpPr>
            <a:spLocks noGrp="1" noChangeArrowheads="1"/>
          </p:cNvSpPr>
          <p:nvPr>
            <p:ph idx="1"/>
          </p:nvPr>
        </p:nvSpPr>
        <p:spPr>
          <a:xfrm>
            <a:off x="457200" y="1600200"/>
            <a:ext cx="8229600" cy="3657600"/>
          </a:xfrm>
        </p:spPr>
        <p:txBody>
          <a:bodyPr/>
          <a:lstStyle/>
          <a:p>
            <a:r>
              <a:rPr lang="en-US" sz="2800"/>
              <a:t>Ideal texture format:</a:t>
            </a:r>
          </a:p>
          <a:p>
            <a:pPr lvl="1"/>
            <a:r>
              <a:rPr lang="en-US" sz="2400"/>
              <a:t>Renderable</a:t>
            </a:r>
          </a:p>
          <a:p>
            <a:pPr lvl="1"/>
            <a:r>
              <a:rPr lang="en-US" sz="2400"/>
              <a:t>Two components</a:t>
            </a:r>
          </a:p>
          <a:p>
            <a:pPr lvl="1"/>
            <a:r>
              <a:rPr lang="en-US" sz="2400"/>
              <a:t>High precision</a:t>
            </a:r>
          </a:p>
          <a:p>
            <a:pPr lvl="1"/>
            <a:r>
              <a:rPr lang="en-US" sz="2400"/>
              <a:t>Supports filtering (anisotropic, mipmapping)</a:t>
            </a:r>
          </a:p>
          <a:p>
            <a:pPr lvl="1"/>
            <a:r>
              <a:rPr lang="en-US" sz="2400"/>
              <a:t>Supports multisampling</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4638"/>
            <a:ext cx="7391400" cy="641350"/>
          </a:xfrm>
        </p:spPr>
        <p:txBody>
          <a:bodyPr/>
          <a:lstStyle/>
          <a:p>
            <a:r>
              <a:rPr lang="en-US" sz="3600"/>
              <a:t>Depth and Shadow Formats</a:t>
            </a:r>
          </a:p>
        </p:txBody>
      </p:sp>
      <p:sp>
        <p:nvSpPr>
          <p:cNvPr id="74755" name="Rectangle 3"/>
          <p:cNvSpPr>
            <a:spLocks noGrp="1" noChangeArrowheads="1"/>
          </p:cNvSpPr>
          <p:nvPr>
            <p:ph idx="1"/>
          </p:nvPr>
        </p:nvSpPr>
        <p:spPr/>
        <p:txBody>
          <a:bodyPr/>
          <a:lstStyle/>
          <a:p>
            <a:r>
              <a:rPr lang="en-US" sz="2800"/>
              <a:t>+/- Indirectly renderable</a:t>
            </a:r>
          </a:p>
          <a:p>
            <a:r>
              <a:rPr lang="en-US" sz="2800"/>
              <a:t>- Single-component</a:t>
            </a:r>
          </a:p>
          <a:p>
            <a:r>
              <a:rPr lang="en-US" sz="2800"/>
              <a:t>- Often highly non-uniform precision</a:t>
            </a:r>
          </a:p>
          <a:p>
            <a:r>
              <a:rPr lang="en-US" sz="2800"/>
              <a:t>- Do not support arbitrary linear filtering</a:t>
            </a:r>
          </a:p>
          <a:p>
            <a:pPr lvl="1"/>
            <a:r>
              <a:rPr lang="en-US" sz="2400"/>
              <a:t>Mipmapping, trilinear, anisotropic, etc.</a:t>
            </a:r>
          </a:p>
          <a:p>
            <a:r>
              <a:rPr lang="en-US" sz="2800"/>
              <a:t>- Do not support multisampling</a:t>
            </a:r>
          </a:p>
          <a:p>
            <a:pPr>
              <a:buFontTx/>
              <a:buNone/>
            </a:pPr>
            <a:endParaRPr lang="en-US" sz="2800"/>
          </a:p>
          <a:p>
            <a:r>
              <a:rPr lang="en-US" sz="2800"/>
              <a:t>Not the way to go…</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 Filtering</a:t>
            </a:r>
            <a:endParaRPr lang="en-US" dirty="0"/>
          </a:p>
        </p:txBody>
      </p:sp>
      <p:sp>
        <p:nvSpPr>
          <p:cNvPr id="3" name="Content Placeholder 2"/>
          <p:cNvSpPr>
            <a:spLocks noGrp="1"/>
          </p:cNvSpPr>
          <p:nvPr>
            <p:ph idx="1"/>
          </p:nvPr>
        </p:nvSpPr>
        <p:spPr/>
        <p:txBody>
          <a:bodyPr/>
          <a:lstStyle/>
          <a:p>
            <a:r>
              <a:rPr lang="en-US" dirty="0" smtClean="0"/>
              <a:t>The major problem here is how to take </a:t>
            </a:r>
            <a:r>
              <a:rPr lang="en-US" b="1" i="1" dirty="0" smtClean="0"/>
              <a:t>N</a:t>
            </a:r>
            <a:r>
              <a:rPr lang="en-US" dirty="0" smtClean="0"/>
              <a:t> depth samples and store them or an </a:t>
            </a:r>
            <a:r>
              <a:rPr lang="en-US" i="1" dirty="0" smtClean="0"/>
              <a:t>approximation</a:t>
            </a:r>
            <a:r>
              <a:rPr lang="en-US" dirty="0" smtClean="0"/>
              <a:t> of their distribution.</a:t>
            </a:r>
          </a:p>
          <a:p>
            <a:r>
              <a:rPr lang="en-US" dirty="0" smtClean="0"/>
              <a:t>We do not care about their locations, only that 20% are closer.</a:t>
            </a:r>
          </a:p>
          <a:p>
            <a:r>
              <a:rPr lang="en-US" dirty="0" smtClean="0"/>
              <a:t>From statistics, we want a Probability Distribution Function (PDF).</a:t>
            </a:r>
          </a:p>
          <a:p>
            <a:r>
              <a:rPr lang="en-US" dirty="0" smtClean="0"/>
              <a:t>See </a:t>
            </a:r>
            <a:r>
              <a:rPr lang="en-US" dirty="0" err="1" smtClean="0"/>
              <a:t>nVidia</a:t>
            </a:r>
            <a:r>
              <a:rPr lang="en-US" dirty="0" smtClean="0"/>
              <a:t> Slides.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7391400" cy="641350"/>
          </a:xfrm>
        </p:spPr>
        <p:txBody>
          <a:bodyPr/>
          <a:lstStyle/>
          <a:p>
            <a:r>
              <a:rPr lang="en-US" sz="3600"/>
              <a:t>Floating-point Formats</a:t>
            </a:r>
            <a:endParaRPr lang="en-CA" sz="3600"/>
          </a:p>
        </p:txBody>
      </p:sp>
      <p:sp>
        <p:nvSpPr>
          <p:cNvPr id="73731" name="Rectangle 3"/>
          <p:cNvSpPr>
            <a:spLocks noGrp="1" noChangeArrowheads="1"/>
          </p:cNvSpPr>
          <p:nvPr>
            <p:ph idx="1"/>
          </p:nvPr>
        </p:nvSpPr>
        <p:spPr/>
        <p:txBody>
          <a:bodyPr>
            <a:normAutofit fontScale="85000" lnSpcReduction="20000"/>
          </a:bodyPr>
          <a:lstStyle/>
          <a:p>
            <a:r>
              <a:rPr lang="en-US"/>
              <a:t>No renderable two-component formats!</a:t>
            </a:r>
            <a:endParaRPr lang="en-CA"/>
          </a:p>
          <a:p>
            <a:r>
              <a:rPr lang="en-US"/>
              <a:t>4x fp16</a:t>
            </a:r>
          </a:p>
          <a:p>
            <a:pPr lvl="1"/>
            <a:r>
              <a:rPr lang="en-US"/>
              <a:t>+ NVIDIA GeForce 6/7 supports filtering!</a:t>
            </a:r>
          </a:p>
          <a:p>
            <a:pPr lvl="1"/>
            <a:r>
              <a:rPr lang="en-US"/>
              <a:t>+/- Average precision</a:t>
            </a:r>
          </a:p>
          <a:p>
            <a:pPr lvl="1"/>
            <a:r>
              <a:rPr lang="en-US"/>
              <a:t>+/- Some hardware supports multisampling</a:t>
            </a:r>
          </a:p>
          <a:p>
            <a:r>
              <a:rPr lang="en-US"/>
              <a:t>4x fp32</a:t>
            </a:r>
          </a:p>
          <a:p>
            <a:pPr lvl="1"/>
            <a:r>
              <a:rPr lang="en-US"/>
              <a:t>+ Great precision</a:t>
            </a:r>
          </a:p>
          <a:p>
            <a:pPr lvl="1"/>
            <a:r>
              <a:rPr lang="en-US"/>
              <a:t>- No filtering on current hardware</a:t>
            </a:r>
          </a:p>
          <a:p>
            <a:pPr lvl="1"/>
            <a:r>
              <a:rPr lang="en-US"/>
              <a:t>- No multisampling on current hardware</a:t>
            </a:r>
          </a:p>
          <a:p>
            <a:endParaRPr lang="en-US"/>
          </a:p>
          <a:p>
            <a:r>
              <a:rPr lang="en-US"/>
              <a:t>Probably the best current options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7391400" cy="641350"/>
          </a:xfrm>
        </p:spPr>
        <p:txBody>
          <a:bodyPr/>
          <a:lstStyle/>
          <a:p>
            <a:r>
              <a:rPr lang="en-US" sz="3600"/>
              <a:t>Fixed-point Formats</a:t>
            </a:r>
          </a:p>
        </p:txBody>
      </p:sp>
      <p:sp>
        <p:nvSpPr>
          <p:cNvPr id="76803" name="Rectangle 3"/>
          <p:cNvSpPr>
            <a:spLocks noGrp="1" noChangeArrowheads="1"/>
          </p:cNvSpPr>
          <p:nvPr>
            <p:ph idx="1"/>
          </p:nvPr>
        </p:nvSpPr>
        <p:spPr>
          <a:xfrm>
            <a:off x="457200" y="1600200"/>
            <a:ext cx="8229600" cy="4495800"/>
          </a:xfrm>
        </p:spPr>
        <p:txBody>
          <a:bodyPr>
            <a:normAutofit fontScale="85000" lnSpcReduction="20000"/>
          </a:bodyPr>
          <a:lstStyle/>
          <a:p>
            <a:pPr>
              <a:lnSpc>
                <a:spcPct val="90000"/>
              </a:lnSpc>
            </a:pPr>
            <a:r>
              <a:rPr lang="en-US"/>
              <a:t>8-bit formats?</a:t>
            </a:r>
          </a:p>
          <a:p>
            <a:pPr lvl="1">
              <a:lnSpc>
                <a:spcPct val="90000"/>
              </a:lnSpc>
            </a:pPr>
            <a:r>
              <a:rPr lang="en-US"/>
              <a:t>- Poor precision makes these unusable</a:t>
            </a:r>
          </a:p>
          <a:p>
            <a:pPr lvl="1">
              <a:lnSpc>
                <a:spcPct val="90000"/>
              </a:lnSpc>
              <a:buFontTx/>
              <a:buNone/>
            </a:pPr>
            <a:endParaRPr lang="en-US"/>
          </a:p>
          <a:p>
            <a:pPr>
              <a:lnSpc>
                <a:spcPct val="90000"/>
              </a:lnSpc>
            </a:pPr>
            <a:r>
              <a:rPr lang="en-US"/>
              <a:t>2x 16-bit (i.e. G16R16)</a:t>
            </a:r>
          </a:p>
          <a:p>
            <a:pPr lvl="1">
              <a:lnSpc>
                <a:spcPct val="90000"/>
              </a:lnSpc>
            </a:pPr>
            <a:r>
              <a:rPr lang="en-US"/>
              <a:t>+ Two component</a:t>
            </a:r>
          </a:p>
          <a:p>
            <a:pPr lvl="1">
              <a:lnSpc>
                <a:spcPct val="90000"/>
              </a:lnSpc>
            </a:pPr>
            <a:r>
              <a:rPr lang="en-US"/>
              <a:t>+ Often supports filtering</a:t>
            </a:r>
          </a:p>
          <a:p>
            <a:pPr lvl="1">
              <a:lnSpc>
                <a:spcPct val="90000"/>
              </a:lnSpc>
            </a:pPr>
            <a:r>
              <a:rPr lang="en-US"/>
              <a:t>+/- Renderable on some hardware</a:t>
            </a:r>
          </a:p>
          <a:p>
            <a:pPr lvl="1">
              <a:lnSpc>
                <a:spcPct val="90000"/>
              </a:lnSpc>
            </a:pPr>
            <a:r>
              <a:rPr lang="en-US"/>
              <a:t>+/- Acceptable precision (at least as good as fp16)</a:t>
            </a:r>
          </a:p>
          <a:p>
            <a:pPr lvl="1">
              <a:lnSpc>
                <a:spcPct val="90000"/>
              </a:lnSpc>
            </a:pPr>
            <a:r>
              <a:rPr lang="en-US"/>
              <a:t>+/- Some hardware supports multisampling</a:t>
            </a:r>
          </a:p>
          <a:p>
            <a:pPr>
              <a:lnSpc>
                <a:spcPct val="90000"/>
              </a:lnSpc>
            </a:pPr>
            <a:endParaRPr lang="en-US"/>
          </a:p>
          <a:p>
            <a:pPr>
              <a:lnSpc>
                <a:spcPct val="90000"/>
              </a:lnSpc>
            </a:pPr>
            <a:r>
              <a:rPr lang="en-US"/>
              <a:t>Dreaming:</a:t>
            </a:r>
          </a:p>
          <a:p>
            <a:pPr lvl="1">
              <a:lnSpc>
                <a:spcPct val="90000"/>
              </a:lnSpc>
            </a:pPr>
            <a:r>
              <a:rPr lang="en-US"/>
              <a:t>2x 32-bit filterable fixed point format?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Texture Format Summary</a:t>
            </a:r>
          </a:p>
        </p:txBody>
      </p:sp>
      <p:sp>
        <p:nvSpPr>
          <p:cNvPr id="79875" name="Rectangle 3"/>
          <p:cNvSpPr>
            <a:spLocks noGrp="1" noChangeArrowheads="1"/>
          </p:cNvSpPr>
          <p:nvPr>
            <p:ph idx="1"/>
          </p:nvPr>
        </p:nvSpPr>
        <p:spPr/>
        <p:txBody>
          <a:bodyPr/>
          <a:lstStyle/>
          <a:p>
            <a:r>
              <a:rPr lang="en-US" sz="2800"/>
              <a:t>Floating-point formats probably the best</a:t>
            </a:r>
          </a:p>
          <a:p>
            <a:pPr lvl="1"/>
            <a:r>
              <a:rPr lang="en-US" sz="2400"/>
              <a:t>Ideally we want filterable fp32</a:t>
            </a:r>
          </a:p>
          <a:p>
            <a:endParaRPr lang="en-US" sz="2800"/>
          </a:p>
          <a:p>
            <a:r>
              <a:rPr lang="en-US" sz="2800"/>
              <a:t>16-bit fixed-point formats could work too</a:t>
            </a:r>
          </a:p>
          <a:p>
            <a:pPr lvl="1"/>
            <a:r>
              <a:rPr lang="en-US" sz="2400"/>
              <a:t>Dependent on what hardware supports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7391400" cy="641350"/>
          </a:xfrm>
        </p:spPr>
        <p:txBody>
          <a:bodyPr/>
          <a:lstStyle/>
          <a:p>
            <a:r>
              <a:rPr lang="en-US" sz="3600"/>
              <a:t>Numerical Stability</a:t>
            </a:r>
          </a:p>
        </p:txBody>
      </p:sp>
      <p:sp>
        <p:nvSpPr>
          <p:cNvPr id="87043" name="Rectangle 3"/>
          <p:cNvSpPr>
            <a:spLocks noGrp="1" noChangeArrowheads="1"/>
          </p:cNvSpPr>
          <p:nvPr>
            <p:ph idx="1"/>
          </p:nvPr>
        </p:nvSpPr>
        <p:spPr>
          <a:xfrm>
            <a:off x="457200" y="1600200"/>
            <a:ext cx="8229600" cy="4114800"/>
          </a:xfrm>
        </p:spPr>
        <p:txBody>
          <a:bodyPr>
            <a:normAutofit fontScale="85000" lnSpcReduction="10000"/>
          </a:bodyPr>
          <a:lstStyle/>
          <a:p>
            <a:r>
              <a:rPr lang="en-US"/>
              <a:t>Recall the computation of variance:</a:t>
            </a:r>
          </a:p>
          <a:p>
            <a:pPr lvl="1"/>
            <a:r>
              <a:rPr lang="en-CA"/>
              <a:t>σ</a:t>
            </a:r>
            <a:r>
              <a:rPr lang="en-CA" baseline="30000"/>
              <a:t>2</a:t>
            </a:r>
            <a:r>
              <a:rPr lang="en-CA"/>
              <a:t> = E(x</a:t>
            </a:r>
            <a:r>
              <a:rPr lang="en-CA" baseline="30000"/>
              <a:t>2</a:t>
            </a:r>
            <a:r>
              <a:rPr lang="en-CA"/>
              <a:t>) – E(x)</a:t>
            </a:r>
            <a:r>
              <a:rPr lang="en-CA" baseline="30000"/>
              <a:t>2</a:t>
            </a:r>
            <a:endParaRPr lang="en-CA"/>
          </a:p>
          <a:p>
            <a:r>
              <a:rPr lang="en-US"/>
              <a:t>Highly numerically unstable!</a:t>
            </a:r>
          </a:p>
          <a:p>
            <a:r>
              <a:rPr lang="en-US"/>
              <a:t>Recall Chebyshev’s Inequality:</a:t>
            </a:r>
          </a:p>
          <a:p>
            <a:pPr>
              <a:buFontTx/>
              <a:buNone/>
            </a:pPr>
            <a:endParaRPr lang="en-US"/>
          </a:p>
          <a:p>
            <a:pPr>
              <a:buFontTx/>
              <a:buNone/>
            </a:pPr>
            <a:endParaRPr lang="en-US"/>
          </a:p>
          <a:p>
            <a:endParaRPr lang="en-US"/>
          </a:p>
          <a:p>
            <a:r>
              <a:rPr lang="en-US"/>
              <a:t>Can be a problem when fragment is near occluder</a:t>
            </a:r>
          </a:p>
          <a:p>
            <a:r>
              <a:rPr lang="en-US"/>
              <a:t>Need a high-precision texture format</a:t>
            </a:r>
          </a:p>
        </p:txBody>
      </p:sp>
      <p:grpSp>
        <p:nvGrpSpPr>
          <p:cNvPr id="2" name="Group 5"/>
          <p:cNvGrpSpPr>
            <a:grpSpLocks/>
          </p:cNvGrpSpPr>
          <p:nvPr/>
        </p:nvGrpSpPr>
        <p:grpSpPr bwMode="auto">
          <a:xfrm>
            <a:off x="1600200" y="3352800"/>
            <a:ext cx="5999163" cy="1057275"/>
            <a:chOff x="975" y="2840"/>
            <a:chExt cx="3779" cy="666"/>
          </a:xfrm>
        </p:grpSpPr>
        <p:pic>
          <p:nvPicPr>
            <p:cNvPr id="87046" name="Picture 6"/>
            <p:cNvPicPr>
              <a:picLocks noChangeAspect="1" noChangeArrowheads="1"/>
            </p:cNvPicPr>
            <p:nvPr/>
          </p:nvPicPr>
          <p:blipFill>
            <a:blip r:embed="rId2" cstate="print"/>
            <a:srcRect/>
            <a:stretch>
              <a:fillRect/>
            </a:stretch>
          </p:blipFill>
          <p:spPr bwMode="auto">
            <a:xfrm>
              <a:off x="975" y="2840"/>
              <a:ext cx="3779" cy="666"/>
            </a:xfrm>
            <a:prstGeom prst="rect">
              <a:avLst/>
            </a:prstGeom>
            <a:noFill/>
            <a:ln w="9525">
              <a:noFill/>
              <a:miter lim="800000"/>
              <a:headEnd/>
              <a:tailEnd/>
            </a:ln>
            <a:effectLst/>
          </p:spPr>
        </p:pic>
        <p:sp>
          <p:nvSpPr>
            <p:cNvPr id="87047" name="Line 7"/>
            <p:cNvSpPr>
              <a:spLocks noChangeShapeType="1"/>
            </p:cNvSpPr>
            <p:nvPr/>
          </p:nvSpPr>
          <p:spPr bwMode="auto">
            <a:xfrm>
              <a:off x="3695" y="3250"/>
              <a:ext cx="1" cy="144"/>
            </a:xfrm>
            <a:prstGeom prst="line">
              <a:avLst/>
            </a:prstGeom>
            <a:noFill/>
            <a:ln w="19050">
              <a:solidFill>
                <a:schemeClr val="bg1"/>
              </a:solidFill>
              <a:miter lim="800000"/>
              <a:headEnd/>
              <a:tailEnd/>
            </a:ln>
            <a:effectLst/>
          </p:spPr>
          <p:txBody>
            <a:bodyPr/>
            <a:lstStyle/>
            <a:p>
              <a:pPr algn="l" rtl="0" fontAlgn="base">
                <a:spcBef>
                  <a:spcPct val="0"/>
                </a:spcBef>
                <a:spcAft>
                  <a:spcPct val="0"/>
                </a:spcAft>
              </a:pPr>
              <a:endParaRPr lang="en-US" kern="1200">
                <a:solidFill>
                  <a:srgbClr val="FFFFFF"/>
                </a:solidFill>
                <a:latin typeface="Arial" pitchFamily="34" charset="0"/>
                <a:ea typeface="+mn-ea"/>
                <a:cs typeface="+mn-cs"/>
              </a:endParaRP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7391400" cy="641350"/>
          </a:xfrm>
        </p:spPr>
        <p:txBody>
          <a:bodyPr/>
          <a:lstStyle/>
          <a:p>
            <a:r>
              <a:rPr lang="en-US" sz="3600"/>
              <a:t>Ways to Improve Stability</a:t>
            </a:r>
          </a:p>
        </p:txBody>
      </p:sp>
      <p:sp>
        <p:nvSpPr>
          <p:cNvPr id="89091" name="Rectangle 3"/>
          <p:cNvSpPr>
            <a:spLocks noGrp="1" noChangeArrowheads="1"/>
          </p:cNvSpPr>
          <p:nvPr>
            <p:ph idx="1"/>
          </p:nvPr>
        </p:nvSpPr>
        <p:spPr/>
        <p:txBody>
          <a:bodyPr/>
          <a:lstStyle/>
          <a:p>
            <a:r>
              <a:rPr lang="en-US" sz="2800"/>
              <a:t>Can use any distance metric that we want</a:t>
            </a:r>
          </a:p>
          <a:p>
            <a:pPr lvl="1"/>
            <a:r>
              <a:rPr lang="en-US" sz="2400"/>
              <a:t>Post-projection “depth” (z) is a bad choice</a:t>
            </a:r>
          </a:p>
          <a:p>
            <a:pPr lvl="1"/>
            <a:r>
              <a:rPr lang="en-US" sz="2400"/>
              <a:t>Use a linear metric, ex. distance to camera</a:t>
            </a:r>
          </a:p>
          <a:p>
            <a:endParaRPr lang="en-US" sz="2800"/>
          </a:p>
          <a:p>
            <a:r>
              <a:rPr lang="en-US" sz="2800"/>
              <a:t>When using floating-point formats</a:t>
            </a:r>
          </a:p>
          <a:p>
            <a:pPr lvl="1"/>
            <a:r>
              <a:rPr lang="en-US" sz="2400"/>
              <a:t>Rescale the numeric range to fall in [-1, 1]</a:t>
            </a:r>
          </a:p>
          <a:p>
            <a:pPr lvl="1"/>
            <a:r>
              <a:rPr lang="en-US" sz="2400"/>
              <a:t>Gets an extra bit of precision from the sign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7391400" cy="641350"/>
          </a:xfrm>
        </p:spPr>
        <p:txBody>
          <a:bodyPr/>
          <a:lstStyle/>
          <a:p>
            <a:r>
              <a:rPr lang="en-US" sz="3600"/>
              <a:t>Ways to Improve Stability</a:t>
            </a:r>
          </a:p>
        </p:txBody>
      </p:sp>
      <p:sp>
        <p:nvSpPr>
          <p:cNvPr id="91139" name="Rectangle 3"/>
          <p:cNvSpPr>
            <a:spLocks noGrp="1" noChangeArrowheads="1"/>
          </p:cNvSpPr>
          <p:nvPr>
            <p:ph idx="1"/>
          </p:nvPr>
        </p:nvSpPr>
        <p:spPr>
          <a:xfrm>
            <a:off x="457200" y="1600200"/>
            <a:ext cx="8229600" cy="3962400"/>
          </a:xfrm>
        </p:spPr>
        <p:txBody>
          <a:bodyPr>
            <a:normAutofit fontScale="70000" lnSpcReduction="20000"/>
          </a:bodyPr>
          <a:lstStyle/>
          <a:p>
            <a:r>
              <a:rPr lang="en-US" dirty="0"/>
              <a:t>Four-component floating-point formats</a:t>
            </a:r>
          </a:p>
          <a:p>
            <a:pPr lvl="1"/>
            <a:r>
              <a:rPr lang="en-US" dirty="0"/>
              <a:t>Store extra precision in extra components </a:t>
            </a:r>
          </a:p>
          <a:p>
            <a:pPr lvl="1"/>
            <a:r>
              <a:rPr lang="en-US" dirty="0"/>
              <a:t>Must still filter linearly!!!</a:t>
            </a:r>
          </a:p>
          <a:p>
            <a:pPr lvl="1"/>
            <a:endParaRPr lang="en-US" dirty="0"/>
          </a:p>
          <a:p>
            <a:r>
              <a:rPr lang="en-US" dirty="0"/>
              <a:t>Example encoding:</a:t>
            </a:r>
          </a:p>
          <a:p>
            <a:pPr>
              <a:buFontTx/>
              <a:buNone/>
            </a:pPr>
            <a:endParaRPr lang="en-US" dirty="0"/>
          </a:p>
          <a:p>
            <a:endParaRPr lang="en-US" dirty="0"/>
          </a:p>
          <a:p>
            <a:endParaRPr lang="en-US" dirty="0" smtClean="0"/>
          </a:p>
          <a:p>
            <a:endParaRPr lang="en-US" dirty="0"/>
          </a:p>
          <a:p>
            <a:pPr>
              <a:buNone/>
            </a:pPr>
            <a:endParaRPr lang="en-US" dirty="0"/>
          </a:p>
          <a:p>
            <a:r>
              <a:rPr lang="en-US" dirty="0"/>
              <a:t>Example decoding:</a:t>
            </a:r>
          </a:p>
        </p:txBody>
      </p:sp>
      <p:sp>
        <p:nvSpPr>
          <p:cNvPr id="91140" name="Text Box 4"/>
          <p:cNvSpPr txBox="1">
            <a:spLocks noChangeArrowheads="1"/>
          </p:cNvSpPr>
          <p:nvPr/>
        </p:nvSpPr>
        <p:spPr bwMode="auto">
          <a:xfrm>
            <a:off x="1066800" y="3200400"/>
            <a:ext cx="6083300" cy="131445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l" rtl="0" fontAlgn="base">
              <a:spcBef>
                <a:spcPct val="0"/>
              </a:spcBef>
              <a:spcAft>
                <a:spcPct val="0"/>
              </a:spcAft>
            </a:pPr>
            <a:r>
              <a:rPr lang="en-US" sz="1600" b="1" kern="1200" dirty="0">
                <a:solidFill>
                  <a:srgbClr val="B9E700"/>
                </a:solidFill>
                <a:latin typeface="Courier New" pitchFamily="49" charset="0"/>
                <a:ea typeface="+mn-ea"/>
                <a:cs typeface="+mn-cs"/>
              </a:rPr>
              <a:t>ShAttrib2f </a:t>
            </a:r>
            <a:r>
              <a:rPr lang="en-US" sz="1600" b="1" kern="1200" dirty="0">
                <a:solidFill>
                  <a:srgbClr val="FFFFFF"/>
                </a:solidFill>
                <a:latin typeface="Courier New" pitchFamily="49" charset="0"/>
                <a:ea typeface="+mn-ea"/>
                <a:cs typeface="+mn-cs"/>
              </a:rPr>
              <a:t>moments = (...)</a:t>
            </a:r>
            <a:r>
              <a:rPr lang="en-US" sz="1600" b="1" kern="1200" dirty="0">
                <a:solidFill>
                  <a:srgbClr val="B9E700"/>
                </a:solidFill>
                <a:latin typeface="Courier New" pitchFamily="49" charset="0"/>
                <a:ea typeface="+mn-ea"/>
                <a:cs typeface="+mn-cs"/>
              </a:rPr>
              <a:t>;</a:t>
            </a:r>
          </a:p>
          <a:p>
            <a:pPr algn="l" rtl="0" fontAlgn="base">
              <a:spcBef>
                <a:spcPct val="0"/>
              </a:spcBef>
              <a:spcAft>
                <a:spcPct val="0"/>
              </a:spcAft>
            </a:pPr>
            <a:r>
              <a:rPr lang="en-US" sz="1600" b="1" kern="1200" dirty="0">
                <a:solidFill>
                  <a:srgbClr val="B9E700"/>
                </a:solidFill>
                <a:latin typeface="Courier New" pitchFamily="49" charset="0"/>
                <a:ea typeface="+mn-ea"/>
                <a:cs typeface="+mn-cs"/>
              </a:rPr>
              <a:t>ShOutputAttrib4f </a:t>
            </a:r>
            <a:r>
              <a:rPr lang="en-US" sz="1600" b="1" kern="1200" dirty="0">
                <a:solidFill>
                  <a:srgbClr val="FFFFFF"/>
                </a:solidFill>
                <a:latin typeface="Courier New" pitchFamily="49" charset="0"/>
                <a:ea typeface="+mn-ea"/>
                <a:cs typeface="+mn-cs"/>
              </a:rPr>
              <a:t>output</a:t>
            </a:r>
            <a:r>
              <a:rPr lang="en-US" sz="1600" b="1" kern="1200" dirty="0">
                <a:solidFill>
                  <a:srgbClr val="B9E700"/>
                </a:solidFill>
                <a:latin typeface="Courier New" pitchFamily="49" charset="0"/>
                <a:ea typeface="+mn-ea"/>
                <a:cs typeface="+mn-cs"/>
              </a:rPr>
              <a:t>;</a:t>
            </a:r>
            <a:endParaRPr lang="en-CA" sz="1600" b="1" kern="1200" dirty="0">
              <a:solidFill>
                <a:srgbClr val="B9E700"/>
              </a:solidFill>
              <a:latin typeface="Courier New" pitchFamily="49" charset="0"/>
              <a:ea typeface="+mn-ea"/>
              <a:cs typeface="+mn-cs"/>
            </a:endParaRPr>
          </a:p>
          <a:p>
            <a:pPr algn="l" rtl="0" fontAlgn="base">
              <a:spcBef>
                <a:spcPct val="0"/>
              </a:spcBef>
              <a:spcAft>
                <a:spcPct val="0"/>
              </a:spcAft>
            </a:pPr>
            <a:r>
              <a:rPr lang="en-CA" sz="1600" b="1" kern="1200" dirty="0">
                <a:solidFill>
                  <a:srgbClr val="B9E700"/>
                </a:solidFill>
                <a:latin typeface="Courier New" pitchFamily="49" charset="0"/>
                <a:ea typeface="+mn-ea"/>
                <a:cs typeface="+mn-cs"/>
              </a:rPr>
              <a:t>const float</a:t>
            </a:r>
            <a:r>
              <a:rPr lang="en-CA" sz="1600" b="1" kern="1200" dirty="0">
                <a:solidFill>
                  <a:srgbClr val="FFFFFF"/>
                </a:solidFill>
                <a:latin typeface="Courier New" pitchFamily="49" charset="0"/>
                <a:ea typeface="+mn-ea"/>
                <a:cs typeface="+mn-cs"/>
              </a:rPr>
              <a:t> factor = 64.0f;  </a:t>
            </a:r>
            <a:r>
              <a:rPr lang="en-CA" sz="1600" b="1" i="1" kern="1200" dirty="0">
                <a:solidFill>
                  <a:srgbClr val="33CCCC"/>
                </a:solidFill>
                <a:latin typeface="Arial" pitchFamily="34" charset="0"/>
                <a:ea typeface="+mn-ea"/>
                <a:cs typeface="+mn-cs"/>
              </a:rPr>
              <a:t>// Try to gain 6 more bits</a:t>
            </a:r>
            <a:endParaRPr lang="en-CA" sz="1600" b="1" kern="1200" dirty="0">
              <a:solidFill>
                <a:srgbClr val="FFFFFF"/>
              </a:solidFill>
              <a:latin typeface="Courier New" pitchFamily="49" charset="0"/>
              <a:ea typeface="+mn-ea"/>
              <a:cs typeface="+mn-cs"/>
            </a:endParaRPr>
          </a:p>
          <a:p>
            <a:pPr algn="l" rtl="0" fontAlgn="base">
              <a:spcBef>
                <a:spcPct val="0"/>
              </a:spcBef>
              <a:spcAft>
                <a:spcPct val="0"/>
              </a:spcAft>
            </a:pPr>
            <a:r>
              <a:rPr lang="en-CA" sz="1600" b="1" kern="1200" dirty="0">
                <a:solidFill>
                  <a:srgbClr val="FFFFFF"/>
                </a:solidFill>
                <a:latin typeface="Courier New" pitchFamily="49" charset="0"/>
                <a:ea typeface="+mn-ea"/>
                <a:cs typeface="+mn-cs"/>
              </a:rPr>
              <a:t>output(0,1) = </a:t>
            </a:r>
            <a:r>
              <a:rPr lang="en-CA" sz="1600" b="1" kern="1200" dirty="0" err="1">
                <a:solidFill>
                  <a:srgbClr val="FFFFFF"/>
                </a:solidFill>
                <a:latin typeface="Courier New" pitchFamily="49" charset="0"/>
                <a:ea typeface="+mn-ea"/>
                <a:cs typeface="+mn-cs"/>
              </a:rPr>
              <a:t>frac</a:t>
            </a:r>
            <a:r>
              <a:rPr lang="en-CA" sz="1600" b="1" kern="1200" dirty="0">
                <a:solidFill>
                  <a:srgbClr val="FFFFFF"/>
                </a:solidFill>
                <a:latin typeface="Courier New" pitchFamily="49" charset="0"/>
                <a:ea typeface="+mn-ea"/>
                <a:cs typeface="+mn-cs"/>
              </a:rPr>
              <a:t>(moments * factor) / factor;</a:t>
            </a:r>
          </a:p>
          <a:p>
            <a:pPr algn="l" rtl="0" fontAlgn="base">
              <a:spcBef>
                <a:spcPct val="0"/>
              </a:spcBef>
              <a:spcAft>
                <a:spcPct val="0"/>
              </a:spcAft>
            </a:pPr>
            <a:r>
              <a:rPr lang="en-CA" sz="1600" b="1" kern="1200" dirty="0">
                <a:solidFill>
                  <a:srgbClr val="FFFFFF"/>
                </a:solidFill>
                <a:latin typeface="Courier New" pitchFamily="49" charset="0"/>
                <a:ea typeface="+mn-ea"/>
                <a:cs typeface="+mn-cs"/>
              </a:rPr>
              <a:t>output(2,3) = moments - output(0,1);</a:t>
            </a:r>
          </a:p>
        </p:txBody>
      </p:sp>
      <p:sp>
        <p:nvSpPr>
          <p:cNvPr id="91141" name="Text Box 5"/>
          <p:cNvSpPr txBox="1">
            <a:spLocks noChangeArrowheads="1"/>
          </p:cNvSpPr>
          <p:nvPr/>
        </p:nvSpPr>
        <p:spPr bwMode="auto">
          <a:xfrm>
            <a:off x="1066800" y="5257800"/>
            <a:ext cx="5684838" cy="58102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l" rtl="0" fontAlgn="base">
              <a:spcBef>
                <a:spcPct val="0"/>
              </a:spcBef>
              <a:spcAft>
                <a:spcPct val="0"/>
              </a:spcAft>
            </a:pPr>
            <a:r>
              <a:rPr lang="en-US" sz="1600" b="1" kern="1200">
                <a:solidFill>
                  <a:srgbClr val="B9E700"/>
                </a:solidFill>
                <a:latin typeface="Courier New" pitchFamily="49" charset="0"/>
                <a:ea typeface="+mn-ea"/>
                <a:cs typeface="+mn-cs"/>
              </a:rPr>
              <a:t>ShAttrib4f </a:t>
            </a:r>
            <a:r>
              <a:rPr lang="en-US" sz="1600" b="1" kern="1200">
                <a:solidFill>
                  <a:srgbClr val="FFFFFF"/>
                </a:solidFill>
                <a:latin typeface="Courier New" pitchFamily="49" charset="0"/>
                <a:ea typeface="+mn-ea"/>
                <a:cs typeface="+mn-cs"/>
              </a:rPr>
              <a:t>input = shadow_map(tex_coord);</a:t>
            </a:r>
          </a:p>
          <a:p>
            <a:pPr algn="l" rtl="0" fontAlgn="base">
              <a:spcBef>
                <a:spcPct val="0"/>
              </a:spcBef>
              <a:spcAft>
                <a:spcPct val="0"/>
              </a:spcAft>
            </a:pPr>
            <a:r>
              <a:rPr lang="en-US" sz="1600" b="1" kern="1200">
                <a:solidFill>
                  <a:srgbClr val="B9E700"/>
                </a:solidFill>
                <a:latin typeface="Courier New" pitchFamily="49" charset="0"/>
                <a:ea typeface="+mn-ea"/>
                <a:cs typeface="+mn-cs"/>
              </a:rPr>
              <a:t>ShAttrib2f </a:t>
            </a:r>
            <a:r>
              <a:rPr lang="en-US" sz="1600" b="1" kern="1200">
                <a:solidFill>
                  <a:srgbClr val="FFFFFF"/>
                </a:solidFill>
                <a:latin typeface="Courier New" pitchFamily="49" charset="0"/>
                <a:ea typeface="+mn-ea"/>
                <a:cs typeface="+mn-cs"/>
              </a:rPr>
              <a:t>moments = input(0,1) + input(2,3);</a:t>
            </a:r>
            <a:endParaRPr lang="en-CA" sz="1600" b="1" kern="1200">
              <a:solidFill>
                <a:srgbClr val="FFFFFF"/>
              </a:solidFill>
              <a:latin typeface="Courier New" pitchFamily="49" charset="0"/>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t>Ways to Improve Stability</a:t>
            </a:r>
          </a:p>
        </p:txBody>
      </p:sp>
      <p:sp>
        <p:nvSpPr>
          <p:cNvPr id="94211" name="Rectangle 3"/>
          <p:cNvSpPr>
            <a:spLocks noGrp="1" noChangeArrowheads="1"/>
          </p:cNvSpPr>
          <p:nvPr>
            <p:ph idx="1"/>
          </p:nvPr>
        </p:nvSpPr>
        <p:spPr/>
        <p:txBody>
          <a:bodyPr/>
          <a:lstStyle/>
          <a:p>
            <a:r>
              <a:rPr lang="en-US"/>
              <a:t>Use a 32-bit per component floating-point texture!</a:t>
            </a:r>
          </a:p>
          <a:p>
            <a:r>
              <a:rPr lang="en-US"/>
              <a:t>We’ve had no precision problems with fp32</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4638"/>
            <a:ext cx="7391400" cy="641350"/>
          </a:xfrm>
        </p:spPr>
        <p:txBody>
          <a:bodyPr/>
          <a:lstStyle/>
          <a:p>
            <a:r>
              <a:rPr lang="en-CA" sz="3600"/>
              <a:t>Notes on Shadow Bias</a:t>
            </a:r>
          </a:p>
        </p:txBody>
      </p:sp>
      <p:sp>
        <p:nvSpPr>
          <p:cNvPr id="107523" name="Rectangle 3"/>
          <p:cNvSpPr>
            <a:spLocks noGrp="1" noChangeArrowheads="1"/>
          </p:cNvSpPr>
          <p:nvPr>
            <p:ph idx="1"/>
          </p:nvPr>
        </p:nvSpPr>
        <p:spPr/>
        <p:txBody>
          <a:bodyPr>
            <a:normAutofit fontScale="92500" lnSpcReduction="20000"/>
          </a:bodyPr>
          <a:lstStyle/>
          <a:p>
            <a:pPr>
              <a:lnSpc>
                <a:spcPct val="90000"/>
              </a:lnSpc>
            </a:pPr>
            <a:r>
              <a:rPr lang="en-CA"/>
              <a:t>Biasing depth comparison usually required</a:t>
            </a:r>
          </a:p>
          <a:p>
            <a:pPr lvl="1">
              <a:lnSpc>
                <a:spcPct val="90000"/>
              </a:lnSpc>
            </a:pPr>
            <a:r>
              <a:rPr lang="en-CA"/>
              <a:t>Proportional to slope of polygon (glPolygonOffset)</a:t>
            </a:r>
          </a:p>
          <a:p>
            <a:pPr lvl="1">
              <a:lnSpc>
                <a:spcPct val="90000"/>
              </a:lnSpc>
            </a:pPr>
            <a:r>
              <a:rPr lang="en-CA"/>
              <a:t>Scene dependent and error-prone</a:t>
            </a:r>
          </a:p>
          <a:p>
            <a:pPr>
              <a:lnSpc>
                <a:spcPct val="90000"/>
              </a:lnSpc>
            </a:pPr>
            <a:endParaRPr lang="en-CA"/>
          </a:p>
          <a:p>
            <a:pPr>
              <a:lnSpc>
                <a:spcPct val="90000"/>
              </a:lnSpc>
            </a:pPr>
            <a:r>
              <a:rPr lang="en-CA"/>
              <a:t>Not required for variance shadow maps!</a:t>
            </a:r>
          </a:p>
          <a:p>
            <a:pPr lvl="1">
              <a:lnSpc>
                <a:spcPct val="90000"/>
              </a:lnSpc>
            </a:pPr>
            <a:r>
              <a:rPr lang="en-CA"/>
              <a:t>If (t – μ) ~ 0 then p</a:t>
            </a:r>
            <a:r>
              <a:rPr lang="en-CA" baseline="-25000"/>
              <a:t>max</a:t>
            </a:r>
            <a:r>
              <a:rPr lang="en-CA"/>
              <a:t> ~ 1</a:t>
            </a:r>
          </a:p>
          <a:p>
            <a:pPr>
              <a:lnSpc>
                <a:spcPct val="90000"/>
              </a:lnSpc>
            </a:pPr>
            <a:endParaRPr lang="en-CA"/>
          </a:p>
          <a:p>
            <a:pPr>
              <a:lnSpc>
                <a:spcPct val="90000"/>
              </a:lnSpc>
            </a:pPr>
            <a:r>
              <a:rPr lang="en-CA"/>
              <a:t>May want to bias variance very slightly</a:t>
            </a:r>
          </a:p>
          <a:p>
            <a:pPr lvl="1">
              <a:lnSpc>
                <a:spcPct val="90000"/>
              </a:lnSpc>
            </a:pPr>
            <a:r>
              <a:rPr lang="en-CA"/>
              <a:t>For numeric stability reasons</a:t>
            </a:r>
          </a:p>
          <a:p>
            <a:pPr lvl="1">
              <a:lnSpc>
                <a:spcPct val="90000"/>
              </a:lnSpc>
            </a:pPr>
            <a:r>
              <a:rPr lang="en-CA"/>
              <a:t>This is neither slope nor scene dependent!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7391400" cy="641350"/>
          </a:xfrm>
        </p:spPr>
        <p:txBody>
          <a:bodyPr/>
          <a:lstStyle/>
          <a:p>
            <a:r>
              <a:rPr lang="en-CA" sz="3600"/>
              <a:t>How Fast?</a:t>
            </a:r>
          </a:p>
        </p:txBody>
      </p:sp>
      <p:sp>
        <p:nvSpPr>
          <p:cNvPr id="44035" name="Rectangle 3"/>
          <p:cNvSpPr>
            <a:spLocks noGrp="1" noChangeArrowheads="1"/>
          </p:cNvSpPr>
          <p:nvPr>
            <p:ph type="body" sz="half" idx="1"/>
          </p:nvPr>
        </p:nvSpPr>
        <p:spPr>
          <a:xfrm>
            <a:off x="457200" y="1600200"/>
            <a:ext cx="8077200" cy="4724400"/>
          </a:xfrm>
        </p:spPr>
        <p:txBody>
          <a:bodyPr/>
          <a:lstStyle/>
          <a:p>
            <a:pPr marL="342900" indent="-342900"/>
            <a:r>
              <a:rPr lang="en-CA"/>
              <a:t>GeForce 6800GT @ 1024x768</a:t>
            </a:r>
          </a:p>
        </p:txBody>
      </p:sp>
      <p:graphicFrame>
        <p:nvGraphicFramePr>
          <p:cNvPr id="44037" name="Object 5"/>
          <p:cNvGraphicFramePr>
            <a:graphicFrameLocks noChangeAspect="1"/>
          </p:cNvGraphicFramePr>
          <p:nvPr>
            <p:ph sz="half" idx="2"/>
          </p:nvPr>
        </p:nvGraphicFramePr>
        <p:xfrm>
          <a:off x="495300" y="2133600"/>
          <a:ext cx="8153400" cy="4437063"/>
        </p:xfrm>
        <a:graphic>
          <a:graphicData uri="http://schemas.openxmlformats.org/presentationml/2006/ole">
            <p:oleObj spid="_x0000_s1026" name="Chart" r:id="rId4" imgW="10043160" imgH="5463540" progId="Excel.Sheet.8">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7391400" cy="641350"/>
          </a:xfrm>
        </p:spPr>
        <p:txBody>
          <a:bodyPr/>
          <a:lstStyle/>
          <a:p>
            <a:r>
              <a:rPr lang="en-CA" sz="3600"/>
              <a:t>How Fast?</a:t>
            </a:r>
          </a:p>
        </p:txBody>
      </p:sp>
      <p:sp>
        <p:nvSpPr>
          <p:cNvPr id="46083" name="Rectangle 3"/>
          <p:cNvSpPr>
            <a:spLocks noGrp="1" noChangeArrowheads="1"/>
          </p:cNvSpPr>
          <p:nvPr>
            <p:ph type="body" sz="half" idx="1"/>
          </p:nvPr>
        </p:nvSpPr>
        <p:spPr>
          <a:xfrm>
            <a:off x="457200" y="1600200"/>
            <a:ext cx="8153400" cy="4724400"/>
          </a:xfrm>
        </p:spPr>
        <p:txBody>
          <a:bodyPr/>
          <a:lstStyle/>
          <a:p>
            <a:pPr marL="342900" indent="-342900"/>
            <a:r>
              <a:rPr lang="en-CA"/>
              <a:t>Fix shadow map at 512x512</a:t>
            </a:r>
          </a:p>
        </p:txBody>
      </p:sp>
      <p:graphicFrame>
        <p:nvGraphicFramePr>
          <p:cNvPr id="46085" name="Object 5"/>
          <p:cNvGraphicFramePr>
            <a:graphicFrameLocks noChangeAspect="1"/>
          </p:cNvGraphicFramePr>
          <p:nvPr>
            <p:ph sz="half" idx="2"/>
          </p:nvPr>
        </p:nvGraphicFramePr>
        <p:xfrm>
          <a:off x="647700" y="2057400"/>
          <a:ext cx="7848600" cy="4657725"/>
        </p:xfrm>
        <a:graphic>
          <a:graphicData uri="http://schemas.openxmlformats.org/presentationml/2006/ole">
            <p:oleObj spid="_x0000_s2050" name="Chart" r:id="rId4" imgW="10157460" imgH="6027420" progId="Excel.Sheet.8">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5613" y="4624388"/>
            <a:ext cx="8229600" cy="641350"/>
          </a:xfrm>
        </p:spPr>
        <p:txBody>
          <a:bodyPr/>
          <a:lstStyle/>
          <a:p>
            <a:r>
              <a:rPr lang="en-US" sz="3600"/>
              <a:t>Variance Shadow Maps</a:t>
            </a:r>
          </a:p>
        </p:txBody>
      </p:sp>
      <p:sp>
        <p:nvSpPr>
          <p:cNvPr id="2051" name="Rectangle 3"/>
          <p:cNvSpPr>
            <a:spLocks noGrp="1" noChangeArrowheads="1"/>
          </p:cNvSpPr>
          <p:nvPr>
            <p:ph type="subTitle" idx="1"/>
          </p:nvPr>
        </p:nvSpPr>
        <p:spPr/>
        <p:txBody>
          <a:bodyPr/>
          <a:lstStyle/>
          <a:p>
            <a:r>
              <a:rPr lang="en-US"/>
              <a:t>Andrew Lauritzen, RapidMind</a:t>
            </a:r>
            <a:endParaRPr lang="en-CA"/>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7391400" cy="641350"/>
          </a:xfrm>
        </p:spPr>
        <p:txBody>
          <a:bodyPr/>
          <a:lstStyle/>
          <a:p>
            <a:r>
              <a:rPr lang="en-CA" sz="3600"/>
              <a:t>Light Bleeding</a:t>
            </a:r>
          </a:p>
        </p:txBody>
      </p:sp>
      <p:sp>
        <p:nvSpPr>
          <p:cNvPr id="48131" name="Rectangle 3"/>
          <p:cNvSpPr>
            <a:spLocks noGrp="1" noChangeArrowheads="1"/>
          </p:cNvSpPr>
          <p:nvPr>
            <p:ph idx="1"/>
          </p:nvPr>
        </p:nvSpPr>
        <p:spPr/>
        <p:txBody>
          <a:bodyPr/>
          <a:lstStyle/>
          <a:p>
            <a:pPr marL="342900" indent="-342900"/>
            <a:r>
              <a:rPr lang="en-CA" sz="2800"/>
              <a:t>p</a:t>
            </a:r>
            <a:r>
              <a:rPr lang="en-CA" sz="2800" baseline="-25000"/>
              <a:t>max</a:t>
            </a:r>
            <a:r>
              <a:rPr lang="en-CA" sz="2800"/>
              <a:t> works in many situations, but not all</a:t>
            </a:r>
          </a:p>
          <a:p>
            <a:pPr marL="342900" indent="-342900"/>
            <a:r>
              <a:rPr lang="en-CA" sz="2800"/>
              <a:t>When σ</a:t>
            </a:r>
            <a:r>
              <a:rPr lang="en-CA" sz="2800" baseline="30000"/>
              <a:t>2</a:t>
            </a:r>
            <a:r>
              <a:rPr lang="en-CA" sz="2800"/>
              <a:t> is large, can get “light bleeding” :</a:t>
            </a:r>
          </a:p>
        </p:txBody>
      </p:sp>
      <p:pic>
        <p:nvPicPr>
          <p:cNvPr id="48132" name="Picture 4"/>
          <p:cNvPicPr>
            <a:picLocks noChangeAspect="1" noChangeArrowheads="1"/>
          </p:cNvPicPr>
          <p:nvPr/>
        </p:nvPicPr>
        <p:blipFill>
          <a:blip r:embed="rId3" cstate="print">
            <a:lum bright="12000" contrast="-6000"/>
          </a:blip>
          <a:srcRect/>
          <a:stretch>
            <a:fillRect/>
          </a:stretch>
        </p:blipFill>
        <p:spPr bwMode="auto">
          <a:xfrm>
            <a:off x="1935163" y="2743200"/>
            <a:ext cx="5273675" cy="37607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7391400" cy="641350"/>
          </a:xfrm>
        </p:spPr>
        <p:txBody>
          <a:bodyPr/>
          <a:lstStyle/>
          <a:p>
            <a:r>
              <a:rPr lang="en-CA" sz="3600"/>
              <a:t>Ways to Reduce Light Bleeding</a:t>
            </a:r>
          </a:p>
        </p:txBody>
      </p:sp>
      <p:sp>
        <p:nvSpPr>
          <p:cNvPr id="50179" name="Rectangle 3"/>
          <p:cNvSpPr>
            <a:spLocks noGrp="1" noChangeArrowheads="1"/>
          </p:cNvSpPr>
          <p:nvPr>
            <p:ph idx="1"/>
          </p:nvPr>
        </p:nvSpPr>
        <p:spPr>
          <a:xfrm>
            <a:off x="457200" y="1600200"/>
            <a:ext cx="8229600" cy="4191000"/>
          </a:xfrm>
        </p:spPr>
        <p:txBody>
          <a:bodyPr>
            <a:normAutofit fontScale="85000" lnSpcReduction="20000"/>
          </a:bodyPr>
          <a:lstStyle/>
          <a:p>
            <a:pPr marL="342900" indent="-342900"/>
            <a:r>
              <a:rPr lang="en-US"/>
              <a:t>Lower depth complexity in light space</a:t>
            </a:r>
          </a:p>
          <a:p>
            <a:pPr marL="742950" lvl="1" indent="-285750"/>
            <a:r>
              <a:rPr lang="en-US"/>
              <a:t>Ex. Use variance shadow maps for the sun, not headlights</a:t>
            </a:r>
          </a:p>
          <a:p>
            <a:pPr marL="742950" lvl="1" indent="-285750"/>
            <a:r>
              <a:rPr lang="en-US"/>
              <a:t>Construct scenes with this artifact in mind</a:t>
            </a:r>
          </a:p>
          <a:p>
            <a:pPr marL="742950" lvl="1" indent="-285750"/>
            <a:r>
              <a:rPr lang="en-US"/>
              <a:t>Control attenuation ranges carefully</a:t>
            </a:r>
          </a:p>
          <a:p>
            <a:pPr marL="342900" indent="-342900"/>
            <a:r>
              <a:rPr lang="en-US"/>
              <a:t>Use ambient or multiple lights</a:t>
            </a:r>
          </a:p>
          <a:p>
            <a:pPr marL="742950" lvl="1" indent="-285750"/>
            <a:r>
              <a:rPr lang="en-US"/>
              <a:t>Contrast will be lessened</a:t>
            </a:r>
          </a:p>
          <a:p>
            <a:pPr marL="342900" indent="-342900"/>
            <a:r>
              <a:rPr lang="en-US"/>
              <a:t>Use static lights</a:t>
            </a:r>
          </a:p>
          <a:p>
            <a:pPr marL="742950" lvl="1" indent="-285750"/>
            <a:r>
              <a:rPr lang="en-US"/>
              <a:t>Moving lights makes the projection obvious</a:t>
            </a:r>
          </a:p>
          <a:p>
            <a:pPr marL="342900" indent="-342900"/>
            <a:r>
              <a:rPr lang="en-US"/>
              <a:t>Use smaller filter regions</a:t>
            </a:r>
          </a:p>
          <a:p>
            <a:pPr marL="742950" lvl="1" indent="-285750"/>
            <a:r>
              <a:rPr lang="en-US"/>
              <a:t>Artifact is only as large as the filter region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7391400" cy="641350"/>
          </a:xfrm>
        </p:spPr>
        <p:txBody>
          <a:bodyPr/>
          <a:lstStyle/>
          <a:p>
            <a:r>
              <a:rPr lang="en-CA" sz="3600"/>
              <a:t>Ultimate Solutions</a:t>
            </a:r>
          </a:p>
        </p:txBody>
      </p:sp>
      <p:sp>
        <p:nvSpPr>
          <p:cNvPr id="83971" name="Rectangle 3"/>
          <p:cNvSpPr>
            <a:spLocks noGrp="1" noChangeArrowheads="1"/>
          </p:cNvSpPr>
          <p:nvPr>
            <p:ph idx="1"/>
          </p:nvPr>
        </p:nvSpPr>
        <p:spPr>
          <a:xfrm>
            <a:off x="457200" y="1600200"/>
            <a:ext cx="8229600" cy="4191000"/>
          </a:xfrm>
        </p:spPr>
        <p:txBody>
          <a:bodyPr>
            <a:normAutofit fontScale="92500" lnSpcReduction="20000"/>
          </a:bodyPr>
          <a:lstStyle/>
          <a:p>
            <a:pPr marL="342900" indent="-342900"/>
            <a:r>
              <a:rPr lang="en-US"/>
              <a:t>Find a higher-order inequality?</a:t>
            </a:r>
          </a:p>
          <a:p>
            <a:pPr marL="342900" indent="-342900"/>
            <a:r>
              <a:rPr lang="en-US"/>
              <a:t>Fast, programmable hardware filtering?</a:t>
            </a:r>
          </a:p>
          <a:p>
            <a:pPr marL="342900" indent="-342900">
              <a:buFontTx/>
              <a:buNone/>
            </a:pPr>
            <a:endParaRPr lang="en-US"/>
          </a:p>
          <a:p>
            <a:pPr marL="342900" indent="-342900"/>
            <a:r>
              <a:rPr lang="en-US"/>
              <a:t>Combine with percentage closer soft shadows</a:t>
            </a:r>
          </a:p>
          <a:p>
            <a:pPr marL="742950" lvl="1" indent="-285750"/>
            <a:r>
              <a:rPr lang="en-CA"/>
              <a:t>Randima Fernando (NVIDIA), 2005</a:t>
            </a:r>
          </a:p>
          <a:p>
            <a:pPr marL="742950" lvl="1" indent="-285750"/>
            <a:r>
              <a:rPr lang="en-CA"/>
              <a:t>Cheap, perceptually-correct soft shadows?</a:t>
            </a:r>
          </a:p>
          <a:p>
            <a:pPr marL="342900" indent="-342900"/>
            <a:endParaRPr lang="en-US"/>
          </a:p>
          <a:p>
            <a:pPr marL="342900" indent="-342900"/>
            <a:r>
              <a:rPr lang="en-US"/>
              <a:t>Lots of potentially fruitful hybrid techniques!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7391400" cy="641350"/>
          </a:xfrm>
        </p:spPr>
        <p:txBody>
          <a:bodyPr/>
          <a:lstStyle/>
          <a:p>
            <a:r>
              <a:rPr lang="en-CA" sz="3600"/>
              <a:t>Conclusion</a:t>
            </a:r>
          </a:p>
        </p:txBody>
      </p:sp>
      <p:sp>
        <p:nvSpPr>
          <p:cNvPr id="52227" name="Rectangle 3"/>
          <p:cNvSpPr>
            <a:spLocks noGrp="1" noChangeArrowheads="1"/>
          </p:cNvSpPr>
          <p:nvPr>
            <p:ph idx="1"/>
          </p:nvPr>
        </p:nvSpPr>
        <p:spPr/>
        <p:txBody>
          <a:bodyPr/>
          <a:lstStyle/>
          <a:p>
            <a:r>
              <a:rPr lang="en-CA" sz="2800"/>
              <a:t>Introduced a simple solution to many forms of shadow map aliasing</a:t>
            </a:r>
          </a:p>
          <a:p>
            <a:pPr>
              <a:buFontTx/>
              <a:buNone/>
            </a:pPr>
            <a:endParaRPr lang="en-CA" sz="2800"/>
          </a:p>
          <a:p>
            <a:r>
              <a:rPr lang="en-CA" sz="2800"/>
              <a:t>Implemented easily on modern hardware</a:t>
            </a:r>
          </a:p>
          <a:p>
            <a:pPr>
              <a:buFontTx/>
              <a:buNone/>
            </a:pPr>
            <a:endParaRPr lang="en-CA" sz="2800"/>
          </a:p>
          <a:p>
            <a:r>
              <a:rPr lang="en-CA" sz="2800"/>
              <a:t>Compares favourably in both performance and quality to existing techniques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7391400" cy="641350"/>
          </a:xfrm>
        </p:spPr>
        <p:txBody>
          <a:bodyPr/>
          <a:lstStyle/>
          <a:p>
            <a:r>
              <a:rPr lang="en-US" sz="3600"/>
              <a:t>For More Information…</a:t>
            </a:r>
          </a:p>
        </p:txBody>
      </p:sp>
      <p:sp>
        <p:nvSpPr>
          <p:cNvPr id="57347" name="Rectangle 3"/>
          <p:cNvSpPr>
            <a:spLocks noGrp="1" noChangeArrowheads="1"/>
          </p:cNvSpPr>
          <p:nvPr>
            <p:ph type="body" sz="half" idx="1"/>
          </p:nvPr>
        </p:nvSpPr>
        <p:spPr>
          <a:xfrm>
            <a:off x="457200" y="1600200"/>
            <a:ext cx="8305800" cy="4114800"/>
          </a:xfrm>
        </p:spPr>
        <p:txBody>
          <a:bodyPr/>
          <a:lstStyle/>
          <a:p>
            <a:r>
              <a:rPr lang="en-US"/>
              <a:t>Donnelly and Lauritzen, </a:t>
            </a:r>
            <a:r>
              <a:rPr lang="en-US" i="1"/>
              <a:t>Variance Shadow Maps</a:t>
            </a:r>
            <a:r>
              <a:rPr lang="en-US"/>
              <a:t>, ACM Symposium on Interactive 3D Graphics and Games 2006</a:t>
            </a:r>
            <a:endParaRPr lang="en-CA"/>
          </a:p>
          <a:p>
            <a:r>
              <a:rPr lang="en-US">
                <a:hlinkClick r:id="rId2"/>
              </a:rPr>
              <a:t>http://www.punkuser.net/vsm/</a:t>
            </a:r>
            <a:r>
              <a:rPr lang="en-US"/>
              <a:t/>
            </a:r>
            <a:br>
              <a:rPr lang="en-US"/>
            </a:br>
            <a:endParaRPr lang="en-US"/>
          </a:p>
          <a:p>
            <a:r>
              <a:rPr lang="en-US"/>
              <a:t>Questions?</a:t>
            </a:r>
            <a:endParaRPr lang="en-CA"/>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p:txBody>
          <a:bodyPr/>
          <a:lstStyle/>
          <a:p>
            <a:r>
              <a:rPr lang="en-US"/>
              <a:t>The Source for GPU Programming</a:t>
            </a:r>
            <a:endParaRPr lang="en-CA"/>
          </a:p>
        </p:txBody>
      </p:sp>
      <p:sp>
        <p:nvSpPr>
          <p:cNvPr id="5129" name="Rectangle 9"/>
          <p:cNvSpPr>
            <a:spLocks noGrp="1" noChangeArrowheads="1"/>
          </p:cNvSpPr>
          <p:nvPr>
            <p:ph idx="1"/>
          </p:nvPr>
        </p:nvSpPr>
        <p:spPr/>
        <p:txBody>
          <a:bodyPr/>
          <a:lstStyle/>
          <a:p>
            <a:endParaRPr lang="en-CA"/>
          </a:p>
        </p:txBody>
      </p:sp>
      <p:pic>
        <p:nvPicPr>
          <p:cNvPr id="5131" name="Picture 11" descr="NV_04_NVSDK_9x7_OCT04_color"/>
          <p:cNvPicPr>
            <a:picLocks noChangeAspect="1" noChangeArrowheads="1"/>
          </p:cNvPicPr>
          <p:nvPr/>
        </p:nvPicPr>
        <p:blipFill>
          <a:blip r:embed="rId2" cstate="print"/>
          <a:srcRect/>
          <a:stretch>
            <a:fillRect/>
          </a:stretch>
        </p:blipFill>
        <p:spPr bwMode="auto">
          <a:xfrm>
            <a:off x="0" y="-120650"/>
            <a:ext cx="9144000" cy="713105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dirty="0" smtClean="0"/>
              <a:t>Real-time Rendering</a:t>
            </a:r>
            <a:br>
              <a:rPr lang="en-US" dirty="0" smtClean="0"/>
            </a:br>
            <a:r>
              <a:rPr lang="en-US" dirty="0" smtClean="0"/>
              <a:t>	</a:t>
            </a:r>
            <a:r>
              <a:rPr lang="en-US" sz="3600" b="1" dirty="0" smtClean="0">
                <a:effectLst>
                  <a:outerShdw blurRad="38100" dist="38100" dir="2700000" algn="tl">
                    <a:srgbClr val="000000">
                      <a:alpha val="43137"/>
                    </a:srgbClr>
                  </a:outerShdw>
                </a:effectLst>
              </a:rPr>
              <a:t>Variance Shadow Maps</a:t>
            </a:r>
            <a:endParaRPr lang="en-US" sz="4800" b="1" dirty="0" smtClean="0">
              <a:effectLst>
                <a:outerShdw blurRad="38100" dist="38100" dir="2700000" algn="tl">
                  <a:srgbClr val="000000">
                    <a:alpha val="43137"/>
                  </a:srgbClr>
                </a:outerShdw>
              </a:effectLst>
            </a:endParaRPr>
          </a:p>
        </p:txBody>
      </p:sp>
      <p:sp>
        <p:nvSpPr>
          <p:cNvPr id="3075" name="Rectangle 3"/>
          <p:cNvSpPr>
            <a:spLocks noGrp="1" noChangeArrowheads="1"/>
          </p:cNvSpPr>
          <p:nvPr>
            <p:ph type="subTitle" idx="1"/>
          </p:nvPr>
        </p:nvSpPr>
        <p:spPr/>
        <p:txBody>
          <a:bodyPr/>
          <a:lstStyle/>
          <a:p>
            <a:pPr algn="ctr" eaLnBrk="1" hangingPunct="1">
              <a:lnSpc>
                <a:spcPct val="90000"/>
              </a:lnSpc>
            </a:pPr>
            <a:r>
              <a:rPr lang="en-US" sz="3600" dirty="0" smtClean="0"/>
              <a:t>CSE 781</a:t>
            </a:r>
          </a:p>
          <a:p>
            <a:pPr algn="ctr" eaLnBrk="1" hangingPunct="1">
              <a:lnSpc>
                <a:spcPct val="90000"/>
              </a:lnSpc>
            </a:pPr>
            <a:r>
              <a:rPr lang="en-US" sz="3600" dirty="0" smtClean="0"/>
              <a:t>Prof. Roger Crawfis</a:t>
            </a:r>
          </a:p>
          <a:p>
            <a:pPr algn="ctr">
              <a:lnSpc>
                <a:spcPct val="90000"/>
              </a:lnSpc>
            </a:pPr>
            <a:r>
              <a:rPr lang="en-US" sz="1600" dirty="0" smtClean="0">
                <a:hlinkClick r:id="rId2"/>
              </a:rPr>
              <a:t>http://http.developer.nvidia.com/GPUGems3/gpugems3_ch08.html</a:t>
            </a:r>
            <a:endParaRPr lang="en-US" sz="16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CA" dirty="0"/>
              <a:t>Magnification </a:t>
            </a:r>
            <a:r>
              <a:rPr lang="en-CA" dirty="0" err="1"/>
              <a:t>Artifacts</a:t>
            </a:r>
            <a:endParaRPr lang="en-CA" dirty="0"/>
          </a:p>
        </p:txBody>
      </p:sp>
      <p:grpSp>
        <p:nvGrpSpPr>
          <p:cNvPr id="2" name="Group 6"/>
          <p:cNvGrpSpPr>
            <a:grpSpLocks/>
          </p:cNvGrpSpPr>
          <p:nvPr/>
        </p:nvGrpSpPr>
        <p:grpSpPr bwMode="auto">
          <a:xfrm>
            <a:off x="609600" y="1905000"/>
            <a:ext cx="8056563" cy="3686175"/>
            <a:chOff x="384" y="1200"/>
            <a:chExt cx="5075" cy="2322"/>
          </a:xfrm>
        </p:grpSpPr>
        <p:pic>
          <p:nvPicPr>
            <p:cNvPr id="76803" name="Picture 3"/>
            <p:cNvPicPr>
              <a:picLocks noChangeAspect="1" noChangeArrowheads="1"/>
            </p:cNvPicPr>
            <p:nvPr/>
          </p:nvPicPr>
          <p:blipFill>
            <a:blip r:embed="rId3" cstate="print"/>
            <a:srcRect/>
            <a:stretch>
              <a:fillRect/>
            </a:stretch>
          </p:blipFill>
          <p:spPr bwMode="auto">
            <a:xfrm>
              <a:off x="384" y="1200"/>
              <a:ext cx="3301" cy="2322"/>
            </a:xfrm>
            <a:prstGeom prst="rect">
              <a:avLst/>
            </a:prstGeom>
            <a:noFill/>
            <a:ln w="9525">
              <a:noFill/>
              <a:miter lim="800000"/>
              <a:headEnd/>
              <a:tailEnd/>
            </a:ln>
            <a:effectLst/>
          </p:spPr>
        </p:pic>
        <p:pic>
          <p:nvPicPr>
            <p:cNvPr id="76804" name="Picture 4"/>
            <p:cNvPicPr>
              <a:picLocks noChangeAspect="1" noChangeArrowheads="1"/>
            </p:cNvPicPr>
            <p:nvPr/>
          </p:nvPicPr>
          <p:blipFill>
            <a:blip r:embed="rId4" cstate="print"/>
            <a:srcRect/>
            <a:stretch>
              <a:fillRect/>
            </a:stretch>
          </p:blipFill>
          <p:spPr bwMode="auto">
            <a:xfrm>
              <a:off x="3936" y="1584"/>
              <a:ext cx="1523" cy="1583"/>
            </a:xfrm>
            <a:prstGeom prst="rect">
              <a:avLst/>
            </a:prstGeom>
            <a:noFill/>
            <a:ln w="19050">
              <a:solidFill>
                <a:srgbClr val="FF0000"/>
              </a:solidFill>
              <a:miter lim="800000"/>
              <a:headEnd/>
              <a:tailEnd/>
            </a:ln>
            <a:effectLst/>
          </p:spPr>
        </p:pic>
      </p:grpSp>
      <p:sp>
        <p:nvSpPr>
          <p:cNvPr id="76805" name="Rectangle 5"/>
          <p:cNvSpPr>
            <a:spLocks noChangeArrowheads="1"/>
          </p:cNvSpPr>
          <p:nvPr/>
        </p:nvSpPr>
        <p:spPr bwMode="auto">
          <a:xfrm>
            <a:off x="1676400" y="2895600"/>
            <a:ext cx="990600" cy="762000"/>
          </a:xfrm>
          <a:prstGeom prst="rect">
            <a:avLst/>
          </a:prstGeom>
          <a:noFill/>
          <a:ln w="19050">
            <a:solidFill>
              <a:srgbClr val="FF0000"/>
            </a:solidFill>
            <a:miter lim="800000"/>
            <a:headEnd/>
            <a:tailEnd/>
          </a:ln>
          <a:effectLst/>
        </p:spPr>
        <p:txBody>
          <a:bodyPr wrap="none" anchor="ctr"/>
          <a:lstStyle/>
          <a:p>
            <a:pPr algn="ctr"/>
            <a:endParaRPr lang="en-CA">
              <a:solidFill>
                <a:srgbClr val="FF0000"/>
              </a:solidFill>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CA" dirty="0"/>
              <a:t>Biasing </a:t>
            </a:r>
            <a:r>
              <a:rPr lang="en-CA" dirty="0" err="1"/>
              <a:t>Artifacts</a:t>
            </a:r>
            <a:endParaRPr lang="en-CA" dirty="0"/>
          </a:p>
        </p:txBody>
      </p:sp>
      <p:pic>
        <p:nvPicPr>
          <p:cNvPr id="80899" name="Picture 3" descr="Biasing Issues with PCF"/>
          <p:cNvPicPr>
            <a:picLocks noChangeAspect="1" noChangeArrowheads="1"/>
          </p:cNvPicPr>
          <p:nvPr/>
        </p:nvPicPr>
        <p:blipFill>
          <a:blip r:embed="rId3" cstate="print"/>
          <a:srcRect/>
          <a:stretch>
            <a:fillRect/>
          </a:stretch>
        </p:blipFill>
        <p:spPr bwMode="auto">
          <a:xfrm>
            <a:off x="457200" y="1219200"/>
            <a:ext cx="8229600" cy="5143500"/>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CA"/>
              <a:t>Solutions</a:t>
            </a:r>
          </a:p>
        </p:txBody>
      </p:sp>
      <p:sp>
        <p:nvSpPr>
          <p:cNvPr id="86019" name="Rectangle 3"/>
          <p:cNvSpPr>
            <a:spLocks noGrp="1" noChangeArrowheads="1"/>
          </p:cNvSpPr>
          <p:nvPr>
            <p:ph type="body" idx="1"/>
          </p:nvPr>
        </p:nvSpPr>
        <p:spPr/>
        <p:txBody>
          <a:bodyPr>
            <a:normAutofit fontScale="92500" lnSpcReduction="20000"/>
          </a:bodyPr>
          <a:lstStyle/>
          <a:p>
            <a:r>
              <a:rPr lang="en-CA" dirty="0"/>
              <a:t>Magnification </a:t>
            </a:r>
            <a:r>
              <a:rPr lang="en-CA" dirty="0" err="1"/>
              <a:t>artifacts</a:t>
            </a:r>
            <a:r>
              <a:rPr lang="en-CA" dirty="0"/>
              <a:t>:</a:t>
            </a:r>
          </a:p>
          <a:p>
            <a:pPr lvl="1"/>
            <a:r>
              <a:rPr lang="en-CA" dirty="0"/>
              <a:t>Improve the projection (warping, etc.)</a:t>
            </a:r>
          </a:p>
          <a:p>
            <a:pPr lvl="1"/>
            <a:r>
              <a:rPr lang="en-CA" dirty="0"/>
              <a:t>Parallel-split/cascaded shadow maps</a:t>
            </a:r>
          </a:p>
          <a:p>
            <a:r>
              <a:rPr lang="en-CA" dirty="0" err="1"/>
              <a:t>Minification</a:t>
            </a:r>
            <a:r>
              <a:rPr lang="en-CA" dirty="0"/>
              <a:t> </a:t>
            </a:r>
            <a:r>
              <a:rPr lang="en-CA" dirty="0" err="1"/>
              <a:t>artifacts</a:t>
            </a:r>
            <a:r>
              <a:rPr lang="en-CA" dirty="0"/>
              <a:t>:</a:t>
            </a:r>
          </a:p>
          <a:p>
            <a:pPr lvl="1"/>
            <a:r>
              <a:rPr lang="en-CA" dirty="0"/>
              <a:t>Percentage closer filtering</a:t>
            </a:r>
          </a:p>
          <a:p>
            <a:pPr lvl="1"/>
            <a:r>
              <a:rPr lang="en-CA" dirty="0" err="1"/>
              <a:t>Trilinear</a:t>
            </a:r>
            <a:r>
              <a:rPr lang="en-CA" dirty="0"/>
              <a:t> filtering with variance shadow maps</a:t>
            </a:r>
          </a:p>
          <a:p>
            <a:r>
              <a:rPr lang="en-CA" dirty="0"/>
              <a:t>Biasing</a:t>
            </a:r>
          </a:p>
          <a:p>
            <a:pPr lvl="1"/>
            <a:r>
              <a:rPr lang="en-CA" dirty="0"/>
              <a:t>Using back faces/midpoints</a:t>
            </a:r>
          </a:p>
          <a:p>
            <a:pPr lvl="1"/>
            <a:r>
              <a:rPr lang="en-CA" dirty="0"/>
              <a:t>Biasing the depth</a:t>
            </a:r>
          </a:p>
          <a:p>
            <a:pPr lvl="1"/>
            <a:r>
              <a:rPr lang="en-CA" dirty="0"/>
              <a:t>Variance shadow maps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7391400" cy="641350"/>
          </a:xfrm>
        </p:spPr>
        <p:txBody>
          <a:bodyPr/>
          <a:lstStyle/>
          <a:p>
            <a:r>
              <a:rPr lang="en-CA" sz="3600"/>
              <a:t>Overview of Shadow Mapping</a:t>
            </a:r>
          </a:p>
        </p:txBody>
      </p:sp>
      <p:sp>
        <p:nvSpPr>
          <p:cNvPr id="13315" name="Rectangle 3"/>
          <p:cNvSpPr>
            <a:spLocks noGrp="1" noChangeArrowheads="1"/>
          </p:cNvSpPr>
          <p:nvPr>
            <p:ph idx="1"/>
          </p:nvPr>
        </p:nvSpPr>
        <p:spPr/>
        <p:txBody>
          <a:bodyPr/>
          <a:lstStyle/>
          <a:p>
            <a:pPr marL="342900" indent="-342900"/>
            <a:r>
              <a:rPr lang="en-CA" sz="2800" dirty="0"/>
              <a:t>Introduced by Williams in 1978</a:t>
            </a:r>
          </a:p>
          <a:p>
            <a:pPr marL="342900" indent="-342900"/>
            <a:r>
              <a:rPr lang="en-CA" sz="2800" dirty="0"/>
              <a:t>Advantages compared to shadow volumes:</a:t>
            </a:r>
          </a:p>
          <a:p>
            <a:pPr marL="742950" lvl="1" indent="-285750"/>
            <a:r>
              <a:rPr lang="en-CA" sz="2400" dirty="0"/>
              <a:t>Cost less sensitive to geometric complexity</a:t>
            </a:r>
          </a:p>
          <a:p>
            <a:pPr marL="742950" lvl="1" indent="-285750"/>
            <a:r>
              <a:rPr lang="en-CA" sz="2400" dirty="0"/>
              <a:t>Can be queried at arbitrary locations</a:t>
            </a:r>
          </a:p>
          <a:p>
            <a:pPr marL="742950" lvl="1" indent="-285750"/>
            <a:r>
              <a:rPr lang="en-US" sz="2400" dirty="0"/>
              <a:t>Often easier to implement</a:t>
            </a:r>
          </a:p>
          <a:p>
            <a:pPr marL="342900" indent="-342900"/>
            <a:r>
              <a:rPr lang="en-US" sz="2800" dirty="0"/>
              <a:t>Disadvantages:</a:t>
            </a:r>
          </a:p>
          <a:p>
            <a:pPr marL="742950" lvl="1" indent="-285750"/>
            <a:r>
              <a:rPr lang="en-US" sz="2400" dirty="0"/>
              <a:t>Aliasing</a:t>
            </a:r>
            <a:endParaRPr lang="en-CA"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CA" sz="3600" dirty="0"/>
              <a:t>Variance Shadow </a:t>
            </a:r>
            <a:r>
              <a:rPr lang="en-CA" sz="3600" dirty="0" smtClean="0"/>
              <a:t>Maps (VSM)</a:t>
            </a:r>
            <a:endParaRPr lang="en-CA" sz="3600" dirty="0"/>
          </a:p>
        </p:txBody>
      </p:sp>
      <p:sp>
        <p:nvSpPr>
          <p:cNvPr id="59395" name="Rectangle 3"/>
          <p:cNvSpPr>
            <a:spLocks noGrp="1" noChangeArrowheads="1"/>
          </p:cNvSpPr>
          <p:nvPr>
            <p:ph type="body" idx="1"/>
          </p:nvPr>
        </p:nvSpPr>
        <p:spPr/>
        <p:txBody>
          <a:bodyPr>
            <a:normAutofit fontScale="92500" lnSpcReduction="10000"/>
          </a:bodyPr>
          <a:lstStyle/>
          <a:p>
            <a:r>
              <a:rPr lang="en-CA" dirty="0"/>
              <a:t>Store depth squared as well as depth</a:t>
            </a:r>
          </a:p>
          <a:p>
            <a:r>
              <a:rPr lang="en-CA" dirty="0"/>
              <a:t>Do any linear filtering</a:t>
            </a:r>
          </a:p>
          <a:p>
            <a:pPr lvl="1"/>
            <a:r>
              <a:rPr lang="en-CA" dirty="0" smtClean="0"/>
              <a:t>Multi-sampling and blurring</a:t>
            </a:r>
            <a:endParaRPr lang="en-CA" dirty="0"/>
          </a:p>
          <a:p>
            <a:pPr lvl="1"/>
            <a:r>
              <a:rPr lang="en-CA" dirty="0" smtClean="0"/>
              <a:t>Tri-linear </a:t>
            </a:r>
            <a:r>
              <a:rPr lang="en-CA" dirty="0"/>
              <a:t>and anisotropic filtering</a:t>
            </a:r>
          </a:p>
          <a:p>
            <a:r>
              <a:rPr lang="en-CA" dirty="0"/>
              <a:t>Single lookup into shadow map</a:t>
            </a:r>
          </a:p>
          <a:p>
            <a:pPr lvl="1"/>
            <a:r>
              <a:rPr lang="en-CA" dirty="0"/>
              <a:t>Yields E(x) and E(x</a:t>
            </a:r>
            <a:r>
              <a:rPr lang="en-CA" baseline="30000" dirty="0"/>
              <a:t>2</a:t>
            </a:r>
            <a:r>
              <a:rPr lang="en-CA" dirty="0"/>
              <a:t>) where x is the depth of the nearest occluder</a:t>
            </a:r>
          </a:p>
          <a:p>
            <a:r>
              <a:rPr lang="en-CA" dirty="0"/>
              <a:t>Use </a:t>
            </a:r>
            <a:r>
              <a:rPr lang="en-CA" dirty="0" err="1"/>
              <a:t>Chebyshev’s</a:t>
            </a:r>
            <a:r>
              <a:rPr lang="en-CA" dirty="0"/>
              <a:t> Inequality to compute the shadow attenuation</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CA"/>
              <a:t>Problems Solved by VSMs</a:t>
            </a:r>
          </a:p>
        </p:txBody>
      </p:sp>
      <p:sp>
        <p:nvSpPr>
          <p:cNvPr id="64515" name="Rectangle 3"/>
          <p:cNvSpPr>
            <a:spLocks noGrp="1" noChangeArrowheads="1"/>
          </p:cNvSpPr>
          <p:nvPr>
            <p:ph type="body" idx="1"/>
          </p:nvPr>
        </p:nvSpPr>
        <p:spPr/>
        <p:txBody>
          <a:bodyPr/>
          <a:lstStyle/>
          <a:p>
            <a:r>
              <a:rPr lang="en-CA"/>
              <a:t>Efficient filtering!</a:t>
            </a:r>
          </a:p>
          <a:p>
            <a:pPr lvl="1"/>
            <a:r>
              <a:rPr lang="en-CA"/>
              <a:t>Hardware filtering</a:t>
            </a:r>
          </a:p>
          <a:p>
            <a:pPr lvl="1"/>
            <a:r>
              <a:rPr lang="en-CA"/>
              <a:t>Separable O(n) pre-filtering (blur)</a:t>
            </a:r>
          </a:p>
          <a:p>
            <a:r>
              <a:rPr lang="en-CA"/>
              <a:t>Biasing</a:t>
            </a:r>
          </a:p>
          <a:p>
            <a:pPr lvl="1"/>
            <a:r>
              <a:rPr lang="en-CA"/>
              <a:t>Large filter regions are automatically handled properly</a:t>
            </a:r>
          </a:p>
          <a:p>
            <a:pPr lvl="1"/>
            <a:r>
              <a:rPr lang="en-CA"/>
              <a:t>Can account for the extents of a single shadow map texel using the second moment</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CA" dirty="0" err="1"/>
              <a:t>Mipmapping</a:t>
            </a:r>
            <a:r>
              <a:rPr lang="en-CA" dirty="0"/>
              <a:t> Results</a:t>
            </a:r>
          </a:p>
        </p:txBody>
      </p:sp>
      <p:pic>
        <p:nvPicPr>
          <p:cNvPr id="91139" name="Picture 3"/>
          <p:cNvPicPr>
            <a:picLocks noChangeAspect="1" noChangeArrowheads="1"/>
          </p:cNvPicPr>
          <p:nvPr/>
        </p:nvPicPr>
        <p:blipFill>
          <a:blip r:embed="rId2" cstate="print"/>
          <a:srcRect/>
          <a:stretch>
            <a:fillRect/>
          </a:stretch>
        </p:blipFill>
        <p:spPr bwMode="auto">
          <a:xfrm>
            <a:off x="228600" y="1447800"/>
            <a:ext cx="8675688" cy="42878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CA" dirty="0"/>
              <a:t>Anisotropic Filtering Results</a:t>
            </a:r>
          </a:p>
        </p:txBody>
      </p:sp>
      <p:pic>
        <p:nvPicPr>
          <p:cNvPr id="92163" name="Picture 3" descr="Ansiotropic Filtered VSM"/>
          <p:cNvPicPr>
            <a:picLocks noChangeAspect="1" noChangeArrowheads="1"/>
          </p:cNvPicPr>
          <p:nvPr/>
        </p:nvPicPr>
        <p:blipFill>
          <a:blip r:embed="rId3" cstate="print"/>
          <a:srcRect/>
          <a:stretch>
            <a:fillRect/>
          </a:stretch>
        </p:blipFill>
        <p:spPr bwMode="auto">
          <a:xfrm>
            <a:off x="304800" y="3657600"/>
            <a:ext cx="8534400" cy="1706563"/>
          </a:xfrm>
          <a:prstGeom prst="rect">
            <a:avLst/>
          </a:prstGeom>
          <a:noFill/>
        </p:spPr>
      </p:pic>
      <p:pic>
        <p:nvPicPr>
          <p:cNvPr id="92164" name="Picture 4" descr="Ansiotropic Aliasing"/>
          <p:cNvPicPr>
            <a:picLocks noChangeAspect="1" noChangeArrowheads="1"/>
          </p:cNvPicPr>
          <p:nvPr/>
        </p:nvPicPr>
        <p:blipFill>
          <a:blip r:embed="rId4" cstate="print"/>
          <a:srcRect/>
          <a:stretch>
            <a:fillRect/>
          </a:stretch>
        </p:blipFill>
        <p:spPr bwMode="auto">
          <a:xfrm>
            <a:off x="304800" y="1676400"/>
            <a:ext cx="8534400" cy="1706563"/>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CA" dirty="0"/>
              <a:t>Biasing </a:t>
            </a:r>
            <a:r>
              <a:rPr lang="en-CA" dirty="0" err="1"/>
              <a:t>Artifacts</a:t>
            </a:r>
            <a:r>
              <a:rPr lang="en-CA" dirty="0"/>
              <a:t> Resolved</a:t>
            </a:r>
          </a:p>
        </p:txBody>
      </p:sp>
      <p:pic>
        <p:nvPicPr>
          <p:cNvPr id="94212" name="Picture 4" descr="Biasing Issues Resolved with VSM"/>
          <p:cNvPicPr>
            <a:picLocks noChangeAspect="1" noChangeArrowheads="1"/>
          </p:cNvPicPr>
          <p:nvPr/>
        </p:nvPicPr>
        <p:blipFill>
          <a:blip r:embed="rId2" cstate="print"/>
          <a:srcRect/>
          <a:stretch>
            <a:fillRect/>
          </a:stretch>
        </p:blipFill>
        <p:spPr bwMode="auto">
          <a:xfrm>
            <a:off x="457200" y="1295400"/>
            <a:ext cx="8153400" cy="5095875"/>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CA"/>
              <a:t>Problems with VSMs</a:t>
            </a:r>
          </a:p>
        </p:txBody>
      </p:sp>
      <p:sp>
        <p:nvSpPr>
          <p:cNvPr id="66563" name="Rectangle 3"/>
          <p:cNvSpPr>
            <a:spLocks noGrp="1" noChangeArrowheads="1"/>
          </p:cNvSpPr>
          <p:nvPr>
            <p:ph type="body" idx="1"/>
          </p:nvPr>
        </p:nvSpPr>
        <p:spPr/>
        <p:txBody>
          <a:bodyPr/>
          <a:lstStyle/>
          <a:p>
            <a:r>
              <a:rPr lang="en-CA"/>
              <a:t>Light bleeding</a:t>
            </a:r>
          </a:p>
          <a:p>
            <a:r>
              <a:rPr lang="en-CA"/>
              <a:t>Want arbitrary per-pixel filter regions for plausible soft shadows</a:t>
            </a:r>
          </a:p>
          <a:p>
            <a:pPr lvl="1"/>
            <a:r>
              <a:rPr lang="en-CA"/>
              <a:t>Not possible with pre-filtering</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CA" dirty="0"/>
              <a:t>Light Bleeding</a:t>
            </a:r>
          </a:p>
        </p:txBody>
      </p:sp>
      <p:pic>
        <p:nvPicPr>
          <p:cNvPr id="95236" name="Picture 4" descr="Light Bleeding"/>
          <p:cNvPicPr>
            <a:picLocks noChangeAspect="1" noChangeArrowheads="1"/>
          </p:cNvPicPr>
          <p:nvPr/>
        </p:nvPicPr>
        <p:blipFill>
          <a:blip r:embed="rId2" cstate="print"/>
          <a:srcRect/>
          <a:stretch>
            <a:fillRect/>
          </a:stretch>
        </p:blipFill>
        <p:spPr bwMode="auto">
          <a:xfrm>
            <a:off x="533400" y="1219200"/>
            <a:ext cx="8077200" cy="5048250"/>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CA" dirty="0"/>
              <a:t>Light Bleeding</a:t>
            </a:r>
          </a:p>
        </p:txBody>
      </p:sp>
      <p:pic>
        <p:nvPicPr>
          <p:cNvPr id="96259" name="Picture 3" descr="Light Bleeding 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371600"/>
            <a:ext cx="4895850" cy="4797425"/>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CA" dirty="0"/>
              <a:t>Light Bleeding Reduction</a:t>
            </a:r>
          </a:p>
        </p:txBody>
      </p:sp>
      <p:sp>
        <p:nvSpPr>
          <p:cNvPr id="97283" name="Rectangle 3"/>
          <p:cNvSpPr>
            <a:spLocks noGrp="1" noChangeArrowheads="1"/>
          </p:cNvSpPr>
          <p:nvPr>
            <p:ph type="body" idx="1"/>
          </p:nvPr>
        </p:nvSpPr>
        <p:spPr/>
        <p:txBody>
          <a:bodyPr>
            <a:normAutofit fontScale="92500" lnSpcReduction="10000"/>
          </a:bodyPr>
          <a:lstStyle/>
          <a:p>
            <a:r>
              <a:rPr lang="en-CA" dirty="0"/>
              <a:t>Cannot be solved without taking more samples!</a:t>
            </a:r>
          </a:p>
          <a:p>
            <a:r>
              <a:rPr lang="en-CA" dirty="0"/>
              <a:t>Can be reduced quite easily:</a:t>
            </a:r>
          </a:p>
          <a:p>
            <a:pPr lvl="1"/>
            <a:r>
              <a:rPr lang="en-CA" dirty="0"/>
              <a:t>Light bleeding regions never reach 100% illumination</a:t>
            </a:r>
          </a:p>
          <a:p>
            <a:pPr lvl="1"/>
            <a:r>
              <a:rPr lang="en-CA" dirty="0"/>
              <a:t>Cut off the tail of the function to eliminate light bleeding while over-darkening some penumbrae regions</a:t>
            </a:r>
          </a:p>
          <a:p>
            <a:pPr lvl="1"/>
            <a:r>
              <a:rPr lang="en-CA" dirty="0"/>
              <a:t>Effectively “free” performance-wise</a:t>
            </a:r>
          </a:p>
          <a:p>
            <a:pPr lvl="1"/>
            <a:r>
              <a:rPr lang="en-CA" dirty="0"/>
              <a:t>Artist editable “aggressiveness” parameter</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CA" dirty="0"/>
              <a:t>Light Bleeding Reduction</a:t>
            </a:r>
          </a:p>
        </p:txBody>
      </p:sp>
      <p:pic>
        <p:nvPicPr>
          <p:cNvPr id="98308" name="Picture 4" descr="Light Bleeding Reduction"/>
          <p:cNvPicPr>
            <a:picLocks noChangeAspect="1" noChangeArrowheads="1"/>
          </p:cNvPicPr>
          <p:nvPr/>
        </p:nvPicPr>
        <p:blipFill>
          <a:blip r:embed="rId3" cstate="print"/>
          <a:srcRect/>
          <a:stretch>
            <a:fillRect/>
          </a:stretch>
        </p:blipFill>
        <p:spPr bwMode="auto">
          <a:xfrm>
            <a:off x="533400" y="1219200"/>
            <a:ext cx="8077200" cy="504825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7391400" cy="641350"/>
          </a:xfrm>
        </p:spPr>
        <p:txBody>
          <a:bodyPr/>
          <a:lstStyle/>
          <a:p>
            <a:r>
              <a:rPr lang="en-CA" sz="3600"/>
              <a:t>Shadow Mapping Algorithm</a:t>
            </a:r>
          </a:p>
        </p:txBody>
      </p:sp>
      <p:sp>
        <p:nvSpPr>
          <p:cNvPr id="16387" name="Rectangle 3"/>
          <p:cNvSpPr>
            <a:spLocks noGrp="1" noChangeArrowheads="1"/>
          </p:cNvSpPr>
          <p:nvPr>
            <p:ph idx="1"/>
          </p:nvPr>
        </p:nvSpPr>
        <p:spPr>
          <a:xfrm>
            <a:off x="457200" y="1600200"/>
            <a:ext cx="8229600" cy="4419600"/>
          </a:xfrm>
        </p:spPr>
        <p:txBody>
          <a:bodyPr/>
          <a:lstStyle/>
          <a:p>
            <a:pPr marL="342900" indent="-342900"/>
            <a:r>
              <a:rPr lang="en-CA" sz="2800"/>
              <a:t>Render scene from light’s point of view</a:t>
            </a:r>
          </a:p>
          <a:p>
            <a:pPr marL="742950" lvl="1" indent="-285750"/>
            <a:r>
              <a:rPr lang="en-CA" sz="2400"/>
              <a:t>Store depth of each pixel</a:t>
            </a:r>
          </a:p>
          <a:p>
            <a:pPr marL="742950" lvl="1" indent="-285750">
              <a:buFontTx/>
              <a:buNone/>
            </a:pPr>
            <a:endParaRPr lang="en-CA" sz="2400"/>
          </a:p>
          <a:p>
            <a:pPr marL="342900" indent="-342900"/>
            <a:r>
              <a:rPr lang="en-CA" sz="2800"/>
              <a:t>When shading a surface:</a:t>
            </a:r>
          </a:p>
          <a:p>
            <a:pPr marL="742950" lvl="1" indent="-285750"/>
            <a:r>
              <a:rPr lang="en-CA" sz="2400"/>
              <a:t>Transform surface point into light coordinates</a:t>
            </a:r>
          </a:p>
          <a:p>
            <a:pPr marL="742950" lvl="1" indent="-285750"/>
            <a:r>
              <a:rPr lang="en-CA" sz="2400"/>
              <a:t>Compare current surface depth to stored depth</a:t>
            </a:r>
          </a:p>
          <a:p>
            <a:pPr marL="742950" lvl="1" indent="-285750"/>
            <a:r>
              <a:rPr lang="en-CA" sz="2400"/>
              <a:t>If depth &gt; stored depth, the pixel is in shadow; otherwise the pixel is lit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CA" dirty="0"/>
              <a:t>Efficient Soft Edges</a:t>
            </a:r>
          </a:p>
        </p:txBody>
      </p:sp>
      <p:sp>
        <p:nvSpPr>
          <p:cNvPr id="101379" name="Rectangle 3"/>
          <p:cNvSpPr>
            <a:spLocks noGrp="1" noChangeArrowheads="1"/>
          </p:cNvSpPr>
          <p:nvPr>
            <p:ph idx="1"/>
          </p:nvPr>
        </p:nvSpPr>
        <p:spPr/>
        <p:txBody>
          <a:bodyPr/>
          <a:lstStyle/>
          <a:p>
            <a:r>
              <a:rPr lang="en-CA" sz="2800" dirty="0"/>
              <a:t>Build a summed-area table from the shadow map</a:t>
            </a:r>
          </a:p>
          <a:p>
            <a:pPr lvl="1"/>
            <a:r>
              <a:rPr lang="en-CA" sz="2400" dirty="0"/>
              <a:t>Can be done efficiently on the GPU</a:t>
            </a:r>
          </a:p>
          <a:p>
            <a:r>
              <a:rPr lang="en-CA" sz="2800" dirty="0"/>
              <a:t>Summing arbitrary rectangles is O(1)!</a:t>
            </a:r>
          </a:p>
        </p:txBody>
      </p:sp>
      <p:pic>
        <p:nvPicPr>
          <p:cNvPr id="101380" name="Picture 4" descr="SAT 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3505200"/>
            <a:ext cx="6786562" cy="2812907"/>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CA" sz="3600" dirty="0"/>
              <a:t>Percentage-Closer Soft Shadows</a:t>
            </a:r>
          </a:p>
        </p:txBody>
      </p:sp>
      <p:sp>
        <p:nvSpPr>
          <p:cNvPr id="61443" name="Rectangle 3"/>
          <p:cNvSpPr>
            <a:spLocks noGrp="1" noChangeArrowheads="1"/>
          </p:cNvSpPr>
          <p:nvPr>
            <p:ph idx="1"/>
          </p:nvPr>
        </p:nvSpPr>
        <p:spPr/>
        <p:txBody>
          <a:bodyPr/>
          <a:lstStyle/>
          <a:p>
            <a:r>
              <a:rPr lang="en-CA" sz="2800" dirty="0" smtClean="0"/>
              <a:t>Replace filtering </a:t>
            </a:r>
            <a:r>
              <a:rPr lang="en-CA" sz="2800" dirty="0"/>
              <a:t>step with </a:t>
            </a:r>
            <a:r>
              <a:rPr lang="en-CA" sz="2800" dirty="0" smtClean="0"/>
              <a:t>summed-area </a:t>
            </a:r>
            <a:r>
              <a:rPr lang="en-CA" sz="2800" dirty="0"/>
              <a:t>variance shadow </a:t>
            </a:r>
            <a:r>
              <a:rPr lang="en-CA" sz="2800" dirty="0" smtClean="0"/>
              <a:t>maps</a:t>
            </a:r>
            <a:r>
              <a:rPr lang="en-CA" sz="2400" dirty="0" smtClean="0"/>
              <a:t> (Fernando, 2005)</a:t>
            </a:r>
            <a:endParaRPr lang="en-CA" sz="2800" dirty="0" smtClean="0"/>
          </a:p>
        </p:txBody>
      </p:sp>
      <p:pic>
        <p:nvPicPr>
          <p:cNvPr id="20482" name="Picture 2" descr="http://http.developer.nvidia.com/GPUGems3/elementLinks/08fig12.jpg"/>
          <p:cNvPicPr>
            <a:picLocks noChangeAspect="1" noChangeArrowheads="1"/>
          </p:cNvPicPr>
          <p:nvPr/>
        </p:nvPicPr>
        <p:blipFill>
          <a:blip r:embed="rId3" cstate="print"/>
          <a:srcRect/>
          <a:stretch>
            <a:fillRect/>
          </a:stretch>
        </p:blipFill>
        <p:spPr bwMode="auto">
          <a:xfrm>
            <a:off x="1295400" y="2743200"/>
            <a:ext cx="6394406" cy="2286000"/>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CA" dirty="0"/>
              <a:t>Performance</a:t>
            </a:r>
          </a:p>
        </p:txBody>
      </p:sp>
      <p:pic>
        <p:nvPicPr>
          <p:cNvPr id="109572" name="Picture 4" descr="Performance"/>
          <p:cNvPicPr>
            <a:picLocks noChangeAspect="1" noChangeArrowheads="1"/>
          </p:cNvPicPr>
          <p:nvPr/>
        </p:nvPicPr>
        <p:blipFill>
          <a:blip r:embed="rId3" cstate="print"/>
          <a:srcRect/>
          <a:stretch>
            <a:fillRect/>
          </a:stretch>
        </p:blipFill>
        <p:spPr bwMode="auto">
          <a:xfrm>
            <a:off x="990600" y="1447800"/>
            <a:ext cx="6362700" cy="4365348"/>
          </a:xfrm>
          <a:prstGeom prst="rect">
            <a:avLst/>
          </a:prstGeom>
          <a:noFill/>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CA"/>
              <a:t>Demo</a:t>
            </a:r>
          </a:p>
        </p:txBody>
      </p:sp>
      <p:pic>
        <p:nvPicPr>
          <p:cNvPr id="68612" name="Picture 4" descr="psvsm"/>
          <p:cNvPicPr>
            <a:picLocks noChangeAspect="1" noChangeArrowheads="1"/>
          </p:cNvPicPr>
          <p:nvPr/>
        </p:nvPicPr>
        <p:blipFill>
          <a:blip r:embed="rId2" cstate="print"/>
          <a:srcRect/>
          <a:stretch>
            <a:fillRect/>
          </a:stretch>
        </p:blipFill>
        <p:spPr bwMode="auto">
          <a:xfrm>
            <a:off x="342900" y="1285875"/>
            <a:ext cx="8458200" cy="4757738"/>
          </a:xfrm>
          <a:prstGeom prst="rect">
            <a:avLst/>
          </a:prstGeom>
          <a:noFill/>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CA"/>
              <a:t>Conclusion</a:t>
            </a:r>
          </a:p>
        </p:txBody>
      </p:sp>
      <p:sp>
        <p:nvSpPr>
          <p:cNvPr id="69635" name="Rectangle 3"/>
          <p:cNvSpPr>
            <a:spLocks noGrp="1" noChangeArrowheads="1"/>
          </p:cNvSpPr>
          <p:nvPr>
            <p:ph type="body" idx="1"/>
          </p:nvPr>
        </p:nvSpPr>
        <p:spPr/>
        <p:txBody>
          <a:bodyPr/>
          <a:lstStyle/>
          <a:p>
            <a:r>
              <a:rPr lang="en-CA"/>
              <a:t>Variance shadow maps allow efficient filtering and solve many problems with standard shadow maps</a:t>
            </a:r>
          </a:p>
          <a:p>
            <a:r>
              <a:rPr lang="en-CA"/>
              <a:t>Together with summed-area tables, they allow efficient plausible soft shadows</a:t>
            </a:r>
          </a:p>
          <a:p>
            <a:r>
              <a:rPr lang="en-CA"/>
              <a:t>Light bleeding reduction eliminates all but the most stubborn artifacts</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Real-time Rendering</a:t>
            </a:r>
            <a:br>
              <a:rPr lang="en-US" dirty="0" smtClean="0"/>
            </a:br>
            <a:r>
              <a:rPr lang="en-US" dirty="0" smtClean="0"/>
              <a:t>	</a:t>
            </a:r>
            <a:r>
              <a:rPr lang="en-US" sz="3600" b="1" dirty="0" smtClean="0">
                <a:effectLst>
                  <a:outerShdw blurRad="38100" dist="38100" dir="2700000" algn="tl">
                    <a:srgbClr val="000000">
                      <a:alpha val="43137"/>
                    </a:srgbClr>
                  </a:outerShdw>
                </a:effectLst>
              </a:rPr>
              <a:t>Shadow Map Filtering</a:t>
            </a:r>
            <a:endParaRPr lang="en-US" dirty="0"/>
          </a:p>
        </p:txBody>
      </p:sp>
      <p:sp>
        <p:nvSpPr>
          <p:cNvPr id="5" name="Subtitle 4"/>
          <p:cNvSpPr>
            <a:spLocks noGrp="1"/>
          </p:cNvSpPr>
          <p:nvPr>
            <p:ph type="subTitle" idx="1"/>
          </p:nvPr>
        </p:nvSpPr>
        <p:spPr/>
        <p:txBody>
          <a:bodyPr/>
          <a:lstStyle/>
          <a:p>
            <a:pPr algn="ctr">
              <a:lnSpc>
                <a:spcPct val="90000"/>
              </a:lnSpc>
            </a:pPr>
            <a:r>
              <a:rPr lang="en-US" dirty="0" smtClean="0"/>
              <a:t>CSE 781</a:t>
            </a:r>
          </a:p>
          <a:p>
            <a:pPr algn="ctr">
              <a:lnSpc>
                <a:spcPct val="90000"/>
              </a:lnSpc>
            </a:pPr>
            <a:r>
              <a:rPr lang="en-US" dirty="0" smtClean="0"/>
              <a:t>Prof. Roger Crawfis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68313" y="187325"/>
            <a:ext cx="6770687" cy="1152525"/>
          </a:xfrm>
        </p:spPr>
        <p:txBody>
          <a:bodyPr/>
          <a:lstStyle/>
          <a:p>
            <a:r>
              <a:rPr lang="en-US" smtClean="0"/>
              <a:t>Exponential Shadow Maps</a:t>
            </a:r>
            <a:endParaRPr lang="en-US" smtClean="0">
              <a:latin typeface="Times New Roman" pitchFamily="18" charset="0"/>
              <a:cs typeface="Times New Roman" pitchFamily="18" charset="0"/>
            </a:endParaRPr>
          </a:p>
        </p:txBody>
      </p:sp>
      <p:sp>
        <p:nvSpPr>
          <p:cNvPr id="3076" name="Content Placeholder 2"/>
          <p:cNvSpPr>
            <a:spLocks noGrp="1"/>
          </p:cNvSpPr>
          <p:nvPr>
            <p:ph idx="1"/>
          </p:nvPr>
        </p:nvSpPr>
        <p:spPr/>
        <p:txBody>
          <a:bodyPr/>
          <a:lstStyle/>
          <a:p>
            <a:r>
              <a:rPr lang="en-US" sz="2800" dirty="0" smtClean="0"/>
              <a:t>Non-linearity of the shadow test</a:t>
            </a:r>
          </a:p>
          <a:p>
            <a:pPr>
              <a:buNone/>
            </a:pPr>
            <a:endParaRPr lang="en-US" sz="2800" dirty="0" smtClean="0"/>
          </a:p>
          <a:p>
            <a:r>
              <a:rPr lang="en-US" sz="2800" dirty="0" smtClean="0"/>
              <a:t>Goal: </a:t>
            </a:r>
            <a:r>
              <a:rPr lang="en-US" sz="2800" b="1" dirty="0" smtClean="0"/>
              <a:t>”</a:t>
            </a:r>
            <a:r>
              <a:rPr lang="en-US" sz="2800" b="1" dirty="0" err="1" smtClean="0"/>
              <a:t>linearize</a:t>
            </a:r>
            <a:r>
              <a:rPr lang="en-US" sz="2800" b="1" dirty="0" smtClean="0"/>
              <a:t>” the shadow test function!</a:t>
            </a:r>
          </a:p>
          <a:p>
            <a:r>
              <a:rPr lang="en-US" sz="2800" dirty="0" smtClean="0"/>
              <a:t>How?</a:t>
            </a:r>
          </a:p>
          <a:p>
            <a:pPr lvl="1"/>
            <a:r>
              <a:rPr lang="en-US" sz="2400" dirty="0" smtClean="0"/>
              <a:t>Core idea: assume</a:t>
            </a:r>
            <a:br>
              <a:rPr lang="en-US" sz="2400" dirty="0" smtClean="0"/>
            </a:br>
            <a:r>
              <a:rPr lang="en-US" dirty="0" smtClean="0">
                <a:solidFill>
                  <a:srgbClr val="FF0000"/>
                </a:solidFill>
                <a:latin typeface="Times New Roman" pitchFamily="18" charset="0"/>
                <a:cs typeface="Times New Roman" pitchFamily="18" charset="0"/>
              </a:rPr>
              <a:t>(</a:t>
            </a:r>
            <a:r>
              <a:rPr lang="en-US" i="1" dirty="0" smtClean="0">
                <a:solidFill>
                  <a:srgbClr val="FF0000"/>
                </a:solidFill>
                <a:latin typeface="Times New Roman" pitchFamily="18" charset="0"/>
                <a:cs typeface="Times New Roman" pitchFamily="18" charset="0"/>
              </a:rPr>
              <a:t>d</a:t>
            </a:r>
            <a:r>
              <a:rPr lang="en-US" dirty="0" smtClean="0">
                <a:solidFill>
                  <a:srgbClr val="FF0000"/>
                </a:solidFill>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x</a:t>
            </a:r>
            <a:r>
              <a:rPr lang="en-US" dirty="0" smtClean="0">
                <a:solidFill>
                  <a:srgbClr val="FF0000"/>
                </a:solidFill>
                <a:latin typeface="Times New Roman" pitchFamily="18" charset="0"/>
                <a:cs typeface="Times New Roman" pitchFamily="18" charset="0"/>
              </a:rPr>
              <a:t>) - </a:t>
            </a:r>
            <a:r>
              <a:rPr lang="en-US" i="1" dirty="0" smtClean="0">
                <a:solidFill>
                  <a:srgbClr val="FF0000"/>
                </a:solidFill>
                <a:latin typeface="Times New Roman" pitchFamily="18" charset="0"/>
                <a:cs typeface="Times New Roman" pitchFamily="18" charset="0"/>
              </a:rPr>
              <a:t>z</a:t>
            </a:r>
            <a:r>
              <a:rPr lang="en-US" dirty="0" smtClean="0">
                <a:solidFill>
                  <a:srgbClr val="FF0000"/>
                </a:solidFill>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p</a:t>
            </a:r>
            <a:r>
              <a:rPr lang="en-US" dirty="0" smtClean="0">
                <a:solidFill>
                  <a:srgbClr val="FF0000"/>
                </a:solidFill>
                <a:latin typeface="Times New Roman" pitchFamily="18" charset="0"/>
                <a:cs typeface="Times New Roman" pitchFamily="18" charset="0"/>
              </a:rPr>
              <a:t>)) &gt;= 0</a:t>
            </a:r>
          </a:p>
          <a:p>
            <a:r>
              <a:rPr lang="en-US" sz="2800" dirty="0" smtClean="0">
                <a:solidFill>
                  <a:schemeClr val="tx1"/>
                </a:solidFill>
                <a:cs typeface="Times New Roman" pitchFamily="18" charset="0"/>
              </a:rPr>
              <a:t>Why?</a:t>
            </a:r>
          </a:p>
          <a:p>
            <a:pPr lvl="1"/>
            <a:r>
              <a:rPr lang="en-US" sz="2400" dirty="0" smtClean="0">
                <a:solidFill>
                  <a:schemeClr val="tx1"/>
                </a:solidFill>
                <a:cs typeface="Times New Roman" pitchFamily="18" charset="0"/>
              </a:rPr>
              <a:t>Enables simple yet </a:t>
            </a:r>
            <a:br>
              <a:rPr lang="en-US" sz="2400" dirty="0" smtClean="0">
                <a:solidFill>
                  <a:schemeClr val="tx1"/>
                </a:solidFill>
                <a:cs typeface="Times New Roman" pitchFamily="18" charset="0"/>
              </a:rPr>
            </a:br>
            <a:r>
              <a:rPr lang="en-US" sz="2400" dirty="0" smtClean="0">
                <a:solidFill>
                  <a:schemeClr val="tx1"/>
                </a:solidFill>
                <a:cs typeface="Times New Roman" pitchFamily="18" charset="0"/>
              </a:rPr>
              <a:t>powerful solution!</a:t>
            </a:r>
          </a:p>
          <a:p>
            <a:pPr>
              <a:buFont typeface="Wingdings" pitchFamily="2" charset="2"/>
              <a:buNone/>
            </a:pPr>
            <a:endParaRPr lang="en-US" sz="2800" dirty="0" smtClean="0"/>
          </a:p>
        </p:txBody>
      </p:sp>
      <p:graphicFrame>
        <p:nvGraphicFramePr>
          <p:cNvPr id="3074" name="Object 2"/>
          <p:cNvGraphicFramePr>
            <a:graphicFrameLocks noChangeAspect="1"/>
          </p:cNvGraphicFramePr>
          <p:nvPr/>
        </p:nvGraphicFramePr>
        <p:xfrm>
          <a:off x="1371600" y="2133600"/>
          <a:ext cx="6310313" cy="563562"/>
        </p:xfrm>
        <a:graphic>
          <a:graphicData uri="http://schemas.openxmlformats.org/presentationml/2006/ole">
            <p:oleObj spid="_x0000_s3074" name="Equation" r:id="rId3" imgW="2412720" imgH="215640" progId="Equation.3">
              <p:embed/>
            </p:oleObj>
          </a:graphicData>
        </a:graphic>
      </p:graphicFrame>
      <p:pic>
        <p:nvPicPr>
          <p:cNvPr id="5" name="Picture 13" descr="domain.png"/>
          <p:cNvPicPr>
            <a:picLocks noChangeAspect="1"/>
          </p:cNvPicPr>
          <p:nvPr/>
        </p:nvPicPr>
        <p:blipFill>
          <a:blip r:embed="rId4" cstate="print"/>
          <a:srcRect/>
          <a:stretch>
            <a:fillRect/>
          </a:stretch>
        </p:blipFill>
        <p:spPr bwMode="auto">
          <a:xfrm>
            <a:off x="4800600" y="3352800"/>
            <a:ext cx="3581400" cy="2741613"/>
          </a:xfrm>
          <a:prstGeom prst="rect">
            <a:avLst/>
          </a:prstGeom>
          <a:ln w="12700">
            <a:solidFill>
              <a:schemeClr val="tx1"/>
            </a:solidFill>
          </a:ln>
          <a:effectLst>
            <a:outerShdw blurRad="190500" algn="tl" rotWithShape="0">
              <a:srgbClr val="000000">
                <a:alpha val="70000"/>
              </a:srgbClr>
            </a:outerShdw>
          </a:effectLst>
        </p:spPr>
      </p:pic>
      <p:pic>
        <p:nvPicPr>
          <p:cNvPr id="7" name="Picture 6" descr="assumption.png"/>
          <p:cNvPicPr>
            <a:picLocks noChangeAspect="1"/>
          </p:cNvPicPr>
          <p:nvPr/>
        </p:nvPicPr>
        <p:blipFill>
          <a:blip r:embed="rId5" cstate="print"/>
          <a:stretch>
            <a:fillRect/>
          </a:stretch>
        </p:blipFill>
        <p:spPr>
          <a:xfrm>
            <a:off x="5148263" y="3340100"/>
            <a:ext cx="2886075" cy="2743200"/>
          </a:xfrm>
          <a:prstGeom prst="rect">
            <a:avLst/>
          </a:prstGeom>
          <a:ln w="12700">
            <a:solidFill>
              <a:schemeClr val="tx1"/>
            </a:solid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xEl>
                                              <p:pRg st="2" end="2"/>
                                            </p:txEl>
                                          </p:spTgt>
                                        </p:tgtEl>
                                        <p:attrNameLst>
                                          <p:attrName>style.visibility</p:attrName>
                                        </p:attrNameLst>
                                      </p:cBhvr>
                                      <p:to>
                                        <p:strVal val="visible"/>
                                      </p:to>
                                    </p:set>
                                    <p:animEffect transition="in" filter="fade">
                                      <p:cBhvr>
                                        <p:cTn id="7" dur="1000"/>
                                        <p:tgtEl>
                                          <p:spTgt spid="307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xEl>
                                              <p:pRg st="3" end="3"/>
                                            </p:txEl>
                                          </p:spTgt>
                                        </p:tgtEl>
                                        <p:attrNameLst>
                                          <p:attrName>style.visibility</p:attrName>
                                        </p:attrNameLst>
                                      </p:cBhvr>
                                      <p:to>
                                        <p:strVal val="visible"/>
                                      </p:to>
                                    </p:set>
                                    <p:animEffect transition="in" filter="fade">
                                      <p:cBhvr>
                                        <p:cTn id="12" dur="1000"/>
                                        <p:tgtEl>
                                          <p:spTgt spid="307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animEffect transition="in" filter="fade">
                                      <p:cBhvr>
                                        <p:cTn id="17" dur="1000"/>
                                        <p:tgtEl>
                                          <p:spTgt spid="307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6">
                                            <p:txEl>
                                              <p:pRg st="5" end="5"/>
                                            </p:txEl>
                                          </p:spTgt>
                                        </p:tgtEl>
                                        <p:attrNameLst>
                                          <p:attrName>style.visibility</p:attrName>
                                        </p:attrNameLst>
                                      </p:cBhvr>
                                      <p:to>
                                        <p:strVal val="visible"/>
                                      </p:to>
                                    </p:set>
                                    <p:animEffect transition="in" filter="fade">
                                      <p:cBhvr>
                                        <p:cTn id="25" dur="1000"/>
                                        <p:tgtEl>
                                          <p:spTgt spid="3076">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6">
                                            <p:txEl>
                                              <p:pRg st="6" end="6"/>
                                            </p:txEl>
                                          </p:spTgt>
                                        </p:tgtEl>
                                        <p:attrNameLst>
                                          <p:attrName>style.visibility</p:attrName>
                                        </p:attrNameLst>
                                      </p:cBhvr>
                                      <p:to>
                                        <p:strVal val="visible"/>
                                      </p:to>
                                    </p:set>
                                    <p:animEffect transition="in" filter="fade">
                                      <p:cBhvr>
                                        <p:cTn id="30" dur="1000"/>
                                        <p:tgtEl>
                                          <p:spTgt spid="3076">
                                            <p:txEl>
                                              <p:pRg st="6" end="6"/>
                                            </p:txEl>
                                          </p:spTgt>
                                        </p:tgtEl>
                                      </p:cBhvr>
                                    </p:animEffect>
                                  </p:childTnLst>
                                </p:cTn>
                              </p:par>
                              <p:par>
                                <p:cTn id="31" presetID="10" presetClass="exit" presetSubtype="0" fill="hold"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p:txBody>
          <a:bodyPr/>
          <a:lstStyle/>
          <a:p>
            <a:r>
              <a:rPr lang="en-US" sz="2400" dirty="0" smtClean="0"/>
              <a:t>Expand shadow test into exponentials</a:t>
            </a:r>
          </a:p>
          <a:p>
            <a:endParaRPr lang="en-US" sz="2400" dirty="0" smtClean="0"/>
          </a:p>
          <a:p>
            <a:r>
              <a:rPr lang="en-US" sz="2400" dirty="0" smtClean="0"/>
              <a:t>Show linearity for shadow map filtering:</a:t>
            </a:r>
          </a:p>
        </p:txBody>
      </p:sp>
      <p:sp>
        <p:nvSpPr>
          <p:cNvPr id="25" name="Rectangle 24"/>
          <p:cNvSpPr>
            <a:spLocks noChangeArrowheads="1"/>
          </p:cNvSpPr>
          <p:nvPr/>
        </p:nvSpPr>
        <p:spPr bwMode="auto">
          <a:xfrm>
            <a:off x="2971800" y="3505200"/>
            <a:ext cx="1447800" cy="381000"/>
          </a:xfrm>
          <a:prstGeom prst="rect">
            <a:avLst/>
          </a:prstGeom>
          <a:solidFill>
            <a:srgbClr val="92D050"/>
          </a:solidFill>
          <a:ln w="19050" algn="ctr">
            <a:solidFill>
              <a:schemeClr val="bg2"/>
            </a:solidFill>
            <a:round/>
            <a:headEnd/>
            <a:tailEnd/>
          </a:ln>
        </p:spPr>
        <p:txBody>
          <a:bodyPr/>
          <a:lstStyle/>
          <a:p>
            <a:pPr eaLnBrk="0" hangingPunct="0"/>
            <a:endParaRPr lang="en-US"/>
          </a:p>
        </p:txBody>
      </p:sp>
      <p:sp>
        <p:nvSpPr>
          <p:cNvPr id="26" name="Rectangle 25"/>
          <p:cNvSpPr>
            <a:spLocks noChangeArrowheads="1"/>
          </p:cNvSpPr>
          <p:nvPr/>
        </p:nvSpPr>
        <p:spPr bwMode="auto">
          <a:xfrm>
            <a:off x="2819400" y="4495800"/>
            <a:ext cx="1524000" cy="381000"/>
          </a:xfrm>
          <a:prstGeom prst="rect">
            <a:avLst/>
          </a:prstGeom>
          <a:solidFill>
            <a:srgbClr val="92D050"/>
          </a:solidFill>
          <a:ln w="19050" algn="ctr">
            <a:solidFill>
              <a:schemeClr val="bg2"/>
            </a:solidFill>
            <a:round/>
            <a:headEnd/>
            <a:tailEnd/>
          </a:ln>
        </p:spPr>
        <p:txBody>
          <a:bodyPr/>
          <a:lstStyle/>
          <a:p>
            <a:pPr eaLnBrk="0" hangingPunct="0"/>
            <a:endParaRPr lang="en-US"/>
          </a:p>
        </p:txBody>
      </p:sp>
      <p:sp>
        <p:nvSpPr>
          <p:cNvPr id="4104" name="Title 1"/>
          <p:cNvSpPr>
            <a:spLocks noGrp="1"/>
          </p:cNvSpPr>
          <p:nvPr>
            <p:ph type="title"/>
          </p:nvPr>
        </p:nvSpPr>
        <p:spPr/>
        <p:txBody>
          <a:bodyPr/>
          <a:lstStyle/>
          <a:p>
            <a:r>
              <a:rPr lang="en-US" smtClean="0"/>
              <a:t>Exponential Expansion</a:t>
            </a:r>
          </a:p>
        </p:txBody>
      </p:sp>
      <p:sp>
        <p:nvSpPr>
          <p:cNvPr id="4103" name="Text Box 5"/>
          <p:cNvSpPr txBox="1">
            <a:spLocks noChangeArrowheads="1"/>
          </p:cNvSpPr>
          <p:nvPr/>
        </p:nvSpPr>
        <p:spPr bwMode="auto">
          <a:xfrm>
            <a:off x="1143000" y="2819400"/>
            <a:ext cx="6638925" cy="523220"/>
          </a:xfrm>
          <a:prstGeom prst="rect">
            <a:avLst/>
          </a:prstGeom>
          <a:noFill/>
          <a:ln w="9525">
            <a:noFill/>
            <a:miter lim="800000"/>
            <a:headEnd/>
            <a:tailEnd/>
          </a:ln>
        </p:spPr>
        <p:txBody>
          <a:bodyPr>
            <a:spAutoFit/>
          </a:bodyPr>
          <a:lstStyle/>
          <a:p>
            <a:pPr eaLnBrk="0" hangingPunct="0">
              <a:spcBef>
                <a:spcPct val="50000"/>
              </a:spcBef>
            </a:pPr>
            <a:r>
              <a:rPr lang="en-US" sz="2800" i="1" dirty="0" err="1">
                <a:solidFill>
                  <a:schemeClr val="tx1"/>
                </a:solidFill>
              </a:rPr>
              <a:t>s</a:t>
            </a:r>
            <a:r>
              <a:rPr lang="en-US" sz="2800" i="1" baseline="-25000" dirty="0" err="1">
                <a:solidFill>
                  <a:schemeClr val="tx1"/>
                </a:solidFill>
              </a:rPr>
              <a:t>f</a:t>
            </a:r>
            <a:r>
              <a:rPr lang="en-US" sz="2800" i="1" baseline="-25000" dirty="0">
                <a:solidFill>
                  <a:schemeClr val="tx1"/>
                </a:solidFill>
              </a:rPr>
              <a:t> </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 </a:t>
            </a:r>
            <a:r>
              <a:rPr lang="en-US" sz="2800" dirty="0">
                <a:solidFill>
                  <a:schemeClr val="tx1"/>
                </a:solidFill>
              </a:rPr>
              <a:t>[</a:t>
            </a:r>
            <a:r>
              <a:rPr lang="en-US" sz="2800" i="1" dirty="0">
                <a:solidFill>
                  <a:schemeClr val="tx1"/>
                </a:solidFill>
              </a:rPr>
              <a:t>w * f</a:t>
            </a:r>
            <a:r>
              <a:rPr lang="en-US" sz="2800" dirty="0">
                <a:solidFill>
                  <a:schemeClr val="tx1"/>
                </a:solidFill>
              </a:rPr>
              <a:t>(</a:t>
            </a:r>
            <a:r>
              <a:rPr lang="en-US" sz="2800" i="1" dirty="0">
                <a:solidFill>
                  <a:schemeClr val="tx1"/>
                </a:solidFill>
              </a:rPr>
              <a:t>d</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z</a:t>
            </a:r>
            <a:r>
              <a:rPr lang="en-US" sz="2800" dirty="0">
                <a:solidFill>
                  <a:schemeClr val="tx1"/>
                </a:solidFill>
              </a:rPr>
              <a:t>)  ](</a:t>
            </a:r>
            <a:r>
              <a:rPr lang="en-US" sz="2800" b="1" dirty="0">
                <a:solidFill>
                  <a:schemeClr val="tx1"/>
                </a:solidFill>
              </a:rPr>
              <a:t>p</a:t>
            </a:r>
            <a:r>
              <a:rPr lang="en-US" sz="2800" dirty="0">
                <a:solidFill>
                  <a:schemeClr val="tx1"/>
                </a:solidFill>
              </a:rPr>
              <a:t>)</a:t>
            </a:r>
          </a:p>
        </p:txBody>
      </p:sp>
      <p:grpSp>
        <p:nvGrpSpPr>
          <p:cNvPr id="2" name="Group 20"/>
          <p:cNvGrpSpPr>
            <a:grpSpLocks/>
          </p:cNvGrpSpPr>
          <p:nvPr/>
        </p:nvGrpSpPr>
        <p:grpSpPr bwMode="auto">
          <a:xfrm>
            <a:off x="7086600" y="2971800"/>
            <a:ext cx="1257300" cy="1500188"/>
            <a:chOff x="7504113" y="2667000"/>
            <a:chExt cx="1257300" cy="1499592"/>
          </a:xfrm>
        </p:grpSpPr>
        <p:pic>
          <p:nvPicPr>
            <p:cNvPr id="12" name="Picture 11" descr="helix_esm_img.png"/>
            <p:cNvPicPr>
              <a:picLocks noChangeAspect="1"/>
            </p:cNvPicPr>
            <p:nvPr/>
          </p:nvPicPr>
          <p:blipFill>
            <a:blip r:embed="rId3" cstate="print"/>
            <a:stretch>
              <a:fillRect/>
            </a:stretch>
          </p:blipFill>
          <p:spPr>
            <a:xfrm>
              <a:off x="7504113" y="2667000"/>
              <a:ext cx="1257300" cy="1256800"/>
            </a:xfrm>
            <a:prstGeom prst="rect">
              <a:avLst/>
            </a:prstGeom>
            <a:ln w="12700">
              <a:solidFill>
                <a:schemeClr val="tx1"/>
              </a:solidFill>
            </a:ln>
            <a:effectLst>
              <a:outerShdw blurRad="190500" algn="tl" rotWithShape="0">
                <a:srgbClr val="000000">
                  <a:alpha val="70000"/>
                </a:srgbClr>
              </a:outerShdw>
            </a:effectLst>
          </p:spPr>
        </p:pic>
        <p:sp>
          <p:nvSpPr>
            <p:cNvPr id="4109" name="Text Box 30"/>
            <p:cNvSpPr txBox="1">
              <a:spLocks noChangeArrowheads="1"/>
            </p:cNvSpPr>
            <p:nvPr/>
          </p:nvSpPr>
          <p:spPr bwMode="auto">
            <a:xfrm>
              <a:off x="7766050" y="3704813"/>
              <a:ext cx="744538" cy="461779"/>
            </a:xfrm>
            <a:prstGeom prst="rect">
              <a:avLst/>
            </a:prstGeom>
            <a:solidFill>
              <a:schemeClr val="bg1"/>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eaLnBrk="0" hangingPunct="0">
                <a:defRPr/>
              </a:pPr>
              <a:r>
                <a:rPr lang="en-US" sz="2400" i="1" dirty="0" err="1">
                  <a:solidFill>
                    <a:schemeClr val="tx1"/>
                  </a:solidFill>
                </a:rPr>
                <a:t>e</a:t>
              </a:r>
              <a:r>
                <a:rPr lang="en-US" sz="2400" i="1" baseline="30000" dirty="0" err="1">
                  <a:solidFill>
                    <a:schemeClr val="tx1"/>
                  </a:solidFill>
                </a:rPr>
                <a:t>cz</a:t>
              </a:r>
              <a:r>
                <a:rPr lang="en-US" sz="2400" baseline="30000" dirty="0">
                  <a:solidFill>
                    <a:schemeClr val="tx1"/>
                  </a:solidFill>
                </a:rPr>
                <a:t>(</a:t>
              </a:r>
              <a:r>
                <a:rPr lang="en-US" sz="2400" b="1" baseline="30000" dirty="0">
                  <a:solidFill>
                    <a:schemeClr val="tx1"/>
                  </a:solidFill>
                </a:rPr>
                <a:t>p</a:t>
              </a:r>
              <a:r>
                <a:rPr lang="en-US" sz="2400" baseline="30000" dirty="0">
                  <a:solidFill>
                    <a:schemeClr val="tx1"/>
                  </a:solidFill>
                </a:rPr>
                <a:t>)</a:t>
              </a:r>
            </a:p>
          </p:txBody>
        </p:sp>
      </p:grpSp>
      <p:grpSp>
        <p:nvGrpSpPr>
          <p:cNvPr id="3" name="Group 21"/>
          <p:cNvGrpSpPr>
            <a:grpSpLocks/>
          </p:cNvGrpSpPr>
          <p:nvPr/>
        </p:nvGrpSpPr>
        <p:grpSpPr bwMode="auto">
          <a:xfrm>
            <a:off x="5561012" y="2971800"/>
            <a:ext cx="1257300" cy="1500188"/>
            <a:chOff x="6019800" y="2667000"/>
            <a:chExt cx="1257300" cy="1499890"/>
          </a:xfrm>
        </p:grpSpPr>
        <p:pic>
          <p:nvPicPr>
            <p:cNvPr id="13" name="Picture 12" descr="helix_sm_img.png"/>
            <p:cNvPicPr>
              <a:picLocks noChangeAspect="1"/>
            </p:cNvPicPr>
            <p:nvPr/>
          </p:nvPicPr>
          <p:blipFill>
            <a:blip r:embed="rId4" cstate="print"/>
            <a:stretch>
              <a:fillRect/>
            </a:stretch>
          </p:blipFill>
          <p:spPr>
            <a:xfrm>
              <a:off x="6019800" y="2667000"/>
              <a:ext cx="1257300" cy="1257050"/>
            </a:xfrm>
            <a:prstGeom prst="rect">
              <a:avLst/>
            </a:prstGeom>
            <a:ln w="12700">
              <a:solidFill>
                <a:schemeClr val="tx1"/>
              </a:solidFill>
            </a:ln>
            <a:effectLst>
              <a:outerShdw blurRad="190500" algn="tl" rotWithShape="0">
                <a:srgbClr val="000000">
                  <a:alpha val="70000"/>
                </a:srgbClr>
              </a:outerShdw>
            </a:effectLst>
          </p:spPr>
        </p:pic>
        <p:sp>
          <p:nvSpPr>
            <p:cNvPr id="4110" name="Text Box 51"/>
            <p:cNvSpPr txBox="1">
              <a:spLocks noChangeArrowheads="1"/>
            </p:cNvSpPr>
            <p:nvPr/>
          </p:nvSpPr>
          <p:spPr bwMode="auto">
            <a:xfrm>
              <a:off x="6319838" y="3705019"/>
              <a:ext cx="681037" cy="461871"/>
            </a:xfrm>
            <a:prstGeom prst="rect">
              <a:avLst/>
            </a:prstGeom>
            <a:solidFill>
              <a:schemeClr val="bg1"/>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eaLnBrk="0" hangingPunct="0">
                <a:defRPr/>
              </a:pPr>
              <a:r>
                <a:rPr lang="en-US" sz="2400" i="1" dirty="0">
                  <a:solidFill>
                    <a:schemeClr val="tx1"/>
                  </a:solidFill>
                </a:rPr>
                <a:t>z</a:t>
              </a:r>
              <a:r>
                <a:rPr lang="en-US" sz="2400" dirty="0">
                  <a:solidFill>
                    <a:schemeClr val="tx1"/>
                  </a:solidFill>
                </a:rPr>
                <a:t>(</a:t>
              </a:r>
              <a:r>
                <a:rPr lang="en-US" sz="2400" b="1" dirty="0">
                  <a:solidFill>
                    <a:schemeClr val="tx1"/>
                  </a:solidFill>
                </a:rPr>
                <a:t>p</a:t>
              </a:r>
              <a:r>
                <a:rPr lang="en-US" sz="2400" dirty="0">
                  <a:solidFill>
                    <a:schemeClr val="tx1"/>
                  </a:solidFill>
                </a:rPr>
                <a:t>)</a:t>
              </a:r>
            </a:p>
          </p:txBody>
        </p:sp>
      </p:grpSp>
      <p:sp>
        <p:nvSpPr>
          <p:cNvPr id="4119" name="Text Box 7"/>
          <p:cNvSpPr txBox="1">
            <a:spLocks noChangeArrowheads="1"/>
          </p:cNvSpPr>
          <p:nvPr/>
        </p:nvSpPr>
        <p:spPr bwMode="auto">
          <a:xfrm>
            <a:off x="914400" y="3429000"/>
            <a:ext cx="7058025" cy="523220"/>
          </a:xfrm>
          <a:prstGeom prst="rect">
            <a:avLst/>
          </a:prstGeom>
          <a:noFill/>
          <a:ln w="9525">
            <a:noFill/>
            <a:miter lim="800000"/>
            <a:headEnd/>
            <a:tailEnd/>
          </a:ln>
        </p:spPr>
        <p:txBody>
          <a:bodyPr>
            <a:spAutoFit/>
          </a:bodyPr>
          <a:lstStyle/>
          <a:p>
            <a:pPr eaLnBrk="0" hangingPunct="0">
              <a:spcBef>
                <a:spcPct val="50000"/>
              </a:spcBef>
            </a:pPr>
            <a:r>
              <a:rPr lang="en-US" sz="2800" i="1" dirty="0">
                <a:solidFill>
                  <a:schemeClr val="tx1"/>
                </a:solidFill>
              </a:rPr>
              <a:t>	 </a:t>
            </a:r>
            <a:r>
              <a:rPr lang="en-US" sz="2800" i="1" dirty="0" smtClean="0">
                <a:sym typeface="Symbol"/>
              </a:rPr>
              <a:t></a:t>
            </a:r>
            <a:r>
              <a:rPr lang="en-US" sz="2800" i="1" dirty="0" smtClean="0"/>
              <a:t> </a:t>
            </a:r>
            <a:r>
              <a:rPr lang="en-US" sz="2800" dirty="0">
                <a:solidFill>
                  <a:schemeClr val="tx1"/>
                </a:solidFill>
              </a:rPr>
              <a:t>[</a:t>
            </a:r>
            <a:r>
              <a:rPr lang="en-US" sz="2800" i="1" dirty="0">
                <a:solidFill>
                  <a:schemeClr val="tx1"/>
                </a:solidFill>
              </a:rPr>
              <a:t>w * e</a:t>
            </a:r>
            <a:r>
              <a:rPr lang="en-US" sz="2800" i="1" baseline="30000" dirty="0">
                <a:solidFill>
                  <a:schemeClr val="tx1"/>
                </a:solidFill>
              </a:rPr>
              <a:t>-c</a:t>
            </a:r>
            <a:r>
              <a:rPr lang="en-US" sz="2800" baseline="30000" dirty="0">
                <a:solidFill>
                  <a:schemeClr val="tx1"/>
                </a:solidFill>
              </a:rPr>
              <a:t>(</a:t>
            </a:r>
            <a:r>
              <a:rPr lang="en-US" sz="2800" i="1" baseline="30000" dirty="0">
                <a:solidFill>
                  <a:schemeClr val="tx1"/>
                </a:solidFill>
              </a:rPr>
              <a:t>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a:t>
            </a:r>
            <a:r>
              <a:rPr lang="en-US" sz="2800" i="1" baseline="30000" dirty="0">
                <a:solidFill>
                  <a:schemeClr val="tx1"/>
                </a:solidFill>
              </a:rPr>
              <a:t> – z</a:t>
            </a:r>
            <a:r>
              <a:rPr lang="en-US" sz="2800" baseline="30000" dirty="0">
                <a:solidFill>
                  <a:schemeClr val="tx1"/>
                </a:solidFill>
              </a:rPr>
              <a:t>)   </a:t>
            </a:r>
            <a:r>
              <a:rPr lang="en-US" sz="2800" dirty="0">
                <a:solidFill>
                  <a:schemeClr val="tx1"/>
                </a:solidFill>
              </a:rPr>
              <a:t>](</a:t>
            </a:r>
            <a:r>
              <a:rPr lang="en-US" sz="2800" b="1" dirty="0">
                <a:solidFill>
                  <a:schemeClr val="tx1"/>
                </a:solidFill>
              </a:rPr>
              <a:t>p</a:t>
            </a:r>
            <a:r>
              <a:rPr lang="en-US" sz="2800" dirty="0">
                <a:solidFill>
                  <a:schemeClr val="tx1"/>
                </a:solidFill>
              </a:rPr>
              <a:t>)</a:t>
            </a:r>
          </a:p>
        </p:txBody>
      </p:sp>
      <p:sp>
        <p:nvSpPr>
          <p:cNvPr id="4118" name="Text Box 7"/>
          <p:cNvSpPr txBox="1">
            <a:spLocks noChangeArrowheads="1"/>
          </p:cNvSpPr>
          <p:nvPr/>
        </p:nvSpPr>
        <p:spPr bwMode="auto">
          <a:xfrm>
            <a:off x="790575" y="4391025"/>
            <a:ext cx="7058025" cy="523220"/>
          </a:xfrm>
          <a:prstGeom prst="rect">
            <a:avLst/>
          </a:prstGeom>
          <a:noFill/>
          <a:ln w="9525">
            <a:noFill/>
            <a:miter lim="800000"/>
            <a:headEnd/>
            <a:tailEnd/>
          </a:ln>
        </p:spPr>
        <p:txBody>
          <a:bodyPr>
            <a:spAutoFit/>
          </a:bodyPr>
          <a:lstStyle/>
          <a:p>
            <a:pPr>
              <a:spcBef>
                <a:spcPct val="50000"/>
              </a:spcBef>
            </a:pPr>
            <a:r>
              <a:rPr lang="en-US" sz="2800" i="1" dirty="0">
                <a:solidFill>
                  <a:schemeClr val="tx1"/>
                </a:solidFill>
              </a:rPr>
              <a:t>	 </a:t>
            </a:r>
            <a:r>
              <a:rPr lang="en-US" sz="2800" i="1" dirty="0" smtClean="0">
                <a:sym typeface="Symbol"/>
              </a:rPr>
              <a:t></a:t>
            </a:r>
            <a:r>
              <a:rPr lang="en-US" sz="2800" i="1" dirty="0" smtClean="0"/>
              <a:t> </a:t>
            </a:r>
            <a:r>
              <a:rPr lang="en-US" sz="2800" dirty="0">
                <a:solidFill>
                  <a:schemeClr val="tx1"/>
                </a:solidFill>
              </a:rPr>
              <a:t>[</a:t>
            </a:r>
            <a:r>
              <a:rPr lang="en-US" sz="2800" i="1" dirty="0">
                <a:solidFill>
                  <a:schemeClr val="tx1"/>
                </a:solidFill>
              </a:rPr>
              <a:t>w * e</a:t>
            </a:r>
            <a:r>
              <a:rPr lang="en-US" sz="2800" i="1" baseline="30000" dirty="0">
                <a:solidFill>
                  <a:schemeClr val="tx1"/>
                </a:solidFill>
              </a:rPr>
              <a:t>-</a:t>
            </a:r>
            <a:r>
              <a:rPr lang="en-US" sz="2800" i="1" baseline="30000" dirty="0" err="1">
                <a:solidFill>
                  <a:schemeClr val="tx1"/>
                </a:solidFill>
              </a:rPr>
              <a:t>cd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a:t>
            </a:r>
            <a:r>
              <a:rPr lang="en-US" sz="2800" i="1" dirty="0">
                <a:solidFill>
                  <a:schemeClr val="tx1"/>
                </a:solidFill>
              </a:rPr>
              <a:t> </a:t>
            </a:r>
            <a:r>
              <a:rPr lang="en-US" sz="2800" i="1" dirty="0" err="1">
                <a:solidFill>
                  <a:schemeClr val="tx1"/>
                </a:solidFill>
              </a:rPr>
              <a:t>e</a:t>
            </a:r>
            <a:r>
              <a:rPr lang="en-US" sz="2800" i="1" baseline="30000" dirty="0" err="1">
                <a:solidFill>
                  <a:schemeClr val="tx1"/>
                </a:solidFill>
              </a:rPr>
              <a:t>cz</a:t>
            </a:r>
            <a:r>
              <a:rPr lang="en-US" sz="2800" i="1" baseline="30000" dirty="0">
                <a:solidFill>
                  <a:schemeClr val="tx1"/>
                </a:solidFill>
              </a:rPr>
              <a:t>   </a:t>
            </a:r>
            <a:r>
              <a:rPr lang="en-US" sz="800" i="1" baseline="30000" dirty="0">
                <a:solidFill>
                  <a:schemeClr val="tx1"/>
                </a:solidFill>
              </a:rPr>
              <a:t> </a:t>
            </a:r>
            <a:r>
              <a:rPr lang="en-US" sz="2800" dirty="0">
                <a:solidFill>
                  <a:schemeClr val="tx1"/>
                </a:solidFill>
              </a:rPr>
              <a:t>](</a:t>
            </a:r>
            <a:r>
              <a:rPr lang="en-US" sz="2800" b="1" dirty="0">
                <a:solidFill>
                  <a:schemeClr val="tx1"/>
                </a:solidFill>
              </a:rPr>
              <a:t>p</a:t>
            </a:r>
            <a:r>
              <a:rPr lang="en-US" sz="2800" dirty="0">
                <a:solidFill>
                  <a:schemeClr val="tx1"/>
                </a:solidFill>
              </a:rPr>
              <a:t>)</a:t>
            </a:r>
          </a:p>
        </p:txBody>
      </p:sp>
      <p:sp>
        <p:nvSpPr>
          <p:cNvPr id="4117" name="Text Box 10"/>
          <p:cNvSpPr txBox="1">
            <a:spLocks noChangeArrowheads="1"/>
          </p:cNvSpPr>
          <p:nvPr/>
        </p:nvSpPr>
        <p:spPr bwMode="auto">
          <a:xfrm>
            <a:off x="790575" y="5176838"/>
            <a:ext cx="7058025" cy="523220"/>
          </a:xfrm>
          <a:prstGeom prst="rect">
            <a:avLst/>
          </a:prstGeom>
          <a:noFill/>
          <a:ln w="9525">
            <a:noFill/>
            <a:miter lim="800000"/>
            <a:headEnd/>
            <a:tailEnd/>
          </a:ln>
        </p:spPr>
        <p:txBody>
          <a:bodyPr>
            <a:spAutoFit/>
          </a:bodyPr>
          <a:lstStyle/>
          <a:p>
            <a:pPr>
              <a:spcBef>
                <a:spcPct val="50000"/>
              </a:spcBef>
            </a:pPr>
            <a:r>
              <a:rPr lang="en-US" sz="2800" i="1" dirty="0">
                <a:solidFill>
                  <a:schemeClr val="tx1"/>
                </a:solidFill>
              </a:rPr>
              <a:t>	 </a:t>
            </a:r>
            <a:r>
              <a:rPr lang="en-US" sz="2800" i="1" dirty="0" smtClean="0">
                <a:sym typeface="Symbol"/>
              </a:rPr>
              <a:t></a:t>
            </a:r>
            <a:r>
              <a:rPr lang="en-US" sz="2800" i="1" dirty="0" smtClean="0">
                <a:solidFill>
                  <a:schemeClr val="tx1"/>
                </a:solidFill>
              </a:rPr>
              <a:t> </a:t>
            </a:r>
            <a:r>
              <a:rPr lang="en-US" sz="2800" i="1" dirty="0">
                <a:solidFill>
                  <a:schemeClr val="tx1"/>
                </a:solidFill>
              </a:rPr>
              <a:t>e</a:t>
            </a:r>
            <a:r>
              <a:rPr lang="en-US" sz="2800" i="1" baseline="30000" dirty="0">
                <a:solidFill>
                  <a:schemeClr val="tx1"/>
                </a:solidFill>
              </a:rPr>
              <a:t>-</a:t>
            </a:r>
            <a:r>
              <a:rPr lang="en-US" sz="2800" i="1" baseline="30000" dirty="0" err="1">
                <a:solidFill>
                  <a:schemeClr val="tx1"/>
                </a:solidFill>
              </a:rPr>
              <a:t>cd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 </a:t>
            </a:r>
            <a:r>
              <a:rPr lang="en-US" sz="2800" dirty="0">
                <a:solidFill>
                  <a:schemeClr val="tx1"/>
                </a:solidFill>
              </a:rPr>
              <a:t>[</a:t>
            </a:r>
            <a:r>
              <a:rPr lang="en-US" sz="2800" i="1" dirty="0">
                <a:solidFill>
                  <a:schemeClr val="tx1"/>
                </a:solidFill>
              </a:rPr>
              <a:t>w * </a:t>
            </a:r>
            <a:r>
              <a:rPr lang="en-US" sz="2800" i="1" dirty="0" err="1">
                <a:solidFill>
                  <a:schemeClr val="tx1"/>
                </a:solidFill>
              </a:rPr>
              <a:t>e</a:t>
            </a:r>
            <a:r>
              <a:rPr lang="en-US" sz="2800" i="1" baseline="30000" dirty="0" err="1">
                <a:solidFill>
                  <a:schemeClr val="tx1"/>
                </a:solidFill>
              </a:rPr>
              <a:t>cz</a:t>
            </a:r>
            <a:r>
              <a:rPr lang="en-US" sz="2800" i="1" baseline="30000" dirty="0">
                <a:solidFill>
                  <a:schemeClr val="tx1"/>
                </a:solidFill>
              </a:rPr>
              <a:t>    </a:t>
            </a:r>
            <a:r>
              <a:rPr lang="en-US" sz="2800" dirty="0">
                <a:solidFill>
                  <a:schemeClr val="tx1"/>
                </a:solidFill>
              </a:rPr>
              <a:t>](</a:t>
            </a:r>
            <a:r>
              <a:rPr lang="en-US" sz="2800" b="1" dirty="0">
                <a:solidFill>
                  <a:schemeClr val="tx1"/>
                </a:solidFill>
              </a:rPr>
              <a:t>p</a:t>
            </a:r>
            <a:r>
              <a:rPr lang="en-US" sz="2800" dirty="0">
                <a:solidFill>
                  <a:schemeClr val="tx1"/>
                </a:solidFill>
              </a:rPr>
              <a:t>)</a:t>
            </a:r>
          </a:p>
        </p:txBody>
      </p:sp>
      <p:grpSp>
        <p:nvGrpSpPr>
          <p:cNvPr id="4" name="Group 19"/>
          <p:cNvGrpSpPr>
            <a:grpSpLocks/>
          </p:cNvGrpSpPr>
          <p:nvPr/>
        </p:nvGrpSpPr>
        <p:grpSpPr bwMode="auto">
          <a:xfrm>
            <a:off x="7086600" y="4659313"/>
            <a:ext cx="1257300" cy="1512887"/>
            <a:chOff x="7486306" y="4572000"/>
            <a:chExt cx="1256400" cy="1512196"/>
          </a:xfrm>
        </p:grpSpPr>
        <p:pic>
          <p:nvPicPr>
            <p:cNvPr id="17" name="Picture 16" descr="helix_esm_img_very_blurred.png"/>
            <p:cNvPicPr>
              <a:picLocks noChangeAspect="1"/>
            </p:cNvPicPr>
            <p:nvPr/>
          </p:nvPicPr>
          <p:blipFill>
            <a:blip r:embed="rId5" cstate="print"/>
            <a:stretch>
              <a:fillRect/>
            </a:stretch>
          </p:blipFill>
          <p:spPr>
            <a:xfrm>
              <a:off x="7486306" y="4572000"/>
              <a:ext cx="1256400" cy="1256726"/>
            </a:xfrm>
            <a:prstGeom prst="rect">
              <a:avLst/>
            </a:prstGeom>
            <a:ln>
              <a:solidFill>
                <a:schemeClr val="tx1"/>
              </a:solidFill>
            </a:ln>
            <a:effectLst>
              <a:outerShdw blurRad="190500" algn="tl" rotWithShape="0">
                <a:srgbClr val="000000">
                  <a:alpha val="70000"/>
                </a:srgbClr>
              </a:outerShdw>
            </a:effectLst>
          </p:spPr>
        </p:pic>
        <p:sp>
          <p:nvSpPr>
            <p:cNvPr id="4116" name="Text Box 30"/>
            <p:cNvSpPr txBox="1">
              <a:spLocks noChangeArrowheads="1"/>
            </p:cNvSpPr>
            <p:nvPr/>
          </p:nvSpPr>
          <p:spPr bwMode="auto">
            <a:xfrm>
              <a:off x="7554497" y="5715000"/>
              <a:ext cx="1132834" cy="369196"/>
            </a:xfrm>
            <a:prstGeom prst="rect">
              <a:avLst/>
            </a:prstGeom>
            <a:solidFill>
              <a:schemeClr val="bg1"/>
            </a:solidFill>
            <a:ln w="12700" algn="ctr">
              <a:solidFill>
                <a:schemeClr val="tx1"/>
              </a:solidFill>
              <a:miter lim="800000"/>
              <a:headEnd/>
              <a:tailEnd/>
            </a:ln>
          </p:spPr>
          <p:txBody>
            <a:bodyPr wrap="none">
              <a:spAutoFit/>
            </a:bodyPr>
            <a:lstStyle/>
            <a:p>
              <a:pPr algn="ctr" eaLnBrk="0" hangingPunct="0"/>
              <a:r>
                <a:rPr lang="en-US">
                  <a:solidFill>
                    <a:schemeClr val="tx1"/>
                  </a:solidFill>
                </a:rPr>
                <a:t>[w</a:t>
              </a:r>
              <a:r>
                <a:rPr lang="en-US" i="1">
                  <a:solidFill>
                    <a:schemeClr val="tx1"/>
                  </a:solidFill>
                </a:rPr>
                <a:t>*e</a:t>
              </a:r>
              <a:r>
                <a:rPr lang="en-US" i="1" baseline="30000">
                  <a:solidFill>
                    <a:schemeClr val="tx1"/>
                  </a:solidFill>
                </a:rPr>
                <a:t>cz</a:t>
              </a:r>
              <a:r>
                <a:rPr lang="en-US">
                  <a:solidFill>
                    <a:schemeClr val="tx1"/>
                  </a:solidFill>
                </a:rPr>
                <a:t>](</a:t>
              </a:r>
              <a:r>
                <a:rPr lang="en-US" b="1">
                  <a:solidFill>
                    <a:schemeClr val="tx1"/>
                  </a:solidFill>
                </a:rPr>
                <a:t>p</a:t>
              </a:r>
              <a:r>
                <a:rPr lang="en-US">
                  <a:solidFill>
                    <a:schemeClr val="tx1"/>
                  </a:solidFill>
                </a:rPr>
                <a:t>)</a:t>
              </a:r>
              <a:endParaRPr lang="en-US" baseline="30000">
                <a:solidFill>
                  <a:schemeClr val="tx1"/>
                </a:solidFill>
              </a:endParaRPr>
            </a:p>
          </p:txBody>
        </p:sp>
      </p:grpSp>
      <p:sp>
        <p:nvSpPr>
          <p:cNvPr id="4113" name="Text Box 5"/>
          <p:cNvSpPr txBox="1">
            <a:spLocks noChangeArrowheads="1"/>
          </p:cNvSpPr>
          <p:nvPr/>
        </p:nvSpPr>
        <p:spPr bwMode="auto">
          <a:xfrm>
            <a:off x="1143000" y="1981200"/>
            <a:ext cx="7896225" cy="523220"/>
          </a:xfrm>
          <a:prstGeom prst="rect">
            <a:avLst/>
          </a:prstGeom>
          <a:noFill/>
          <a:ln w="9525">
            <a:noFill/>
            <a:miter lim="800000"/>
            <a:headEnd/>
            <a:tailEnd/>
          </a:ln>
        </p:spPr>
        <p:txBody>
          <a:bodyPr>
            <a:spAutoFit/>
          </a:bodyPr>
          <a:lstStyle/>
          <a:p>
            <a:pPr eaLnBrk="0" hangingPunct="0">
              <a:spcBef>
                <a:spcPct val="50000"/>
              </a:spcBef>
            </a:pPr>
            <a:r>
              <a:rPr lang="en-US" sz="2800" i="1" dirty="0">
                <a:solidFill>
                  <a:schemeClr val="tx1"/>
                </a:solidFill>
              </a:rPr>
              <a:t>s</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 f</a:t>
            </a:r>
            <a:r>
              <a:rPr lang="en-US" sz="2800" dirty="0">
                <a:solidFill>
                  <a:schemeClr val="tx1"/>
                </a:solidFill>
              </a:rPr>
              <a:t>(</a:t>
            </a:r>
            <a:r>
              <a:rPr lang="en-US" sz="2800" i="1" dirty="0">
                <a:solidFill>
                  <a:schemeClr val="tx1"/>
                </a:solidFill>
              </a:rPr>
              <a:t>d</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z</a:t>
            </a:r>
            <a:r>
              <a:rPr lang="en-US" sz="2800" dirty="0">
                <a:solidFill>
                  <a:schemeClr val="tx1"/>
                </a:solidFill>
              </a:rPr>
              <a:t>(</a:t>
            </a:r>
            <a:r>
              <a:rPr lang="en-US" sz="2800" b="1" dirty="0">
                <a:solidFill>
                  <a:schemeClr val="tx1"/>
                </a:solidFill>
              </a:rPr>
              <a:t>p</a:t>
            </a:r>
            <a:r>
              <a:rPr lang="en-US" sz="2800" dirty="0">
                <a:solidFill>
                  <a:schemeClr val="tx1"/>
                </a:solidFill>
              </a:rPr>
              <a:t>))	   </a:t>
            </a:r>
            <a:r>
              <a:rPr lang="en-US" sz="2800" i="1" dirty="0">
                <a:solidFill>
                  <a:schemeClr val="tx1"/>
                </a:solidFill>
              </a:rPr>
              <a:t>e</a:t>
            </a:r>
            <a:r>
              <a:rPr lang="en-US" sz="2800" i="1" baseline="30000" dirty="0">
                <a:solidFill>
                  <a:schemeClr val="tx1"/>
                </a:solidFill>
              </a:rPr>
              <a:t>-c</a:t>
            </a:r>
            <a:r>
              <a:rPr lang="en-US" sz="2800" baseline="30000" dirty="0">
                <a:solidFill>
                  <a:schemeClr val="tx1"/>
                </a:solidFill>
              </a:rPr>
              <a:t>(</a:t>
            </a:r>
            <a:r>
              <a:rPr lang="en-US" sz="2800" i="1" baseline="30000" dirty="0">
                <a:solidFill>
                  <a:schemeClr val="tx1"/>
                </a:solidFill>
              </a:rPr>
              <a:t>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a:t>
            </a:r>
            <a:r>
              <a:rPr lang="en-US" sz="2800" i="1" baseline="30000" dirty="0">
                <a:solidFill>
                  <a:schemeClr val="tx1"/>
                </a:solidFill>
              </a:rPr>
              <a:t> – z</a:t>
            </a:r>
            <a:r>
              <a:rPr lang="en-US" sz="2800" baseline="30000" dirty="0">
                <a:solidFill>
                  <a:schemeClr val="tx1"/>
                </a:solidFill>
              </a:rPr>
              <a:t>(</a:t>
            </a:r>
            <a:r>
              <a:rPr lang="en-US" sz="2800" b="1" baseline="30000" dirty="0">
                <a:solidFill>
                  <a:schemeClr val="tx1"/>
                </a:solidFill>
              </a:rPr>
              <a:t>p</a:t>
            </a:r>
            <a:r>
              <a:rPr lang="en-US" sz="2800" baseline="30000" dirty="0">
                <a:solidFill>
                  <a:schemeClr val="tx1"/>
                </a:solidFill>
              </a:rPr>
              <a:t>))</a:t>
            </a:r>
            <a:endParaRPr lang="en-US" sz="2800" dirty="0">
              <a:solidFill>
                <a:schemeClr val="tx1"/>
              </a:solidFill>
            </a:endParaRPr>
          </a:p>
        </p:txBody>
      </p:sp>
      <p:graphicFrame>
        <p:nvGraphicFramePr>
          <p:cNvPr id="4098" name="Object 16"/>
          <p:cNvGraphicFramePr>
            <a:graphicFrameLocks noChangeAspect="1"/>
          </p:cNvGraphicFramePr>
          <p:nvPr/>
        </p:nvGraphicFramePr>
        <p:xfrm>
          <a:off x="4419600" y="2057400"/>
          <a:ext cx="381000" cy="381000"/>
        </p:xfrm>
        <a:graphic>
          <a:graphicData uri="http://schemas.openxmlformats.org/presentationml/2006/ole">
            <p:oleObj spid="_x0000_s4098" name="Equation" r:id="rId6" imgW="126720" imgH="126720" progId="Equation.3">
              <p:embed/>
            </p:oleObj>
          </a:graphicData>
        </a:graphic>
      </p:graphicFrame>
      <p:sp>
        <p:nvSpPr>
          <p:cNvPr id="27" name="TextBox 26"/>
          <p:cNvSpPr txBox="1"/>
          <p:nvPr/>
        </p:nvSpPr>
        <p:spPr>
          <a:xfrm>
            <a:off x="2255838" y="5715000"/>
            <a:ext cx="2661306" cy="400110"/>
          </a:xfrm>
          <a:prstGeom prst="rect">
            <a:avLst/>
          </a:prstGeom>
          <a:noFill/>
        </p:spPr>
        <p:txBody>
          <a:bodyPr wrap="none">
            <a:spAutoFit/>
          </a:bodyPr>
          <a:lstStyle/>
          <a:p>
            <a:pPr eaLnBrk="0" hangingPunct="0">
              <a:defRPr/>
            </a:pPr>
            <a:r>
              <a:rPr lang="en-US" sz="2000" b="1" dirty="0">
                <a:solidFill>
                  <a:srgbClr val="92D050"/>
                </a:solidFill>
                <a:latin typeface="+mn-lt"/>
              </a:rPr>
              <a:t>Enables pre-filtering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1000"/>
                                        <p:tgtEl>
                                          <p:spTgt spid="4103"/>
                                        </p:tgtEl>
                                      </p:cBhvr>
                                    </p:animEffect>
                                  </p:childTnLst>
                                </p:cTn>
                              </p:par>
                            </p:childTnLst>
                          </p:cTn>
                        </p:par>
                        <p:par>
                          <p:cTn id="11" fill="hold">
                            <p:stCondLst>
                              <p:cond delay="1000"/>
                            </p:stCondLst>
                            <p:childTnLst>
                              <p:par>
                                <p:cTn id="12" presetID="10" presetClass="entr" presetSubtype="0" fill="hold" nodeType="after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par>
                                <p:cTn id="15" presetID="10"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nodeType="withEffect">
                                  <p:stCondLst>
                                    <p:cond delay="2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0"/>
          <p:cNvSpPr txBox="1">
            <a:spLocks noChangeArrowheads="1"/>
          </p:cNvSpPr>
          <p:nvPr/>
        </p:nvSpPr>
        <p:spPr bwMode="auto">
          <a:xfrm>
            <a:off x="4800600" y="2852738"/>
            <a:ext cx="1450975" cy="461962"/>
          </a:xfrm>
          <a:prstGeom prst="rect">
            <a:avLst/>
          </a:prstGeom>
          <a:solidFill>
            <a:schemeClr val="bg1"/>
          </a:solidFill>
          <a:ln w="12700" algn="ctr">
            <a:noFill/>
            <a:miter lim="800000"/>
            <a:headEnd/>
            <a:tailEnd/>
          </a:ln>
        </p:spPr>
        <p:txBody>
          <a:bodyPr wrap="none">
            <a:spAutoFit/>
          </a:bodyPr>
          <a:lstStyle/>
          <a:p>
            <a:pPr algn="ctr" eaLnBrk="0" hangingPunct="0"/>
            <a:r>
              <a:rPr lang="en-US" sz="2400">
                <a:solidFill>
                  <a:schemeClr val="tx1"/>
                </a:solidFill>
              </a:rPr>
              <a:t>[w</a:t>
            </a:r>
            <a:r>
              <a:rPr lang="en-US" sz="2400" i="1">
                <a:solidFill>
                  <a:schemeClr val="tx1"/>
                </a:solidFill>
              </a:rPr>
              <a:t>*e</a:t>
            </a:r>
            <a:r>
              <a:rPr lang="en-US" sz="2400" i="1" baseline="30000">
                <a:solidFill>
                  <a:schemeClr val="tx1"/>
                </a:solidFill>
              </a:rPr>
              <a:t>cz</a:t>
            </a:r>
            <a:r>
              <a:rPr lang="en-US" sz="2400">
                <a:solidFill>
                  <a:schemeClr val="tx1"/>
                </a:solidFill>
              </a:rPr>
              <a:t>](</a:t>
            </a:r>
            <a:r>
              <a:rPr lang="en-US" sz="2400" b="1">
                <a:solidFill>
                  <a:schemeClr val="tx1"/>
                </a:solidFill>
              </a:rPr>
              <a:t>p</a:t>
            </a:r>
            <a:r>
              <a:rPr lang="en-US" sz="2400">
                <a:solidFill>
                  <a:schemeClr val="tx1"/>
                </a:solidFill>
              </a:rPr>
              <a:t>)</a:t>
            </a:r>
          </a:p>
        </p:txBody>
      </p:sp>
      <p:sp>
        <p:nvSpPr>
          <p:cNvPr id="11267" name="Title 1"/>
          <p:cNvSpPr>
            <a:spLocks noGrp="1"/>
          </p:cNvSpPr>
          <p:nvPr>
            <p:ph type="title"/>
          </p:nvPr>
        </p:nvSpPr>
        <p:spPr/>
        <p:txBody>
          <a:bodyPr/>
          <a:lstStyle/>
          <a:p>
            <a:r>
              <a:rPr lang="en-US" smtClean="0"/>
              <a:t>Filtering Example</a:t>
            </a:r>
          </a:p>
        </p:txBody>
      </p:sp>
      <p:sp>
        <p:nvSpPr>
          <p:cNvPr id="4" name="TextBox 3"/>
          <p:cNvSpPr txBox="1"/>
          <p:nvPr/>
        </p:nvSpPr>
        <p:spPr>
          <a:xfrm>
            <a:off x="2819400" y="1371600"/>
            <a:ext cx="1641475" cy="461963"/>
          </a:xfrm>
          <a:prstGeom prst="rect">
            <a:avLst/>
          </a:prstGeom>
          <a:noFill/>
        </p:spPr>
        <p:txBody>
          <a:bodyPr wrap="none">
            <a:spAutoFit/>
          </a:bodyPr>
          <a:lstStyle/>
          <a:p>
            <a:pPr algn="ctr" eaLnBrk="0" hangingPunct="0">
              <a:defRPr/>
            </a:pPr>
            <a:r>
              <a:rPr lang="en-US" sz="2400" dirty="0">
                <a:solidFill>
                  <a:schemeClr val="tx1"/>
                </a:solidFill>
                <a:latin typeface="+mn-lt"/>
              </a:rPr>
              <a:t>Original </a:t>
            </a:r>
            <a:r>
              <a:rPr lang="en-US" sz="2400" i="1" dirty="0" err="1">
                <a:solidFill>
                  <a:schemeClr val="tx1"/>
                </a:solidFill>
              </a:rPr>
              <a:t>e</a:t>
            </a:r>
            <a:r>
              <a:rPr lang="en-US" sz="2400" i="1" baseline="30000" dirty="0" err="1">
                <a:solidFill>
                  <a:schemeClr val="tx1"/>
                </a:solidFill>
              </a:rPr>
              <a:t>cz</a:t>
            </a:r>
            <a:endParaRPr lang="en-US" sz="2400" baseline="30000" dirty="0">
              <a:solidFill>
                <a:schemeClr val="tx1"/>
              </a:solidFill>
            </a:endParaRPr>
          </a:p>
        </p:txBody>
      </p:sp>
      <p:sp>
        <p:nvSpPr>
          <p:cNvPr id="5" name="TextBox 4"/>
          <p:cNvSpPr txBox="1"/>
          <p:nvPr/>
        </p:nvSpPr>
        <p:spPr>
          <a:xfrm>
            <a:off x="6400800" y="1371600"/>
            <a:ext cx="2374900" cy="461963"/>
          </a:xfrm>
          <a:prstGeom prst="rect">
            <a:avLst/>
          </a:prstGeom>
          <a:noFill/>
        </p:spPr>
        <p:txBody>
          <a:bodyPr wrap="none">
            <a:spAutoFit/>
          </a:bodyPr>
          <a:lstStyle/>
          <a:p>
            <a:pPr algn="ctr" eaLnBrk="0" hangingPunct="0">
              <a:defRPr/>
            </a:pPr>
            <a:r>
              <a:rPr lang="en-US" sz="2400" dirty="0">
                <a:solidFill>
                  <a:schemeClr val="tx1"/>
                </a:solidFill>
                <a:latin typeface="+mn-lt"/>
              </a:rPr>
              <a:t>After filtering </a:t>
            </a:r>
            <a:r>
              <a:rPr lang="en-US" sz="2400" i="1" dirty="0" err="1">
                <a:solidFill>
                  <a:schemeClr val="tx1"/>
                </a:solidFill>
              </a:rPr>
              <a:t>e</a:t>
            </a:r>
            <a:r>
              <a:rPr lang="en-US" sz="2400" i="1" baseline="30000" dirty="0" err="1">
                <a:solidFill>
                  <a:schemeClr val="tx1"/>
                </a:solidFill>
              </a:rPr>
              <a:t>cz</a:t>
            </a:r>
            <a:endParaRPr lang="en-US" sz="2400" baseline="30000" dirty="0">
              <a:solidFill>
                <a:schemeClr val="tx1"/>
              </a:solidFill>
            </a:endParaRPr>
          </a:p>
        </p:txBody>
      </p:sp>
      <p:pic>
        <p:nvPicPr>
          <p:cNvPr id="10" name="Picture 9" descr="esm_bil.png"/>
          <p:cNvPicPr>
            <a:picLocks noChangeAspect="1"/>
          </p:cNvPicPr>
          <p:nvPr/>
        </p:nvPicPr>
        <p:blipFill>
          <a:blip r:embed="rId2" cstate="print"/>
          <a:stretch>
            <a:fillRect/>
          </a:stretch>
        </p:blipFill>
        <p:spPr>
          <a:xfrm>
            <a:off x="2219325" y="4638675"/>
            <a:ext cx="3078163" cy="1457325"/>
          </a:xfrm>
          <a:prstGeom prst="rect">
            <a:avLst/>
          </a:prstGeom>
          <a:ln w="19050">
            <a:solidFill>
              <a:srgbClr val="FF0000"/>
            </a:solidFill>
          </a:ln>
          <a:effectLst>
            <a:outerShdw blurRad="190500" algn="tl" rotWithShape="0">
              <a:srgbClr val="000000">
                <a:alpha val="70000"/>
              </a:srgbClr>
            </a:outerShdw>
          </a:effectLst>
        </p:spPr>
      </p:pic>
      <p:pic>
        <p:nvPicPr>
          <p:cNvPr id="11" name="Picture 10" descr="esm_9x9.png"/>
          <p:cNvPicPr>
            <a:picLocks noChangeAspect="1"/>
          </p:cNvPicPr>
          <p:nvPr/>
        </p:nvPicPr>
        <p:blipFill>
          <a:blip r:embed="rId3" cstate="print"/>
          <a:stretch>
            <a:fillRect/>
          </a:stretch>
        </p:blipFill>
        <p:spPr>
          <a:xfrm>
            <a:off x="5748338" y="4638675"/>
            <a:ext cx="3078162" cy="1457325"/>
          </a:xfrm>
          <a:prstGeom prst="rect">
            <a:avLst/>
          </a:prstGeom>
          <a:ln w="19050">
            <a:solidFill>
              <a:srgbClr val="FF0000"/>
            </a:solidFill>
          </a:ln>
          <a:effectLst>
            <a:outerShdw blurRad="190500" algn="tl" rotWithShape="0">
              <a:srgbClr val="000000">
                <a:alpha val="70000"/>
              </a:srgbClr>
            </a:outerShdw>
          </a:effectLst>
        </p:spPr>
      </p:pic>
      <p:pic>
        <p:nvPicPr>
          <p:cNvPr id="14" name="Picture 13" descr="esm_map_blurred.png"/>
          <p:cNvPicPr>
            <a:picLocks noChangeAspect="1"/>
          </p:cNvPicPr>
          <p:nvPr/>
        </p:nvPicPr>
        <p:blipFill>
          <a:blip r:embed="rId4" cstate="print"/>
          <a:stretch>
            <a:fillRect/>
          </a:stretch>
        </p:blipFill>
        <p:spPr>
          <a:xfrm>
            <a:off x="6318250" y="1822450"/>
            <a:ext cx="2520950" cy="2520950"/>
          </a:xfrm>
          <a:prstGeom prst="rect">
            <a:avLst/>
          </a:prstGeom>
          <a:ln w="12700">
            <a:solidFill>
              <a:schemeClr val="tx1"/>
            </a:solidFill>
          </a:ln>
          <a:effectLst>
            <a:outerShdw blurRad="190500" algn="tl" rotWithShape="0">
              <a:srgbClr val="000000">
                <a:alpha val="70000"/>
              </a:srgbClr>
            </a:outerShdw>
          </a:effectLst>
        </p:spPr>
      </p:pic>
      <p:pic>
        <p:nvPicPr>
          <p:cNvPr id="15" name="Picture 14" descr="esm_map.png"/>
          <p:cNvPicPr>
            <a:picLocks noChangeAspect="1"/>
          </p:cNvPicPr>
          <p:nvPr/>
        </p:nvPicPr>
        <p:blipFill>
          <a:blip r:embed="rId5" cstate="print"/>
          <a:stretch>
            <a:fillRect/>
          </a:stretch>
        </p:blipFill>
        <p:spPr>
          <a:xfrm>
            <a:off x="2219325" y="1822450"/>
            <a:ext cx="2520950" cy="2520950"/>
          </a:xfrm>
          <a:prstGeom prst="rect">
            <a:avLst/>
          </a:prstGeom>
          <a:ln w="12700">
            <a:solidFill>
              <a:schemeClr val="tx1"/>
            </a:solidFill>
          </a:ln>
          <a:effectLst>
            <a:outerShdw blurRad="190500" algn="tl" rotWithShape="0">
              <a:srgbClr val="000000">
                <a:alpha val="70000"/>
              </a:srgbClr>
            </a:outerShdw>
          </a:effectLst>
        </p:spPr>
      </p:pic>
      <p:pic>
        <p:nvPicPr>
          <p:cNvPr id="16" name="Picture 15" descr="esm_tri.png"/>
          <p:cNvPicPr>
            <a:picLocks noChangeAspect="1"/>
          </p:cNvPicPr>
          <p:nvPr/>
        </p:nvPicPr>
        <p:blipFill>
          <a:blip r:embed="rId6" cstate="print"/>
          <a:stretch>
            <a:fillRect/>
          </a:stretch>
        </p:blipFill>
        <p:spPr>
          <a:xfrm>
            <a:off x="304800" y="1828800"/>
            <a:ext cx="1676400" cy="1268413"/>
          </a:xfrm>
          <a:prstGeom prst="rect">
            <a:avLst/>
          </a:prstGeom>
          <a:ln w="12700">
            <a:solidFill>
              <a:schemeClr val="tx1"/>
            </a:solidFill>
          </a:ln>
          <a:effectLst>
            <a:outerShdw blurRad="190500" algn="tl" rotWithShape="0">
              <a:srgbClr val="000000">
                <a:alpha val="70000"/>
              </a:srgbClr>
            </a:outerShdw>
          </a:effectLst>
        </p:spPr>
      </p:pic>
      <p:sp>
        <p:nvSpPr>
          <p:cNvPr id="11275" name="Rectangle 17"/>
          <p:cNvSpPr>
            <a:spLocks noChangeArrowheads="1"/>
          </p:cNvSpPr>
          <p:nvPr/>
        </p:nvSpPr>
        <p:spPr bwMode="auto">
          <a:xfrm>
            <a:off x="1143000" y="2362200"/>
            <a:ext cx="762000" cy="381000"/>
          </a:xfrm>
          <a:prstGeom prst="rect">
            <a:avLst/>
          </a:prstGeom>
          <a:noFill/>
          <a:ln w="19050" algn="ctr">
            <a:solidFill>
              <a:srgbClr val="FF0000"/>
            </a:solidFill>
            <a:round/>
            <a:headEnd/>
            <a:tailEnd/>
          </a:ln>
        </p:spPr>
        <p:txBody>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7"/>
          <p:cNvSpPr>
            <a:spLocks noGrp="1"/>
          </p:cNvSpPr>
          <p:nvPr>
            <p:ph idx="1"/>
          </p:nvPr>
        </p:nvSpPr>
        <p:spPr/>
        <p:txBody>
          <a:bodyPr/>
          <a:lstStyle/>
          <a:p>
            <a:endParaRPr lang="en-US" smtClean="0"/>
          </a:p>
        </p:txBody>
      </p:sp>
      <p:pic>
        <p:nvPicPr>
          <p:cNvPr id="26" name="Picture 25" descr="plant14_esm_tri.png"/>
          <p:cNvPicPr>
            <a:picLocks noChangeAspect="1"/>
          </p:cNvPicPr>
          <p:nvPr/>
        </p:nvPicPr>
        <p:blipFill>
          <a:blip r:embed="rId2" cstate="print"/>
          <a:stretch>
            <a:fillRect/>
          </a:stretch>
        </p:blipFill>
        <p:spPr>
          <a:xfrm>
            <a:off x="5286375" y="3948113"/>
            <a:ext cx="3248025" cy="1752600"/>
          </a:xfrm>
          <a:prstGeom prst="rect">
            <a:avLst/>
          </a:prstGeom>
          <a:ln w="12700">
            <a:solidFill>
              <a:schemeClr val="tx1"/>
            </a:solidFill>
          </a:ln>
          <a:effectLst>
            <a:outerShdw blurRad="190500" algn="tl" rotWithShape="0">
              <a:srgbClr val="000000">
                <a:alpha val="70000"/>
              </a:srgbClr>
            </a:outerShdw>
          </a:effectLst>
        </p:spPr>
      </p:pic>
      <p:pic>
        <p:nvPicPr>
          <p:cNvPr id="27" name="Picture 26" descr="plant14_pcf.png"/>
          <p:cNvPicPr>
            <a:picLocks noChangeAspect="1"/>
          </p:cNvPicPr>
          <p:nvPr/>
        </p:nvPicPr>
        <p:blipFill>
          <a:blip r:embed="rId3" cstate="print"/>
          <a:stretch>
            <a:fillRect/>
          </a:stretch>
        </p:blipFill>
        <p:spPr>
          <a:xfrm>
            <a:off x="5286375" y="1676400"/>
            <a:ext cx="3248025" cy="1752600"/>
          </a:xfrm>
          <a:prstGeom prst="rect">
            <a:avLst/>
          </a:prstGeom>
          <a:ln w="12700">
            <a:solidFill>
              <a:schemeClr val="tx1"/>
            </a:solidFill>
          </a:ln>
          <a:effectLst>
            <a:outerShdw blurRad="190500" algn="tl" rotWithShape="0">
              <a:srgbClr val="000000">
                <a:alpha val="70000"/>
              </a:srgbClr>
            </a:outerShdw>
          </a:effectLst>
        </p:spPr>
      </p:pic>
      <p:sp>
        <p:nvSpPr>
          <p:cNvPr id="14341" name="Title 1"/>
          <p:cNvSpPr>
            <a:spLocks noGrp="1"/>
          </p:cNvSpPr>
          <p:nvPr>
            <p:ph type="title"/>
          </p:nvPr>
        </p:nvSpPr>
        <p:spPr/>
        <p:txBody>
          <a:bodyPr/>
          <a:lstStyle/>
          <a:p>
            <a:r>
              <a:rPr lang="en-US" smtClean="0"/>
              <a:t>Results</a:t>
            </a:r>
          </a:p>
        </p:txBody>
      </p:sp>
      <p:pic>
        <p:nvPicPr>
          <p:cNvPr id="16" name="Picture 15" descr="plant14_esm_tri.png"/>
          <p:cNvPicPr>
            <a:picLocks noChangeAspect="1"/>
          </p:cNvPicPr>
          <p:nvPr/>
        </p:nvPicPr>
        <p:blipFill>
          <a:blip r:embed="rId4" cstate="print"/>
          <a:stretch>
            <a:fillRect/>
          </a:stretch>
        </p:blipFill>
        <p:spPr bwMode="auto">
          <a:xfrm>
            <a:off x="638175" y="1676400"/>
            <a:ext cx="4102100" cy="4024313"/>
          </a:xfrm>
          <a:prstGeom prst="rect">
            <a:avLst/>
          </a:prstGeom>
          <a:ln w="19050">
            <a:solidFill>
              <a:schemeClr val="tx1"/>
            </a:solidFill>
          </a:ln>
          <a:effectLst>
            <a:outerShdw blurRad="190500" algn="tl" rotWithShape="0">
              <a:srgbClr val="000000">
                <a:alpha val="70000"/>
              </a:srgbClr>
            </a:outerShdw>
          </a:effectLst>
        </p:spPr>
      </p:pic>
      <p:sp>
        <p:nvSpPr>
          <p:cNvPr id="14343" name="Rectangle 18"/>
          <p:cNvSpPr>
            <a:spLocks noChangeArrowheads="1"/>
          </p:cNvSpPr>
          <p:nvPr/>
        </p:nvSpPr>
        <p:spPr bwMode="auto">
          <a:xfrm>
            <a:off x="2752725" y="3371850"/>
            <a:ext cx="390525" cy="285750"/>
          </a:xfrm>
          <a:prstGeom prst="rect">
            <a:avLst/>
          </a:prstGeom>
          <a:noFill/>
          <a:ln w="19050" algn="ctr">
            <a:solidFill>
              <a:srgbClr val="FF0000"/>
            </a:solidFill>
            <a:round/>
            <a:headEnd/>
            <a:tailEnd/>
          </a:ln>
        </p:spPr>
        <p:txBody>
          <a:bodyPr/>
          <a:lstStyle/>
          <a:p>
            <a:pPr eaLnBrk="0" hangingPunct="0"/>
            <a:endParaRPr lang="en-US"/>
          </a:p>
        </p:txBody>
      </p:sp>
      <p:sp>
        <p:nvSpPr>
          <p:cNvPr id="21" name="TextBox 20"/>
          <p:cNvSpPr txBox="1"/>
          <p:nvPr/>
        </p:nvSpPr>
        <p:spPr>
          <a:xfrm>
            <a:off x="3170238" y="1676400"/>
            <a:ext cx="1570037" cy="368300"/>
          </a:xfrm>
          <a:prstGeom prst="rect">
            <a:avLst/>
          </a:prstGeom>
          <a:noFill/>
        </p:spPr>
        <p:txBody>
          <a:bodyPr wrap="none">
            <a:spAutoFit/>
          </a:bodyPr>
          <a:lstStyle/>
          <a:p>
            <a:pPr algn="r" eaLnBrk="0" hangingPunct="0">
              <a:defRPr/>
            </a:pPr>
            <a:r>
              <a:rPr lang="en-US" dirty="0">
                <a:latin typeface="+mn-lt"/>
              </a:rPr>
              <a:t>ESM </a:t>
            </a:r>
            <a:r>
              <a:rPr lang="en-US" dirty="0" err="1">
                <a:latin typeface="+mn-lt"/>
              </a:rPr>
              <a:t>Trilinear</a:t>
            </a:r>
            <a:endParaRPr lang="en-US" dirty="0">
              <a:latin typeface="+mn-lt"/>
            </a:endParaRPr>
          </a:p>
        </p:txBody>
      </p:sp>
      <p:sp>
        <p:nvSpPr>
          <p:cNvPr id="22" name="TextBox 21"/>
          <p:cNvSpPr txBox="1"/>
          <p:nvPr/>
        </p:nvSpPr>
        <p:spPr>
          <a:xfrm>
            <a:off x="6291263" y="3440113"/>
            <a:ext cx="1236662" cy="369887"/>
          </a:xfrm>
          <a:prstGeom prst="rect">
            <a:avLst/>
          </a:prstGeom>
          <a:noFill/>
        </p:spPr>
        <p:txBody>
          <a:bodyPr wrap="none">
            <a:spAutoFit/>
          </a:bodyPr>
          <a:lstStyle/>
          <a:p>
            <a:pPr algn="r" eaLnBrk="0" hangingPunct="0">
              <a:defRPr/>
            </a:pPr>
            <a:r>
              <a:rPr lang="en-US" dirty="0">
                <a:solidFill>
                  <a:schemeClr val="tx1"/>
                </a:solidFill>
                <a:latin typeface="+mn-lt"/>
              </a:rPr>
              <a:t>PCF (2x2)</a:t>
            </a:r>
          </a:p>
        </p:txBody>
      </p:sp>
      <p:sp>
        <p:nvSpPr>
          <p:cNvPr id="23" name="TextBox 22"/>
          <p:cNvSpPr txBox="1"/>
          <p:nvPr/>
        </p:nvSpPr>
        <p:spPr>
          <a:xfrm>
            <a:off x="6124575" y="5715000"/>
            <a:ext cx="1570038" cy="369888"/>
          </a:xfrm>
          <a:prstGeom prst="rect">
            <a:avLst/>
          </a:prstGeom>
          <a:noFill/>
        </p:spPr>
        <p:txBody>
          <a:bodyPr wrap="none">
            <a:spAutoFit/>
          </a:bodyPr>
          <a:lstStyle/>
          <a:p>
            <a:pPr algn="r" eaLnBrk="0" hangingPunct="0">
              <a:defRPr/>
            </a:pPr>
            <a:r>
              <a:rPr lang="en-US" dirty="0">
                <a:solidFill>
                  <a:schemeClr val="tx1"/>
                </a:solidFill>
                <a:latin typeface="+mn-lt"/>
              </a:rPr>
              <a:t>ESM </a:t>
            </a:r>
            <a:r>
              <a:rPr lang="en-US" dirty="0" err="1">
                <a:solidFill>
                  <a:schemeClr val="tx1"/>
                </a:solidFill>
                <a:latin typeface="+mn-lt"/>
              </a:rPr>
              <a:t>Trilinear</a:t>
            </a:r>
            <a:endParaRPr lang="en-US" dirty="0">
              <a:solidFill>
                <a:schemeClr val="tx1"/>
              </a:solidFill>
              <a:latin typeface="+mn-lt"/>
            </a:endParaRPr>
          </a:p>
        </p:txBody>
      </p:sp>
      <p:sp>
        <p:nvSpPr>
          <p:cNvPr id="25" name="TextBox 24"/>
          <p:cNvSpPr txBox="1"/>
          <p:nvPr/>
        </p:nvSpPr>
        <p:spPr>
          <a:xfrm>
            <a:off x="2336800" y="5715000"/>
            <a:ext cx="2403475" cy="369888"/>
          </a:xfrm>
          <a:prstGeom prst="rect">
            <a:avLst/>
          </a:prstGeom>
          <a:noFill/>
        </p:spPr>
        <p:txBody>
          <a:bodyPr wrap="none">
            <a:spAutoFit/>
          </a:bodyPr>
          <a:lstStyle/>
          <a:p>
            <a:pPr algn="r" eaLnBrk="0" hangingPunct="0">
              <a:defRPr/>
            </a:pPr>
            <a:r>
              <a:rPr lang="en-US" dirty="0">
                <a:solidFill>
                  <a:schemeClr val="bg2"/>
                </a:solidFill>
                <a:latin typeface="+mn-lt"/>
              </a:rPr>
              <a:t>SM resolution: 2Kx2K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7391400" cy="641350"/>
          </a:xfrm>
        </p:spPr>
        <p:txBody>
          <a:bodyPr/>
          <a:lstStyle/>
          <a:p>
            <a:r>
              <a:rPr lang="en-CA" sz="3600"/>
              <a:t>Aliasing Artifacts</a:t>
            </a:r>
          </a:p>
        </p:txBody>
      </p:sp>
      <p:sp>
        <p:nvSpPr>
          <p:cNvPr id="17411" name="Rectangle 3"/>
          <p:cNvSpPr>
            <a:spLocks noGrp="1" noChangeArrowheads="1"/>
          </p:cNvSpPr>
          <p:nvPr>
            <p:ph idx="1"/>
          </p:nvPr>
        </p:nvSpPr>
        <p:spPr/>
        <p:txBody>
          <a:bodyPr/>
          <a:lstStyle/>
          <a:p>
            <a:pPr marL="342900" indent="-342900"/>
            <a:r>
              <a:rPr lang="en-CA" sz="2800"/>
              <a:t>Magnification artifacts</a:t>
            </a:r>
          </a:p>
        </p:txBody>
      </p:sp>
      <p:grpSp>
        <p:nvGrpSpPr>
          <p:cNvPr id="2" name="Group 7"/>
          <p:cNvGrpSpPr>
            <a:grpSpLocks/>
          </p:cNvGrpSpPr>
          <p:nvPr/>
        </p:nvGrpSpPr>
        <p:grpSpPr bwMode="auto">
          <a:xfrm>
            <a:off x="609600" y="2438400"/>
            <a:ext cx="8056563" cy="3686175"/>
            <a:chOff x="384" y="1680"/>
            <a:chExt cx="5075" cy="2322"/>
          </a:xfrm>
        </p:grpSpPr>
        <p:pic>
          <p:nvPicPr>
            <p:cNvPr id="17412" name="Picture 4"/>
            <p:cNvPicPr>
              <a:picLocks noChangeAspect="1" noChangeArrowheads="1"/>
            </p:cNvPicPr>
            <p:nvPr/>
          </p:nvPicPr>
          <p:blipFill>
            <a:blip r:embed="rId3" cstate="print"/>
            <a:srcRect/>
            <a:stretch>
              <a:fillRect/>
            </a:stretch>
          </p:blipFill>
          <p:spPr bwMode="auto">
            <a:xfrm>
              <a:off x="384" y="1680"/>
              <a:ext cx="3301" cy="2322"/>
            </a:xfrm>
            <a:prstGeom prst="rect">
              <a:avLst/>
            </a:prstGeom>
            <a:noFill/>
            <a:ln w="9525">
              <a:noFill/>
              <a:miter lim="800000"/>
              <a:headEnd/>
              <a:tailEnd/>
            </a:ln>
            <a:effectLst/>
          </p:spPr>
        </p:pic>
        <p:pic>
          <p:nvPicPr>
            <p:cNvPr id="17413" name="Picture 5"/>
            <p:cNvPicPr>
              <a:picLocks noChangeAspect="1" noChangeArrowheads="1"/>
            </p:cNvPicPr>
            <p:nvPr/>
          </p:nvPicPr>
          <p:blipFill>
            <a:blip r:embed="rId4" cstate="print"/>
            <a:srcRect/>
            <a:stretch>
              <a:fillRect/>
            </a:stretch>
          </p:blipFill>
          <p:spPr bwMode="auto">
            <a:xfrm>
              <a:off x="3936" y="2016"/>
              <a:ext cx="1523" cy="1583"/>
            </a:xfrm>
            <a:prstGeom prst="rect">
              <a:avLst/>
            </a:prstGeom>
            <a:noFill/>
            <a:ln w="19050">
              <a:solidFill>
                <a:schemeClr val="hlink"/>
              </a:solidFill>
              <a:miter lim="800000"/>
              <a:headEnd/>
              <a:tailEnd/>
            </a:ln>
            <a:effectLst/>
          </p:spPr>
        </p:pic>
      </p:grpSp>
      <p:sp>
        <p:nvSpPr>
          <p:cNvPr id="17414" name="Rectangle 6"/>
          <p:cNvSpPr>
            <a:spLocks noChangeArrowheads="1"/>
          </p:cNvSpPr>
          <p:nvPr/>
        </p:nvSpPr>
        <p:spPr bwMode="auto">
          <a:xfrm>
            <a:off x="1676400" y="3429000"/>
            <a:ext cx="990600" cy="762000"/>
          </a:xfrm>
          <a:prstGeom prst="rect">
            <a:avLst/>
          </a:prstGeom>
          <a:noFill/>
          <a:ln w="19050">
            <a:solidFill>
              <a:schemeClr val="hlink"/>
            </a:solidFill>
            <a:miter lim="800000"/>
            <a:headEnd/>
            <a:tailEnd/>
          </a:ln>
          <a:effectLst/>
        </p:spPr>
        <p:txBody>
          <a:bodyPr wrap="none" anchor="ctr"/>
          <a:lstStyle/>
          <a:p>
            <a:pPr algn="l" rtl="0" fontAlgn="base">
              <a:spcBef>
                <a:spcPct val="0"/>
              </a:spcBef>
              <a:spcAft>
                <a:spcPct val="0"/>
              </a:spcAft>
            </a:pPr>
            <a:endParaRPr lang="en-US" kern="1200">
              <a:solidFill>
                <a:srgbClr val="FFFFFF"/>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52"/>
          <p:cNvSpPr>
            <a:spLocks noGrp="1"/>
          </p:cNvSpPr>
          <p:nvPr>
            <p:ph idx="1"/>
          </p:nvPr>
        </p:nvSpPr>
        <p:spPr/>
        <p:txBody>
          <a:bodyPr/>
          <a:lstStyle/>
          <a:p>
            <a:r>
              <a:rPr lang="en-US" sz="2000" dirty="0" smtClean="0"/>
              <a:t>Quality and performance comparison</a:t>
            </a:r>
          </a:p>
        </p:txBody>
      </p:sp>
      <p:sp>
        <p:nvSpPr>
          <p:cNvPr id="15363" name="Title 1"/>
          <p:cNvSpPr>
            <a:spLocks noGrp="1"/>
          </p:cNvSpPr>
          <p:nvPr>
            <p:ph type="title"/>
          </p:nvPr>
        </p:nvSpPr>
        <p:spPr/>
        <p:txBody>
          <a:bodyPr/>
          <a:lstStyle/>
          <a:p>
            <a:r>
              <a:rPr lang="en-US" smtClean="0"/>
              <a:t>Results</a:t>
            </a:r>
          </a:p>
        </p:txBody>
      </p:sp>
      <p:pic>
        <p:nvPicPr>
          <p:cNvPr id="45" name="Picture 44" descr="tree_esm_tri.png"/>
          <p:cNvPicPr>
            <a:picLocks noChangeAspect="1"/>
          </p:cNvPicPr>
          <p:nvPr/>
        </p:nvPicPr>
        <p:blipFill>
          <a:blip r:embed="rId2" cstate="print"/>
          <a:stretch>
            <a:fillRect/>
          </a:stretch>
        </p:blipFill>
        <p:spPr bwMode="auto">
          <a:xfrm>
            <a:off x="533400" y="2286000"/>
            <a:ext cx="2482850" cy="2597150"/>
          </a:xfrm>
          <a:prstGeom prst="rect">
            <a:avLst/>
          </a:prstGeom>
          <a:ln>
            <a:solidFill>
              <a:schemeClr val="tx1"/>
            </a:solidFill>
          </a:ln>
          <a:effectLst>
            <a:outerShdw blurRad="190500" algn="tl" rotWithShape="0">
              <a:srgbClr val="000000">
                <a:alpha val="70000"/>
              </a:srgbClr>
            </a:outerShdw>
          </a:effectLst>
        </p:spPr>
      </p:pic>
      <p:sp>
        <p:nvSpPr>
          <p:cNvPr id="15365" name="Rectangle 55"/>
          <p:cNvSpPr>
            <a:spLocks noChangeArrowheads="1"/>
          </p:cNvSpPr>
          <p:nvPr/>
        </p:nvSpPr>
        <p:spPr bwMode="auto">
          <a:xfrm>
            <a:off x="2152650" y="3854450"/>
            <a:ext cx="590550" cy="266700"/>
          </a:xfrm>
          <a:prstGeom prst="rect">
            <a:avLst/>
          </a:prstGeom>
          <a:noFill/>
          <a:ln w="19050" algn="ctr">
            <a:solidFill>
              <a:srgbClr val="FF0000"/>
            </a:solidFill>
            <a:round/>
            <a:headEnd/>
            <a:tailEnd/>
          </a:ln>
        </p:spPr>
        <p:txBody>
          <a:bodyPr/>
          <a:lstStyle/>
          <a:p>
            <a:pPr eaLnBrk="0" hangingPunct="0"/>
            <a:endParaRPr lang="en-US"/>
          </a:p>
        </p:txBody>
      </p:sp>
      <p:grpSp>
        <p:nvGrpSpPr>
          <p:cNvPr id="2" name="Group 21"/>
          <p:cNvGrpSpPr>
            <a:grpSpLocks/>
          </p:cNvGrpSpPr>
          <p:nvPr/>
        </p:nvGrpSpPr>
        <p:grpSpPr bwMode="auto">
          <a:xfrm>
            <a:off x="3284538" y="2286000"/>
            <a:ext cx="2547937" cy="3810000"/>
            <a:chOff x="3284538" y="2286000"/>
            <a:chExt cx="2547937" cy="3810000"/>
          </a:xfrm>
        </p:grpSpPr>
        <p:pic>
          <p:nvPicPr>
            <p:cNvPr id="47" name="Picture 46" descr="tree_esm_tri.png"/>
            <p:cNvPicPr>
              <a:picLocks noChangeAspect="1"/>
            </p:cNvPicPr>
            <p:nvPr/>
          </p:nvPicPr>
          <p:blipFill>
            <a:blip r:embed="rId3" cstate="print"/>
            <a:stretch>
              <a:fillRect/>
            </a:stretch>
          </p:blipFill>
          <p:spPr>
            <a:xfrm>
              <a:off x="3284538" y="2286000"/>
              <a:ext cx="2547937" cy="1096963"/>
            </a:xfrm>
            <a:prstGeom prst="rect">
              <a:avLst/>
            </a:prstGeom>
            <a:ln w="12700">
              <a:solidFill>
                <a:srgbClr val="FF0000"/>
              </a:solidFill>
            </a:ln>
            <a:effectLst>
              <a:outerShdw blurRad="190500" algn="tl" rotWithShape="0">
                <a:srgbClr val="000000">
                  <a:alpha val="70000"/>
                </a:srgbClr>
              </a:outerShdw>
            </a:effectLst>
          </p:spPr>
        </p:pic>
        <p:pic>
          <p:nvPicPr>
            <p:cNvPr id="50" name="Picture 49" descr="tree_esm_23x23.png"/>
            <p:cNvPicPr>
              <a:picLocks noChangeAspect="1"/>
            </p:cNvPicPr>
            <p:nvPr/>
          </p:nvPicPr>
          <p:blipFill>
            <a:blip r:embed="rId4" cstate="print"/>
            <a:stretch>
              <a:fillRect/>
            </a:stretch>
          </p:blipFill>
          <p:spPr>
            <a:xfrm>
              <a:off x="3284538" y="4999038"/>
              <a:ext cx="2547937" cy="1096962"/>
            </a:xfrm>
            <a:prstGeom prst="rect">
              <a:avLst/>
            </a:prstGeom>
            <a:ln w="12700">
              <a:solidFill>
                <a:srgbClr val="FF0000"/>
              </a:solidFill>
            </a:ln>
            <a:effectLst>
              <a:outerShdw blurRad="190500" algn="tl" rotWithShape="0">
                <a:srgbClr val="000000">
                  <a:alpha val="70000"/>
                </a:srgbClr>
              </a:outerShdw>
            </a:effectLst>
          </p:spPr>
        </p:pic>
        <p:pic>
          <p:nvPicPr>
            <p:cNvPr id="51" name="Picture 50" descr="tree_esm_7x7.png"/>
            <p:cNvPicPr>
              <a:picLocks noChangeAspect="1"/>
            </p:cNvPicPr>
            <p:nvPr/>
          </p:nvPicPr>
          <p:blipFill>
            <a:blip r:embed="rId5" cstate="print"/>
            <a:stretch>
              <a:fillRect/>
            </a:stretch>
          </p:blipFill>
          <p:spPr>
            <a:xfrm>
              <a:off x="3284538" y="3641725"/>
              <a:ext cx="2547937" cy="1098550"/>
            </a:xfrm>
            <a:prstGeom prst="rect">
              <a:avLst/>
            </a:prstGeom>
            <a:ln w="12700">
              <a:solidFill>
                <a:srgbClr val="FF0000"/>
              </a:solidFill>
            </a:ln>
            <a:effectLst>
              <a:outerShdw blurRad="190500" algn="tl" rotWithShape="0">
                <a:srgbClr val="000000">
                  <a:alpha val="70000"/>
                </a:srgbClr>
              </a:outerShdw>
            </a:effectLst>
          </p:spPr>
        </p:pic>
        <p:sp>
          <p:nvSpPr>
            <p:cNvPr id="17" name="TextBox 16"/>
            <p:cNvSpPr txBox="1"/>
            <p:nvPr/>
          </p:nvSpPr>
          <p:spPr>
            <a:xfrm>
              <a:off x="4492625" y="2286000"/>
              <a:ext cx="1339850" cy="307975"/>
            </a:xfrm>
            <a:prstGeom prst="rect">
              <a:avLst/>
            </a:prstGeom>
            <a:noFill/>
          </p:spPr>
          <p:txBody>
            <a:bodyPr wrap="none">
              <a:spAutoFit/>
            </a:bodyPr>
            <a:lstStyle/>
            <a:p>
              <a:pPr algn="r" eaLnBrk="0" hangingPunct="0">
                <a:defRPr/>
              </a:pPr>
              <a:r>
                <a:rPr lang="en-US" sz="1400" b="1" dirty="0">
                  <a:latin typeface="+mn-lt"/>
                </a:rPr>
                <a:t>NC – 252 FPS</a:t>
              </a:r>
            </a:p>
          </p:txBody>
        </p:sp>
        <p:sp>
          <p:nvSpPr>
            <p:cNvPr id="18" name="TextBox 17"/>
            <p:cNvSpPr txBox="1"/>
            <p:nvPr/>
          </p:nvSpPr>
          <p:spPr>
            <a:xfrm>
              <a:off x="4513263" y="3641725"/>
              <a:ext cx="1319212" cy="307975"/>
            </a:xfrm>
            <a:prstGeom prst="rect">
              <a:avLst/>
            </a:prstGeom>
            <a:noFill/>
          </p:spPr>
          <p:txBody>
            <a:bodyPr wrap="none">
              <a:spAutoFit/>
            </a:bodyPr>
            <a:lstStyle/>
            <a:p>
              <a:pPr algn="r" eaLnBrk="0" hangingPunct="0">
                <a:defRPr/>
              </a:pPr>
              <a:r>
                <a:rPr lang="en-US" sz="1400" b="1" dirty="0">
                  <a:latin typeface="+mn-lt"/>
                </a:rPr>
                <a:t>7x7– 137 FPS</a:t>
              </a:r>
            </a:p>
          </p:txBody>
        </p:sp>
        <p:sp>
          <p:nvSpPr>
            <p:cNvPr id="20" name="TextBox 19"/>
            <p:cNvSpPr txBox="1"/>
            <p:nvPr/>
          </p:nvSpPr>
          <p:spPr>
            <a:xfrm>
              <a:off x="4414838" y="4999038"/>
              <a:ext cx="1417637" cy="307975"/>
            </a:xfrm>
            <a:prstGeom prst="rect">
              <a:avLst/>
            </a:prstGeom>
            <a:noFill/>
          </p:spPr>
          <p:txBody>
            <a:bodyPr wrap="none">
              <a:spAutoFit/>
            </a:bodyPr>
            <a:lstStyle/>
            <a:p>
              <a:pPr algn="r" eaLnBrk="0" hangingPunct="0">
                <a:defRPr/>
              </a:pPr>
              <a:r>
                <a:rPr lang="en-US" sz="1400" b="1" dirty="0">
                  <a:latin typeface="+mn-lt"/>
                </a:rPr>
                <a:t>23x23– 68 FPS</a:t>
              </a:r>
            </a:p>
          </p:txBody>
        </p:sp>
      </p:grpSp>
      <p:grpSp>
        <p:nvGrpSpPr>
          <p:cNvPr id="3" name="Group 24"/>
          <p:cNvGrpSpPr>
            <a:grpSpLocks/>
          </p:cNvGrpSpPr>
          <p:nvPr/>
        </p:nvGrpSpPr>
        <p:grpSpPr bwMode="auto">
          <a:xfrm>
            <a:off x="6137275" y="2286000"/>
            <a:ext cx="2549525" cy="3810000"/>
            <a:chOff x="6137275" y="2286000"/>
            <a:chExt cx="2549525" cy="3810000"/>
          </a:xfrm>
        </p:grpSpPr>
        <p:pic>
          <p:nvPicPr>
            <p:cNvPr id="46" name="Picture 45" descr="tree_pcf_2x2.png"/>
            <p:cNvPicPr>
              <a:picLocks noChangeAspect="1"/>
            </p:cNvPicPr>
            <p:nvPr/>
          </p:nvPicPr>
          <p:blipFill>
            <a:blip r:embed="rId6" cstate="print"/>
            <a:stretch>
              <a:fillRect/>
            </a:stretch>
          </p:blipFill>
          <p:spPr>
            <a:xfrm>
              <a:off x="6137275" y="2286000"/>
              <a:ext cx="2549525" cy="1096963"/>
            </a:xfrm>
            <a:prstGeom prst="rect">
              <a:avLst/>
            </a:prstGeom>
            <a:ln w="12700">
              <a:solidFill>
                <a:srgbClr val="FF0000"/>
              </a:solidFill>
            </a:ln>
            <a:effectLst>
              <a:outerShdw blurRad="190500" algn="tl" rotWithShape="0">
                <a:srgbClr val="000000">
                  <a:alpha val="70000"/>
                </a:srgbClr>
              </a:outerShdw>
            </a:effectLst>
          </p:spPr>
        </p:pic>
        <p:pic>
          <p:nvPicPr>
            <p:cNvPr id="48" name="Picture 47" descr="tree_pcf_10x10.png"/>
            <p:cNvPicPr>
              <a:picLocks noChangeAspect="1"/>
            </p:cNvPicPr>
            <p:nvPr/>
          </p:nvPicPr>
          <p:blipFill>
            <a:blip r:embed="rId7" cstate="print"/>
            <a:stretch>
              <a:fillRect/>
            </a:stretch>
          </p:blipFill>
          <p:spPr>
            <a:xfrm>
              <a:off x="6137275" y="4999038"/>
              <a:ext cx="2549525" cy="1096962"/>
            </a:xfrm>
            <a:prstGeom prst="rect">
              <a:avLst/>
            </a:prstGeom>
            <a:ln w="12700">
              <a:solidFill>
                <a:srgbClr val="FF0000"/>
              </a:solidFill>
            </a:ln>
            <a:effectLst>
              <a:outerShdw blurRad="190500" algn="tl" rotWithShape="0">
                <a:srgbClr val="000000">
                  <a:alpha val="70000"/>
                </a:srgbClr>
              </a:outerShdw>
            </a:effectLst>
          </p:spPr>
        </p:pic>
        <p:pic>
          <p:nvPicPr>
            <p:cNvPr id="49" name="Picture 48" descr="tree_pcf_6x6.png"/>
            <p:cNvPicPr>
              <a:picLocks noChangeAspect="1"/>
            </p:cNvPicPr>
            <p:nvPr/>
          </p:nvPicPr>
          <p:blipFill>
            <a:blip r:embed="rId8" cstate="print"/>
            <a:stretch>
              <a:fillRect/>
            </a:stretch>
          </p:blipFill>
          <p:spPr>
            <a:xfrm>
              <a:off x="6137275" y="3641725"/>
              <a:ext cx="2549525" cy="1098550"/>
            </a:xfrm>
            <a:prstGeom prst="rect">
              <a:avLst/>
            </a:prstGeom>
            <a:ln w="12700">
              <a:solidFill>
                <a:srgbClr val="FF0000"/>
              </a:solidFill>
            </a:ln>
            <a:effectLst>
              <a:outerShdw blurRad="190500" algn="tl" rotWithShape="0">
                <a:srgbClr val="000000">
                  <a:alpha val="70000"/>
                </a:srgbClr>
              </a:outerShdw>
            </a:effectLst>
          </p:spPr>
        </p:pic>
        <p:sp>
          <p:nvSpPr>
            <p:cNvPr id="23" name="TextBox 22"/>
            <p:cNvSpPr txBox="1"/>
            <p:nvPr/>
          </p:nvSpPr>
          <p:spPr>
            <a:xfrm>
              <a:off x="7367588" y="3641725"/>
              <a:ext cx="1319212" cy="307975"/>
            </a:xfrm>
            <a:prstGeom prst="rect">
              <a:avLst/>
            </a:prstGeom>
            <a:noFill/>
          </p:spPr>
          <p:txBody>
            <a:bodyPr wrap="none">
              <a:spAutoFit/>
            </a:bodyPr>
            <a:lstStyle/>
            <a:p>
              <a:pPr algn="r" eaLnBrk="0" hangingPunct="0">
                <a:defRPr/>
              </a:pPr>
              <a:r>
                <a:rPr lang="en-US" sz="1400" b="1" dirty="0">
                  <a:latin typeface="+mn-lt"/>
                </a:rPr>
                <a:t>6x6– 142 FPS</a:t>
              </a:r>
            </a:p>
          </p:txBody>
        </p:sp>
        <p:sp>
          <p:nvSpPr>
            <p:cNvPr id="24" name="TextBox 23"/>
            <p:cNvSpPr txBox="1"/>
            <p:nvPr/>
          </p:nvSpPr>
          <p:spPr>
            <a:xfrm>
              <a:off x="7267575" y="4999038"/>
              <a:ext cx="1419225" cy="307975"/>
            </a:xfrm>
            <a:prstGeom prst="rect">
              <a:avLst/>
            </a:prstGeom>
            <a:noFill/>
          </p:spPr>
          <p:txBody>
            <a:bodyPr wrap="none">
              <a:spAutoFit/>
            </a:bodyPr>
            <a:lstStyle/>
            <a:p>
              <a:pPr algn="r" eaLnBrk="0" hangingPunct="0">
                <a:defRPr/>
              </a:pPr>
              <a:r>
                <a:rPr lang="en-US" sz="1400" b="1" dirty="0">
                  <a:latin typeface="+mn-lt"/>
                </a:rPr>
                <a:t>10x10– 67 FPS</a:t>
              </a:r>
            </a:p>
          </p:txBody>
        </p:sp>
        <p:sp>
          <p:nvSpPr>
            <p:cNvPr id="36" name="TextBox 35"/>
            <p:cNvSpPr txBox="1"/>
            <p:nvPr/>
          </p:nvSpPr>
          <p:spPr>
            <a:xfrm>
              <a:off x="7367588" y="2286000"/>
              <a:ext cx="1319212" cy="307975"/>
            </a:xfrm>
            <a:prstGeom prst="rect">
              <a:avLst/>
            </a:prstGeom>
            <a:noFill/>
          </p:spPr>
          <p:txBody>
            <a:bodyPr wrap="none">
              <a:spAutoFit/>
            </a:bodyPr>
            <a:lstStyle/>
            <a:p>
              <a:pPr algn="r" eaLnBrk="0" hangingPunct="0">
                <a:defRPr/>
              </a:pPr>
              <a:r>
                <a:rPr lang="en-US" sz="1400" b="1" dirty="0">
                  <a:latin typeface="+mn-lt"/>
                </a:rPr>
                <a:t>2x2– 399 FPS</a:t>
              </a:r>
            </a:p>
          </p:txBody>
        </p:sp>
      </p:grpSp>
      <p:sp>
        <p:nvSpPr>
          <p:cNvPr id="19" name="TextBox 18"/>
          <p:cNvSpPr txBox="1"/>
          <p:nvPr/>
        </p:nvSpPr>
        <p:spPr>
          <a:xfrm>
            <a:off x="6383338" y="1828800"/>
            <a:ext cx="2057400" cy="369888"/>
          </a:xfrm>
          <a:prstGeom prst="rect">
            <a:avLst/>
          </a:prstGeom>
          <a:noFill/>
        </p:spPr>
        <p:txBody>
          <a:bodyPr wrap="none">
            <a:spAutoFit/>
          </a:bodyPr>
          <a:lstStyle/>
          <a:p>
            <a:pPr algn="ctr" eaLnBrk="0" hangingPunct="0">
              <a:defRPr/>
            </a:pPr>
            <a:r>
              <a:rPr lang="en-US" dirty="0">
                <a:solidFill>
                  <a:schemeClr val="tx1"/>
                </a:solidFill>
                <a:latin typeface="+mn-lt"/>
              </a:rPr>
              <a:t>Multi-Sample PCF</a:t>
            </a:r>
          </a:p>
        </p:txBody>
      </p:sp>
      <p:sp>
        <p:nvSpPr>
          <p:cNvPr id="21" name="TextBox 20"/>
          <p:cNvSpPr txBox="1"/>
          <p:nvPr/>
        </p:nvSpPr>
        <p:spPr>
          <a:xfrm>
            <a:off x="4216400" y="1828800"/>
            <a:ext cx="684213" cy="369888"/>
          </a:xfrm>
          <a:prstGeom prst="rect">
            <a:avLst/>
          </a:prstGeom>
          <a:noFill/>
        </p:spPr>
        <p:txBody>
          <a:bodyPr wrap="none">
            <a:spAutoFit/>
          </a:bodyPr>
          <a:lstStyle/>
          <a:p>
            <a:pPr algn="ctr" eaLnBrk="0" hangingPunct="0">
              <a:defRPr/>
            </a:pPr>
            <a:r>
              <a:rPr lang="en-US" dirty="0">
                <a:solidFill>
                  <a:schemeClr val="tx1"/>
                </a:solidFill>
                <a:latin typeface="+mn-lt"/>
              </a:rPr>
              <a:t>ESM</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56" name="Picture 52" descr="sm_flt_img_lres"/>
          <p:cNvPicPr>
            <a:picLocks noChangeAspect="1" noChangeArrowheads="1"/>
          </p:cNvPicPr>
          <p:nvPr/>
        </p:nvPicPr>
        <p:blipFill>
          <a:blip r:embed="rId4" cstate="print"/>
          <a:srcRect/>
          <a:stretch>
            <a:fillRect/>
          </a:stretch>
        </p:blipFill>
        <p:spPr bwMode="auto">
          <a:xfrm>
            <a:off x="5715000" y="4343400"/>
            <a:ext cx="1225550" cy="1225550"/>
          </a:xfrm>
          <a:prstGeom prst="rect">
            <a:avLst/>
          </a:prstGeom>
          <a:noFill/>
          <a:ln w="28575">
            <a:solidFill>
              <a:schemeClr val="tx1"/>
            </a:solidFill>
            <a:miter lim="800000"/>
            <a:headEnd/>
            <a:tailEnd/>
          </a:ln>
        </p:spPr>
      </p:pic>
      <p:pic>
        <p:nvPicPr>
          <p:cNvPr id="72738" name="Picture 34" descr="bf_f08"/>
          <p:cNvPicPr>
            <a:picLocks noChangeAspect="1" noChangeArrowheads="1"/>
          </p:cNvPicPr>
          <p:nvPr/>
        </p:nvPicPr>
        <p:blipFill>
          <a:blip r:embed="rId5" cstate="print"/>
          <a:srcRect/>
          <a:stretch>
            <a:fillRect/>
          </a:stretch>
        </p:blipFill>
        <p:spPr bwMode="auto">
          <a:xfrm>
            <a:off x="7086600" y="4343400"/>
            <a:ext cx="1171575" cy="1228725"/>
          </a:xfrm>
          <a:prstGeom prst="rect">
            <a:avLst/>
          </a:prstGeom>
          <a:noFill/>
          <a:ln w="19050">
            <a:solidFill>
              <a:schemeClr val="tx1"/>
            </a:solidFill>
            <a:miter lim="800000"/>
            <a:headEnd/>
            <a:tailEnd/>
          </a:ln>
        </p:spPr>
      </p:pic>
      <p:sp>
        <p:nvSpPr>
          <p:cNvPr id="72706" name="Rectangle 2"/>
          <p:cNvSpPr>
            <a:spLocks noGrp="1" noChangeArrowheads="1"/>
          </p:cNvSpPr>
          <p:nvPr>
            <p:ph type="title"/>
          </p:nvPr>
        </p:nvSpPr>
        <p:spPr>
          <a:xfrm>
            <a:off x="468313" y="187325"/>
            <a:ext cx="6770687" cy="1152525"/>
          </a:xfrm>
        </p:spPr>
        <p:txBody>
          <a:bodyPr/>
          <a:lstStyle/>
          <a:p>
            <a:r>
              <a:rPr lang="en-US" dirty="0" smtClean="0"/>
              <a:t>Convolution Shadow Maps</a:t>
            </a:r>
            <a:endParaRPr lang="en-US" dirty="0"/>
          </a:p>
        </p:txBody>
      </p:sp>
      <p:sp>
        <p:nvSpPr>
          <p:cNvPr id="72721" name="Rectangle 17"/>
          <p:cNvSpPr>
            <a:spLocks noGrp="1" noChangeArrowheads="1"/>
          </p:cNvSpPr>
          <p:nvPr>
            <p:ph type="body" idx="1"/>
          </p:nvPr>
        </p:nvSpPr>
        <p:spPr/>
        <p:txBody>
          <a:bodyPr/>
          <a:lstStyle/>
          <a:p>
            <a:r>
              <a:rPr lang="en-US" dirty="0" smtClean="0"/>
              <a:t>Transform </a:t>
            </a:r>
            <a:r>
              <a:rPr lang="en-US" dirty="0"/>
              <a:t>depth map such that we can write the shadow test as a </a:t>
            </a:r>
            <a:r>
              <a:rPr lang="en-US" dirty="0" smtClean="0"/>
              <a:t>sum.</a:t>
            </a:r>
          </a:p>
          <a:p>
            <a:r>
              <a:rPr lang="en-US" dirty="0" smtClean="0"/>
              <a:t>We can then filter the coefficients.</a:t>
            </a:r>
            <a:endParaRPr lang="en-US" dirty="0"/>
          </a:p>
          <a:p>
            <a:endParaRPr lang="en-US" dirty="0"/>
          </a:p>
        </p:txBody>
      </p:sp>
      <p:grpSp>
        <p:nvGrpSpPr>
          <p:cNvPr id="2" name="Group 38"/>
          <p:cNvGrpSpPr>
            <a:grpSpLocks/>
          </p:cNvGrpSpPr>
          <p:nvPr/>
        </p:nvGrpSpPr>
        <p:grpSpPr bwMode="auto">
          <a:xfrm>
            <a:off x="1066800" y="3276600"/>
            <a:ext cx="5105400" cy="1136650"/>
            <a:chOff x="570" y="2400"/>
            <a:chExt cx="3216" cy="716"/>
          </a:xfrm>
        </p:grpSpPr>
        <p:graphicFrame>
          <p:nvGraphicFramePr>
            <p:cNvPr id="72724" name="Object 20"/>
            <p:cNvGraphicFramePr>
              <a:graphicFrameLocks noChangeAspect="1"/>
            </p:cNvGraphicFramePr>
            <p:nvPr/>
          </p:nvGraphicFramePr>
          <p:xfrm>
            <a:off x="1480" y="2400"/>
            <a:ext cx="484" cy="716"/>
          </p:xfrm>
          <a:graphic>
            <a:graphicData uri="http://schemas.openxmlformats.org/presentationml/2006/ole">
              <p:oleObj spid="_x0000_s5123" name="Equation" r:id="rId6" imgW="291960" imgH="431640" progId="Equation.3">
                <p:embed/>
              </p:oleObj>
            </a:graphicData>
          </a:graphic>
        </p:graphicFrame>
        <p:sp>
          <p:nvSpPr>
            <p:cNvPr id="72725" name="Text Box 21"/>
            <p:cNvSpPr txBox="1">
              <a:spLocks noChangeArrowheads="1"/>
            </p:cNvSpPr>
            <p:nvPr/>
          </p:nvSpPr>
          <p:spPr bwMode="auto">
            <a:xfrm>
              <a:off x="570" y="2556"/>
              <a:ext cx="3216" cy="404"/>
            </a:xfrm>
            <a:prstGeom prst="rect">
              <a:avLst/>
            </a:prstGeom>
            <a:noFill/>
            <a:ln w="9525">
              <a:noFill/>
              <a:miter lim="800000"/>
              <a:headEnd/>
              <a:tailEnd/>
            </a:ln>
            <a:effectLst/>
          </p:spPr>
          <p:txBody>
            <a:bodyPr>
              <a:spAutoFit/>
            </a:bodyPr>
            <a:lstStyle/>
            <a:p>
              <a:pPr algn="l">
                <a:spcBef>
                  <a:spcPct val="50000"/>
                </a:spcBef>
              </a:pPr>
              <a:r>
                <a:rPr lang="en-US" sz="3600" i="1" dirty="0">
                  <a:solidFill>
                    <a:schemeClr val="tx1"/>
                  </a:solidFill>
                </a:rPr>
                <a:t>f</a:t>
              </a:r>
              <a:r>
                <a:rPr lang="en-US" sz="3600" dirty="0">
                  <a:solidFill>
                    <a:schemeClr val="tx1"/>
                  </a:solidFill>
                </a:rPr>
                <a:t>(</a:t>
              </a:r>
              <a:r>
                <a:rPr lang="en-US" sz="3600" i="1" dirty="0" err="1">
                  <a:solidFill>
                    <a:schemeClr val="tx1"/>
                  </a:solidFill>
                </a:rPr>
                <a:t>d,z</a:t>
              </a:r>
              <a:r>
                <a:rPr lang="en-US" sz="3600" dirty="0">
                  <a:solidFill>
                    <a:schemeClr val="tx1"/>
                  </a:solidFill>
                </a:rPr>
                <a:t>)</a:t>
              </a:r>
              <a:r>
                <a:rPr lang="en-US" sz="3600" i="1" dirty="0">
                  <a:solidFill>
                    <a:schemeClr val="tx1"/>
                  </a:solidFill>
                </a:rPr>
                <a:t> =     </a:t>
              </a:r>
              <a:r>
                <a:rPr lang="en-US" sz="3600" i="1" dirty="0" err="1">
                  <a:solidFill>
                    <a:schemeClr val="tx1"/>
                  </a:solidFill>
                </a:rPr>
                <a:t>a</a:t>
              </a:r>
              <a:r>
                <a:rPr lang="en-US" sz="3600" i="1" baseline="-20000" dirty="0" err="1">
                  <a:solidFill>
                    <a:schemeClr val="tx1"/>
                  </a:solidFill>
                </a:rPr>
                <a:t>i</a:t>
              </a:r>
              <a:r>
                <a:rPr lang="en-US" sz="3600" dirty="0">
                  <a:solidFill>
                    <a:schemeClr val="tx1"/>
                  </a:solidFill>
                </a:rPr>
                <a:t>(</a:t>
              </a:r>
              <a:r>
                <a:rPr lang="en-US" sz="3600" i="1" dirty="0">
                  <a:solidFill>
                    <a:schemeClr val="tx1"/>
                  </a:solidFill>
                </a:rPr>
                <a:t>d</a:t>
              </a:r>
              <a:r>
                <a:rPr lang="en-US" sz="3600" dirty="0">
                  <a:solidFill>
                    <a:schemeClr val="tx1"/>
                  </a:solidFill>
                </a:rPr>
                <a:t>)</a:t>
              </a:r>
              <a:r>
                <a:rPr lang="en-US" sz="3600" i="1" dirty="0">
                  <a:solidFill>
                    <a:schemeClr val="tx1"/>
                  </a:solidFill>
                </a:rPr>
                <a:t> B</a:t>
              </a:r>
              <a:r>
                <a:rPr lang="en-US" sz="3600" i="1" baseline="-20000" dirty="0">
                  <a:solidFill>
                    <a:schemeClr val="tx1"/>
                  </a:solidFill>
                </a:rPr>
                <a:t>i</a:t>
              </a:r>
              <a:r>
                <a:rPr lang="en-US" sz="3600" dirty="0">
                  <a:solidFill>
                    <a:schemeClr val="tx1"/>
                  </a:solidFill>
                </a:rPr>
                <a:t>(</a:t>
              </a:r>
              <a:r>
                <a:rPr lang="en-US" sz="3600" i="1" dirty="0">
                  <a:solidFill>
                    <a:schemeClr val="tx1"/>
                  </a:solidFill>
                </a:rPr>
                <a:t>z</a:t>
              </a:r>
              <a:r>
                <a:rPr lang="en-US" sz="3600" dirty="0">
                  <a:solidFill>
                    <a:schemeClr val="tx1"/>
                  </a:solidFill>
                </a:rPr>
                <a:t>)</a:t>
              </a:r>
            </a:p>
          </p:txBody>
        </p:sp>
      </p:grpSp>
      <p:grpSp>
        <p:nvGrpSpPr>
          <p:cNvPr id="3" name="Group 37"/>
          <p:cNvGrpSpPr>
            <a:grpSpLocks/>
          </p:cNvGrpSpPr>
          <p:nvPr/>
        </p:nvGrpSpPr>
        <p:grpSpPr bwMode="auto">
          <a:xfrm>
            <a:off x="1304925" y="4419600"/>
            <a:ext cx="5105400" cy="1136650"/>
            <a:chOff x="720" y="3120"/>
            <a:chExt cx="3216" cy="716"/>
          </a:xfrm>
        </p:grpSpPr>
        <p:graphicFrame>
          <p:nvGraphicFramePr>
            <p:cNvPr id="72726" name="Object 22"/>
            <p:cNvGraphicFramePr>
              <a:graphicFrameLocks noChangeAspect="1"/>
            </p:cNvGraphicFramePr>
            <p:nvPr/>
          </p:nvGraphicFramePr>
          <p:xfrm>
            <a:off x="1480" y="3120"/>
            <a:ext cx="484" cy="716"/>
          </p:xfrm>
          <a:graphic>
            <a:graphicData uri="http://schemas.openxmlformats.org/presentationml/2006/ole">
              <p:oleObj spid="_x0000_s5122" name="Equation" r:id="rId7" imgW="291960" imgH="431640" progId="Equation.3">
                <p:embed/>
              </p:oleObj>
            </a:graphicData>
          </a:graphic>
        </p:graphicFrame>
        <p:sp>
          <p:nvSpPr>
            <p:cNvPr id="72727" name="Text Box 23"/>
            <p:cNvSpPr txBox="1">
              <a:spLocks noChangeArrowheads="1"/>
            </p:cNvSpPr>
            <p:nvPr/>
          </p:nvSpPr>
          <p:spPr bwMode="auto">
            <a:xfrm>
              <a:off x="720" y="3257"/>
              <a:ext cx="3216" cy="442"/>
            </a:xfrm>
            <a:prstGeom prst="rect">
              <a:avLst/>
            </a:prstGeom>
            <a:noFill/>
            <a:ln w="9525">
              <a:noFill/>
              <a:miter lim="800000"/>
              <a:headEnd/>
              <a:tailEnd/>
            </a:ln>
            <a:effectLst/>
          </p:spPr>
          <p:txBody>
            <a:bodyPr>
              <a:spAutoFit/>
            </a:bodyPr>
            <a:lstStyle/>
            <a:p>
              <a:pPr algn="l">
                <a:spcBef>
                  <a:spcPct val="50000"/>
                </a:spcBef>
              </a:pPr>
              <a:r>
                <a:rPr lang="en-US" sz="3600" i="1">
                  <a:solidFill>
                    <a:schemeClr val="tx1"/>
                  </a:solidFill>
                </a:rPr>
                <a:t>s</a:t>
              </a:r>
              <a:r>
                <a:rPr lang="en-US" sz="3600">
                  <a:solidFill>
                    <a:schemeClr val="tx1"/>
                  </a:solidFill>
                </a:rPr>
                <a:t>(</a:t>
              </a:r>
              <a:r>
                <a:rPr lang="en-US" sz="3600" b="1">
                  <a:solidFill>
                    <a:schemeClr val="tx1"/>
                  </a:solidFill>
                </a:rPr>
                <a:t>x</a:t>
              </a:r>
              <a:r>
                <a:rPr lang="en-US" sz="3600">
                  <a:solidFill>
                    <a:schemeClr val="tx1"/>
                  </a:solidFill>
                </a:rPr>
                <a:t>)</a:t>
              </a:r>
              <a:r>
                <a:rPr lang="en-US" sz="3600" i="1">
                  <a:solidFill>
                    <a:schemeClr val="tx1"/>
                  </a:solidFill>
                </a:rPr>
                <a:t> </a:t>
              </a:r>
              <a:r>
                <a:rPr lang="en-US" sz="3600" i="1">
                  <a:solidFill>
                    <a:schemeClr val="tx1"/>
                  </a:solidFill>
                  <a:cs typeface="Times New Roman" pitchFamily="18" charset="0"/>
                </a:rPr>
                <a:t>≈</a:t>
              </a:r>
              <a:r>
                <a:rPr lang="en-US" sz="3600" i="1">
                  <a:solidFill>
                    <a:schemeClr val="tx1"/>
                  </a:solidFill>
                </a:rPr>
                <a:t>     	a</a:t>
              </a:r>
              <a:r>
                <a:rPr lang="en-US" sz="3600" i="1" baseline="-20000">
                  <a:solidFill>
                    <a:schemeClr val="tx1"/>
                  </a:solidFill>
                </a:rPr>
                <a:t>i</a:t>
              </a:r>
              <a:r>
                <a:rPr lang="en-US" sz="3600">
                  <a:solidFill>
                    <a:schemeClr val="tx1"/>
                  </a:solidFill>
                </a:rPr>
                <a:t>(</a:t>
              </a:r>
              <a:r>
                <a:rPr lang="en-US" sz="4000" i="1">
                  <a:solidFill>
                    <a:schemeClr val="tx1"/>
                  </a:solidFill>
                </a:rPr>
                <a:t>d</a:t>
              </a:r>
              <a:r>
                <a:rPr lang="en-US" sz="4000">
                  <a:solidFill>
                    <a:schemeClr val="tx1"/>
                  </a:solidFill>
                </a:rPr>
                <a:t>(</a:t>
              </a:r>
              <a:r>
                <a:rPr lang="en-US" sz="4000" b="1">
                  <a:solidFill>
                    <a:schemeClr val="tx1"/>
                  </a:solidFill>
                </a:rPr>
                <a:t>x</a:t>
              </a:r>
              <a:r>
                <a:rPr lang="en-US" sz="4000">
                  <a:solidFill>
                    <a:schemeClr val="tx1"/>
                  </a:solidFill>
                </a:rPr>
                <a:t>)</a:t>
              </a:r>
              <a:r>
                <a:rPr lang="en-US" sz="3600">
                  <a:solidFill>
                    <a:schemeClr val="tx1"/>
                  </a:solidFill>
                </a:rPr>
                <a:t>)</a:t>
              </a:r>
              <a:r>
                <a:rPr lang="en-US" sz="3600" i="1">
                  <a:solidFill>
                    <a:schemeClr val="tx1"/>
                  </a:solidFill>
                </a:rPr>
                <a:t> B</a:t>
              </a:r>
              <a:r>
                <a:rPr lang="en-US" sz="3600" i="1" baseline="-20000">
                  <a:solidFill>
                    <a:schemeClr val="tx1"/>
                  </a:solidFill>
                </a:rPr>
                <a:t>i</a:t>
              </a:r>
              <a:r>
                <a:rPr lang="en-US" sz="3600">
                  <a:solidFill>
                    <a:schemeClr val="tx1"/>
                  </a:solidFill>
                </a:rPr>
                <a:t>(</a:t>
              </a:r>
              <a:r>
                <a:rPr lang="en-US" sz="3600" i="1">
                  <a:solidFill>
                    <a:schemeClr val="tx1"/>
                  </a:solidFill>
                </a:rPr>
                <a:t>z</a:t>
              </a:r>
              <a:r>
                <a:rPr lang="en-US" sz="3600">
                  <a:solidFill>
                    <a:schemeClr val="tx1"/>
                  </a:solidFill>
                </a:rPr>
                <a:t>(</a:t>
              </a:r>
              <a:r>
                <a:rPr lang="en-US" sz="3600" b="1" i="1">
                  <a:solidFill>
                    <a:schemeClr val="tx1"/>
                  </a:solidFill>
                </a:rPr>
                <a:t>p</a:t>
              </a:r>
              <a:r>
                <a:rPr lang="en-US" sz="3600">
                  <a:solidFill>
                    <a:schemeClr val="tx1"/>
                  </a:solidFill>
                </a:rPr>
                <a:t>))</a:t>
              </a:r>
            </a:p>
          </p:txBody>
        </p:sp>
      </p:grpSp>
      <p:sp>
        <p:nvSpPr>
          <p:cNvPr id="72735" name="Rectangle 31"/>
          <p:cNvSpPr>
            <a:spLocks noChangeArrowheads="1"/>
          </p:cNvSpPr>
          <p:nvPr/>
        </p:nvSpPr>
        <p:spPr bwMode="auto">
          <a:xfrm>
            <a:off x="7143750" y="5305425"/>
            <a:ext cx="1049338" cy="457200"/>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72734" name="Text Box 30"/>
          <p:cNvSpPr txBox="1">
            <a:spLocks noChangeArrowheads="1"/>
          </p:cNvSpPr>
          <p:nvPr/>
        </p:nvSpPr>
        <p:spPr bwMode="auto">
          <a:xfrm>
            <a:off x="7119938" y="5305425"/>
            <a:ext cx="1104900" cy="457200"/>
          </a:xfrm>
          <a:prstGeom prst="rect">
            <a:avLst/>
          </a:prstGeom>
          <a:noFill/>
          <a:ln w="9525" algn="ctr">
            <a:noFill/>
            <a:miter lim="800000"/>
            <a:headEnd/>
            <a:tailEnd/>
          </a:ln>
          <a:effectLst/>
        </p:spPr>
        <p:txBody>
          <a:bodyPr wrap="none">
            <a:spAutoFit/>
          </a:bodyPr>
          <a:lstStyle/>
          <a:p>
            <a:r>
              <a:rPr lang="en-US" sz="2400" i="1">
                <a:solidFill>
                  <a:schemeClr val="tx1"/>
                </a:solidFill>
              </a:rPr>
              <a:t>B</a:t>
            </a:r>
            <a:r>
              <a:rPr lang="en-US" sz="2400" i="1" baseline="-25000">
                <a:solidFill>
                  <a:schemeClr val="tx1"/>
                </a:solidFill>
              </a:rPr>
              <a:t>i</a:t>
            </a:r>
            <a:r>
              <a:rPr lang="en-US" sz="2400" i="1">
                <a:solidFill>
                  <a:schemeClr val="tx1"/>
                </a:solidFill>
              </a:rPr>
              <a:t>(z</a:t>
            </a:r>
            <a:r>
              <a:rPr lang="en-US" sz="2400">
                <a:solidFill>
                  <a:schemeClr val="tx1"/>
                </a:solidFill>
              </a:rPr>
              <a:t>(</a:t>
            </a:r>
            <a:r>
              <a:rPr lang="en-US" sz="2400" b="1" i="1">
                <a:solidFill>
                  <a:schemeClr val="tx1"/>
                </a:solidFill>
              </a:rPr>
              <a:t>p</a:t>
            </a:r>
            <a:r>
              <a:rPr lang="en-US" sz="2400">
                <a:solidFill>
                  <a:schemeClr val="tx1"/>
                </a:solidFill>
              </a:rPr>
              <a:t>))</a:t>
            </a:r>
          </a:p>
        </p:txBody>
      </p:sp>
      <p:sp>
        <p:nvSpPr>
          <p:cNvPr id="72739" name="Text Box 35"/>
          <p:cNvSpPr txBox="1">
            <a:spLocks noChangeArrowheads="1"/>
          </p:cNvSpPr>
          <p:nvPr/>
        </p:nvSpPr>
        <p:spPr bwMode="auto">
          <a:xfrm>
            <a:off x="5638800" y="3733800"/>
            <a:ext cx="1930400" cy="457200"/>
          </a:xfrm>
          <a:prstGeom prst="rect">
            <a:avLst/>
          </a:prstGeom>
          <a:noFill/>
          <a:ln w="9525" algn="ctr">
            <a:noFill/>
            <a:miter lim="800000"/>
            <a:headEnd/>
            <a:tailEnd/>
          </a:ln>
          <a:effectLst/>
        </p:spPr>
        <p:txBody>
          <a:bodyPr wrap="none">
            <a:spAutoFit/>
          </a:bodyPr>
          <a:lstStyle/>
          <a:p>
            <a:pPr algn="l"/>
            <a:r>
              <a:rPr lang="de-DE" sz="2400">
                <a:solidFill>
                  <a:schemeClr val="tx1"/>
                </a:solidFill>
                <a:latin typeface="Arial" charset="0"/>
              </a:rPr>
              <a:t>(1D function)</a:t>
            </a:r>
            <a:endParaRPr lang="en-US" sz="2400">
              <a:solidFill>
                <a:schemeClr val="tx1"/>
              </a:solidFill>
              <a:latin typeface="Arial" charset="0"/>
            </a:endParaRPr>
          </a:p>
        </p:txBody>
      </p:sp>
      <p:sp>
        <p:nvSpPr>
          <p:cNvPr id="72754" name="Rectangle 50"/>
          <p:cNvSpPr>
            <a:spLocks noChangeArrowheads="1"/>
          </p:cNvSpPr>
          <p:nvPr/>
        </p:nvSpPr>
        <p:spPr bwMode="auto">
          <a:xfrm>
            <a:off x="6000750" y="5305425"/>
            <a:ext cx="685800" cy="457200"/>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72755" name="Text Box 51"/>
          <p:cNvSpPr txBox="1">
            <a:spLocks noChangeArrowheads="1"/>
          </p:cNvSpPr>
          <p:nvPr/>
        </p:nvSpPr>
        <p:spPr bwMode="auto">
          <a:xfrm>
            <a:off x="5997575" y="5305425"/>
            <a:ext cx="658813" cy="457200"/>
          </a:xfrm>
          <a:prstGeom prst="rect">
            <a:avLst/>
          </a:prstGeom>
          <a:noFill/>
          <a:ln w="9525" algn="ctr">
            <a:noFill/>
            <a:miter lim="800000"/>
            <a:headEnd/>
            <a:tailEnd/>
          </a:ln>
          <a:effectLst/>
        </p:spPr>
        <p:txBody>
          <a:bodyPr wrap="none">
            <a:spAutoFit/>
          </a:bodyPr>
          <a:lstStyle/>
          <a:p>
            <a:r>
              <a:rPr lang="en-US" sz="2400" i="1">
                <a:solidFill>
                  <a:schemeClr val="tx1"/>
                </a:solidFill>
              </a:rPr>
              <a:t>z</a:t>
            </a:r>
            <a:r>
              <a:rPr lang="en-US" sz="2400">
                <a:solidFill>
                  <a:schemeClr val="tx1"/>
                </a:solidFill>
              </a:rPr>
              <a:t>(</a:t>
            </a:r>
            <a:r>
              <a:rPr lang="en-US" sz="2400" b="1" i="1">
                <a:solidFill>
                  <a:schemeClr val="tx1"/>
                </a:solidFill>
              </a:rPr>
              <a:t>p</a:t>
            </a:r>
            <a:r>
              <a:rPr lang="en-US" sz="240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21">
                                            <p:txEl>
                                              <p:pRg st="0" end="0"/>
                                            </p:txEl>
                                          </p:spTgt>
                                        </p:tgtEl>
                                        <p:attrNameLst>
                                          <p:attrName>style.visibility</p:attrName>
                                        </p:attrNameLst>
                                      </p:cBhvr>
                                      <p:to>
                                        <p:strVal val="visible"/>
                                      </p:to>
                                    </p:set>
                                    <p:animEffect transition="in" filter="fade">
                                      <p:cBhvr>
                                        <p:cTn id="7" dur="1000"/>
                                        <p:tgtEl>
                                          <p:spTgt spid="727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21">
                                            <p:txEl>
                                              <p:pRg st="1" end="1"/>
                                            </p:txEl>
                                          </p:spTgt>
                                        </p:tgtEl>
                                        <p:attrNameLst>
                                          <p:attrName>style.visibility</p:attrName>
                                        </p:attrNameLst>
                                      </p:cBhvr>
                                      <p:to>
                                        <p:strVal val="visible"/>
                                      </p:to>
                                    </p:set>
                                    <p:animEffect transition="in" filter="fade">
                                      <p:cBhvr>
                                        <p:cTn id="12" dur="1000"/>
                                        <p:tgtEl>
                                          <p:spTgt spid="727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739"/>
                                        </p:tgtEl>
                                        <p:attrNameLst>
                                          <p:attrName>style.visibility</p:attrName>
                                        </p:attrNameLst>
                                      </p:cBhvr>
                                      <p:to>
                                        <p:strVal val="visible"/>
                                      </p:to>
                                    </p:set>
                                    <p:animEffect transition="in" filter="fade">
                                      <p:cBhvr>
                                        <p:cTn id="27" dur="1000"/>
                                        <p:tgtEl>
                                          <p:spTgt spid="72739"/>
                                        </p:tgtEl>
                                      </p:cBhvr>
                                    </p:animEffect>
                                  </p:childTnLst>
                                </p:cTn>
                              </p:par>
                              <p:par>
                                <p:cTn id="28" presetID="10" presetClass="entr" presetSubtype="0" fill="hold" nodeType="withEffect">
                                  <p:stCondLst>
                                    <p:cond delay="0"/>
                                  </p:stCondLst>
                                  <p:childTnLst>
                                    <p:set>
                                      <p:cBhvr>
                                        <p:cTn id="29" dur="1" fill="hold">
                                          <p:stCondLst>
                                            <p:cond delay="0"/>
                                          </p:stCondLst>
                                        </p:cTn>
                                        <p:tgtEl>
                                          <p:spTgt spid="72738"/>
                                        </p:tgtEl>
                                        <p:attrNameLst>
                                          <p:attrName>style.visibility</p:attrName>
                                        </p:attrNameLst>
                                      </p:cBhvr>
                                      <p:to>
                                        <p:strVal val="visible"/>
                                      </p:to>
                                    </p:set>
                                    <p:animEffect transition="in" filter="fade">
                                      <p:cBhvr>
                                        <p:cTn id="30" dur="1000"/>
                                        <p:tgtEl>
                                          <p:spTgt spid="727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735"/>
                                        </p:tgtEl>
                                        <p:attrNameLst>
                                          <p:attrName>style.visibility</p:attrName>
                                        </p:attrNameLst>
                                      </p:cBhvr>
                                      <p:to>
                                        <p:strVal val="visible"/>
                                      </p:to>
                                    </p:set>
                                    <p:animEffect transition="in" filter="fade">
                                      <p:cBhvr>
                                        <p:cTn id="33" dur="1000"/>
                                        <p:tgtEl>
                                          <p:spTgt spid="727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2734"/>
                                        </p:tgtEl>
                                        <p:attrNameLst>
                                          <p:attrName>style.visibility</p:attrName>
                                        </p:attrNameLst>
                                      </p:cBhvr>
                                      <p:to>
                                        <p:strVal val="visible"/>
                                      </p:to>
                                    </p:set>
                                    <p:animEffect transition="in" filter="fade">
                                      <p:cBhvr>
                                        <p:cTn id="36" dur="1000"/>
                                        <p:tgtEl>
                                          <p:spTgt spid="727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2754"/>
                                        </p:tgtEl>
                                        <p:attrNameLst>
                                          <p:attrName>style.visibility</p:attrName>
                                        </p:attrNameLst>
                                      </p:cBhvr>
                                      <p:to>
                                        <p:strVal val="visible"/>
                                      </p:to>
                                    </p:set>
                                    <p:animEffect transition="in" filter="fade">
                                      <p:cBhvr>
                                        <p:cTn id="39" dur="1000"/>
                                        <p:tgtEl>
                                          <p:spTgt spid="727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755"/>
                                        </p:tgtEl>
                                        <p:attrNameLst>
                                          <p:attrName>style.visibility</p:attrName>
                                        </p:attrNameLst>
                                      </p:cBhvr>
                                      <p:to>
                                        <p:strVal val="visible"/>
                                      </p:to>
                                    </p:set>
                                    <p:animEffect transition="in" filter="fade">
                                      <p:cBhvr>
                                        <p:cTn id="42" dur="1000"/>
                                        <p:tgtEl>
                                          <p:spTgt spid="72755"/>
                                        </p:tgtEl>
                                      </p:cBhvr>
                                    </p:animEffect>
                                  </p:childTnLst>
                                </p:cTn>
                              </p:par>
                              <p:par>
                                <p:cTn id="43" presetID="10" presetClass="entr" presetSubtype="0" fill="hold" nodeType="withEffect">
                                  <p:stCondLst>
                                    <p:cond delay="0"/>
                                  </p:stCondLst>
                                  <p:childTnLst>
                                    <p:set>
                                      <p:cBhvr>
                                        <p:cTn id="44" dur="1" fill="hold">
                                          <p:stCondLst>
                                            <p:cond delay="0"/>
                                          </p:stCondLst>
                                        </p:cTn>
                                        <p:tgtEl>
                                          <p:spTgt spid="72756"/>
                                        </p:tgtEl>
                                        <p:attrNameLst>
                                          <p:attrName>style.visibility</p:attrName>
                                        </p:attrNameLst>
                                      </p:cBhvr>
                                      <p:to>
                                        <p:strVal val="visible"/>
                                      </p:to>
                                    </p:set>
                                    <p:animEffect transition="in" filter="fade">
                                      <p:cBhvr>
                                        <p:cTn id="45" dur="1000"/>
                                        <p:tgtEl>
                                          <p:spTgt spid="7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5" grpId="0" animBg="1"/>
      <p:bldP spid="72734" grpId="0"/>
      <p:bldP spid="72739" grpId="0"/>
      <p:bldP spid="72754" grpId="0" animBg="1"/>
      <p:bldP spid="7275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type="body" idx="1"/>
          </p:nvPr>
        </p:nvSpPr>
        <p:spPr>
          <a:xfrm>
            <a:off x="457200" y="1196975"/>
            <a:ext cx="8534400" cy="5038725"/>
          </a:xfrm>
        </p:spPr>
        <p:txBody>
          <a:bodyPr/>
          <a:lstStyle/>
          <a:p>
            <a:pPr>
              <a:buFont typeface="Wingdings" pitchFamily="2" charset="2"/>
              <a:buNone/>
            </a:pPr>
            <a:endParaRPr lang="de-DE" dirty="0"/>
          </a:p>
          <a:p>
            <a:endParaRPr lang="de-DE" dirty="0"/>
          </a:p>
          <a:p>
            <a:endParaRPr lang="de-DE" dirty="0"/>
          </a:p>
          <a:p>
            <a:endParaRPr lang="de-DE" dirty="0"/>
          </a:p>
          <a:p>
            <a:pPr>
              <a:buNone/>
            </a:pPr>
            <a:endParaRPr lang="de-DE" dirty="0"/>
          </a:p>
          <a:p>
            <a:r>
              <a:rPr lang="de-DE" sz="2800" i="1" dirty="0">
                <a:latin typeface="Times New Roman" pitchFamily="18" charset="0"/>
              </a:rPr>
              <a:t>s</a:t>
            </a:r>
            <a:r>
              <a:rPr lang="de-DE" sz="2800" dirty="0">
                <a:latin typeface="Times New Roman" pitchFamily="18" charset="0"/>
              </a:rPr>
              <a:t>(</a:t>
            </a:r>
            <a:r>
              <a:rPr lang="de-DE" sz="2800" b="1" dirty="0">
                <a:latin typeface="Times New Roman" pitchFamily="18" charset="0"/>
              </a:rPr>
              <a:t>x</a:t>
            </a:r>
            <a:r>
              <a:rPr lang="de-DE" sz="2800" dirty="0">
                <a:latin typeface="Times New Roman" pitchFamily="18" charset="0"/>
              </a:rPr>
              <a:t>) </a:t>
            </a:r>
            <a:r>
              <a:rPr lang="en-US" sz="2800" i="1" dirty="0">
                <a:solidFill>
                  <a:schemeClr val="tx1"/>
                </a:solidFill>
                <a:latin typeface="Times New Roman" pitchFamily="18" charset="0"/>
              </a:rPr>
              <a:t>≈ a</a:t>
            </a:r>
            <a:r>
              <a:rPr lang="en-US" sz="2800" b="1" i="1" baseline="-25000" dirty="0">
                <a:solidFill>
                  <a:schemeClr val="tx1"/>
                </a:solidFill>
                <a:latin typeface="Times New Roman" pitchFamily="18" charset="0"/>
              </a:rPr>
              <a:t>1</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2</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4</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a:t>
            </a:r>
            <a:br>
              <a:rPr lang="en-US" sz="2800" dirty="0">
                <a:solidFill>
                  <a:schemeClr val="tx1"/>
                </a:solidFill>
                <a:latin typeface="Times New Roman" pitchFamily="18" charset="0"/>
              </a:rPr>
            </a:br>
            <a:r>
              <a:rPr lang="en-US" sz="2800" dirty="0">
                <a:solidFill>
                  <a:schemeClr val="tx1"/>
                </a:solidFill>
                <a:latin typeface="Times New Roman" pitchFamily="18" charset="0"/>
              </a:rPr>
              <a:t/>
            </a:r>
            <a:br>
              <a:rPr lang="en-US" sz="2800" dirty="0">
                <a:solidFill>
                  <a:schemeClr val="tx1"/>
                </a:solidFill>
                <a:latin typeface="Times New Roman" pitchFamily="18" charset="0"/>
              </a:rPr>
            </a:br>
            <a:r>
              <a:rPr lang="en-US" sz="1600" dirty="0">
                <a:solidFill>
                  <a:schemeClr val="tx1"/>
                </a:solidFill>
                <a:latin typeface="Times New Roman" pitchFamily="18" charset="0"/>
              </a:rPr>
              <a:t/>
            </a:r>
            <a:br>
              <a:rPr lang="en-US" sz="1600" dirty="0">
                <a:solidFill>
                  <a:schemeClr val="tx1"/>
                </a:solidFill>
                <a:latin typeface="Times New Roman" pitchFamily="18" charset="0"/>
              </a:rPr>
            </a:br>
            <a:r>
              <a:rPr lang="en-US" sz="2800" dirty="0">
                <a:solidFill>
                  <a:schemeClr val="tx1"/>
                </a:solidFill>
                <a:latin typeface="Times New Roman" pitchFamily="18" charset="0"/>
              </a:rPr>
              <a:t>                         +..+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8</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16</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a:t>
            </a:r>
          </a:p>
        </p:txBody>
      </p:sp>
      <p:pic>
        <p:nvPicPr>
          <p:cNvPr id="183317" name="Picture 21" descr="helix_rec16_croped"/>
          <p:cNvPicPr>
            <a:picLocks noChangeAspect="1" noChangeArrowheads="1"/>
          </p:cNvPicPr>
          <p:nvPr/>
        </p:nvPicPr>
        <p:blipFill>
          <a:blip r:embed="rId3" cstate="print"/>
          <a:srcRect/>
          <a:stretch>
            <a:fillRect/>
          </a:stretch>
        </p:blipFill>
        <p:spPr bwMode="auto">
          <a:xfrm>
            <a:off x="533400" y="1143000"/>
            <a:ext cx="3733800" cy="2738438"/>
          </a:xfrm>
          <a:prstGeom prst="rect">
            <a:avLst/>
          </a:prstGeom>
          <a:noFill/>
          <a:ln w="19050">
            <a:solidFill>
              <a:schemeClr val="tx1"/>
            </a:solidFill>
            <a:miter lim="800000"/>
            <a:headEnd/>
            <a:tailEnd/>
          </a:ln>
        </p:spPr>
      </p:pic>
      <p:sp>
        <p:nvSpPr>
          <p:cNvPr id="183298" name="Rectangle 2"/>
          <p:cNvSpPr>
            <a:spLocks noGrp="1" noChangeArrowheads="1"/>
          </p:cNvSpPr>
          <p:nvPr>
            <p:ph type="title"/>
          </p:nvPr>
        </p:nvSpPr>
        <p:spPr/>
        <p:txBody>
          <a:bodyPr/>
          <a:lstStyle/>
          <a:p>
            <a:r>
              <a:rPr lang="en-US"/>
              <a:t>Reconstruction Example</a:t>
            </a:r>
          </a:p>
        </p:txBody>
      </p:sp>
      <p:pic>
        <p:nvPicPr>
          <p:cNvPr id="183301" name="Picture 5" descr="bf_rec01"/>
          <p:cNvPicPr>
            <a:picLocks noChangeAspect="1" noChangeArrowheads="1"/>
          </p:cNvPicPr>
          <p:nvPr/>
        </p:nvPicPr>
        <p:blipFill>
          <a:blip r:embed="rId4" cstate="print"/>
          <a:srcRect/>
          <a:stretch>
            <a:fillRect/>
          </a:stretch>
        </p:blipFill>
        <p:spPr bwMode="auto">
          <a:xfrm>
            <a:off x="4383088" y="1717675"/>
            <a:ext cx="4451350" cy="1589088"/>
          </a:xfrm>
          <a:prstGeom prst="rect">
            <a:avLst/>
          </a:prstGeom>
          <a:noFill/>
          <a:ln w="9525">
            <a:noFill/>
            <a:miter lim="800000"/>
            <a:headEnd/>
            <a:tailEnd/>
          </a:ln>
        </p:spPr>
      </p:pic>
      <p:pic>
        <p:nvPicPr>
          <p:cNvPr id="183302" name="Picture 6" descr="bf_rec02"/>
          <p:cNvPicPr>
            <a:picLocks noChangeAspect="1" noChangeArrowheads="1"/>
          </p:cNvPicPr>
          <p:nvPr/>
        </p:nvPicPr>
        <p:blipFill>
          <a:blip r:embed="rId5" cstate="print"/>
          <a:srcRect/>
          <a:stretch>
            <a:fillRect/>
          </a:stretch>
        </p:blipFill>
        <p:spPr bwMode="auto">
          <a:xfrm>
            <a:off x="4383088" y="1717675"/>
            <a:ext cx="4451350" cy="1589088"/>
          </a:xfrm>
          <a:prstGeom prst="rect">
            <a:avLst/>
          </a:prstGeom>
          <a:noFill/>
          <a:ln w="9525">
            <a:noFill/>
            <a:miter lim="800000"/>
            <a:headEnd/>
            <a:tailEnd/>
          </a:ln>
        </p:spPr>
      </p:pic>
      <p:pic>
        <p:nvPicPr>
          <p:cNvPr id="183303" name="Picture 7" descr="bf_rec04"/>
          <p:cNvPicPr>
            <a:picLocks noChangeAspect="1" noChangeArrowheads="1"/>
          </p:cNvPicPr>
          <p:nvPr/>
        </p:nvPicPr>
        <p:blipFill>
          <a:blip r:embed="rId6" cstate="print"/>
          <a:srcRect/>
          <a:stretch>
            <a:fillRect/>
          </a:stretch>
        </p:blipFill>
        <p:spPr bwMode="auto">
          <a:xfrm>
            <a:off x="4383088" y="1717675"/>
            <a:ext cx="4451350" cy="1589088"/>
          </a:xfrm>
          <a:prstGeom prst="rect">
            <a:avLst/>
          </a:prstGeom>
          <a:noFill/>
          <a:ln w="9525">
            <a:noFill/>
            <a:miter lim="800000"/>
            <a:headEnd/>
            <a:tailEnd/>
          </a:ln>
        </p:spPr>
      </p:pic>
      <p:pic>
        <p:nvPicPr>
          <p:cNvPr id="183300" name="Picture 4" descr="bf_rec08"/>
          <p:cNvPicPr>
            <a:picLocks noChangeAspect="1" noChangeArrowheads="1"/>
          </p:cNvPicPr>
          <p:nvPr/>
        </p:nvPicPr>
        <p:blipFill>
          <a:blip r:embed="rId7" cstate="print"/>
          <a:srcRect/>
          <a:stretch>
            <a:fillRect/>
          </a:stretch>
        </p:blipFill>
        <p:spPr bwMode="auto">
          <a:xfrm>
            <a:off x="4383088" y="1717675"/>
            <a:ext cx="4451350" cy="1589088"/>
          </a:xfrm>
          <a:prstGeom prst="rect">
            <a:avLst/>
          </a:prstGeom>
          <a:noFill/>
          <a:ln w="9525">
            <a:noFill/>
            <a:miter lim="800000"/>
            <a:headEnd/>
            <a:tailEnd/>
          </a:ln>
        </p:spPr>
      </p:pic>
      <p:pic>
        <p:nvPicPr>
          <p:cNvPr id="183305" name="Picture 9" descr="bf_rec16"/>
          <p:cNvPicPr>
            <a:picLocks noChangeAspect="1" noChangeArrowheads="1"/>
          </p:cNvPicPr>
          <p:nvPr/>
        </p:nvPicPr>
        <p:blipFill>
          <a:blip r:embed="rId8" cstate="print"/>
          <a:srcRect/>
          <a:stretch>
            <a:fillRect/>
          </a:stretch>
        </p:blipFill>
        <p:spPr bwMode="auto">
          <a:xfrm>
            <a:off x="4378325" y="1716088"/>
            <a:ext cx="4460875" cy="1592262"/>
          </a:xfrm>
          <a:prstGeom prst="rect">
            <a:avLst/>
          </a:prstGeom>
          <a:noFill/>
        </p:spPr>
      </p:pic>
      <p:sp>
        <p:nvSpPr>
          <p:cNvPr id="183307" name="Rectangle 11"/>
          <p:cNvSpPr>
            <a:spLocks noChangeArrowheads="1"/>
          </p:cNvSpPr>
          <p:nvPr/>
        </p:nvSpPr>
        <p:spPr bwMode="auto">
          <a:xfrm>
            <a:off x="4378325" y="1716088"/>
            <a:ext cx="4460875" cy="1590675"/>
          </a:xfrm>
          <a:prstGeom prst="rect">
            <a:avLst/>
          </a:prstGeom>
          <a:noFill/>
          <a:ln w="28575" algn="ctr">
            <a:solidFill>
              <a:srgbClr val="FF0000"/>
            </a:solidFill>
            <a:miter lim="800000"/>
            <a:headEnd/>
            <a:tailEnd/>
          </a:ln>
          <a:effectLst/>
        </p:spPr>
        <p:txBody>
          <a:bodyPr wrap="none" anchor="ctr"/>
          <a:lstStyle/>
          <a:p>
            <a:endParaRPr lang="en-US"/>
          </a:p>
        </p:txBody>
      </p:sp>
      <p:sp>
        <p:nvSpPr>
          <p:cNvPr id="183308" name="Rectangle 12"/>
          <p:cNvSpPr>
            <a:spLocks noChangeArrowheads="1"/>
          </p:cNvSpPr>
          <p:nvPr/>
        </p:nvSpPr>
        <p:spPr bwMode="auto">
          <a:xfrm>
            <a:off x="1676400" y="2514600"/>
            <a:ext cx="1447800" cy="552450"/>
          </a:xfrm>
          <a:prstGeom prst="rect">
            <a:avLst/>
          </a:prstGeom>
          <a:noFill/>
          <a:ln w="19050" algn="ctr">
            <a:solidFill>
              <a:srgbClr val="FF0000"/>
            </a:solidFill>
            <a:miter lim="800000"/>
            <a:headEnd/>
            <a:tailEnd/>
          </a:ln>
          <a:effectLst/>
        </p:spPr>
        <p:txBody>
          <a:bodyPr wrap="none" anchor="ctr"/>
          <a:lstStyle/>
          <a:p>
            <a:endParaRPr lang="en-US"/>
          </a:p>
        </p:txBody>
      </p:sp>
      <p:sp>
        <p:nvSpPr>
          <p:cNvPr id="183320" name="Rectangle 24"/>
          <p:cNvSpPr>
            <a:spLocks noChangeArrowheads="1"/>
          </p:cNvSpPr>
          <p:nvPr/>
        </p:nvSpPr>
        <p:spPr bwMode="auto">
          <a:xfrm>
            <a:off x="3549650" y="3962400"/>
            <a:ext cx="962025"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183322" name="Rectangle 26"/>
          <p:cNvSpPr>
            <a:spLocks noChangeArrowheads="1"/>
          </p:cNvSpPr>
          <p:nvPr/>
        </p:nvSpPr>
        <p:spPr bwMode="auto">
          <a:xfrm>
            <a:off x="5562600" y="5181600"/>
            <a:ext cx="1504950"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183323" name="Rectangle 27"/>
          <p:cNvSpPr>
            <a:spLocks noChangeArrowheads="1"/>
          </p:cNvSpPr>
          <p:nvPr/>
        </p:nvSpPr>
        <p:spPr bwMode="auto">
          <a:xfrm>
            <a:off x="5562600" y="4038600"/>
            <a:ext cx="1504950"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183324" name="Rectangle 28"/>
          <p:cNvSpPr>
            <a:spLocks noChangeArrowheads="1"/>
          </p:cNvSpPr>
          <p:nvPr/>
        </p:nvSpPr>
        <p:spPr bwMode="auto">
          <a:xfrm>
            <a:off x="3113088" y="5181600"/>
            <a:ext cx="1504950"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pic>
        <p:nvPicPr>
          <p:cNvPr id="183312" name="Picture 16" descr="bf_f16"/>
          <p:cNvPicPr>
            <a:picLocks noChangeAspect="1" noChangeArrowheads="1"/>
          </p:cNvPicPr>
          <p:nvPr/>
        </p:nvPicPr>
        <p:blipFill>
          <a:blip r:embed="rId9" cstate="print"/>
          <a:srcRect/>
          <a:stretch>
            <a:fillRect/>
          </a:stretch>
        </p:blipFill>
        <p:spPr bwMode="auto">
          <a:xfrm>
            <a:off x="7104063" y="5191125"/>
            <a:ext cx="931862" cy="976313"/>
          </a:xfrm>
          <a:prstGeom prst="rect">
            <a:avLst/>
          </a:prstGeom>
          <a:noFill/>
          <a:ln w="19050">
            <a:solidFill>
              <a:schemeClr val="tx1"/>
            </a:solidFill>
            <a:miter lim="800000"/>
            <a:headEnd/>
            <a:tailEnd/>
          </a:ln>
        </p:spPr>
      </p:pic>
      <p:pic>
        <p:nvPicPr>
          <p:cNvPr id="183313" name="Picture 17" descr="bf_f01"/>
          <p:cNvPicPr>
            <a:picLocks noChangeAspect="1" noChangeArrowheads="1"/>
          </p:cNvPicPr>
          <p:nvPr/>
        </p:nvPicPr>
        <p:blipFill>
          <a:blip r:embed="rId10" cstate="print"/>
          <a:srcRect/>
          <a:stretch>
            <a:fillRect/>
          </a:stretch>
        </p:blipFill>
        <p:spPr bwMode="auto">
          <a:xfrm>
            <a:off x="2590800" y="4052888"/>
            <a:ext cx="931863" cy="976312"/>
          </a:xfrm>
          <a:prstGeom prst="rect">
            <a:avLst/>
          </a:prstGeom>
          <a:noFill/>
          <a:ln w="19050">
            <a:solidFill>
              <a:schemeClr val="tx1"/>
            </a:solidFill>
            <a:miter lim="800000"/>
            <a:headEnd/>
            <a:tailEnd/>
          </a:ln>
        </p:spPr>
      </p:pic>
      <p:pic>
        <p:nvPicPr>
          <p:cNvPr id="183314" name="Picture 18" descr="bf_f02"/>
          <p:cNvPicPr>
            <a:picLocks noChangeAspect="1" noChangeArrowheads="1"/>
          </p:cNvPicPr>
          <p:nvPr/>
        </p:nvPicPr>
        <p:blipFill>
          <a:blip r:embed="rId11" cstate="print"/>
          <a:srcRect/>
          <a:stretch>
            <a:fillRect/>
          </a:stretch>
        </p:blipFill>
        <p:spPr bwMode="auto">
          <a:xfrm>
            <a:off x="4572000" y="4052888"/>
            <a:ext cx="931863" cy="976312"/>
          </a:xfrm>
          <a:prstGeom prst="rect">
            <a:avLst/>
          </a:prstGeom>
          <a:noFill/>
          <a:ln w="19050">
            <a:solidFill>
              <a:schemeClr val="tx1"/>
            </a:solidFill>
            <a:miter lim="800000"/>
            <a:headEnd/>
            <a:tailEnd/>
          </a:ln>
        </p:spPr>
      </p:pic>
      <p:pic>
        <p:nvPicPr>
          <p:cNvPr id="183315" name="Picture 19" descr="bf_f04"/>
          <p:cNvPicPr>
            <a:picLocks noChangeAspect="1" noChangeArrowheads="1"/>
          </p:cNvPicPr>
          <p:nvPr/>
        </p:nvPicPr>
        <p:blipFill>
          <a:blip r:embed="rId12" cstate="print"/>
          <a:srcRect/>
          <a:stretch>
            <a:fillRect/>
          </a:stretch>
        </p:blipFill>
        <p:spPr bwMode="auto">
          <a:xfrm>
            <a:off x="7086600" y="4052888"/>
            <a:ext cx="931863" cy="976312"/>
          </a:xfrm>
          <a:prstGeom prst="rect">
            <a:avLst/>
          </a:prstGeom>
          <a:noFill/>
          <a:ln w="19050">
            <a:solidFill>
              <a:schemeClr val="tx1"/>
            </a:solidFill>
            <a:miter lim="800000"/>
            <a:headEnd/>
            <a:tailEnd/>
          </a:ln>
        </p:spPr>
      </p:pic>
      <p:pic>
        <p:nvPicPr>
          <p:cNvPr id="183316" name="Picture 20" descr="bf_f08"/>
          <p:cNvPicPr>
            <a:picLocks noChangeAspect="1" noChangeArrowheads="1"/>
          </p:cNvPicPr>
          <p:nvPr/>
        </p:nvPicPr>
        <p:blipFill>
          <a:blip r:embed="rId13" cstate="print"/>
          <a:srcRect/>
          <a:stretch>
            <a:fillRect/>
          </a:stretch>
        </p:blipFill>
        <p:spPr bwMode="auto">
          <a:xfrm>
            <a:off x="4572000" y="5191125"/>
            <a:ext cx="931863" cy="976313"/>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fade">
                                      <p:cBhvr>
                                        <p:cTn id="7" dur="1000"/>
                                        <p:tgtEl>
                                          <p:spTgt spid="183302"/>
                                        </p:tgtEl>
                                      </p:cBhvr>
                                    </p:animEffect>
                                  </p:childTnLst>
                                </p:cTn>
                              </p:par>
                              <p:par>
                                <p:cTn id="8" presetID="10" presetClass="exit" presetSubtype="0" fill="hold" grpId="0" nodeType="withEffect">
                                  <p:stCondLst>
                                    <p:cond delay="0"/>
                                  </p:stCondLst>
                                  <p:childTnLst>
                                    <p:animEffect transition="out" filter="fade">
                                      <p:cBhvr>
                                        <p:cTn id="9" dur="1000"/>
                                        <p:tgtEl>
                                          <p:spTgt spid="183320"/>
                                        </p:tgtEl>
                                      </p:cBhvr>
                                    </p:animEffect>
                                    <p:set>
                                      <p:cBhvr>
                                        <p:cTn id="10" dur="1" fill="hold">
                                          <p:stCondLst>
                                            <p:cond delay="999"/>
                                          </p:stCondLst>
                                        </p:cTn>
                                        <p:tgtEl>
                                          <p:spTgt spid="18332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83314"/>
                                        </p:tgtEl>
                                        <p:attrNameLst>
                                          <p:attrName>style.visibility</p:attrName>
                                        </p:attrNameLst>
                                      </p:cBhvr>
                                      <p:to>
                                        <p:strVal val="visible"/>
                                      </p:to>
                                    </p:set>
                                    <p:animEffect transition="in" filter="fade">
                                      <p:cBhvr>
                                        <p:cTn id="13" dur="1000"/>
                                        <p:tgtEl>
                                          <p:spTgt spid="1833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3303"/>
                                        </p:tgtEl>
                                        <p:attrNameLst>
                                          <p:attrName>style.visibility</p:attrName>
                                        </p:attrNameLst>
                                      </p:cBhvr>
                                      <p:to>
                                        <p:strVal val="visible"/>
                                      </p:to>
                                    </p:set>
                                    <p:animEffect transition="in" filter="fade">
                                      <p:cBhvr>
                                        <p:cTn id="18" dur="1000"/>
                                        <p:tgtEl>
                                          <p:spTgt spid="183303"/>
                                        </p:tgtEl>
                                      </p:cBhvr>
                                    </p:animEffect>
                                  </p:childTnLst>
                                </p:cTn>
                              </p:par>
                              <p:par>
                                <p:cTn id="19" presetID="10" presetClass="exit" presetSubtype="0" fill="hold" grpId="0" nodeType="withEffect">
                                  <p:stCondLst>
                                    <p:cond delay="0"/>
                                  </p:stCondLst>
                                  <p:childTnLst>
                                    <p:animEffect transition="out" filter="fade">
                                      <p:cBhvr>
                                        <p:cTn id="20" dur="1000"/>
                                        <p:tgtEl>
                                          <p:spTgt spid="183323"/>
                                        </p:tgtEl>
                                      </p:cBhvr>
                                    </p:animEffect>
                                    <p:set>
                                      <p:cBhvr>
                                        <p:cTn id="21" dur="1" fill="hold">
                                          <p:stCondLst>
                                            <p:cond delay="999"/>
                                          </p:stCondLst>
                                        </p:cTn>
                                        <p:tgtEl>
                                          <p:spTgt spid="18332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83315"/>
                                        </p:tgtEl>
                                        <p:attrNameLst>
                                          <p:attrName>style.visibility</p:attrName>
                                        </p:attrNameLst>
                                      </p:cBhvr>
                                      <p:to>
                                        <p:strVal val="visible"/>
                                      </p:to>
                                    </p:set>
                                    <p:animEffect transition="in" filter="fade">
                                      <p:cBhvr>
                                        <p:cTn id="24" dur="1000"/>
                                        <p:tgtEl>
                                          <p:spTgt spid="1833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300"/>
                                        </p:tgtEl>
                                        <p:attrNameLst>
                                          <p:attrName>style.visibility</p:attrName>
                                        </p:attrNameLst>
                                      </p:cBhvr>
                                      <p:to>
                                        <p:strVal val="visible"/>
                                      </p:to>
                                    </p:set>
                                    <p:animEffect transition="in" filter="fade">
                                      <p:cBhvr>
                                        <p:cTn id="29" dur="1000"/>
                                        <p:tgtEl>
                                          <p:spTgt spid="183300"/>
                                        </p:tgtEl>
                                      </p:cBhvr>
                                    </p:animEffect>
                                  </p:childTnLst>
                                </p:cTn>
                              </p:par>
                              <p:par>
                                <p:cTn id="30" presetID="10" presetClass="exit" presetSubtype="0" fill="hold" grpId="0" nodeType="withEffect">
                                  <p:stCondLst>
                                    <p:cond delay="0"/>
                                  </p:stCondLst>
                                  <p:childTnLst>
                                    <p:animEffect transition="out" filter="fade">
                                      <p:cBhvr>
                                        <p:cTn id="31" dur="1000"/>
                                        <p:tgtEl>
                                          <p:spTgt spid="183324"/>
                                        </p:tgtEl>
                                      </p:cBhvr>
                                    </p:animEffect>
                                    <p:set>
                                      <p:cBhvr>
                                        <p:cTn id="32" dur="1" fill="hold">
                                          <p:stCondLst>
                                            <p:cond delay="999"/>
                                          </p:stCondLst>
                                        </p:cTn>
                                        <p:tgtEl>
                                          <p:spTgt spid="1833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83316"/>
                                        </p:tgtEl>
                                        <p:attrNameLst>
                                          <p:attrName>style.visibility</p:attrName>
                                        </p:attrNameLst>
                                      </p:cBhvr>
                                      <p:to>
                                        <p:strVal val="visible"/>
                                      </p:to>
                                    </p:set>
                                    <p:animEffect transition="in" filter="fade">
                                      <p:cBhvr>
                                        <p:cTn id="35" dur="1000"/>
                                        <p:tgtEl>
                                          <p:spTgt spid="1833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3305"/>
                                        </p:tgtEl>
                                        <p:attrNameLst>
                                          <p:attrName>style.visibility</p:attrName>
                                        </p:attrNameLst>
                                      </p:cBhvr>
                                      <p:to>
                                        <p:strVal val="visible"/>
                                      </p:to>
                                    </p:set>
                                    <p:animEffect transition="in" filter="fade">
                                      <p:cBhvr>
                                        <p:cTn id="40" dur="1000"/>
                                        <p:tgtEl>
                                          <p:spTgt spid="183305"/>
                                        </p:tgtEl>
                                      </p:cBhvr>
                                    </p:animEffect>
                                  </p:childTnLst>
                                </p:cTn>
                              </p:par>
                              <p:par>
                                <p:cTn id="41" presetID="10" presetClass="exit" presetSubtype="0" fill="hold" grpId="0" nodeType="withEffect">
                                  <p:stCondLst>
                                    <p:cond delay="0"/>
                                  </p:stCondLst>
                                  <p:childTnLst>
                                    <p:animEffect transition="out" filter="fade">
                                      <p:cBhvr>
                                        <p:cTn id="42" dur="1000"/>
                                        <p:tgtEl>
                                          <p:spTgt spid="183322"/>
                                        </p:tgtEl>
                                      </p:cBhvr>
                                    </p:animEffect>
                                    <p:set>
                                      <p:cBhvr>
                                        <p:cTn id="43" dur="1" fill="hold">
                                          <p:stCondLst>
                                            <p:cond delay="999"/>
                                          </p:stCondLst>
                                        </p:cTn>
                                        <p:tgtEl>
                                          <p:spTgt spid="18332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83312"/>
                                        </p:tgtEl>
                                        <p:attrNameLst>
                                          <p:attrName>style.visibility</p:attrName>
                                        </p:attrNameLst>
                                      </p:cBhvr>
                                      <p:to>
                                        <p:strVal val="visible"/>
                                      </p:to>
                                    </p:set>
                                    <p:animEffect transition="in" filter="fade">
                                      <p:cBhvr>
                                        <p:cTn id="46" dur="1000"/>
                                        <p:tgtEl>
                                          <p:spTgt spid="183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0" grpId="0" animBg="1"/>
      <p:bldP spid="183322" grpId="0" animBg="1"/>
      <p:bldP spid="183323" grpId="0" animBg="1"/>
      <p:bldP spid="1833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Blurred Shadows</a:t>
            </a:r>
          </a:p>
        </p:txBody>
      </p:sp>
      <p:pic>
        <p:nvPicPr>
          <p:cNvPr id="14343" name="Picture 7" descr="resolution1024_3x3"/>
          <p:cNvPicPr>
            <a:picLocks noChangeAspect="1" noChangeArrowheads="1"/>
          </p:cNvPicPr>
          <p:nvPr/>
        </p:nvPicPr>
        <p:blipFill>
          <a:blip r:embed="rId3" cstate="print"/>
          <a:srcRect/>
          <a:stretch>
            <a:fillRect/>
          </a:stretch>
        </p:blipFill>
        <p:spPr bwMode="auto">
          <a:xfrm>
            <a:off x="6867525" y="1219200"/>
            <a:ext cx="2047875" cy="2047875"/>
          </a:xfrm>
          <a:prstGeom prst="rect">
            <a:avLst/>
          </a:prstGeom>
          <a:noFill/>
          <a:ln w="19050">
            <a:solidFill>
              <a:schemeClr val="tx1"/>
            </a:solidFill>
            <a:miter lim="800000"/>
            <a:headEnd/>
            <a:tailEnd/>
          </a:ln>
        </p:spPr>
      </p:pic>
      <p:pic>
        <p:nvPicPr>
          <p:cNvPr id="14344" name="Picture 8" descr="resolution0128_3x3"/>
          <p:cNvPicPr>
            <a:picLocks noChangeAspect="1" noChangeArrowheads="1"/>
          </p:cNvPicPr>
          <p:nvPr/>
        </p:nvPicPr>
        <p:blipFill>
          <a:blip r:embed="rId4" cstate="print"/>
          <a:srcRect/>
          <a:stretch>
            <a:fillRect/>
          </a:stretch>
        </p:blipFill>
        <p:spPr bwMode="auto">
          <a:xfrm>
            <a:off x="542925" y="1219200"/>
            <a:ext cx="2047875" cy="2047875"/>
          </a:xfrm>
          <a:prstGeom prst="rect">
            <a:avLst/>
          </a:prstGeom>
          <a:noFill/>
          <a:ln w="19050">
            <a:solidFill>
              <a:schemeClr val="tx1"/>
            </a:solidFill>
            <a:miter lim="800000"/>
            <a:headEnd/>
            <a:tailEnd/>
          </a:ln>
        </p:spPr>
      </p:pic>
      <p:pic>
        <p:nvPicPr>
          <p:cNvPr id="14345" name="Picture 9" descr="resolution0256_3x3"/>
          <p:cNvPicPr>
            <a:picLocks noChangeAspect="1" noChangeArrowheads="1"/>
          </p:cNvPicPr>
          <p:nvPr/>
        </p:nvPicPr>
        <p:blipFill>
          <a:blip r:embed="rId5" cstate="print"/>
          <a:srcRect/>
          <a:stretch>
            <a:fillRect/>
          </a:stretch>
        </p:blipFill>
        <p:spPr bwMode="auto">
          <a:xfrm>
            <a:off x="2651125" y="1219200"/>
            <a:ext cx="2047875" cy="2047875"/>
          </a:xfrm>
          <a:prstGeom prst="rect">
            <a:avLst/>
          </a:prstGeom>
          <a:noFill/>
          <a:ln w="19050">
            <a:solidFill>
              <a:schemeClr val="tx1"/>
            </a:solidFill>
            <a:miter lim="800000"/>
            <a:headEnd/>
            <a:tailEnd/>
          </a:ln>
        </p:spPr>
      </p:pic>
      <p:pic>
        <p:nvPicPr>
          <p:cNvPr id="14346" name="Picture 10" descr="resolution0512_3x3"/>
          <p:cNvPicPr>
            <a:picLocks noChangeAspect="1" noChangeArrowheads="1"/>
          </p:cNvPicPr>
          <p:nvPr/>
        </p:nvPicPr>
        <p:blipFill>
          <a:blip r:embed="rId6" cstate="print"/>
          <a:srcRect/>
          <a:stretch>
            <a:fillRect/>
          </a:stretch>
        </p:blipFill>
        <p:spPr bwMode="auto">
          <a:xfrm>
            <a:off x="4759325" y="1219200"/>
            <a:ext cx="2047875" cy="2047875"/>
          </a:xfrm>
          <a:prstGeom prst="rect">
            <a:avLst/>
          </a:prstGeom>
          <a:noFill/>
          <a:ln w="19050">
            <a:solidFill>
              <a:schemeClr val="tx1"/>
            </a:solidFill>
            <a:miter lim="800000"/>
            <a:headEnd/>
            <a:tailEnd/>
          </a:ln>
        </p:spPr>
      </p:pic>
      <p:pic>
        <p:nvPicPr>
          <p:cNvPr id="14347" name="Picture 11" descr="resolution0128_7x7"/>
          <p:cNvPicPr>
            <a:picLocks noChangeAspect="1" noChangeArrowheads="1"/>
          </p:cNvPicPr>
          <p:nvPr/>
        </p:nvPicPr>
        <p:blipFill>
          <a:blip r:embed="rId7" cstate="print"/>
          <a:srcRect/>
          <a:stretch>
            <a:fillRect/>
          </a:stretch>
        </p:blipFill>
        <p:spPr bwMode="auto">
          <a:xfrm>
            <a:off x="542925" y="3733800"/>
            <a:ext cx="2047875" cy="2047875"/>
          </a:xfrm>
          <a:prstGeom prst="rect">
            <a:avLst/>
          </a:prstGeom>
          <a:noFill/>
          <a:ln w="19050">
            <a:solidFill>
              <a:schemeClr val="tx1"/>
            </a:solidFill>
            <a:miter lim="800000"/>
            <a:headEnd/>
            <a:tailEnd/>
          </a:ln>
        </p:spPr>
      </p:pic>
      <p:pic>
        <p:nvPicPr>
          <p:cNvPr id="14348" name="Picture 12" descr="resolution0256_7x7"/>
          <p:cNvPicPr>
            <a:picLocks noChangeAspect="1" noChangeArrowheads="1"/>
          </p:cNvPicPr>
          <p:nvPr/>
        </p:nvPicPr>
        <p:blipFill>
          <a:blip r:embed="rId8" cstate="print"/>
          <a:srcRect/>
          <a:stretch>
            <a:fillRect/>
          </a:stretch>
        </p:blipFill>
        <p:spPr bwMode="auto">
          <a:xfrm>
            <a:off x="2651125" y="3733800"/>
            <a:ext cx="2047875" cy="2047875"/>
          </a:xfrm>
          <a:prstGeom prst="rect">
            <a:avLst/>
          </a:prstGeom>
          <a:noFill/>
          <a:ln w="19050">
            <a:solidFill>
              <a:schemeClr val="tx1"/>
            </a:solidFill>
            <a:miter lim="800000"/>
            <a:headEnd/>
            <a:tailEnd/>
          </a:ln>
        </p:spPr>
      </p:pic>
      <p:pic>
        <p:nvPicPr>
          <p:cNvPr id="14349" name="Picture 13" descr="resolution0512_7x7"/>
          <p:cNvPicPr>
            <a:picLocks noChangeAspect="1" noChangeArrowheads="1"/>
          </p:cNvPicPr>
          <p:nvPr/>
        </p:nvPicPr>
        <p:blipFill>
          <a:blip r:embed="rId9" cstate="print"/>
          <a:srcRect/>
          <a:stretch>
            <a:fillRect/>
          </a:stretch>
        </p:blipFill>
        <p:spPr bwMode="auto">
          <a:xfrm>
            <a:off x="4759325" y="3733800"/>
            <a:ext cx="2047875" cy="2047875"/>
          </a:xfrm>
          <a:prstGeom prst="rect">
            <a:avLst/>
          </a:prstGeom>
          <a:noFill/>
          <a:ln w="19050">
            <a:solidFill>
              <a:schemeClr val="tx1"/>
            </a:solidFill>
            <a:miter lim="800000"/>
            <a:headEnd/>
            <a:tailEnd/>
          </a:ln>
        </p:spPr>
      </p:pic>
      <p:pic>
        <p:nvPicPr>
          <p:cNvPr id="14350" name="Picture 14" descr="resolution1024_7x7"/>
          <p:cNvPicPr>
            <a:picLocks noChangeAspect="1" noChangeArrowheads="1"/>
          </p:cNvPicPr>
          <p:nvPr/>
        </p:nvPicPr>
        <p:blipFill>
          <a:blip r:embed="rId10" cstate="print"/>
          <a:srcRect/>
          <a:stretch>
            <a:fillRect/>
          </a:stretch>
        </p:blipFill>
        <p:spPr bwMode="auto">
          <a:xfrm>
            <a:off x="6867525" y="3733800"/>
            <a:ext cx="2047875" cy="2047875"/>
          </a:xfrm>
          <a:prstGeom prst="rect">
            <a:avLst/>
          </a:prstGeom>
          <a:noFill/>
          <a:ln w="19050">
            <a:solidFill>
              <a:schemeClr val="tx1"/>
            </a:solidFill>
            <a:miter lim="800000"/>
            <a:headEnd/>
            <a:tailEnd/>
          </a:ln>
        </p:spPr>
      </p:pic>
      <p:sp>
        <p:nvSpPr>
          <p:cNvPr id="14351" name="Text Box 15"/>
          <p:cNvSpPr txBox="1">
            <a:spLocks noChangeArrowheads="1"/>
          </p:cNvSpPr>
          <p:nvPr/>
        </p:nvSpPr>
        <p:spPr bwMode="auto">
          <a:xfrm>
            <a:off x="1243013" y="3289300"/>
            <a:ext cx="649287"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128</a:t>
            </a:r>
            <a:r>
              <a:rPr lang="en-US" sz="1800" b="1" baseline="36000">
                <a:solidFill>
                  <a:schemeClr val="tx1"/>
                </a:solidFill>
                <a:latin typeface="Arial" charset="0"/>
              </a:rPr>
              <a:t>2</a:t>
            </a:r>
          </a:p>
        </p:txBody>
      </p:sp>
      <p:sp>
        <p:nvSpPr>
          <p:cNvPr id="14352" name="Text Box 16"/>
          <p:cNvSpPr txBox="1">
            <a:spLocks noChangeArrowheads="1"/>
          </p:cNvSpPr>
          <p:nvPr/>
        </p:nvSpPr>
        <p:spPr bwMode="auto">
          <a:xfrm>
            <a:off x="1243013" y="5803900"/>
            <a:ext cx="649287"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128</a:t>
            </a:r>
            <a:r>
              <a:rPr lang="en-US" sz="1800" b="1" baseline="36000">
                <a:solidFill>
                  <a:schemeClr val="tx1"/>
                </a:solidFill>
                <a:latin typeface="Arial" charset="0"/>
              </a:rPr>
              <a:t>2</a:t>
            </a:r>
          </a:p>
        </p:txBody>
      </p:sp>
      <p:sp>
        <p:nvSpPr>
          <p:cNvPr id="14353" name="Text Box 17"/>
          <p:cNvSpPr txBox="1">
            <a:spLocks noChangeArrowheads="1"/>
          </p:cNvSpPr>
          <p:nvPr/>
        </p:nvSpPr>
        <p:spPr bwMode="auto">
          <a:xfrm>
            <a:off x="3349625" y="32893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256</a:t>
            </a:r>
            <a:r>
              <a:rPr lang="en-US" sz="1800" b="1" baseline="36000">
                <a:solidFill>
                  <a:schemeClr val="tx1"/>
                </a:solidFill>
                <a:latin typeface="Arial" charset="0"/>
              </a:rPr>
              <a:t>2</a:t>
            </a:r>
          </a:p>
        </p:txBody>
      </p:sp>
      <p:sp>
        <p:nvSpPr>
          <p:cNvPr id="14354" name="Text Box 18"/>
          <p:cNvSpPr txBox="1">
            <a:spLocks noChangeArrowheads="1"/>
          </p:cNvSpPr>
          <p:nvPr/>
        </p:nvSpPr>
        <p:spPr bwMode="auto">
          <a:xfrm>
            <a:off x="3349625" y="58039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256</a:t>
            </a:r>
            <a:r>
              <a:rPr lang="en-US" sz="1800" b="1" baseline="36000">
                <a:solidFill>
                  <a:schemeClr val="tx1"/>
                </a:solidFill>
                <a:latin typeface="Arial" charset="0"/>
              </a:rPr>
              <a:t>2</a:t>
            </a:r>
          </a:p>
        </p:txBody>
      </p:sp>
      <p:sp>
        <p:nvSpPr>
          <p:cNvPr id="14355" name="Text Box 19"/>
          <p:cNvSpPr txBox="1">
            <a:spLocks noChangeArrowheads="1"/>
          </p:cNvSpPr>
          <p:nvPr/>
        </p:nvSpPr>
        <p:spPr bwMode="auto">
          <a:xfrm>
            <a:off x="5457825" y="32893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512</a:t>
            </a:r>
            <a:r>
              <a:rPr lang="en-US" sz="1800" b="1" baseline="36000">
                <a:solidFill>
                  <a:schemeClr val="tx1"/>
                </a:solidFill>
                <a:latin typeface="Arial" charset="0"/>
              </a:rPr>
              <a:t>2</a:t>
            </a:r>
          </a:p>
        </p:txBody>
      </p:sp>
      <p:sp>
        <p:nvSpPr>
          <p:cNvPr id="14356" name="Text Box 20"/>
          <p:cNvSpPr txBox="1">
            <a:spLocks noChangeArrowheads="1"/>
          </p:cNvSpPr>
          <p:nvPr/>
        </p:nvSpPr>
        <p:spPr bwMode="auto">
          <a:xfrm>
            <a:off x="5457825" y="58039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512</a:t>
            </a:r>
            <a:r>
              <a:rPr lang="en-US" sz="1800" b="1" baseline="36000">
                <a:solidFill>
                  <a:schemeClr val="tx1"/>
                </a:solidFill>
                <a:latin typeface="Arial" charset="0"/>
              </a:rPr>
              <a:t>2</a:t>
            </a:r>
          </a:p>
        </p:txBody>
      </p:sp>
      <p:sp>
        <p:nvSpPr>
          <p:cNvPr id="14357" name="Text Box 21"/>
          <p:cNvSpPr txBox="1">
            <a:spLocks noChangeArrowheads="1"/>
          </p:cNvSpPr>
          <p:nvPr/>
        </p:nvSpPr>
        <p:spPr bwMode="auto">
          <a:xfrm>
            <a:off x="7502525" y="3289300"/>
            <a:ext cx="776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1024</a:t>
            </a:r>
            <a:r>
              <a:rPr lang="en-US" sz="1800" b="1" baseline="36000">
                <a:solidFill>
                  <a:schemeClr val="tx1"/>
                </a:solidFill>
                <a:latin typeface="Arial" charset="0"/>
              </a:rPr>
              <a:t>2</a:t>
            </a:r>
          </a:p>
        </p:txBody>
      </p:sp>
      <p:sp>
        <p:nvSpPr>
          <p:cNvPr id="14358" name="Text Box 22"/>
          <p:cNvSpPr txBox="1">
            <a:spLocks noChangeArrowheads="1"/>
          </p:cNvSpPr>
          <p:nvPr/>
        </p:nvSpPr>
        <p:spPr bwMode="auto">
          <a:xfrm>
            <a:off x="7502525" y="5803900"/>
            <a:ext cx="776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1024</a:t>
            </a:r>
            <a:r>
              <a:rPr lang="en-US" sz="1800" b="1" baseline="36000">
                <a:solidFill>
                  <a:schemeClr val="tx1"/>
                </a:solidFill>
                <a:latin typeface="Arial" charset="0"/>
              </a:rPr>
              <a:t>2</a:t>
            </a:r>
          </a:p>
        </p:txBody>
      </p:sp>
      <p:sp>
        <p:nvSpPr>
          <p:cNvPr id="14361" name="Text Box 25"/>
          <p:cNvSpPr txBox="1">
            <a:spLocks noChangeArrowheads="1"/>
          </p:cNvSpPr>
          <p:nvPr/>
        </p:nvSpPr>
        <p:spPr bwMode="auto">
          <a:xfrm rot="16200000">
            <a:off x="-478631" y="4523582"/>
            <a:ext cx="1657350" cy="366712"/>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Filter size:</a:t>
            </a:r>
            <a:r>
              <a:rPr lang="en-US" sz="1800">
                <a:latin typeface="Arial" charset="0"/>
              </a:rPr>
              <a:t> </a:t>
            </a:r>
            <a:r>
              <a:rPr lang="en-US" sz="1800">
                <a:solidFill>
                  <a:schemeClr val="tx1"/>
                </a:solidFill>
                <a:latin typeface="Arial" charset="0"/>
              </a:rPr>
              <a:t>7x7</a:t>
            </a:r>
          </a:p>
        </p:txBody>
      </p:sp>
      <p:sp>
        <p:nvSpPr>
          <p:cNvPr id="14362" name="Text Box 26"/>
          <p:cNvSpPr txBox="1">
            <a:spLocks noChangeArrowheads="1"/>
          </p:cNvSpPr>
          <p:nvPr/>
        </p:nvSpPr>
        <p:spPr bwMode="auto">
          <a:xfrm rot="16200000">
            <a:off x="-478631" y="2008982"/>
            <a:ext cx="1657350" cy="366712"/>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Filter size: 3x3</a:t>
            </a:r>
            <a:endParaRPr lang="en-US" sz="1800" b="1" baseline="36000">
              <a:solidFill>
                <a:schemeClr val="tx1"/>
              </a:solidFill>
              <a:latin typeface="Arial" charset="0"/>
            </a:endParaRPr>
          </a:p>
        </p:txBody>
      </p:sp>
      <p:sp>
        <p:nvSpPr>
          <p:cNvPr id="14365" name="Text Box 29"/>
          <p:cNvSpPr txBox="1">
            <a:spLocks noChangeArrowheads="1"/>
          </p:cNvSpPr>
          <p:nvPr/>
        </p:nvSpPr>
        <p:spPr bwMode="auto">
          <a:xfrm>
            <a:off x="76200" y="5805488"/>
            <a:ext cx="590550" cy="366712"/>
          </a:xfrm>
          <a:prstGeom prst="rect">
            <a:avLst/>
          </a:prstGeom>
          <a:noFill/>
          <a:ln w="9525" algn="ctr">
            <a:noFill/>
            <a:miter lim="800000"/>
            <a:headEnd/>
            <a:tailEnd/>
          </a:ln>
          <a:effectLst/>
        </p:spPr>
        <p:txBody>
          <a:bodyPr wrap="none">
            <a:spAutoFit/>
          </a:bodyPr>
          <a:lstStyle/>
          <a:p>
            <a:r>
              <a:rPr lang="de-DE" sz="1800">
                <a:solidFill>
                  <a:schemeClr val="tx1"/>
                </a:solidFill>
                <a:latin typeface="Arial" charset="0"/>
              </a:rPr>
              <a:t>SM:</a:t>
            </a:r>
          </a:p>
        </p:txBody>
      </p:sp>
      <p:sp>
        <p:nvSpPr>
          <p:cNvPr id="14366" name="Text Box 30"/>
          <p:cNvSpPr txBox="1">
            <a:spLocks noChangeArrowheads="1"/>
          </p:cNvSpPr>
          <p:nvPr/>
        </p:nvSpPr>
        <p:spPr bwMode="auto">
          <a:xfrm>
            <a:off x="76200" y="3290888"/>
            <a:ext cx="590550" cy="366712"/>
          </a:xfrm>
          <a:prstGeom prst="rect">
            <a:avLst/>
          </a:prstGeom>
          <a:noFill/>
          <a:ln w="9525" algn="ctr">
            <a:noFill/>
            <a:miter lim="800000"/>
            <a:headEnd/>
            <a:tailEnd/>
          </a:ln>
          <a:effectLst/>
        </p:spPr>
        <p:txBody>
          <a:bodyPr wrap="none">
            <a:spAutoFit/>
          </a:bodyPr>
          <a:lstStyle/>
          <a:p>
            <a:r>
              <a:rPr lang="de-DE" sz="1800">
                <a:solidFill>
                  <a:schemeClr val="tx1"/>
                </a:solidFill>
                <a:latin typeface="Arial" charset="0"/>
              </a:rPr>
              <a:t>SM:</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Real-time Rendering</a:t>
            </a:r>
            <a:br>
              <a:rPr lang="en-US" dirty="0" smtClean="0"/>
            </a:br>
            <a:r>
              <a:rPr lang="en-US" dirty="0" smtClean="0"/>
              <a:t>	</a:t>
            </a:r>
            <a:r>
              <a:rPr lang="en-US" sz="3600" b="1" dirty="0" smtClean="0">
                <a:effectLst>
                  <a:outerShdw blurRad="38100" dist="38100" dir="2700000" algn="tl">
                    <a:srgbClr val="000000">
                      <a:alpha val="43137"/>
                    </a:srgbClr>
                  </a:outerShdw>
                </a:effectLst>
              </a:rPr>
              <a:t>Shadow Map Projections</a:t>
            </a:r>
            <a:endParaRPr lang="en-US" dirty="0"/>
          </a:p>
        </p:txBody>
      </p:sp>
      <p:sp>
        <p:nvSpPr>
          <p:cNvPr id="5" name="Subtitle 4"/>
          <p:cNvSpPr>
            <a:spLocks noGrp="1"/>
          </p:cNvSpPr>
          <p:nvPr>
            <p:ph type="subTitle" idx="1"/>
          </p:nvPr>
        </p:nvSpPr>
        <p:spPr/>
        <p:txBody>
          <a:bodyPr/>
          <a:lstStyle/>
          <a:p>
            <a:pPr algn="ctr">
              <a:lnSpc>
                <a:spcPct val="90000"/>
              </a:lnSpc>
            </a:pPr>
            <a:r>
              <a:rPr lang="en-US" dirty="0" smtClean="0"/>
              <a:t>CSE 781</a:t>
            </a:r>
          </a:p>
          <a:p>
            <a:pPr algn="ctr">
              <a:lnSpc>
                <a:spcPct val="90000"/>
              </a:lnSpc>
            </a:pPr>
            <a:r>
              <a:rPr lang="en-US" dirty="0" smtClean="0"/>
              <a:t>Prof. Roger Crawfis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 Shadow Maps</a:t>
            </a:r>
            <a:endParaRPr lang="en-US" dirty="0"/>
          </a:p>
        </p:txBody>
      </p:sp>
      <p:sp>
        <p:nvSpPr>
          <p:cNvPr id="3" name="Content Placeholder 2"/>
          <p:cNvSpPr>
            <a:spLocks noGrp="1"/>
          </p:cNvSpPr>
          <p:nvPr>
            <p:ph sz="half" idx="1"/>
          </p:nvPr>
        </p:nvSpPr>
        <p:spPr/>
        <p:txBody>
          <a:bodyPr>
            <a:normAutofit fontScale="92500"/>
          </a:bodyPr>
          <a:lstStyle/>
          <a:p>
            <a:r>
              <a:rPr lang="en-US" dirty="0" smtClean="0"/>
              <a:t>Mitigate shadow map aliasing by composing perspective projection of camera into shadow map projection.</a:t>
            </a:r>
          </a:p>
          <a:p>
            <a:r>
              <a:rPr lang="en-US" dirty="0" smtClean="0">
                <a:latin typeface="Trebuchet MS" pitchFamily="34" charset="0"/>
              </a:rPr>
              <a:t>Uses resolution more effectively.</a:t>
            </a:r>
            <a:endParaRPr lang="en-US" dirty="0" smtClean="0"/>
          </a:p>
          <a:p>
            <a:r>
              <a:rPr lang="en-US" dirty="0" smtClean="0"/>
              <a:t>Must be recomputed each frame.</a:t>
            </a:r>
          </a:p>
        </p:txBody>
      </p:sp>
      <p:sp>
        <p:nvSpPr>
          <p:cNvPr id="4" name="Content Placeholder 3"/>
          <p:cNvSpPr>
            <a:spLocks noGrp="1"/>
          </p:cNvSpPr>
          <p:nvPr>
            <p:ph sz="half" idx="2"/>
          </p:nvPr>
        </p:nvSpPr>
        <p:spPr/>
        <p:txBody>
          <a:bodyPr/>
          <a:lstStyle/>
          <a:p>
            <a:endParaRPr lang="en-US" dirty="0"/>
          </a:p>
        </p:txBody>
      </p:sp>
      <p:grpSp>
        <p:nvGrpSpPr>
          <p:cNvPr id="5" name="Group 4"/>
          <p:cNvGrpSpPr>
            <a:grpSpLocks/>
          </p:cNvGrpSpPr>
          <p:nvPr/>
        </p:nvGrpSpPr>
        <p:grpSpPr bwMode="auto">
          <a:xfrm>
            <a:off x="7010400" y="2209800"/>
            <a:ext cx="1414463" cy="1512888"/>
            <a:chOff x="1080" y="8"/>
            <a:chExt cx="292" cy="312"/>
          </a:xfrm>
        </p:grpSpPr>
        <p:sp>
          <p:nvSpPr>
            <p:cNvPr id="6" name="Line 5"/>
            <p:cNvSpPr>
              <a:spLocks noChangeShapeType="1"/>
            </p:cNvSpPr>
            <p:nvPr/>
          </p:nvSpPr>
          <p:spPr bwMode="auto">
            <a:xfrm flipH="1" flipV="1">
              <a:off x="1080" y="8"/>
              <a:ext cx="131" cy="311"/>
            </a:xfrm>
            <a:prstGeom prst="line">
              <a:avLst/>
            </a:prstGeom>
            <a:noFill/>
            <a:ln w="6350">
              <a:solidFill>
                <a:srgbClr val="FF2F2F"/>
              </a:solidFill>
              <a:round/>
              <a:headEnd/>
              <a:tailEnd/>
            </a:ln>
          </p:spPr>
          <p:txBody>
            <a:bodyPr/>
            <a:lstStyle/>
            <a:p>
              <a:endParaRPr lang="en-US"/>
            </a:p>
          </p:txBody>
        </p:sp>
        <p:sp>
          <p:nvSpPr>
            <p:cNvPr id="7" name="Line 6"/>
            <p:cNvSpPr>
              <a:spLocks noChangeShapeType="1"/>
            </p:cNvSpPr>
            <p:nvPr/>
          </p:nvSpPr>
          <p:spPr bwMode="auto">
            <a:xfrm flipH="1" flipV="1">
              <a:off x="1112" y="8"/>
              <a:ext cx="102" cy="311"/>
            </a:xfrm>
            <a:prstGeom prst="line">
              <a:avLst/>
            </a:prstGeom>
            <a:noFill/>
            <a:ln w="6350">
              <a:solidFill>
                <a:srgbClr val="FF2F2F"/>
              </a:solidFill>
              <a:round/>
              <a:headEnd/>
              <a:tailEnd/>
            </a:ln>
          </p:spPr>
          <p:txBody>
            <a:bodyPr/>
            <a:lstStyle/>
            <a:p>
              <a:endParaRPr lang="en-US"/>
            </a:p>
          </p:txBody>
        </p:sp>
        <p:sp>
          <p:nvSpPr>
            <p:cNvPr id="8" name="Line 7"/>
            <p:cNvSpPr>
              <a:spLocks noChangeShapeType="1"/>
            </p:cNvSpPr>
            <p:nvPr/>
          </p:nvSpPr>
          <p:spPr bwMode="auto">
            <a:xfrm flipH="1" flipV="1">
              <a:off x="1145" y="8"/>
              <a:ext cx="73" cy="311"/>
            </a:xfrm>
            <a:prstGeom prst="line">
              <a:avLst/>
            </a:prstGeom>
            <a:noFill/>
            <a:ln w="6350">
              <a:solidFill>
                <a:srgbClr val="FF2F2F"/>
              </a:solidFill>
              <a:round/>
              <a:headEnd/>
              <a:tailEnd/>
            </a:ln>
          </p:spPr>
          <p:txBody>
            <a:bodyPr/>
            <a:lstStyle/>
            <a:p>
              <a:endParaRPr lang="en-US"/>
            </a:p>
          </p:txBody>
        </p:sp>
        <p:sp>
          <p:nvSpPr>
            <p:cNvPr id="9" name="Line 8"/>
            <p:cNvSpPr>
              <a:spLocks noChangeShapeType="1"/>
            </p:cNvSpPr>
            <p:nvPr/>
          </p:nvSpPr>
          <p:spPr bwMode="auto">
            <a:xfrm flipH="1" flipV="1">
              <a:off x="1177" y="8"/>
              <a:ext cx="44" cy="311"/>
            </a:xfrm>
            <a:prstGeom prst="line">
              <a:avLst/>
            </a:prstGeom>
            <a:noFill/>
            <a:ln w="6350">
              <a:solidFill>
                <a:srgbClr val="FF2F2F"/>
              </a:solidFill>
              <a:round/>
              <a:headEnd/>
              <a:tailEnd/>
            </a:ln>
          </p:spPr>
          <p:txBody>
            <a:bodyPr/>
            <a:lstStyle/>
            <a:p>
              <a:endParaRPr lang="en-US"/>
            </a:p>
          </p:txBody>
        </p:sp>
        <p:sp>
          <p:nvSpPr>
            <p:cNvPr id="10" name="Line 9"/>
            <p:cNvSpPr>
              <a:spLocks noChangeShapeType="1"/>
            </p:cNvSpPr>
            <p:nvPr/>
          </p:nvSpPr>
          <p:spPr bwMode="auto">
            <a:xfrm flipH="1" flipV="1">
              <a:off x="1210" y="8"/>
              <a:ext cx="15" cy="311"/>
            </a:xfrm>
            <a:prstGeom prst="line">
              <a:avLst/>
            </a:prstGeom>
            <a:noFill/>
            <a:ln w="6350">
              <a:solidFill>
                <a:srgbClr val="FF2F2F"/>
              </a:solidFill>
              <a:round/>
              <a:headEnd/>
              <a:tailEnd/>
            </a:ln>
          </p:spPr>
          <p:txBody>
            <a:bodyPr/>
            <a:lstStyle/>
            <a:p>
              <a:endParaRPr lang="en-US"/>
            </a:p>
          </p:txBody>
        </p:sp>
        <p:sp>
          <p:nvSpPr>
            <p:cNvPr id="11" name="Line 10"/>
            <p:cNvSpPr>
              <a:spLocks noChangeShapeType="1"/>
            </p:cNvSpPr>
            <p:nvPr/>
          </p:nvSpPr>
          <p:spPr bwMode="auto">
            <a:xfrm flipV="1">
              <a:off x="1227" y="8"/>
              <a:ext cx="15" cy="311"/>
            </a:xfrm>
            <a:prstGeom prst="line">
              <a:avLst/>
            </a:prstGeom>
            <a:noFill/>
            <a:ln w="6350">
              <a:solidFill>
                <a:srgbClr val="FF2F2F"/>
              </a:solidFill>
              <a:round/>
              <a:headEnd/>
              <a:tailEnd/>
            </a:ln>
          </p:spPr>
          <p:txBody>
            <a:bodyPr/>
            <a:lstStyle/>
            <a:p>
              <a:endParaRPr lang="en-US"/>
            </a:p>
          </p:txBody>
        </p:sp>
        <p:sp>
          <p:nvSpPr>
            <p:cNvPr id="12" name="Line 11"/>
            <p:cNvSpPr>
              <a:spLocks noChangeShapeType="1"/>
            </p:cNvSpPr>
            <p:nvPr/>
          </p:nvSpPr>
          <p:spPr bwMode="auto">
            <a:xfrm flipV="1">
              <a:off x="1231" y="8"/>
              <a:ext cx="43" cy="311"/>
            </a:xfrm>
            <a:prstGeom prst="line">
              <a:avLst/>
            </a:prstGeom>
            <a:noFill/>
            <a:ln w="6350">
              <a:solidFill>
                <a:srgbClr val="FF2F2F"/>
              </a:solidFill>
              <a:round/>
              <a:headEnd/>
              <a:tailEnd/>
            </a:ln>
          </p:spPr>
          <p:txBody>
            <a:bodyPr/>
            <a:lstStyle/>
            <a:p>
              <a:endParaRPr lang="en-US"/>
            </a:p>
          </p:txBody>
        </p:sp>
        <p:sp>
          <p:nvSpPr>
            <p:cNvPr id="13" name="Line 12"/>
            <p:cNvSpPr>
              <a:spLocks noChangeShapeType="1"/>
            </p:cNvSpPr>
            <p:nvPr/>
          </p:nvSpPr>
          <p:spPr bwMode="auto">
            <a:xfrm flipV="1">
              <a:off x="1233" y="8"/>
              <a:ext cx="74" cy="311"/>
            </a:xfrm>
            <a:prstGeom prst="line">
              <a:avLst/>
            </a:prstGeom>
            <a:noFill/>
            <a:ln w="6350">
              <a:solidFill>
                <a:srgbClr val="FF2F2F"/>
              </a:solidFill>
              <a:round/>
              <a:headEnd/>
              <a:tailEnd/>
            </a:ln>
          </p:spPr>
          <p:txBody>
            <a:bodyPr/>
            <a:lstStyle/>
            <a:p>
              <a:endParaRPr lang="en-US"/>
            </a:p>
          </p:txBody>
        </p:sp>
        <p:sp>
          <p:nvSpPr>
            <p:cNvPr id="14" name="Line 13"/>
            <p:cNvSpPr>
              <a:spLocks noChangeShapeType="1"/>
            </p:cNvSpPr>
            <p:nvPr/>
          </p:nvSpPr>
          <p:spPr bwMode="auto">
            <a:xfrm flipV="1">
              <a:off x="1238" y="8"/>
              <a:ext cx="101" cy="311"/>
            </a:xfrm>
            <a:prstGeom prst="line">
              <a:avLst/>
            </a:prstGeom>
            <a:noFill/>
            <a:ln w="6350">
              <a:solidFill>
                <a:srgbClr val="FF2F2F"/>
              </a:solidFill>
              <a:round/>
              <a:headEnd/>
              <a:tailEnd/>
            </a:ln>
          </p:spPr>
          <p:txBody>
            <a:bodyPr/>
            <a:lstStyle/>
            <a:p>
              <a:endParaRPr lang="en-US"/>
            </a:p>
          </p:txBody>
        </p:sp>
        <p:sp>
          <p:nvSpPr>
            <p:cNvPr id="15" name="Line 14"/>
            <p:cNvSpPr>
              <a:spLocks noChangeShapeType="1"/>
            </p:cNvSpPr>
            <p:nvPr/>
          </p:nvSpPr>
          <p:spPr bwMode="auto">
            <a:xfrm flipV="1">
              <a:off x="1240" y="8"/>
              <a:ext cx="132" cy="311"/>
            </a:xfrm>
            <a:prstGeom prst="line">
              <a:avLst/>
            </a:prstGeom>
            <a:noFill/>
            <a:ln w="6350">
              <a:solidFill>
                <a:srgbClr val="FF2F2F"/>
              </a:solidFill>
              <a:round/>
              <a:headEnd/>
              <a:tailEnd/>
            </a:ln>
          </p:spPr>
          <p:txBody>
            <a:bodyPr/>
            <a:lstStyle/>
            <a:p>
              <a:endParaRPr lang="en-US"/>
            </a:p>
          </p:txBody>
        </p:sp>
        <p:sp>
          <p:nvSpPr>
            <p:cNvPr id="16" name="Line 15"/>
            <p:cNvSpPr>
              <a:spLocks noChangeShapeType="1"/>
            </p:cNvSpPr>
            <p:nvPr/>
          </p:nvSpPr>
          <p:spPr bwMode="auto">
            <a:xfrm>
              <a:off x="1211" y="319"/>
              <a:ext cx="29" cy="1"/>
            </a:xfrm>
            <a:prstGeom prst="line">
              <a:avLst/>
            </a:prstGeom>
            <a:noFill/>
            <a:ln w="6350">
              <a:solidFill>
                <a:srgbClr val="FF2F2F"/>
              </a:solidFill>
              <a:round/>
              <a:headEnd/>
              <a:tailEnd/>
            </a:ln>
          </p:spPr>
          <p:txBody>
            <a:bodyPr/>
            <a:lstStyle/>
            <a:p>
              <a:endParaRPr lang="en-US"/>
            </a:p>
          </p:txBody>
        </p:sp>
        <p:sp>
          <p:nvSpPr>
            <p:cNvPr id="17" name="Line 16"/>
            <p:cNvSpPr>
              <a:spLocks noChangeShapeType="1"/>
            </p:cNvSpPr>
            <p:nvPr/>
          </p:nvSpPr>
          <p:spPr bwMode="auto">
            <a:xfrm>
              <a:off x="1210" y="316"/>
              <a:ext cx="32" cy="1"/>
            </a:xfrm>
            <a:prstGeom prst="line">
              <a:avLst/>
            </a:prstGeom>
            <a:noFill/>
            <a:ln w="6350">
              <a:solidFill>
                <a:srgbClr val="FF2F2F"/>
              </a:solidFill>
              <a:round/>
              <a:headEnd/>
              <a:tailEnd/>
            </a:ln>
          </p:spPr>
          <p:txBody>
            <a:bodyPr/>
            <a:lstStyle/>
            <a:p>
              <a:endParaRPr lang="en-US"/>
            </a:p>
          </p:txBody>
        </p:sp>
        <p:sp>
          <p:nvSpPr>
            <p:cNvPr id="18" name="Line 17"/>
            <p:cNvSpPr>
              <a:spLocks noChangeShapeType="1"/>
            </p:cNvSpPr>
            <p:nvPr/>
          </p:nvSpPr>
          <p:spPr bwMode="auto">
            <a:xfrm>
              <a:off x="1208" y="310"/>
              <a:ext cx="35" cy="1"/>
            </a:xfrm>
            <a:prstGeom prst="line">
              <a:avLst/>
            </a:prstGeom>
            <a:noFill/>
            <a:ln w="6350">
              <a:solidFill>
                <a:srgbClr val="FF2F2F"/>
              </a:solidFill>
              <a:round/>
              <a:headEnd/>
              <a:tailEnd/>
            </a:ln>
          </p:spPr>
          <p:txBody>
            <a:bodyPr/>
            <a:lstStyle/>
            <a:p>
              <a:endParaRPr lang="en-US"/>
            </a:p>
          </p:txBody>
        </p:sp>
        <p:sp>
          <p:nvSpPr>
            <p:cNvPr id="19" name="Line 18"/>
            <p:cNvSpPr>
              <a:spLocks noChangeShapeType="1"/>
            </p:cNvSpPr>
            <p:nvPr/>
          </p:nvSpPr>
          <p:spPr bwMode="auto">
            <a:xfrm>
              <a:off x="1205" y="304"/>
              <a:ext cx="41" cy="0"/>
            </a:xfrm>
            <a:prstGeom prst="line">
              <a:avLst/>
            </a:prstGeom>
            <a:noFill/>
            <a:ln w="6350">
              <a:solidFill>
                <a:srgbClr val="FF2F2F"/>
              </a:solidFill>
              <a:round/>
              <a:headEnd/>
              <a:tailEnd/>
            </a:ln>
          </p:spPr>
          <p:txBody>
            <a:bodyPr/>
            <a:lstStyle/>
            <a:p>
              <a:endParaRPr lang="en-US"/>
            </a:p>
          </p:txBody>
        </p:sp>
        <p:sp>
          <p:nvSpPr>
            <p:cNvPr id="20" name="Line 19"/>
            <p:cNvSpPr>
              <a:spLocks noChangeShapeType="1"/>
            </p:cNvSpPr>
            <p:nvPr/>
          </p:nvSpPr>
          <p:spPr bwMode="auto">
            <a:xfrm>
              <a:off x="1201" y="296"/>
              <a:ext cx="49" cy="1"/>
            </a:xfrm>
            <a:prstGeom prst="line">
              <a:avLst/>
            </a:prstGeom>
            <a:noFill/>
            <a:ln w="6350">
              <a:solidFill>
                <a:srgbClr val="FF2F2F"/>
              </a:solidFill>
              <a:round/>
              <a:headEnd/>
              <a:tailEnd/>
            </a:ln>
          </p:spPr>
          <p:txBody>
            <a:bodyPr/>
            <a:lstStyle/>
            <a:p>
              <a:endParaRPr lang="en-US"/>
            </a:p>
          </p:txBody>
        </p:sp>
        <p:sp>
          <p:nvSpPr>
            <p:cNvPr id="21" name="Line 20"/>
            <p:cNvSpPr>
              <a:spLocks noChangeShapeType="1"/>
            </p:cNvSpPr>
            <p:nvPr/>
          </p:nvSpPr>
          <p:spPr bwMode="auto">
            <a:xfrm>
              <a:off x="1197" y="285"/>
              <a:ext cx="58" cy="1"/>
            </a:xfrm>
            <a:prstGeom prst="line">
              <a:avLst/>
            </a:prstGeom>
            <a:noFill/>
            <a:ln w="6350">
              <a:solidFill>
                <a:srgbClr val="FF2F2F"/>
              </a:solidFill>
              <a:round/>
              <a:headEnd/>
              <a:tailEnd/>
            </a:ln>
          </p:spPr>
          <p:txBody>
            <a:bodyPr/>
            <a:lstStyle/>
            <a:p>
              <a:endParaRPr lang="en-US"/>
            </a:p>
          </p:txBody>
        </p:sp>
        <p:sp>
          <p:nvSpPr>
            <p:cNvPr id="22" name="Line 21"/>
            <p:cNvSpPr>
              <a:spLocks noChangeShapeType="1"/>
            </p:cNvSpPr>
            <p:nvPr/>
          </p:nvSpPr>
          <p:spPr bwMode="auto">
            <a:xfrm>
              <a:off x="1189" y="268"/>
              <a:ext cx="72" cy="1"/>
            </a:xfrm>
            <a:prstGeom prst="line">
              <a:avLst/>
            </a:prstGeom>
            <a:noFill/>
            <a:ln w="6350">
              <a:solidFill>
                <a:srgbClr val="FF2F2F"/>
              </a:solidFill>
              <a:round/>
              <a:headEnd/>
              <a:tailEnd/>
            </a:ln>
          </p:spPr>
          <p:txBody>
            <a:bodyPr/>
            <a:lstStyle/>
            <a:p>
              <a:endParaRPr lang="en-US"/>
            </a:p>
          </p:txBody>
        </p:sp>
        <p:sp>
          <p:nvSpPr>
            <p:cNvPr id="23" name="Line 22"/>
            <p:cNvSpPr>
              <a:spLocks noChangeShapeType="1"/>
            </p:cNvSpPr>
            <p:nvPr/>
          </p:nvSpPr>
          <p:spPr bwMode="auto">
            <a:xfrm>
              <a:off x="1177" y="238"/>
              <a:ext cx="97" cy="0"/>
            </a:xfrm>
            <a:prstGeom prst="line">
              <a:avLst/>
            </a:prstGeom>
            <a:noFill/>
            <a:ln w="6350">
              <a:solidFill>
                <a:srgbClr val="FF2F2F"/>
              </a:solidFill>
              <a:round/>
              <a:headEnd/>
              <a:tailEnd/>
            </a:ln>
          </p:spPr>
          <p:txBody>
            <a:bodyPr/>
            <a:lstStyle/>
            <a:p>
              <a:endParaRPr lang="en-US"/>
            </a:p>
          </p:txBody>
        </p:sp>
        <p:sp>
          <p:nvSpPr>
            <p:cNvPr id="24" name="Line 23"/>
            <p:cNvSpPr>
              <a:spLocks noChangeShapeType="1"/>
            </p:cNvSpPr>
            <p:nvPr/>
          </p:nvSpPr>
          <p:spPr bwMode="auto">
            <a:xfrm>
              <a:off x="1153" y="180"/>
              <a:ext cx="145" cy="1"/>
            </a:xfrm>
            <a:prstGeom prst="line">
              <a:avLst/>
            </a:prstGeom>
            <a:noFill/>
            <a:ln w="6350">
              <a:solidFill>
                <a:srgbClr val="FF2F2F"/>
              </a:solidFill>
              <a:round/>
              <a:headEnd/>
              <a:tailEnd/>
            </a:ln>
          </p:spPr>
          <p:txBody>
            <a:bodyPr/>
            <a:lstStyle/>
            <a:p>
              <a:endParaRPr lang="en-US"/>
            </a:p>
          </p:txBody>
        </p:sp>
        <p:sp>
          <p:nvSpPr>
            <p:cNvPr id="25" name="Line 24"/>
            <p:cNvSpPr>
              <a:spLocks noChangeShapeType="1"/>
            </p:cNvSpPr>
            <p:nvPr/>
          </p:nvSpPr>
          <p:spPr bwMode="auto">
            <a:xfrm>
              <a:off x="1080" y="8"/>
              <a:ext cx="292" cy="1"/>
            </a:xfrm>
            <a:prstGeom prst="line">
              <a:avLst/>
            </a:prstGeom>
            <a:noFill/>
            <a:ln w="6350">
              <a:solidFill>
                <a:srgbClr val="FF2F2F"/>
              </a:solidFill>
              <a:round/>
              <a:headEnd/>
              <a:tailEnd/>
            </a:ln>
          </p:spPr>
          <p:txBody>
            <a:bodyPr/>
            <a:lstStyle/>
            <a:p>
              <a:endParaRPr lang="en-US"/>
            </a:p>
          </p:txBody>
        </p:sp>
        <p:sp>
          <p:nvSpPr>
            <p:cNvPr id="26" name="Freeform 25"/>
            <p:cNvSpPr>
              <a:spLocks/>
            </p:cNvSpPr>
            <p:nvPr/>
          </p:nvSpPr>
          <p:spPr bwMode="auto">
            <a:xfrm>
              <a:off x="1080" y="8"/>
              <a:ext cx="292" cy="311"/>
            </a:xfrm>
            <a:custGeom>
              <a:avLst/>
              <a:gdLst>
                <a:gd name="T0" fmla="*/ 131 w 292"/>
                <a:gd name="T1" fmla="*/ 311 h 311"/>
                <a:gd name="T2" fmla="*/ 160 w 292"/>
                <a:gd name="T3" fmla="*/ 311 h 311"/>
                <a:gd name="T4" fmla="*/ 292 w 292"/>
                <a:gd name="T5" fmla="*/ 0 h 311"/>
                <a:gd name="T6" fmla="*/ 0 w 292"/>
                <a:gd name="T7" fmla="*/ 0 h 311"/>
                <a:gd name="T8" fmla="*/ 131 w 292"/>
                <a:gd name="T9" fmla="*/ 311 h 311"/>
                <a:gd name="T10" fmla="*/ 131 w 292"/>
                <a:gd name="T11" fmla="*/ 311 h 311"/>
                <a:gd name="T12" fmla="*/ 0 60000 65536"/>
                <a:gd name="T13" fmla="*/ 0 60000 65536"/>
                <a:gd name="T14" fmla="*/ 0 60000 65536"/>
                <a:gd name="T15" fmla="*/ 0 60000 65536"/>
                <a:gd name="T16" fmla="*/ 0 60000 65536"/>
                <a:gd name="T17" fmla="*/ 0 60000 65536"/>
                <a:gd name="T18" fmla="*/ 0 w 292"/>
                <a:gd name="T19" fmla="*/ 0 h 311"/>
                <a:gd name="T20" fmla="*/ 292 w 292"/>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292" h="311">
                  <a:moveTo>
                    <a:pt x="131" y="311"/>
                  </a:moveTo>
                  <a:lnTo>
                    <a:pt x="160" y="311"/>
                  </a:lnTo>
                  <a:lnTo>
                    <a:pt x="292" y="0"/>
                  </a:lnTo>
                  <a:lnTo>
                    <a:pt x="0" y="0"/>
                  </a:lnTo>
                  <a:lnTo>
                    <a:pt x="131" y="311"/>
                  </a:lnTo>
                  <a:close/>
                </a:path>
              </a:pathLst>
            </a:custGeom>
            <a:noFill/>
            <a:ln w="19050">
              <a:solidFill>
                <a:srgbClr val="000000"/>
              </a:solidFill>
              <a:round/>
              <a:headEnd/>
              <a:tailEnd/>
            </a:ln>
          </p:spPr>
          <p:txBody>
            <a:bodyPr/>
            <a:lstStyle/>
            <a:p>
              <a:pPr algn="ctr" eaLnBrk="0" hangingPunct="0"/>
              <a:endParaRPr lang="en-US"/>
            </a:p>
          </p:txBody>
        </p:sp>
      </p:grpSp>
      <p:grpSp>
        <p:nvGrpSpPr>
          <p:cNvPr id="27" name="Group 26"/>
          <p:cNvGrpSpPr>
            <a:grpSpLocks/>
          </p:cNvGrpSpPr>
          <p:nvPr/>
        </p:nvGrpSpPr>
        <p:grpSpPr bwMode="auto">
          <a:xfrm>
            <a:off x="4800600" y="2165350"/>
            <a:ext cx="1506538" cy="1600200"/>
            <a:chOff x="3984" y="1248"/>
            <a:chExt cx="904" cy="960"/>
          </a:xfrm>
        </p:grpSpPr>
        <p:sp>
          <p:nvSpPr>
            <p:cNvPr id="28" name="Line 27"/>
            <p:cNvSpPr>
              <a:spLocks noChangeShapeType="1"/>
            </p:cNvSpPr>
            <p:nvPr/>
          </p:nvSpPr>
          <p:spPr bwMode="auto">
            <a:xfrm flipV="1">
              <a:off x="3984" y="1248"/>
              <a:ext cx="3" cy="957"/>
            </a:xfrm>
            <a:prstGeom prst="line">
              <a:avLst/>
            </a:prstGeom>
            <a:noFill/>
            <a:ln w="12700">
              <a:solidFill>
                <a:srgbClr val="FF2F2F"/>
              </a:solidFill>
              <a:round/>
              <a:headEnd/>
              <a:tailEnd/>
            </a:ln>
          </p:spPr>
          <p:txBody>
            <a:bodyPr/>
            <a:lstStyle/>
            <a:p>
              <a:endParaRPr lang="en-US"/>
            </a:p>
          </p:txBody>
        </p:sp>
        <p:sp>
          <p:nvSpPr>
            <p:cNvPr id="29" name="Line 28"/>
            <p:cNvSpPr>
              <a:spLocks noChangeShapeType="1"/>
            </p:cNvSpPr>
            <p:nvPr/>
          </p:nvSpPr>
          <p:spPr bwMode="auto">
            <a:xfrm flipV="1">
              <a:off x="4085" y="1248"/>
              <a:ext cx="0" cy="957"/>
            </a:xfrm>
            <a:prstGeom prst="line">
              <a:avLst/>
            </a:prstGeom>
            <a:noFill/>
            <a:ln w="12700">
              <a:solidFill>
                <a:srgbClr val="FF2F2F"/>
              </a:solidFill>
              <a:round/>
              <a:headEnd/>
              <a:tailEnd/>
            </a:ln>
          </p:spPr>
          <p:txBody>
            <a:bodyPr/>
            <a:lstStyle/>
            <a:p>
              <a:endParaRPr lang="en-US"/>
            </a:p>
          </p:txBody>
        </p:sp>
        <p:sp>
          <p:nvSpPr>
            <p:cNvPr id="30" name="Line 29"/>
            <p:cNvSpPr>
              <a:spLocks noChangeShapeType="1"/>
            </p:cNvSpPr>
            <p:nvPr/>
          </p:nvSpPr>
          <p:spPr bwMode="auto">
            <a:xfrm flipV="1">
              <a:off x="4184" y="1248"/>
              <a:ext cx="3" cy="957"/>
            </a:xfrm>
            <a:prstGeom prst="line">
              <a:avLst/>
            </a:prstGeom>
            <a:noFill/>
            <a:ln w="12700">
              <a:solidFill>
                <a:srgbClr val="FF2F2F"/>
              </a:solidFill>
              <a:round/>
              <a:headEnd/>
              <a:tailEnd/>
            </a:ln>
          </p:spPr>
          <p:txBody>
            <a:bodyPr/>
            <a:lstStyle/>
            <a:p>
              <a:endParaRPr lang="en-US"/>
            </a:p>
          </p:txBody>
        </p:sp>
        <p:sp>
          <p:nvSpPr>
            <p:cNvPr id="31" name="Line 30"/>
            <p:cNvSpPr>
              <a:spLocks noChangeShapeType="1"/>
            </p:cNvSpPr>
            <p:nvPr/>
          </p:nvSpPr>
          <p:spPr bwMode="auto">
            <a:xfrm flipV="1">
              <a:off x="4285" y="1248"/>
              <a:ext cx="3" cy="957"/>
            </a:xfrm>
            <a:prstGeom prst="line">
              <a:avLst/>
            </a:prstGeom>
            <a:noFill/>
            <a:ln w="12700">
              <a:solidFill>
                <a:srgbClr val="FF2F2F"/>
              </a:solidFill>
              <a:round/>
              <a:headEnd/>
              <a:tailEnd/>
            </a:ln>
          </p:spPr>
          <p:txBody>
            <a:bodyPr/>
            <a:lstStyle/>
            <a:p>
              <a:endParaRPr lang="en-US"/>
            </a:p>
          </p:txBody>
        </p:sp>
        <p:sp>
          <p:nvSpPr>
            <p:cNvPr id="32" name="Line 31"/>
            <p:cNvSpPr>
              <a:spLocks noChangeShapeType="1"/>
            </p:cNvSpPr>
            <p:nvPr/>
          </p:nvSpPr>
          <p:spPr bwMode="auto">
            <a:xfrm flipV="1">
              <a:off x="4384" y="1248"/>
              <a:ext cx="3" cy="957"/>
            </a:xfrm>
            <a:prstGeom prst="line">
              <a:avLst/>
            </a:prstGeom>
            <a:noFill/>
            <a:ln w="12700">
              <a:solidFill>
                <a:srgbClr val="FF2F2F"/>
              </a:solidFill>
              <a:round/>
              <a:headEnd/>
              <a:tailEnd/>
            </a:ln>
          </p:spPr>
          <p:txBody>
            <a:bodyPr/>
            <a:lstStyle/>
            <a:p>
              <a:endParaRPr lang="en-US"/>
            </a:p>
          </p:txBody>
        </p:sp>
        <p:sp>
          <p:nvSpPr>
            <p:cNvPr id="33" name="Line 32"/>
            <p:cNvSpPr>
              <a:spLocks noChangeShapeType="1"/>
            </p:cNvSpPr>
            <p:nvPr/>
          </p:nvSpPr>
          <p:spPr bwMode="auto">
            <a:xfrm flipV="1">
              <a:off x="4485" y="1248"/>
              <a:ext cx="3" cy="957"/>
            </a:xfrm>
            <a:prstGeom prst="line">
              <a:avLst/>
            </a:prstGeom>
            <a:noFill/>
            <a:ln w="12700">
              <a:solidFill>
                <a:srgbClr val="FF2F2F"/>
              </a:solidFill>
              <a:round/>
              <a:headEnd/>
              <a:tailEnd/>
            </a:ln>
          </p:spPr>
          <p:txBody>
            <a:bodyPr/>
            <a:lstStyle/>
            <a:p>
              <a:endParaRPr lang="en-US"/>
            </a:p>
          </p:txBody>
        </p:sp>
        <p:sp>
          <p:nvSpPr>
            <p:cNvPr id="34" name="Line 33"/>
            <p:cNvSpPr>
              <a:spLocks noChangeShapeType="1"/>
            </p:cNvSpPr>
            <p:nvPr/>
          </p:nvSpPr>
          <p:spPr bwMode="auto">
            <a:xfrm flipV="1">
              <a:off x="4587" y="1248"/>
              <a:ext cx="0" cy="957"/>
            </a:xfrm>
            <a:prstGeom prst="line">
              <a:avLst/>
            </a:prstGeom>
            <a:noFill/>
            <a:ln w="12700">
              <a:solidFill>
                <a:srgbClr val="FF2F2F"/>
              </a:solidFill>
              <a:round/>
              <a:headEnd/>
              <a:tailEnd/>
            </a:ln>
          </p:spPr>
          <p:txBody>
            <a:bodyPr/>
            <a:lstStyle/>
            <a:p>
              <a:endParaRPr lang="en-US"/>
            </a:p>
          </p:txBody>
        </p:sp>
        <p:sp>
          <p:nvSpPr>
            <p:cNvPr id="35" name="Line 34"/>
            <p:cNvSpPr>
              <a:spLocks noChangeShapeType="1"/>
            </p:cNvSpPr>
            <p:nvPr/>
          </p:nvSpPr>
          <p:spPr bwMode="auto">
            <a:xfrm flipV="1">
              <a:off x="4688" y="1248"/>
              <a:ext cx="0" cy="957"/>
            </a:xfrm>
            <a:prstGeom prst="line">
              <a:avLst/>
            </a:prstGeom>
            <a:noFill/>
            <a:ln w="12700">
              <a:solidFill>
                <a:srgbClr val="FF2F2F"/>
              </a:solidFill>
              <a:round/>
              <a:headEnd/>
              <a:tailEnd/>
            </a:ln>
          </p:spPr>
          <p:txBody>
            <a:bodyPr/>
            <a:lstStyle/>
            <a:p>
              <a:endParaRPr lang="en-US"/>
            </a:p>
          </p:txBody>
        </p:sp>
        <p:sp>
          <p:nvSpPr>
            <p:cNvPr id="36" name="Line 35"/>
            <p:cNvSpPr>
              <a:spLocks noChangeShapeType="1"/>
            </p:cNvSpPr>
            <p:nvPr/>
          </p:nvSpPr>
          <p:spPr bwMode="auto">
            <a:xfrm flipV="1">
              <a:off x="4787" y="1248"/>
              <a:ext cx="0" cy="957"/>
            </a:xfrm>
            <a:prstGeom prst="line">
              <a:avLst/>
            </a:prstGeom>
            <a:noFill/>
            <a:ln w="12700">
              <a:solidFill>
                <a:srgbClr val="FF2F2F"/>
              </a:solidFill>
              <a:round/>
              <a:headEnd/>
              <a:tailEnd/>
            </a:ln>
          </p:spPr>
          <p:txBody>
            <a:bodyPr/>
            <a:lstStyle/>
            <a:p>
              <a:endParaRPr lang="en-US"/>
            </a:p>
          </p:txBody>
        </p:sp>
        <p:sp>
          <p:nvSpPr>
            <p:cNvPr id="37" name="Line 36"/>
            <p:cNvSpPr>
              <a:spLocks noChangeShapeType="1"/>
            </p:cNvSpPr>
            <p:nvPr/>
          </p:nvSpPr>
          <p:spPr bwMode="auto">
            <a:xfrm flipV="1">
              <a:off x="4885" y="1248"/>
              <a:ext cx="3" cy="957"/>
            </a:xfrm>
            <a:prstGeom prst="line">
              <a:avLst/>
            </a:prstGeom>
            <a:noFill/>
            <a:ln w="12700">
              <a:solidFill>
                <a:srgbClr val="FF2F2F"/>
              </a:solidFill>
              <a:round/>
              <a:headEnd/>
              <a:tailEnd/>
            </a:ln>
          </p:spPr>
          <p:txBody>
            <a:bodyPr/>
            <a:lstStyle/>
            <a:p>
              <a:endParaRPr lang="en-US"/>
            </a:p>
          </p:txBody>
        </p:sp>
        <p:sp>
          <p:nvSpPr>
            <p:cNvPr id="38" name="Line 37"/>
            <p:cNvSpPr>
              <a:spLocks noChangeShapeType="1"/>
            </p:cNvSpPr>
            <p:nvPr/>
          </p:nvSpPr>
          <p:spPr bwMode="auto">
            <a:xfrm>
              <a:off x="3984" y="2205"/>
              <a:ext cx="901" cy="3"/>
            </a:xfrm>
            <a:prstGeom prst="line">
              <a:avLst/>
            </a:prstGeom>
            <a:noFill/>
            <a:ln w="12700">
              <a:solidFill>
                <a:srgbClr val="FF2F2F"/>
              </a:solidFill>
              <a:round/>
              <a:headEnd/>
              <a:tailEnd/>
            </a:ln>
          </p:spPr>
          <p:txBody>
            <a:bodyPr/>
            <a:lstStyle/>
            <a:p>
              <a:endParaRPr lang="en-US"/>
            </a:p>
          </p:txBody>
        </p:sp>
        <p:sp>
          <p:nvSpPr>
            <p:cNvPr id="39" name="Line 38"/>
            <p:cNvSpPr>
              <a:spLocks noChangeShapeType="1"/>
            </p:cNvSpPr>
            <p:nvPr/>
          </p:nvSpPr>
          <p:spPr bwMode="auto">
            <a:xfrm>
              <a:off x="3984" y="2100"/>
              <a:ext cx="901" cy="3"/>
            </a:xfrm>
            <a:prstGeom prst="line">
              <a:avLst/>
            </a:prstGeom>
            <a:noFill/>
            <a:ln w="12700">
              <a:solidFill>
                <a:srgbClr val="FF2F2F"/>
              </a:solidFill>
              <a:round/>
              <a:headEnd/>
              <a:tailEnd/>
            </a:ln>
          </p:spPr>
          <p:txBody>
            <a:bodyPr/>
            <a:lstStyle/>
            <a:p>
              <a:endParaRPr lang="en-US"/>
            </a:p>
          </p:txBody>
        </p:sp>
        <p:sp>
          <p:nvSpPr>
            <p:cNvPr id="40" name="Line 39"/>
            <p:cNvSpPr>
              <a:spLocks noChangeShapeType="1"/>
            </p:cNvSpPr>
            <p:nvPr/>
          </p:nvSpPr>
          <p:spPr bwMode="auto">
            <a:xfrm>
              <a:off x="3984" y="1993"/>
              <a:ext cx="901" cy="3"/>
            </a:xfrm>
            <a:prstGeom prst="line">
              <a:avLst/>
            </a:prstGeom>
            <a:noFill/>
            <a:ln w="12700">
              <a:solidFill>
                <a:srgbClr val="FF2F2F"/>
              </a:solidFill>
              <a:round/>
              <a:headEnd/>
              <a:tailEnd/>
            </a:ln>
          </p:spPr>
          <p:txBody>
            <a:bodyPr/>
            <a:lstStyle/>
            <a:p>
              <a:endParaRPr lang="en-US"/>
            </a:p>
          </p:txBody>
        </p:sp>
        <p:sp>
          <p:nvSpPr>
            <p:cNvPr id="41" name="Line 40"/>
            <p:cNvSpPr>
              <a:spLocks noChangeShapeType="1"/>
            </p:cNvSpPr>
            <p:nvPr/>
          </p:nvSpPr>
          <p:spPr bwMode="auto">
            <a:xfrm>
              <a:off x="3984" y="1888"/>
              <a:ext cx="901" cy="0"/>
            </a:xfrm>
            <a:prstGeom prst="line">
              <a:avLst/>
            </a:prstGeom>
            <a:noFill/>
            <a:ln w="12700">
              <a:solidFill>
                <a:srgbClr val="FF2F2F"/>
              </a:solidFill>
              <a:round/>
              <a:headEnd/>
              <a:tailEnd/>
            </a:ln>
          </p:spPr>
          <p:txBody>
            <a:bodyPr/>
            <a:lstStyle/>
            <a:p>
              <a:endParaRPr lang="en-US"/>
            </a:p>
          </p:txBody>
        </p:sp>
        <p:sp>
          <p:nvSpPr>
            <p:cNvPr id="42" name="Line 41"/>
            <p:cNvSpPr>
              <a:spLocks noChangeShapeType="1"/>
            </p:cNvSpPr>
            <p:nvPr/>
          </p:nvSpPr>
          <p:spPr bwMode="auto">
            <a:xfrm>
              <a:off x="3984" y="1777"/>
              <a:ext cx="901" cy="3"/>
            </a:xfrm>
            <a:prstGeom prst="line">
              <a:avLst/>
            </a:prstGeom>
            <a:noFill/>
            <a:ln w="12700">
              <a:solidFill>
                <a:srgbClr val="FF2F2F"/>
              </a:solidFill>
              <a:round/>
              <a:headEnd/>
              <a:tailEnd/>
            </a:ln>
          </p:spPr>
          <p:txBody>
            <a:bodyPr/>
            <a:lstStyle/>
            <a:p>
              <a:endParaRPr lang="en-US"/>
            </a:p>
          </p:txBody>
        </p:sp>
        <p:sp>
          <p:nvSpPr>
            <p:cNvPr id="43" name="Line 42"/>
            <p:cNvSpPr>
              <a:spLocks noChangeShapeType="1"/>
            </p:cNvSpPr>
            <p:nvPr/>
          </p:nvSpPr>
          <p:spPr bwMode="auto">
            <a:xfrm>
              <a:off x="3984" y="1673"/>
              <a:ext cx="901" cy="0"/>
            </a:xfrm>
            <a:prstGeom prst="line">
              <a:avLst/>
            </a:prstGeom>
            <a:noFill/>
            <a:ln w="12700">
              <a:solidFill>
                <a:srgbClr val="FF2F2F"/>
              </a:solidFill>
              <a:round/>
              <a:headEnd/>
              <a:tailEnd/>
            </a:ln>
          </p:spPr>
          <p:txBody>
            <a:bodyPr/>
            <a:lstStyle/>
            <a:p>
              <a:endParaRPr lang="en-US"/>
            </a:p>
          </p:txBody>
        </p:sp>
        <p:sp>
          <p:nvSpPr>
            <p:cNvPr id="44" name="Line 43"/>
            <p:cNvSpPr>
              <a:spLocks noChangeShapeType="1"/>
            </p:cNvSpPr>
            <p:nvPr/>
          </p:nvSpPr>
          <p:spPr bwMode="auto">
            <a:xfrm>
              <a:off x="3984" y="1568"/>
              <a:ext cx="901" cy="0"/>
            </a:xfrm>
            <a:prstGeom prst="line">
              <a:avLst/>
            </a:prstGeom>
            <a:noFill/>
            <a:ln w="12700">
              <a:solidFill>
                <a:srgbClr val="FF2F2F"/>
              </a:solidFill>
              <a:round/>
              <a:headEnd/>
              <a:tailEnd/>
            </a:ln>
          </p:spPr>
          <p:txBody>
            <a:bodyPr/>
            <a:lstStyle/>
            <a:p>
              <a:endParaRPr lang="en-US"/>
            </a:p>
          </p:txBody>
        </p:sp>
        <p:sp>
          <p:nvSpPr>
            <p:cNvPr id="45" name="Line 44"/>
            <p:cNvSpPr>
              <a:spLocks noChangeShapeType="1"/>
            </p:cNvSpPr>
            <p:nvPr/>
          </p:nvSpPr>
          <p:spPr bwMode="auto">
            <a:xfrm>
              <a:off x="3984" y="1457"/>
              <a:ext cx="901" cy="3"/>
            </a:xfrm>
            <a:prstGeom prst="line">
              <a:avLst/>
            </a:prstGeom>
            <a:noFill/>
            <a:ln w="12700">
              <a:solidFill>
                <a:srgbClr val="FF2F2F"/>
              </a:solidFill>
              <a:round/>
              <a:headEnd/>
              <a:tailEnd/>
            </a:ln>
          </p:spPr>
          <p:txBody>
            <a:bodyPr/>
            <a:lstStyle/>
            <a:p>
              <a:endParaRPr lang="en-US"/>
            </a:p>
          </p:txBody>
        </p:sp>
        <p:sp>
          <p:nvSpPr>
            <p:cNvPr id="46" name="Line 45"/>
            <p:cNvSpPr>
              <a:spLocks noChangeShapeType="1"/>
            </p:cNvSpPr>
            <p:nvPr/>
          </p:nvSpPr>
          <p:spPr bwMode="auto">
            <a:xfrm>
              <a:off x="3984" y="1350"/>
              <a:ext cx="901" cy="3"/>
            </a:xfrm>
            <a:prstGeom prst="line">
              <a:avLst/>
            </a:prstGeom>
            <a:noFill/>
            <a:ln w="12700">
              <a:solidFill>
                <a:srgbClr val="FF2F2F"/>
              </a:solidFill>
              <a:round/>
              <a:headEnd/>
              <a:tailEnd/>
            </a:ln>
          </p:spPr>
          <p:txBody>
            <a:bodyPr/>
            <a:lstStyle/>
            <a:p>
              <a:endParaRPr lang="en-US"/>
            </a:p>
          </p:txBody>
        </p:sp>
        <p:sp>
          <p:nvSpPr>
            <p:cNvPr id="47" name="Line 46"/>
            <p:cNvSpPr>
              <a:spLocks noChangeShapeType="1"/>
            </p:cNvSpPr>
            <p:nvPr/>
          </p:nvSpPr>
          <p:spPr bwMode="auto">
            <a:xfrm>
              <a:off x="3984" y="1248"/>
              <a:ext cx="901" cy="3"/>
            </a:xfrm>
            <a:prstGeom prst="line">
              <a:avLst/>
            </a:prstGeom>
            <a:noFill/>
            <a:ln w="12700">
              <a:solidFill>
                <a:srgbClr val="FF2F2F"/>
              </a:solidFill>
              <a:round/>
              <a:headEnd/>
              <a:tailEnd/>
            </a:ln>
          </p:spPr>
          <p:txBody>
            <a:bodyPr/>
            <a:lstStyle/>
            <a:p>
              <a:endParaRPr lang="en-US"/>
            </a:p>
          </p:txBody>
        </p:sp>
      </p:grpSp>
      <p:sp>
        <p:nvSpPr>
          <p:cNvPr id="48" name="Line 47"/>
          <p:cNvSpPr>
            <a:spLocks noChangeShapeType="1"/>
          </p:cNvSpPr>
          <p:nvPr/>
        </p:nvSpPr>
        <p:spPr bwMode="auto">
          <a:xfrm>
            <a:off x="6477000" y="2965450"/>
            <a:ext cx="609600" cy="0"/>
          </a:xfrm>
          <a:prstGeom prst="line">
            <a:avLst/>
          </a:prstGeom>
          <a:noFill/>
          <a:ln w="12700" cap="sq">
            <a:solidFill>
              <a:schemeClr val="tx1"/>
            </a:solidFill>
            <a:round/>
            <a:headEnd/>
            <a:tailEnd type="triangle" w="med" len="med"/>
          </a:ln>
        </p:spPr>
        <p:txBody>
          <a:bodyPr wrap="none">
            <a:spAutoFit/>
          </a:bodyPr>
          <a:lstStyle/>
          <a:p>
            <a:endParaRPr lang="en-US"/>
          </a:p>
        </p:txBody>
      </p:sp>
      <p:pic>
        <p:nvPicPr>
          <p:cNvPr id="49" name="Picture 48" descr="TP_tmp"/>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6608763" y="2689225"/>
            <a:ext cx="222250" cy="222250"/>
          </a:xfrm>
          <a:prstGeom prst="rect">
            <a:avLst/>
          </a:prstGeom>
          <a:noFill/>
          <a:ln w="12700" cap="sq" algn="ctr">
            <a:noFill/>
            <a:miter lim="800000"/>
            <a:headEnd/>
            <a:tailEnd/>
          </a:ln>
        </p:spPr>
      </p:pic>
      <p:sp>
        <p:nvSpPr>
          <p:cNvPr id="50" name="Line 79"/>
          <p:cNvSpPr>
            <a:spLocks noChangeShapeType="1"/>
          </p:cNvSpPr>
          <p:nvPr/>
        </p:nvSpPr>
        <p:spPr bwMode="auto">
          <a:xfrm flipV="1">
            <a:off x="4967288" y="3057525"/>
            <a:ext cx="0" cy="533400"/>
          </a:xfrm>
          <a:prstGeom prst="line">
            <a:avLst/>
          </a:prstGeom>
          <a:noFill/>
          <a:ln w="28575" cap="sq">
            <a:solidFill>
              <a:schemeClr val="hlink"/>
            </a:solidFill>
            <a:round/>
            <a:headEnd/>
            <a:tailEnd type="triangle" w="med" len="med"/>
          </a:ln>
        </p:spPr>
        <p:txBody>
          <a:bodyPr>
            <a:spAutoFit/>
          </a:bodyPr>
          <a:lstStyle/>
          <a:p>
            <a:endParaRPr lang="en-US"/>
          </a:p>
        </p:txBody>
      </p:sp>
      <p:sp>
        <p:nvSpPr>
          <p:cNvPr id="51" name="Line 80"/>
          <p:cNvSpPr>
            <a:spLocks noChangeShapeType="1"/>
          </p:cNvSpPr>
          <p:nvPr/>
        </p:nvSpPr>
        <p:spPr bwMode="auto">
          <a:xfrm rot="5400000" flipV="1">
            <a:off x="5233194" y="3325019"/>
            <a:ext cx="1588" cy="533400"/>
          </a:xfrm>
          <a:prstGeom prst="line">
            <a:avLst/>
          </a:prstGeom>
          <a:noFill/>
          <a:ln w="28575" cap="sq">
            <a:solidFill>
              <a:schemeClr val="hlink"/>
            </a:solidFill>
            <a:round/>
            <a:headEnd/>
            <a:tailEnd type="triangle" w="med" len="med"/>
          </a:ln>
        </p:spPr>
        <p:txBody>
          <a:bodyPr>
            <a:spAutoFit/>
          </a:bodyPr>
          <a:lstStyle/>
          <a:p>
            <a:endParaRPr lang="en-US"/>
          </a:p>
        </p:txBody>
      </p:sp>
      <p:pic>
        <p:nvPicPr>
          <p:cNvPr id="52" name="Picture 81" descr="TP_tmp"/>
          <p:cNvPicPr>
            <a:picLocks noChangeAspect="1" noChangeArrowheads="1"/>
          </p:cNvPicPr>
          <p:nvPr>
            <p:custDataLst>
              <p:tags r:id="rId2"/>
            </p:custDataLst>
          </p:nvPr>
        </p:nvPicPr>
        <p:blipFill>
          <a:blip r:embed="rId6" cstate="print"/>
          <a:srcRect/>
          <a:stretch>
            <a:fillRect/>
          </a:stretch>
        </p:blipFill>
        <p:spPr bwMode="auto">
          <a:xfrm>
            <a:off x="5521325" y="3527425"/>
            <a:ext cx="146050" cy="142875"/>
          </a:xfrm>
          <a:prstGeom prst="rect">
            <a:avLst/>
          </a:prstGeom>
          <a:noFill/>
          <a:ln w="9525" cap="sq" algn="in">
            <a:noFill/>
            <a:miter lim="800000"/>
            <a:headEnd/>
            <a:tailEnd/>
          </a:ln>
        </p:spPr>
      </p:pic>
      <p:pic>
        <p:nvPicPr>
          <p:cNvPr id="53" name="Picture 82" descr="TP_tmp"/>
          <p:cNvPicPr>
            <a:picLocks noChangeAspect="1" noChangeArrowheads="1"/>
          </p:cNvPicPr>
          <p:nvPr>
            <p:custDataLst>
              <p:tags r:id="rId3"/>
            </p:custDataLst>
          </p:nvPr>
        </p:nvPicPr>
        <p:blipFill>
          <a:blip r:embed="rId7" cstate="print"/>
          <a:srcRect/>
          <a:stretch>
            <a:fillRect/>
          </a:stretch>
        </p:blipFill>
        <p:spPr bwMode="auto">
          <a:xfrm>
            <a:off x="4897438" y="2798763"/>
            <a:ext cx="146050" cy="204787"/>
          </a:xfrm>
          <a:prstGeom prst="rect">
            <a:avLst/>
          </a:prstGeom>
          <a:noFill/>
          <a:ln w="9525" cap="sq" algn="in">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p:txBody>
          <a:bodyPr/>
          <a:lstStyle/>
          <a:p>
            <a:r>
              <a:rPr lang="en-US" dirty="0" smtClean="0"/>
              <a:t>Perspective Shadow Maps</a:t>
            </a:r>
            <a:endParaRPr lang="en-US" dirty="0"/>
          </a:p>
        </p:txBody>
      </p:sp>
      <p:sp>
        <p:nvSpPr>
          <p:cNvPr id="1078282" name="Text Box 10"/>
          <p:cNvSpPr txBox="1">
            <a:spLocks noChangeArrowheads="1"/>
          </p:cNvSpPr>
          <p:nvPr/>
        </p:nvSpPr>
        <p:spPr bwMode="auto">
          <a:xfrm rot="16200000">
            <a:off x="5881689" y="3186112"/>
            <a:ext cx="3905250" cy="581025"/>
          </a:xfrm>
          <a:prstGeom prst="rect">
            <a:avLst/>
          </a:prstGeom>
          <a:noFill/>
          <a:ln w="57150" algn="ctr">
            <a:noFill/>
            <a:miter lim="800000"/>
            <a:headEnd/>
            <a:tailEnd/>
          </a:ln>
          <a:effectLst/>
        </p:spPr>
        <p:txBody>
          <a:bodyPr wrap="none">
            <a:spAutoFit/>
          </a:bodyPr>
          <a:lstStyle/>
          <a:p>
            <a:pPr algn="l"/>
            <a:r>
              <a:rPr lang="en-US" sz="1600" i="1" dirty="0">
                <a:latin typeface="Trebuchet MS" pitchFamily="34" charset="0"/>
              </a:rPr>
              <a:t>Perspective Shadow Maps, </a:t>
            </a:r>
            <a:br>
              <a:rPr lang="en-US" sz="1600" i="1" dirty="0">
                <a:latin typeface="Trebuchet MS" pitchFamily="34" charset="0"/>
              </a:rPr>
            </a:br>
            <a:r>
              <a:rPr lang="en-US" sz="1600" dirty="0" err="1">
                <a:latin typeface="Trebuchet MS" pitchFamily="34" charset="0"/>
              </a:rPr>
              <a:t>Stamminger</a:t>
            </a:r>
            <a:r>
              <a:rPr lang="en-US" sz="1600" dirty="0">
                <a:latin typeface="Trebuchet MS" pitchFamily="34" charset="0"/>
              </a:rPr>
              <a:t> &amp; </a:t>
            </a:r>
            <a:r>
              <a:rPr lang="en-US" sz="1600" dirty="0" err="1">
                <a:latin typeface="Trebuchet MS" pitchFamily="34" charset="0"/>
              </a:rPr>
              <a:t>Drettakis</a:t>
            </a:r>
            <a:r>
              <a:rPr lang="en-US" sz="1600" dirty="0">
                <a:latin typeface="Trebuchet MS" pitchFamily="34" charset="0"/>
              </a:rPr>
              <a:t>, SIGGRAPH 2002</a:t>
            </a:r>
          </a:p>
        </p:txBody>
      </p:sp>
      <p:pic>
        <p:nvPicPr>
          <p:cNvPr id="26" name="Picture 6" descr="psmlsdepth"/>
          <p:cNvPicPr>
            <a:picLocks noChangeAspect="1" noChangeArrowheads="1"/>
          </p:cNvPicPr>
          <p:nvPr/>
        </p:nvPicPr>
        <p:blipFill>
          <a:blip r:embed="rId3" cstate="print"/>
          <a:srcRect/>
          <a:stretch>
            <a:fillRect/>
          </a:stretch>
        </p:blipFill>
        <p:spPr bwMode="auto">
          <a:xfrm rot="5400000">
            <a:off x="4217932" y="4087868"/>
            <a:ext cx="2613134" cy="2971800"/>
          </a:xfrm>
          <a:prstGeom prst="rect">
            <a:avLst/>
          </a:prstGeom>
          <a:noFill/>
        </p:spPr>
      </p:pic>
      <p:pic>
        <p:nvPicPr>
          <p:cNvPr id="27" name="Picture 7" descr="psmview"/>
          <p:cNvPicPr>
            <a:picLocks noChangeAspect="1" noChangeArrowheads="1"/>
          </p:cNvPicPr>
          <p:nvPr/>
        </p:nvPicPr>
        <p:blipFill>
          <a:blip r:embed="rId4" cstate="print"/>
          <a:srcRect/>
          <a:stretch>
            <a:fillRect/>
          </a:stretch>
        </p:blipFill>
        <p:spPr bwMode="auto">
          <a:xfrm>
            <a:off x="3886200" y="1447800"/>
            <a:ext cx="2613134" cy="2971800"/>
          </a:xfrm>
          <a:prstGeom prst="rect">
            <a:avLst/>
          </a:prstGeom>
          <a:noFill/>
        </p:spPr>
      </p:pic>
      <p:pic>
        <p:nvPicPr>
          <p:cNvPr id="28" name="Picture 8" descr="usmlsdepth_br"/>
          <p:cNvPicPr>
            <a:picLocks noChangeAspect="1" noChangeArrowheads="1"/>
          </p:cNvPicPr>
          <p:nvPr/>
        </p:nvPicPr>
        <p:blipFill>
          <a:blip r:embed="rId5" cstate="print"/>
          <a:srcRect/>
          <a:stretch>
            <a:fillRect/>
          </a:stretch>
        </p:blipFill>
        <p:spPr bwMode="auto">
          <a:xfrm rot="5400000">
            <a:off x="865131" y="4065538"/>
            <a:ext cx="2613132" cy="2971797"/>
          </a:xfrm>
          <a:prstGeom prst="rect">
            <a:avLst/>
          </a:prstGeom>
          <a:noFill/>
        </p:spPr>
      </p:pic>
      <p:pic>
        <p:nvPicPr>
          <p:cNvPr id="29" name="Picture 9" descr="usmview"/>
          <p:cNvPicPr>
            <a:picLocks noChangeAspect="1" noChangeArrowheads="1"/>
          </p:cNvPicPr>
          <p:nvPr/>
        </p:nvPicPr>
        <p:blipFill>
          <a:blip r:embed="rId6" cstate="print"/>
          <a:srcRect/>
          <a:stretch>
            <a:fillRect/>
          </a:stretch>
        </p:blipFill>
        <p:spPr bwMode="auto">
          <a:xfrm>
            <a:off x="609600" y="1447800"/>
            <a:ext cx="2613134" cy="29718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Parallel-Split Shadow Maps</a:t>
            </a:r>
            <a:endParaRPr lang="en-US" dirty="0"/>
          </a:p>
        </p:txBody>
      </p:sp>
      <p:sp>
        <p:nvSpPr>
          <p:cNvPr id="4" name="Content Placeholder 3"/>
          <p:cNvSpPr>
            <a:spLocks noGrp="1"/>
          </p:cNvSpPr>
          <p:nvPr>
            <p:ph idx="1"/>
          </p:nvPr>
        </p:nvSpPr>
        <p:spPr/>
        <p:txBody>
          <a:bodyPr/>
          <a:lstStyle/>
          <a:p>
            <a:r>
              <a:rPr lang="en-US" sz="2400" i="1" dirty="0" smtClean="0"/>
              <a:t>Parallel-split shadow maps</a:t>
            </a:r>
            <a:r>
              <a:rPr lang="en-US" sz="2400" dirty="0" smtClean="0"/>
              <a:t> (PSSMs) (Zhang et al. 2007) split the view frustum into multiple segments according to depth and an independent shadow map is rendered for each segment.</a:t>
            </a:r>
          </a:p>
          <a:p>
            <a:r>
              <a:rPr lang="en-US" sz="2400" dirty="0" smtClean="0"/>
              <a:t>Uses clip planes parallel to the view plane,</a:t>
            </a:r>
            <a:endParaRPr lang="en-US" sz="2400" dirty="0"/>
          </a:p>
        </p:txBody>
      </p:sp>
      <p:pic>
        <p:nvPicPr>
          <p:cNvPr id="96258" name="Picture 2" descr="http://http.developer.nvidia.com/GPUGems3/elementLinks/10fig01.jpg"/>
          <p:cNvPicPr>
            <a:picLocks noChangeAspect="1" noChangeArrowheads="1"/>
          </p:cNvPicPr>
          <p:nvPr/>
        </p:nvPicPr>
        <p:blipFill>
          <a:blip r:embed="rId2" cstate="print"/>
          <a:srcRect/>
          <a:stretch>
            <a:fillRect/>
          </a:stretch>
        </p:blipFill>
        <p:spPr bwMode="auto">
          <a:xfrm>
            <a:off x="3571551" y="3581400"/>
            <a:ext cx="5572449" cy="3276600"/>
          </a:xfrm>
          <a:prstGeom prst="rect">
            <a:avLst/>
          </a:prstGeom>
          <a:noFill/>
        </p:spPr>
      </p:pic>
      <p:pic>
        <p:nvPicPr>
          <p:cNvPr id="96260" name="Picture 4" descr="http://http.developer.nvidia.com/GPUGems3/elementLinks/10fig0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4038600"/>
            <a:ext cx="3129643" cy="1752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Parallel-Split Shadow Maps</a:t>
            </a:r>
            <a:endParaRPr lang="en-US" dirty="0"/>
          </a:p>
        </p:txBody>
      </p:sp>
      <p:sp>
        <p:nvSpPr>
          <p:cNvPr id="53" name="Content Placeholder 52"/>
          <p:cNvSpPr>
            <a:spLocks noGrp="1"/>
          </p:cNvSpPr>
          <p:nvPr>
            <p:ph sz="half" idx="1"/>
          </p:nvPr>
        </p:nvSpPr>
        <p:spPr/>
        <p:txBody>
          <a:bodyPr/>
          <a:lstStyle/>
          <a:p>
            <a:r>
              <a:rPr lang="en-US" dirty="0" smtClean="0"/>
              <a:t>Split the shadow map into several pieces</a:t>
            </a:r>
          </a:p>
          <a:p>
            <a:r>
              <a:rPr lang="en-US" dirty="0" smtClean="0"/>
              <a:t>Provide a tighter fit on the viewing frustum.</a:t>
            </a:r>
            <a:endParaRPr lang="en-US" dirty="0"/>
          </a:p>
        </p:txBody>
      </p:sp>
      <p:grpSp>
        <p:nvGrpSpPr>
          <p:cNvPr id="3" name="Content Placeholder 55"/>
          <p:cNvGrpSpPr>
            <a:grpSpLocks noGrp="1"/>
          </p:cNvGrpSpPr>
          <p:nvPr>
            <p:ph sz="half" idx="2"/>
          </p:nvPr>
        </p:nvGrpSpPr>
        <p:grpSpPr>
          <a:xfrm>
            <a:off x="4648200" y="1600200"/>
            <a:ext cx="3886200" cy="4419600"/>
            <a:chOff x="4860925" y="2514600"/>
            <a:chExt cx="3570288" cy="3124200"/>
          </a:xfrm>
        </p:grpSpPr>
        <p:grpSp>
          <p:nvGrpSpPr>
            <p:cNvPr id="4" name="Group 4"/>
            <p:cNvGrpSpPr>
              <a:grpSpLocks/>
            </p:cNvGrpSpPr>
            <p:nvPr/>
          </p:nvGrpSpPr>
          <p:grpSpPr bwMode="auto">
            <a:xfrm>
              <a:off x="6637270" y="5237163"/>
              <a:ext cx="631810" cy="401637"/>
              <a:chOff x="1043" y="3751"/>
              <a:chExt cx="230" cy="146"/>
            </a:xfrm>
          </p:grpSpPr>
          <p:sp>
            <p:nvSpPr>
              <p:cNvPr id="93" name="Line 5"/>
              <p:cNvSpPr>
                <a:spLocks noChangeShapeType="1"/>
              </p:cNvSpPr>
              <p:nvPr/>
            </p:nvSpPr>
            <p:spPr bwMode="auto">
              <a:xfrm flipV="1">
                <a:off x="1043" y="3751"/>
                <a:ext cx="4" cy="142"/>
              </a:xfrm>
              <a:prstGeom prst="line">
                <a:avLst/>
              </a:prstGeom>
              <a:noFill/>
              <a:ln w="12700">
                <a:solidFill>
                  <a:srgbClr val="FF2F2F"/>
                </a:solidFill>
                <a:round/>
                <a:headEnd/>
                <a:tailEnd/>
              </a:ln>
            </p:spPr>
            <p:txBody>
              <a:bodyPr/>
              <a:lstStyle/>
              <a:p>
                <a:endParaRPr lang="en-US"/>
              </a:p>
            </p:txBody>
          </p:sp>
          <p:sp>
            <p:nvSpPr>
              <p:cNvPr id="94" name="Line 6"/>
              <p:cNvSpPr>
                <a:spLocks noChangeShapeType="1"/>
              </p:cNvSpPr>
              <p:nvPr/>
            </p:nvSpPr>
            <p:spPr bwMode="auto">
              <a:xfrm flipV="1">
                <a:off x="1065" y="3751"/>
                <a:ext cx="4" cy="142"/>
              </a:xfrm>
              <a:prstGeom prst="line">
                <a:avLst/>
              </a:prstGeom>
              <a:noFill/>
              <a:ln w="12700">
                <a:solidFill>
                  <a:srgbClr val="FF2F2F"/>
                </a:solidFill>
                <a:round/>
                <a:headEnd/>
                <a:tailEnd/>
              </a:ln>
            </p:spPr>
            <p:txBody>
              <a:bodyPr/>
              <a:lstStyle/>
              <a:p>
                <a:endParaRPr lang="en-US"/>
              </a:p>
            </p:txBody>
          </p:sp>
          <p:sp>
            <p:nvSpPr>
              <p:cNvPr id="95" name="Line 7"/>
              <p:cNvSpPr>
                <a:spLocks noChangeShapeType="1"/>
              </p:cNvSpPr>
              <p:nvPr/>
            </p:nvSpPr>
            <p:spPr bwMode="auto">
              <a:xfrm flipV="1">
                <a:off x="1098" y="3751"/>
                <a:ext cx="0" cy="142"/>
              </a:xfrm>
              <a:prstGeom prst="line">
                <a:avLst/>
              </a:prstGeom>
              <a:noFill/>
              <a:ln w="12700">
                <a:solidFill>
                  <a:srgbClr val="FF2F2F"/>
                </a:solidFill>
                <a:round/>
                <a:headEnd/>
                <a:tailEnd/>
              </a:ln>
            </p:spPr>
            <p:txBody>
              <a:bodyPr/>
              <a:lstStyle/>
              <a:p>
                <a:endParaRPr lang="en-US"/>
              </a:p>
            </p:txBody>
          </p:sp>
          <p:sp>
            <p:nvSpPr>
              <p:cNvPr id="96" name="Line 8"/>
              <p:cNvSpPr>
                <a:spLocks noChangeShapeType="1"/>
              </p:cNvSpPr>
              <p:nvPr/>
            </p:nvSpPr>
            <p:spPr bwMode="auto">
              <a:xfrm flipV="1">
                <a:off x="1116" y="3751"/>
                <a:ext cx="4" cy="142"/>
              </a:xfrm>
              <a:prstGeom prst="line">
                <a:avLst/>
              </a:prstGeom>
              <a:noFill/>
              <a:ln w="12700">
                <a:solidFill>
                  <a:srgbClr val="FF2F2F"/>
                </a:solidFill>
                <a:round/>
                <a:headEnd/>
                <a:tailEnd/>
              </a:ln>
            </p:spPr>
            <p:txBody>
              <a:bodyPr/>
              <a:lstStyle/>
              <a:p>
                <a:endParaRPr lang="en-US"/>
              </a:p>
            </p:txBody>
          </p:sp>
          <p:sp>
            <p:nvSpPr>
              <p:cNvPr id="97" name="Line 9"/>
              <p:cNvSpPr>
                <a:spLocks noChangeShapeType="1"/>
              </p:cNvSpPr>
              <p:nvPr/>
            </p:nvSpPr>
            <p:spPr bwMode="auto">
              <a:xfrm flipV="1">
                <a:off x="1142" y="3751"/>
                <a:ext cx="3" cy="142"/>
              </a:xfrm>
              <a:prstGeom prst="line">
                <a:avLst/>
              </a:prstGeom>
              <a:noFill/>
              <a:ln w="12700">
                <a:solidFill>
                  <a:srgbClr val="FF2F2F"/>
                </a:solidFill>
                <a:round/>
                <a:headEnd/>
                <a:tailEnd/>
              </a:ln>
            </p:spPr>
            <p:txBody>
              <a:bodyPr/>
              <a:lstStyle/>
              <a:p>
                <a:endParaRPr lang="en-US"/>
              </a:p>
            </p:txBody>
          </p:sp>
          <p:sp>
            <p:nvSpPr>
              <p:cNvPr id="98" name="Line 10"/>
              <p:cNvSpPr>
                <a:spLocks noChangeShapeType="1"/>
              </p:cNvSpPr>
              <p:nvPr/>
            </p:nvSpPr>
            <p:spPr bwMode="auto">
              <a:xfrm flipV="1">
                <a:off x="1167" y="3751"/>
                <a:ext cx="4" cy="142"/>
              </a:xfrm>
              <a:prstGeom prst="line">
                <a:avLst/>
              </a:prstGeom>
              <a:noFill/>
              <a:ln w="12700">
                <a:solidFill>
                  <a:srgbClr val="FF2F2F"/>
                </a:solidFill>
                <a:round/>
                <a:headEnd/>
                <a:tailEnd/>
              </a:ln>
            </p:spPr>
            <p:txBody>
              <a:bodyPr/>
              <a:lstStyle/>
              <a:p>
                <a:endParaRPr lang="en-US"/>
              </a:p>
            </p:txBody>
          </p:sp>
          <p:sp>
            <p:nvSpPr>
              <p:cNvPr id="99" name="Line 11"/>
              <p:cNvSpPr>
                <a:spLocks noChangeShapeType="1"/>
              </p:cNvSpPr>
              <p:nvPr/>
            </p:nvSpPr>
            <p:spPr bwMode="auto">
              <a:xfrm flipV="1">
                <a:off x="1193" y="3751"/>
                <a:ext cx="3" cy="142"/>
              </a:xfrm>
              <a:prstGeom prst="line">
                <a:avLst/>
              </a:prstGeom>
              <a:noFill/>
              <a:ln w="12700">
                <a:solidFill>
                  <a:srgbClr val="FF2F2F"/>
                </a:solidFill>
                <a:round/>
                <a:headEnd/>
                <a:tailEnd/>
              </a:ln>
            </p:spPr>
            <p:txBody>
              <a:bodyPr/>
              <a:lstStyle/>
              <a:p>
                <a:endParaRPr lang="en-US"/>
              </a:p>
            </p:txBody>
          </p:sp>
          <p:sp>
            <p:nvSpPr>
              <p:cNvPr id="100" name="Line 12"/>
              <p:cNvSpPr>
                <a:spLocks noChangeShapeType="1"/>
              </p:cNvSpPr>
              <p:nvPr/>
            </p:nvSpPr>
            <p:spPr bwMode="auto">
              <a:xfrm flipV="1">
                <a:off x="1218" y="3751"/>
                <a:ext cx="4" cy="142"/>
              </a:xfrm>
              <a:prstGeom prst="line">
                <a:avLst/>
              </a:prstGeom>
              <a:noFill/>
              <a:ln w="12700">
                <a:solidFill>
                  <a:srgbClr val="FF2F2F"/>
                </a:solidFill>
                <a:round/>
                <a:headEnd/>
                <a:tailEnd/>
              </a:ln>
            </p:spPr>
            <p:txBody>
              <a:bodyPr/>
              <a:lstStyle/>
              <a:p>
                <a:endParaRPr lang="en-US"/>
              </a:p>
            </p:txBody>
          </p:sp>
          <p:sp>
            <p:nvSpPr>
              <p:cNvPr id="101" name="Line 13"/>
              <p:cNvSpPr>
                <a:spLocks noChangeShapeType="1"/>
              </p:cNvSpPr>
              <p:nvPr/>
            </p:nvSpPr>
            <p:spPr bwMode="auto">
              <a:xfrm flipV="1">
                <a:off x="1248" y="3751"/>
                <a:ext cx="0" cy="142"/>
              </a:xfrm>
              <a:prstGeom prst="line">
                <a:avLst/>
              </a:prstGeom>
              <a:noFill/>
              <a:ln w="12700">
                <a:solidFill>
                  <a:srgbClr val="FF2F2F"/>
                </a:solidFill>
                <a:round/>
                <a:headEnd/>
                <a:tailEnd/>
              </a:ln>
            </p:spPr>
            <p:txBody>
              <a:bodyPr/>
              <a:lstStyle/>
              <a:p>
                <a:endParaRPr lang="en-US"/>
              </a:p>
            </p:txBody>
          </p:sp>
          <p:sp>
            <p:nvSpPr>
              <p:cNvPr id="102" name="Line 14"/>
              <p:cNvSpPr>
                <a:spLocks noChangeShapeType="1"/>
              </p:cNvSpPr>
              <p:nvPr/>
            </p:nvSpPr>
            <p:spPr bwMode="auto">
              <a:xfrm flipV="1">
                <a:off x="1269" y="3751"/>
                <a:ext cx="4" cy="142"/>
              </a:xfrm>
              <a:prstGeom prst="line">
                <a:avLst/>
              </a:prstGeom>
              <a:noFill/>
              <a:ln w="12700">
                <a:solidFill>
                  <a:srgbClr val="FF2F2F"/>
                </a:solidFill>
                <a:round/>
                <a:headEnd/>
                <a:tailEnd/>
              </a:ln>
            </p:spPr>
            <p:txBody>
              <a:bodyPr/>
              <a:lstStyle/>
              <a:p>
                <a:endParaRPr lang="en-US"/>
              </a:p>
            </p:txBody>
          </p:sp>
          <p:sp>
            <p:nvSpPr>
              <p:cNvPr id="103" name="Line 15"/>
              <p:cNvSpPr>
                <a:spLocks noChangeShapeType="1"/>
              </p:cNvSpPr>
              <p:nvPr/>
            </p:nvSpPr>
            <p:spPr bwMode="auto">
              <a:xfrm>
                <a:off x="1043" y="3893"/>
                <a:ext cx="226" cy="4"/>
              </a:xfrm>
              <a:prstGeom prst="line">
                <a:avLst/>
              </a:prstGeom>
              <a:noFill/>
              <a:ln w="12700">
                <a:solidFill>
                  <a:srgbClr val="FF2F2F"/>
                </a:solidFill>
                <a:round/>
                <a:headEnd/>
                <a:tailEnd/>
              </a:ln>
            </p:spPr>
            <p:txBody>
              <a:bodyPr/>
              <a:lstStyle/>
              <a:p>
                <a:endParaRPr lang="en-US"/>
              </a:p>
            </p:txBody>
          </p:sp>
          <p:sp>
            <p:nvSpPr>
              <p:cNvPr id="104" name="Line 16"/>
              <p:cNvSpPr>
                <a:spLocks noChangeShapeType="1"/>
              </p:cNvSpPr>
              <p:nvPr/>
            </p:nvSpPr>
            <p:spPr bwMode="auto">
              <a:xfrm>
                <a:off x="1043" y="3842"/>
                <a:ext cx="226" cy="4"/>
              </a:xfrm>
              <a:prstGeom prst="line">
                <a:avLst/>
              </a:prstGeom>
              <a:noFill/>
              <a:ln w="12700">
                <a:solidFill>
                  <a:srgbClr val="FF2F2F"/>
                </a:solidFill>
                <a:round/>
                <a:headEnd/>
                <a:tailEnd/>
              </a:ln>
            </p:spPr>
            <p:txBody>
              <a:bodyPr/>
              <a:lstStyle/>
              <a:p>
                <a:endParaRPr lang="en-US"/>
              </a:p>
            </p:txBody>
          </p:sp>
          <p:sp>
            <p:nvSpPr>
              <p:cNvPr id="105" name="Line 17"/>
              <p:cNvSpPr>
                <a:spLocks noChangeShapeType="1"/>
              </p:cNvSpPr>
              <p:nvPr/>
            </p:nvSpPr>
            <p:spPr bwMode="auto">
              <a:xfrm>
                <a:off x="1043" y="3799"/>
                <a:ext cx="226" cy="0"/>
              </a:xfrm>
              <a:prstGeom prst="line">
                <a:avLst/>
              </a:prstGeom>
              <a:noFill/>
              <a:ln w="12700">
                <a:solidFill>
                  <a:srgbClr val="FF2F2F"/>
                </a:solidFill>
                <a:round/>
                <a:headEnd/>
                <a:tailEnd/>
              </a:ln>
            </p:spPr>
            <p:txBody>
              <a:bodyPr/>
              <a:lstStyle/>
              <a:p>
                <a:endParaRPr lang="en-US"/>
              </a:p>
            </p:txBody>
          </p:sp>
          <p:sp>
            <p:nvSpPr>
              <p:cNvPr id="106" name="Line 18"/>
              <p:cNvSpPr>
                <a:spLocks noChangeShapeType="1"/>
              </p:cNvSpPr>
              <p:nvPr/>
            </p:nvSpPr>
            <p:spPr bwMode="auto">
              <a:xfrm>
                <a:off x="1043" y="3751"/>
                <a:ext cx="226" cy="0"/>
              </a:xfrm>
              <a:prstGeom prst="line">
                <a:avLst/>
              </a:prstGeom>
              <a:noFill/>
              <a:ln w="12700">
                <a:solidFill>
                  <a:srgbClr val="FF2F2F"/>
                </a:solidFill>
                <a:round/>
                <a:headEnd/>
                <a:tailEnd/>
              </a:ln>
            </p:spPr>
            <p:txBody>
              <a:bodyPr/>
              <a:lstStyle/>
              <a:p>
                <a:endParaRPr lang="en-US"/>
              </a:p>
            </p:txBody>
          </p:sp>
        </p:grpSp>
        <p:grpSp>
          <p:nvGrpSpPr>
            <p:cNvPr id="5" name="Group 19"/>
            <p:cNvGrpSpPr>
              <a:grpSpLocks/>
            </p:cNvGrpSpPr>
            <p:nvPr/>
          </p:nvGrpSpPr>
          <p:grpSpPr bwMode="auto">
            <a:xfrm>
              <a:off x="6265806" y="4357688"/>
              <a:ext cx="1363631" cy="879475"/>
              <a:chOff x="908" y="3431"/>
              <a:chExt cx="496" cy="320"/>
            </a:xfrm>
          </p:grpSpPr>
          <p:sp>
            <p:nvSpPr>
              <p:cNvPr id="79" name="Line 20"/>
              <p:cNvSpPr>
                <a:spLocks noChangeShapeType="1"/>
              </p:cNvSpPr>
              <p:nvPr/>
            </p:nvSpPr>
            <p:spPr bwMode="auto">
              <a:xfrm flipV="1">
                <a:off x="908" y="3431"/>
                <a:ext cx="4" cy="320"/>
              </a:xfrm>
              <a:prstGeom prst="line">
                <a:avLst/>
              </a:prstGeom>
              <a:noFill/>
              <a:ln w="12700">
                <a:solidFill>
                  <a:srgbClr val="FF2F2F"/>
                </a:solidFill>
                <a:round/>
                <a:headEnd/>
                <a:tailEnd/>
              </a:ln>
            </p:spPr>
            <p:txBody>
              <a:bodyPr/>
              <a:lstStyle/>
              <a:p>
                <a:endParaRPr lang="en-US"/>
              </a:p>
            </p:txBody>
          </p:sp>
          <p:sp>
            <p:nvSpPr>
              <p:cNvPr id="80" name="Line 21"/>
              <p:cNvSpPr>
                <a:spLocks noChangeShapeType="1"/>
              </p:cNvSpPr>
              <p:nvPr/>
            </p:nvSpPr>
            <p:spPr bwMode="auto">
              <a:xfrm flipV="1">
                <a:off x="963" y="3431"/>
                <a:ext cx="0" cy="320"/>
              </a:xfrm>
              <a:prstGeom prst="line">
                <a:avLst/>
              </a:prstGeom>
              <a:noFill/>
              <a:ln w="12700">
                <a:solidFill>
                  <a:srgbClr val="FF2F2F"/>
                </a:solidFill>
                <a:round/>
                <a:headEnd/>
                <a:tailEnd/>
              </a:ln>
            </p:spPr>
            <p:txBody>
              <a:bodyPr/>
              <a:lstStyle/>
              <a:p>
                <a:endParaRPr lang="en-US"/>
              </a:p>
            </p:txBody>
          </p:sp>
          <p:sp>
            <p:nvSpPr>
              <p:cNvPr id="81" name="Line 22"/>
              <p:cNvSpPr>
                <a:spLocks noChangeShapeType="1"/>
              </p:cNvSpPr>
              <p:nvPr/>
            </p:nvSpPr>
            <p:spPr bwMode="auto">
              <a:xfrm flipV="1">
                <a:off x="1018" y="3431"/>
                <a:ext cx="3" cy="320"/>
              </a:xfrm>
              <a:prstGeom prst="line">
                <a:avLst/>
              </a:prstGeom>
              <a:noFill/>
              <a:ln w="12700">
                <a:solidFill>
                  <a:srgbClr val="FF2F2F"/>
                </a:solidFill>
                <a:round/>
                <a:headEnd/>
                <a:tailEnd/>
              </a:ln>
            </p:spPr>
            <p:txBody>
              <a:bodyPr/>
              <a:lstStyle/>
              <a:p>
                <a:endParaRPr lang="en-US"/>
              </a:p>
            </p:txBody>
          </p:sp>
          <p:sp>
            <p:nvSpPr>
              <p:cNvPr id="82" name="Line 23"/>
              <p:cNvSpPr>
                <a:spLocks noChangeShapeType="1"/>
              </p:cNvSpPr>
              <p:nvPr/>
            </p:nvSpPr>
            <p:spPr bwMode="auto">
              <a:xfrm flipV="1">
                <a:off x="1076" y="3431"/>
                <a:ext cx="4" cy="320"/>
              </a:xfrm>
              <a:prstGeom prst="line">
                <a:avLst/>
              </a:prstGeom>
              <a:noFill/>
              <a:ln w="12700">
                <a:solidFill>
                  <a:srgbClr val="FF2F2F"/>
                </a:solidFill>
                <a:round/>
                <a:headEnd/>
                <a:tailEnd/>
              </a:ln>
            </p:spPr>
            <p:txBody>
              <a:bodyPr/>
              <a:lstStyle/>
              <a:p>
                <a:endParaRPr lang="en-US"/>
              </a:p>
            </p:txBody>
          </p:sp>
          <p:sp>
            <p:nvSpPr>
              <p:cNvPr id="83" name="Line 24"/>
              <p:cNvSpPr>
                <a:spLocks noChangeShapeType="1"/>
              </p:cNvSpPr>
              <p:nvPr/>
            </p:nvSpPr>
            <p:spPr bwMode="auto">
              <a:xfrm flipV="1">
                <a:off x="1127" y="3431"/>
                <a:ext cx="0" cy="320"/>
              </a:xfrm>
              <a:prstGeom prst="line">
                <a:avLst/>
              </a:prstGeom>
              <a:noFill/>
              <a:ln w="12700">
                <a:solidFill>
                  <a:srgbClr val="FF2F2F"/>
                </a:solidFill>
                <a:round/>
                <a:headEnd/>
                <a:tailEnd/>
              </a:ln>
            </p:spPr>
            <p:txBody>
              <a:bodyPr/>
              <a:lstStyle/>
              <a:p>
                <a:endParaRPr lang="en-US"/>
              </a:p>
            </p:txBody>
          </p:sp>
          <p:sp>
            <p:nvSpPr>
              <p:cNvPr id="84" name="Line 25"/>
              <p:cNvSpPr>
                <a:spLocks noChangeShapeType="1"/>
              </p:cNvSpPr>
              <p:nvPr/>
            </p:nvSpPr>
            <p:spPr bwMode="auto">
              <a:xfrm flipV="1">
                <a:off x="1182" y="3431"/>
                <a:ext cx="4" cy="320"/>
              </a:xfrm>
              <a:prstGeom prst="line">
                <a:avLst/>
              </a:prstGeom>
              <a:noFill/>
              <a:ln w="12700">
                <a:solidFill>
                  <a:srgbClr val="FF2F2F"/>
                </a:solidFill>
                <a:round/>
                <a:headEnd/>
                <a:tailEnd/>
              </a:ln>
            </p:spPr>
            <p:txBody>
              <a:bodyPr/>
              <a:lstStyle/>
              <a:p>
                <a:endParaRPr lang="en-US"/>
              </a:p>
            </p:txBody>
          </p:sp>
          <p:sp>
            <p:nvSpPr>
              <p:cNvPr id="85" name="Line 26"/>
              <p:cNvSpPr>
                <a:spLocks noChangeShapeType="1"/>
              </p:cNvSpPr>
              <p:nvPr/>
            </p:nvSpPr>
            <p:spPr bwMode="auto">
              <a:xfrm flipV="1">
                <a:off x="1237" y="3431"/>
                <a:ext cx="0" cy="320"/>
              </a:xfrm>
              <a:prstGeom prst="line">
                <a:avLst/>
              </a:prstGeom>
              <a:noFill/>
              <a:ln w="12700">
                <a:solidFill>
                  <a:srgbClr val="FF2F2F"/>
                </a:solidFill>
                <a:round/>
                <a:headEnd/>
                <a:tailEnd/>
              </a:ln>
            </p:spPr>
            <p:txBody>
              <a:bodyPr/>
              <a:lstStyle/>
              <a:p>
                <a:endParaRPr lang="en-US"/>
              </a:p>
            </p:txBody>
          </p:sp>
          <p:sp>
            <p:nvSpPr>
              <p:cNvPr id="86" name="Line 27"/>
              <p:cNvSpPr>
                <a:spLocks noChangeShapeType="1"/>
              </p:cNvSpPr>
              <p:nvPr/>
            </p:nvSpPr>
            <p:spPr bwMode="auto">
              <a:xfrm flipV="1">
                <a:off x="1291" y="3431"/>
                <a:ext cx="4" cy="320"/>
              </a:xfrm>
              <a:prstGeom prst="line">
                <a:avLst/>
              </a:prstGeom>
              <a:noFill/>
              <a:ln w="12700">
                <a:solidFill>
                  <a:srgbClr val="FF2F2F"/>
                </a:solidFill>
                <a:round/>
                <a:headEnd/>
                <a:tailEnd/>
              </a:ln>
            </p:spPr>
            <p:txBody>
              <a:bodyPr/>
              <a:lstStyle/>
              <a:p>
                <a:endParaRPr lang="en-US"/>
              </a:p>
            </p:txBody>
          </p:sp>
          <p:sp>
            <p:nvSpPr>
              <p:cNvPr id="87" name="Line 28"/>
              <p:cNvSpPr>
                <a:spLocks noChangeShapeType="1"/>
              </p:cNvSpPr>
              <p:nvPr/>
            </p:nvSpPr>
            <p:spPr bwMode="auto">
              <a:xfrm flipV="1">
                <a:off x="1350" y="3431"/>
                <a:ext cx="3" cy="320"/>
              </a:xfrm>
              <a:prstGeom prst="line">
                <a:avLst/>
              </a:prstGeom>
              <a:noFill/>
              <a:ln w="12700">
                <a:solidFill>
                  <a:srgbClr val="FF2F2F"/>
                </a:solidFill>
                <a:round/>
                <a:headEnd/>
                <a:tailEnd/>
              </a:ln>
            </p:spPr>
            <p:txBody>
              <a:bodyPr/>
              <a:lstStyle/>
              <a:p>
                <a:endParaRPr lang="en-US"/>
              </a:p>
            </p:txBody>
          </p:sp>
          <p:sp>
            <p:nvSpPr>
              <p:cNvPr id="88" name="Line 29"/>
              <p:cNvSpPr>
                <a:spLocks noChangeShapeType="1"/>
              </p:cNvSpPr>
              <p:nvPr/>
            </p:nvSpPr>
            <p:spPr bwMode="auto">
              <a:xfrm flipV="1">
                <a:off x="1404" y="3431"/>
                <a:ext cx="0" cy="320"/>
              </a:xfrm>
              <a:prstGeom prst="line">
                <a:avLst/>
              </a:prstGeom>
              <a:noFill/>
              <a:ln w="12700">
                <a:solidFill>
                  <a:srgbClr val="FF2F2F"/>
                </a:solidFill>
                <a:round/>
                <a:headEnd/>
                <a:tailEnd/>
              </a:ln>
            </p:spPr>
            <p:txBody>
              <a:bodyPr/>
              <a:lstStyle/>
              <a:p>
                <a:endParaRPr lang="en-US"/>
              </a:p>
            </p:txBody>
          </p:sp>
          <p:sp>
            <p:nvSpPr>
              <p:cNvPr id="89" name="Line 30"/>
              <p:cNvSpPr>
                <a:spLocks noChangeShapeType="1"/>
              </p:cNvSpPr>
              <p:nvPr/>
            </p:nvSpPr>
            <p:spPr bwMode="auto">
              <a:xfrm>
                <a:off x="908" y="3751"/>
                <a:ext cx="496" cy="0"/>
              </a:xfrm>
              <a:prstGeom prst="line">
                <a:avLst/>
              </a:prstGeom>
              <a:noFill/>
              <a:ln w="12700">
                <a:solidFill>
                  <a:srgbClr val="FF2F2F"/>
                </a:solidFill>
                <a:round/>
                <a:headEnd/>
                <a:tailEnd/>
              </a:ln>
            </p:spPr>
            <p:txBody>
              <a:bodyPr/>
              <a:lstStyle/>
              <a:p>
                <a:endParaRPr lang="en-US"/>
              </a:p>
            </p:txBody>
          </p:sp>
          <p:sp>
            <p:nvSpPr>
              <p:cNvPr id="90" name="Line 31"/>
              <p:cNvSpPr>
                <a:spLocks noChangeShapeType="1"/>
              </p:cNvSpPr>
              <p:nvPr/>
            </p:nvSpPr>
            <p:spPr bwMode="auto">
              <a:xfrm>
                <a:off x="908" y="3646"/>
                <a:ext cx="496" cy="3"/>
              </a:xfrm>
              <a:prstGeom prst="line">
                <a:avLst/>
              </a:prstGeom>
              <a:noFill/>
              <a:ln w="12700">
                <a:solidFill>
                  <a:srgbClr val="FF2F2F"/>
                </a:solidFill>
                <a:round/>
                <a:headEnd/>
                <a:tailEnd/>
              </a:ln>
            </p:spPr>
            <p:txBody>
              <a:bodyPr/>
              <a:lstStyle/>
              <a:p>
                <a:endParaRPr lang="en-US"/>
              </a:p>
            </p:txBody>
          </p:sp>
          <p:sp>
            <p:nvSpPr>
              <p:cNvPr id="91" name="Line 32"/>
              <p:cNvSpPr>
                <a:spLocks noChangeShapeType="1"/>
              </p:cNvSpPr>
              <p:nvPr/>
            </p:nvSpPr>
            <p:spPr bwMode="auto">
              <a:xfrm>
                <a:off x="908" y="3536"/>
                <a:ext cx="496" cy="0"/>
              </a:xfrm>
              <a:prstGeom prst="line">
                <a:avLst/>
              </a:prstGeom>
              <a:noFill/>
              <a:ln w="12700">
                <a:solidFill>
                  <a:srgbClr val="FF2F2F"/>
                </a:solidFill>
                <a:round/>
                <a:headEnd/>
                <a:tailEnd/>
              </a:ln>
            </p:spPr>
            <p:txBody>
              <a:bodyPr/>
              <a:lstStyle/>
              <a:p>
                <a:endParaRPr lang="en-US"/>
              </a:p>
            </p:txBody>
          </p:sp>
          <p:sp>
            <p:nvSpPr>
              <p:cNvPr id="92" name="Line 33"/>
              <p:cNvSpPr>
                <a:spLocks noChangeShapeType="1"/>
              </p:cNvSpPr>
              <p:nvPr/>
            </p:nvSpPr>
            <p:spPr bwMode="auto">
              <a:xfrm>
                <a:off x="908" y="3431"/>
                <a:ext cx="496" cy="3"/>
              </a:xfrm>
              <a:prstGeom prst="line">
                <a:avLst/>
              </a:prstGeom>
              <a:noFill/>
              <a:ln w="12700">
                <a:solidFill>
                  <a:srgbClr val="FF2F2F"/>
                </a:solidFill>
                <a:round/>
                <a:headEnd/>
                <a:tailEnd/>
              </a:ln>
            </p:spPr>
            <p:txBody>
              <a:bodyPr/>
              <a:lstStyle/>
              <a:p>
                <a:endParaRPr lang="en-US"/>
              </a:p>
            </p:txBody>
          </p:sp>
        </p:grpSp>
        <p:grpSp>
          <p:nvGrpSpPr>
            <p:cNvPr id="6" name="Group 34"/>
            <p:cNvGrpSpPr>
              <a:grpSpLocks/>
            </p:cNvGrpSpPr>
            <p:nvPr/>
          </p:nvGrpSpPr>
          <p:grpSpPr bwMode="auto">
            <a:xfrm>
              <a:off x="5486383" y="2514600"/>
              <a:ext cx="2944784" cy="1852613"/>
              <a:chOff x="624" y="2760"/>
              <a:chExt cx="1072" cy="674"/>
            </a:xfrm>
          </p:grpSpPr>
          <p:sp>
            <p:nvSpPr>
              <p:cNvPr id="65" name="Line 35"/>
              <p:cNvSpPr>
                <a:spLocks noChangeShapeType="1"/>
              </p:cNvSpPr>
              <p:nvPr/>
            </p:nvSpPr>
            <p:spPr bwMode="auto">
              <a:xfrm flipV="1">
                <a:off x="624" y="2760"/>
                <a:ext cx="4" cy="671"/>
              </a:xfrm>
              <a:prstGeom prst="line">
                <a:avLst/>
              </a:prstGeom>
              <a:noFill/>
              <a:ln w="12700">
                <a:solidFill>
                  <a:srgbClr val="FF2F2F"/>
                </a:solidFill>
                <a:round/>
                <a:headEnd/>
                <a:tailEnd/>
              </a:ln>
            </p:spPr>
            <p:txBody>
              <a:bodyPr/>
              <a:lstStyle/>
              <a:p>
                <a:endParaRPr lang="en-US"/>
              </a:p>
            </p:txBody>
          </p:sp>
          <p:sp>
            <p:nvSpPr>
              <p:cNvPr id="66" name="Line 36"/>
              <p:cNvSpPr>
                <a:spLocks noChangeShapeType="1"/>
              </p:cNvSpPr>
              <p:nvPr/>
            </p:nvSpPr>
            <p:spPr bwMode="auto">
              <a:xfrm flipV="1">
                <a:off x="744" y="2760"/>
                <a:ext cx="0" cy="671"/>
              </a:xfrm>
              <a:prstGeom prst="line">
                <a:avLst/>
              </a:prstGeom>
              <a:noFill/>
              <a:ln w="12700">
                <a:solidFill>
                  <a:srgbClr val="FF2F2F"/>
                </a:solidFill>
                <a:round/>
                <a:headEnd/>
                <a:tailEnd/>
              </a:ln>
            </p:spPr>
            <p:txBody>
              <a:bodyPr/>
              <a:lstStyle/>
              <a:p>
                <a:endParaRPr lang="en-US"/>
              </a:p>
            </p:txBody>
          </p:sp>
          <p:sp>
            <p:nvSpPr>
              <p:cNvPr id="67" name="Line 37"/>
              <p:cNvSpPr>
                <a:spLocks noChangeShapeType="1"/>
              </p:cNvSpPr>
              <p:nvPr/>
            </p:nvSpPr>
            <p:spPr bwMode="auto">
              <a:xfrm flipV="1">
                <a:off x="861" y="2760"/>
                <a:ext cx="4" cy="671"/>
              </a:xfrm>
              <a:prstGeom prst="line">
                <a:avLst/>
              </a:prstGeom>
              <a:noFill/>
              <a:ln w="12700">
                <a:solidFill>
                  <a:srgbClr val="FF2F2F"/>
                </a:solidFill>
                <a:round/>
                <a:headEnd/>
                <a:tailEnd/>
              </a:ln>
            </p:spPr>
            <p:txBody>
              <a:bodyPr/>
              <a:lstStyle/>
              <a:p>
                <a:endParaRPr lang="en-US"/>
              </a:p>
            </p:txBody>
          </p:sp>
          <p:sp>
            <p:nvSpPr>
              <p:cNvPr id="68" name="Line 38"/>
              <p:cNvSpPr>
                <a:spLocks noChangeShapeType="1"/>
              </p:cNvSpPr>
              <p:nvPr/>
            </p:nvSpPr>
            <p:spPr bwMode="auto">
              <a:xfrm flipV="1">
                <a:off x="981" y="2760"/>
                <a:ext cx="4" cy="671"/>
              </a:xfrm>
              <a:prstGeom prst="line">
                <a:avLst/>
              </a:prstGeom>
              <a:noFill/>
              <a:ln w="12700">
                <a:solidFill>
                  <a:srgbClr val="FF2F2F"/>
                </a:solidFill>
                <a:round/>
                <a:headEnd/>
                <a:tailEnd/>
              </a:ln>
            </p:spPr>
            <p:txBody>
              <a:bodyPr/>
              <a:lstStyle/>
              <a:p>
                <a:endParaRPr lang="en-US"/>
              </a:p>
            </p:txBody>
          </p:sp>
          <p:sp>
            <p:nvSpPr>
              <p:cNvPr id="69" name="Line 39"/>
              <p:cNvSpPr>
                <a:spLocks noChangeShapeType="1"/>
              </p:cNvSpPr>
              <p:nvPr/>
            </p:nvSpPr>
            <p:spPr bwMode="auto">
              <a:xfrm flipV="1">
                <a:off x="1102" y="2760"/>
                <a:ext cx="3" cy="671"/>
              </a:xfrm>
              <a:prstGeom prst="line">
                <a:avLst/>
              </a:prstGeom>
              <a:noFill/>
              <a:ln w="12700">
                <a:solidFill>
                  <a:srgbClr val="FF2F2F"/>
                </a:solidFill>
                <a:round/>
                <a:headEnd/>
                <a:tailEnd/>
              </a:ln>
            </p:spPr>
            <p:txBody>
              <a:bodyPr/>
              <a:lstStyle/>
              <a:p>
                <a:endParaRPr lang="en-US"/>
              </a:p>
            </p:txBody>
          </p:sp>
          <p:sp>
            <p:nvSpPr>
              <p:cNvPr id="70" name="Line 40"/>
              <p:cNvSpPr>
                <a:spLocks noChangeShapeType="1"/>
              </p:cNvSpPr>
              <p:nvPr/>
            </p:nvSpPr>
            <p:spPr bwMode="auto">
              <a:xfrm flipV="1">
                <a:off x="1218" y="2760"/>
                <a:ext cx="4" cy="671"/>
              </a:xfrm>
              <a:prstGeom prst="line">
                <a:avLst/>
              </a:prstGeom>
              <a:noFill/>
              <a:ln w="12700">
                <a:solidFill>
                  <a:srgbClr val="FF2F2F"/>
                </a:solidFill>
                <a:round/>
                <a:headEnd/>
                <a:tailEnd/>
              </a:ln>
            </p:spPr>
            <p:txBody>
              <a:bodyPr/>
              <a:lstStyle/>
              <a:p>
                <a:endParaRPr lang="en-US"/>
              </a:p>
            </p:txBody>
          </p:sp>
          <p:sp>
            <p:nvSpPr>
              <p:cNvPr id="71" name="Line 41"/>
              <p:cNvSpPr>
                <a:spLocks noChangeShapeType="1"/>
              </p:cNvSpPr>
              <p:nvPr/>
            </p:nvSpPr>
            <p:spPr bwMode="auto">
              <a:xfrm flipV="1">
                <a:off x="1339" y="2760"/>
                <a:ext cx="0" cy="671"/>
              </a:xfrm>
              <a:prstGeom prst="line">
                <a:avLst/>
              </a:prstGeom>
              <a:noFill/>
              <a:ln w="12700">
                <a:solidFill>
                  <a:srgbClr val="FF2F2F"/>
                </a:solidFill>
                <a:round/>
                <a:headEnd/>
                <a:tailEnd/>
              </a:ln>
            </p:spPr>
            <p:txBody>
              <a:bodyPr/>
              <a:lstStyle/>
              <a:p>
                <a:endParaRPr lang="en-US"/>
              </a:p>
            </p:txBody>
          </p:sp>
          <p:sp>
            <p:nvSpPr>
              <p:cNvPr id="72" name="Line 42"/>
              <p:cNvSpPr>
                <a:spLocks noChangeShapeType="1"/>
              </p:cNvSpPr>
              <p:nvPr/>
            </p:nvSpPr>
            <p:spPr bwMode="auto">
              <a:xfrm flipV="1">
                <a:off x="1459" y="2760"/>
                <a:ext cx="0" cy="671"/>
              </a:xfrm>
              <a:prstGeom prst="line">
                <a:avLst/>
              </a:prstGeom>
              <a:noFill/>
              <a:ln w="12700">
                <a:solidFill>
                  <a:srgbClr val="FF2F2F"/>
                </a:solidFill>
                <a:round/>
                <a:headEnd/>
                <a:tailEnd/>
              </a:ln>
            </p:spPr>
            <p:txBody>
              <a:bodyPr/>
              <a:lstStyle/>
              <a:p>
                <a:endParaRPr lang="en-US"/>
              </a:p>
            </p:txBody>
          </p:sp>
          <p:sp>
            <p:nvSpPr>
              <p:cNvPr id="73" name="Line 43"/>
              <p:cNvSpPr>
                <a:spLocks noChangeShapeType="1"/>
              </p:cNvSpPr>
              <p:nvPr/>
            </p:nvSpPr>
            <p:spPr bwMode="auto">
              <a:xfrm flipV="1">
                <a:off x="1576" y="2760"/>
                <a:ext cx="3" cy="671"/>
              </a:xfrm>
              <a:prstGeom prst="line">
                <a:avLst/>
              </a:prstGeom>
              <a:noFill/>
              <a:ln w="12700">
                <a:solidFill>
                  <a:srgbClr val="FF2F2F"/>
                </a:solidFill>
                <a:round/>
                <a:headEnd/>
                <a:tailEnd/>
              </a:ln>
            </p:spPr>
            <p:txBody>
              <a:bodyPr/>
              <a:lstStyle/>
              <a:p>
                <a:endParaRPr lang="en-US"/>
              </a:p>
            </p:txBody>
          </p:sp>
          <p:sp>
            <p:nvSpPr>
              <p:cNvPr id="74" name="Line 44"/>
              <p:cNvSpPr>
                <a:spLocks noChangeShapeType="1"/>
              </p:cNvSpPr>
              <p:nvPr/>
            </p:nvSpPr>
            <p:spPr bwMode="auto">
              <a:xfrm flipV="1">
                <a:off x="1692" y="2760"/>
                <a:ext cx="4" cy="671"/>
              </a:xfrm>
              <a:prstGeom prst="line">
                <a:avLst/>
              </a:prstGeom>
              <a:noFill/>
              <a:ln w="12700">
                <a:solidFill>
                  <a:srgbClr val="FF2F2F"/>
                </a:solidFill>
                <a:round/>
                <a:headEnd/>
                <a:tailEnd/>
              </a:ln>
            </p:spPr>
            <p:txBody>
              <a:bodyPr/>
              <a:lstStyle/>
              <a:p>
                <a:endParaRPr lang="en-US"/>
              </a:p>
            </p:txBody>
          </p:sp>
          <p:sp>
            <p:nvSpPr>
              <p:cNvPr id="75" name="Line 45"/>
              <p:cNvSpPr>
                <a:spLocks noChangeShapeType="1"/>
              </p:cNvSpPr>
              <p:nvPr/>
            </p:nvSpPr>
            <p:spPr bwMode="auto">
              <a:xfrm>
                <a:off x="624" y="3431"/>
                <a:ext cx="1068" cy="3"/>
              </a:xfrm>
              <a:prstGeom prst="line">
                <a:avLst/>
              </a:prstGeom>
              <a:noFill/>
              <a:ln w="12700">
                <a:solidFill>
                  <a:srgbClr val="FF2F2F"/>
                </a:solidFill>
                <a:round/>
                <a:headEnd/>
                <a:tailEnd/>
              </a:ln>
            </p:spPr>
            <p:txBody>
              <a:bodyPr/>
              <a:lstStyle/>
              <a:p>
                <a:endParaRPr lang="en-US"/>
              </a:p>
            </p:txBody>
          </p:sp>
          <p:sp>
            <p:nvSpPr>
              <p:cNvPr id="76" name="Line 46"/>
              <p:cNvSpPr>
                <a:spLocks noChangeShapeType="1"/>
              </p:cNvSpPr>
              <p:nvPr/>
            </p:nvSpPr>
            <p:spPr bwMode="auto">
              <a:xfrm>
                <a:off x="624" y="3208"/>
                <a:ext cx="1068" cy="4"/>
              </a:xfrm>
              <a:prstGeom prst="line">
                <a:avLst/>
              </a:prstGeom>
              <a:noFill/>
              <a:ln w="12700">
                <a:solidFill>
                  <a:srgbClr val="FF2F2F"/>
                </a:solidFill>
                <a:round/>
                <a:headEnd/>
                <a:tailEnd/>
              </a:ln>
            </p:spPr>
            <p:txBody>
              <a:bodyPr/>
              <a:lstStyle/>
              <a:p>
                <a:endParaRPr lang="en-US"/>
              </a:p>
            </p:txBody>
          </p:sp>
          <p:sp>
            <p:nvSpPr>
              <p:cNvPr id="77" name="Line 47"/>
              <p:cNvSpPr>
                <a:spLocks noChangeShapeType="1"/>
              </p:cNvSpPr>
              <p:nvPr/>
            </p:nvSpPr>
            <p:spPr bwMode="auto">
              <a:xfrm>
                <a:off x="624" y="2982"/>
                <a:ext cx="1068" cy="0"/>
              </a:xfrm>
              <a:prstGeom prst="line">
                <a:avLst/>
              </a:prstGeom>
              <a:noFill/>
              <a:ln w="12700">
                <a:solidFill>
                  <a:srgbClr val="FF2F2F"/>
                </a:solidFill>
                <a:round/>
                <a:headEnd/>
                <a:tailEnd/>
              </a:ln>
            </p:spPr>
            <p:txBody>
              <a:bodyPr/>
              <a:lstStyle/>
              <a:p>
                <a:endParaRPr lang="en-US"/>
              </a:p>
            </p:txBody>
          </p:sp>
          <p:sp>
            <p:nvSpPr>
              <p:cNvPr id="78" name="Line 48"/>
              <p:cNvSpPr>
                <a:spLocks noChangeShapeType="1"/>
              </p:cNvSpPr>
              <p:nvPr/>
            </p:nvSpPr>
            <p:spPr bwMode="auto">
              <a:xfrm>
                <a:off x="624" y="2760"/>
                <a:ext cx="1068" cy="4"/>
              </a:xfrm>
              <a:prstGeom prst="line">
                <a:avLst/>
              </a:prstGeom>
              <a:noFill/>
              <a:ln w="12700">
                <a:solidFill>
                  <a:srgbClr val="FF2F2F"/>
                </a:solidFill>
                <a:round/>
                <a:headEnd/>
                <a:tailEnd/>
              </a:ln>
            </p:spPr>
            <p:txBody>
              <a:bodyPr/>
              <a:lstStyle/>
              <a:p>
                <a:endParaRPr lang="en-US"/>
              </a:p>
            </p:txBody>
          </p:sp>
        </p:grpSp>
        <p:sp>
          <p:nvSpPr>
            <p:cNvPr id="60" name="Freeform 49"/>
            <p:cNvSpPr>
              <a:spLocks/>
            </p:cNvSpPr>
            <p:nvPr/>
          </p:nvSpPr>
          <p:spPr bwMode="auto">
            <a:xfrm>
              <a:off x="5486400" y="2514600"/>
              <a:ext cx="2925763" cy="3113088"/>
            </a:xfrm>
            <a:custGeom>
              <a:avLst/>
              <a:gdLst>
                <a:gd name="T0" fmla="*/ 2147483647 w 292"/>
                <a:gd name="T1" fmla="*/ 2147483647 h 311"/>
                <a:gd name="T2" fmla="*/ 2147483647 w 292"/>
                <a:gd name="T3" fmla="*/ 2147483647 h 311"/>
                <a:gd name="T4" fmla="*/ 2147483647 w 292"/>
                <a:gd name="T5" fmla="*/ 0 h 311"/>
                <a:gd name="T6" fmla="*/ 0 w 292"/>
                <a:gd name="T7" fmla="*/ 0 h 311"/>
                <a:gd name="T8" fmla="*/ 2147483647 w 292"/>
                <a:gd name="T9" fmla="*/ 2147483647 h 311"/>
                <a:gd name="T10" fmla="*/ 2147483647 w 292"/>
                <a:gd name="T11" fmla="*/ 2147483647 h 311"/>
                <a:gd name="T12" fmla="*/ 0 60000 65536"/>
                <a:gd name="T13" fmla="*/ 0 60000 65536"/>
                <a:gd name="T14" fmla="*/ 0 60000 65536"/>
                <a:gd name="T15" fmla="*/ 0 60000 65536"/>
                <a:gd name="T16" fmla="*/ 0 60000 65536"/>
                <a:gd name="T17" fmla="*/ 0 60000 65536"/>
                <a:gd name="T18" fmla="*/ 0 w 292"/>
                <a:gd name="T19" fmla="*/ 0 h 311"/>
                <a:gd name="T20" fmla="*/ 292 w 292"/>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292" h="311">
                  <a:moveTo>
                    <a:pt x="132" y="311"/>
                  </a:moveTo>
                  <a:lnTo>
                    <a:pt x="160" y="311"/>
                  </a:lnTo>
                  <a:lnTo>
                    <a:pt x="292" y="0"/>
                  </a:lnTo>
                  <a:lnTo>
                    <a:pt x="0" y="0"/>
                  </a:lnTo>
                  <a:lnTo>
                    <a:pt x="132" y="311"/>
                  </a:lnTo>
                  <a:close/>
                </a:path>
              </a:pathLst>
            </a:custGeom>
            <a:noFill/>
            <a:ln w="38100">
              <a:solidFill>
                <a:srgbClr val="000000"/>
              </a:solidFill>
              <a:round/>
              <a:headEnd/>
              <a:tailEnd/>
            </a:ln>
          </p:spPr>
          <p:txBody>
            <a:bodyPr/>
            <a:lstStyle/>
            <a:p>
              <a:pPr algn="ctr" eaLnBrk="0" hangingPunct="0"/>
              <a:endParaRPr lang="en-US"/>
            </a:p>
          </p:txBody>
        </p:sp>
        <p:sp>
          <p:nvSpPr>
            <p:cNvPr id="61" name="Line 50"/>
            <p:cNvSpPr>
              <a:spLocks noChangeShapeType="1"/>
            </p:cNvSpPr>
            <p:nvPr/>
          </p:nvSpPr>
          <p:spPr bwMode="auto">
            <a:xfrm flipV="1">
              <a:off x="5029200" y="4343400"/>
              <a:ext cx="0" cy="1219200"/>
            </a:xfrm>
            <a:prstGeom prst="line">
              <a:avLst/>
            </a:prstGeom>
            <a:noFill/>
            <a:ln w="12700" cap="sq">
              <a:solidFill>
                <a:schemeClr val="tx1"/>
              </a:solidFill>
              <a:round/>
              <a:headEnd/>
              <a:tailEnd type="triangle" w="med" len="med"/>
            </a:ln>
          </p:spPr>
          <p:txBody>
            <a:bodyPr wrap="none">
              <a:spAutoFit/>
            </a:bodyPr>
            <a:lstStyle/>
            <a:p>
              <a:endParaRPr lang="en-US"/>
            </a:p>
          </p:txBody>
        </p:sp>
        <p:sp>
          <p:nvSpPr>
            <p:cNvPr id="62" name="Text Box 51"/>
            <p:cNvSpPr txBox="1">
              <a:spLocks noChangeArrowheads="1"/>
            </p:cNvSpPr>
            <p:nvPr/>
          </p:nvSpPr>
          <p:spPr bwMode="auto">
            <a:xfrm>
              <a:off x="4860925" y="3822700"/>
              <a:ext cx="322263" cy="519113"/>
            </a:xfrm>
            <a:prstGeom prst="rect">
              <a:avLst/>
            </a:prstGeom>
            <a:noFill/>
            <a:ln w="12700" cap="sq" algn="ctr">
              <a:noFill/>
              <a:miter lim="800000"/>
              <a:headEnd/>
              <a:tailEnd/>
            </a:ln>
          </p:spPr>
          <p:txBody>
            <a:bodyPr wrap="none">
              <a:spAutoFit/>
            </a:bodyPr>
            <a:lstStyle/>
            <a:p>
              <a:pPr algn="ctr" eaLnBrk="0" hangingPunct="0"/>
              <a:r>
                <a:rPr lang="en-US" sz="2800" b="0" i="1">
                  <a:latin typeface="Times New Roman" pitchFamily="18" charset="0"/>
                </a:rPr>
                <a:t>z</a:t>
              </a:r>
            </a:p>
          </p:txBody>
        </p:sp>
        <p:sp>
          <p:nvSpPr>
            <p:cNvPr id="63" name="Line 52"/>
            <p:cNvSpPr>
              <a:spLocks noChangeShapeType="1"/>
            </p:cNvSpPr>
            <p:nvPr/>
          </p:nvSpPr>
          <p:spPr bwMode="auto">
            <a:xfrm>
              <a:off x="6269038" y="4362450"/>
              <a:ext cx="1343025" cy="0"/>
            </a:xfrm>
            <a:prstGeom prst="line">
              <a:avLst/>
            </a:prstGeom>
            <a:noFill/>
            <a:ln w="38100" cap="sq">
              <a:solidFill>
                <a:schemeClr val="tx1"/>
              </a:solidFill>
              <a:round/>
              <a:headEnd/>
              <a:tailEnd/>
            </a:ln>
          </p:spPr>
          <p:txBody>
            <a:bodyPr wrap="none">
              <a:spAutoFit/>
            </a:bodyPr>
            <a:lstStyle/>
            <a:p>
              <a:endParaRPr lang="en-US"/>
            </a:p>
          </p:txBody>
        </p:sp>
        <p:sp>
          <p:nvSpPr>
            <p:cNvPr id="64" name="Line 53"/>
            <p:cNvSpPr>
              <a:spLocks noChangeShapeType="1"/>
            </p:cNvSpPr>
            <p:nvPr/>
          </p:nvSpPr>
          <p:spPr bwMode="auto">
            <a:xfrm>
              <a:off x="6643688" y="5243513"/>
              <a:ext cx="604837" cy="0"/>
            </a:xfrm>
            <a:prstGeom prst="line">
              <a:avLst/>
            </a:prstGeom>
            <a:noFill/>
            <a:ln w="38100" cap="sq">
              <a:solidFill>
                <a:schemeClr val="tx1"/>
              </a:solidFill>
              <a:round/>
              <a:headEnd/>
              <a:tailEnd/>
            </a:ln>
          </p:spPr>
          <p:txBody>
            <a:bodyPr wrap="none">
              <a:spAutoFit/>
            </a:bodyPr>
            <a:lstStyle/>
            <a:p>
              <a:endParaRPr lang="en-US"/>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sv-SE"/>
              <a:t>Parallel-Split Shadow Maps</a:t>
            </a:r>
            <a:endParaRPr lang="en-US"/>
          </a:p>
        </p:txBody>
      </p:sp>
      <p:sp>
        <p:nvSpPr>
          <p:cNvPr id="12291" name="Rectangle 3"/>
          <p:cNvSpPr>
            <a:spLocks noGrp="1" noChangeArrowheads="1"/>
          </p:cNvSpPr>
          <p:nvPr>
            <p:ph type="body" idx="1"/>
          </p:nvPr>
        </p:nvSpPr>
        <p:spPr/>
        <p:txBody>
          <a:bodyPr/>
          <a:lstStyle/>
          <a:p>
            <a:r>
              <a:rPr lang="sv-SE" dirty="0"/>
              <a:t>Splits texture to minimize artifacts in the shadow due to magnification </a:t>
            </a:r>
            <a:r>
              <a:rPr lang="sv-SE" dirty="0" smtClean="0"/>
              <a:t>errors</a:t>
            </a:r>
          </a:p>
          <a:p>
            <a:pPr lvl="1"/>
            <a:r>
              <a:rPr lang="sv-SE" dirty="0" smtClean="0"/>
              <a:t>Increased cost in </a:t>
            </a:r>
            <a:r>
              <a:rPr lang="sv-SE" dirty="0"/>
              <a:t>performance.</a:t>
            </a:r>
            <a:endParaRPr lang="en-US" dirty="0"/>
          </a:p>
        </p:txBody>
      </p:sp>
      <p:pic>
        <p:nvPicPr>
          <p:cNvPr id="12292" name="Picture 4"/>
          <p:cNvPicPr>
            <a:picLocks noChangeAspect="1" noChangeArrowheads="1"/>
          </p:cNvPicPr>
          <p:nvPr/>
        </p:nvPicPr>
        <p:blipFill>
          <a:blip r:embed="rId2" cstate="print"/>
          <a:srcRect/>
          <a:stretch>
            <a:fillRect/>
          </a:stretch>
        </p:blipFill>
        <p:spPr bwMode="auto">
          <a:xfrm>
            <a:off x="1676400" y="3124200"/>
            <a:ext cx="4087813" cy="3105150"/>
          </a:xfrm>
          <a:prstGeom prst="rect">
            <a:avLst/>
          </a:prstGeom>
          <a:noFill/>
          <a:ln w="9525">
            <a:noFill/>
            <a:miter lim="800000"/>
            <a:headEnd/>
            <a:tailEnd/>
          </a:ln>
          <a:effectLst/>
        </p:spPr>
      </p:pic>
      <p:sp>
        <p:nvSpPr>
          <p:cNvPr id="5" name="TextBox 4"/>
          <p:cNvSpPr txBox="1"/>
          <p:nvPr/>
        </p:nvSpPr>
        <p:spPr>
          <a:xfrm>
            <a:off x="5943600" y="5334000"/>
            <a:ext cx="2608406" cy="369332"/>
          </a:xfrm>
          <a:prstGeom prst="rect">
            <a:avLst/>
          </a:prstGeom>
          <a:noFill/>
        </p:spPr>
        <p:txBody>
          <a:bodyPr wrap="none" rtlCol="0">
            <a:spAutoFit/>
          </a:bodyPr>
          <a:lstStyle/>
          <a:p>
            <a:r>
              <a:rPr lang="en-US" dirty="0" smtClean="0"/>
              <a:t>Camera frustum is split.</a:t>
            </a:r>
            <a:endParaRPr lang="en-US" dirty="0"/>
          </a:p>
        </p:txBody>
      </p:sp>
      <p:cxnSp>
        <p:nvCxnSpPr>
          <p:cNvPr id="7" name="Straight Arrow Connector 6"/>
          <p:cNvCxnSpPr>
            <a:stCxn id="5" idx="1"/>
          </p:cNvCxnSpPr>
          <p:nvPr/>
        </p:nvCxnSpPr>
        <p:spPr bwMode="auto">
          <a:xfrm rot="10800000" flipV="1">
            <a:off x="5562600" y="5518666"/>
            <a:ext cx="381000" cy="1963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7391400" cy="641350"/>
          </a:xfrm>
        </p:spPr>
        <p:txBody>
          <a:bodyPr/>
          <a:lstStyle/>
          <a:p>
            <a:r>
              <a:rPr lang="en-CA" sz="3600"/>
              <a:t>Aliasing Artifacts</a:t>
            </a:r>
          </a:p>
        </p:txBody>
      </p:sp>
      <p:sp>
        <p:nvSpPr>
          <p:cNvPr id="19459" name="Rectangle 3"/>
          <p:cNvSpPr>
            <a:spLocks noGrp="1" noChangeArrowheads="1"/>
          </p:cNvSpPr>
          <p:nvPr>
            <p:ph idx="1"/>
          </p:nvPr>
        </p:nvSpPr>
        <p:spPr>
          <a:xfrm>
            <a:off x="457200" y="1600200"/>
            <a:ext cx="8229600" cy="746125"/>
          </a:xfrm>
        </p:spPr>
        <p:txBody>
          <a:bodyPr/>
          <a:lstStyle/>
          <a:p>
            <a:pPr marL="342900" indent="-342900"/>
            <a:r>
              <a:rPr lang="en-CA" sz="2800"/>
              <a:t>Minification artifacts</a:t>
            </a:r>
          </a:p>
        </p:txBody>
      </p:sp>
      <p:pic>
        <p:nvPicPr>
          <p:cNvPr id="19460" name="Picture 4"/>
          <p:cNvPicPr>
            <a:picLocks noChangeAspect="1" noChangeArrowheads="1"/>
          </p:cNvPicPr>
          <p:nvPr/>
        </p:nvPicPr>
        <p:blipFill>
          <a:blip r:embed="rId2" cstate="print"/>
          <a:srcRect/>
          <a:stretch>
            <a:fillRect/>
          </a:stretch>
        </p:blipFill>
        <p:spPr bwMode="auto">
          <a:xfrm>
            <a:off x="381000" y="2362200"/>
            <a:ext cx="3924300" cy="3675063"/>
          </a:xfrm>
          <a:prstGeom prst="rect">
            <a:avLst/>
          </a:prstGeom>
          <a:noFill/>
          <a:ln w="9525">
            <a:noFill/>
            <a:miter lim="800000"/>
            <a:headEnd/>
            <a:tailEnd/>
          </a:ln>
          <a:effectLst/>
        </p:spPr>
      </p:pic>
      <p:sp>
        <p:nvSpPr>
          <p:cNvPr id="19461" name="Rectangle 5"/>
          <p:cNvSpPr>
            <a:spLocks noChangeArrowheads="1"/>
          </p:cNvSpPr>
          <p:nvPr/>
        </p:nvSpPr>
        <p:spPr bwMode="auto">
          <a:xfrm>
            <a:off x="3733800" y="2514600"/>
            <a:ext cx="5257800" cy="3048000"/>
          </a:xfrm>
          <a:prstGeom prst="rect">
            <a:avLst/>
          </a:prstGeom>
          <a:noFill/>
          <a:ln w="9525">
            <a:noFill/>
            <a:miter lim="800000"/>
            <a:headEnd/>
            <a:tailEnd/>
          </a:ln>
          <a:effectLst/>
        </p:spPr>
        <p:txBody>
          <a:bodyPr/>
          <a:lstStyle/>
          <a:p>
            <a:pPr marL="974725" lvl="1" indent="-403225" algn="l" rtl="0" fontAlgn="base">
              <a:spcBef>
                <a:spcPct val="20000"/>
              </a:spcBef>
              <a:spcAft>
                <a:spcPct val="0"/>
              </a:spcAft>
              <a:buSzPct val="180000"/>
              <a:buFontTx/>
              <a:buBlip>
                <a:blip r:embed="rId3"/>
              </a:buBlip>
            </a:pPr>
            <a:r>
              <a:rPr lang="en-CA" sz="2400" b="1" kern="1200" dirty="0">
                <a:latin typeface="Arial" pitchFamily="34" charset="0"/>
                <a:ea typeface="+mn-ea"/>
                <a:cs typeface="+mn-cs"/>
              </a:rPr>
              <a:t>Typically encountered when viewed from a distance</a:t>
            </a:r>
          </a:p>
          <a:p>
            <a:pPr marL="974725" lvl="1" indent="-403225" algn="l" rtl="0" fontAlgn="base">
              <a:spcBef>
                <a:spcPct val="20000"/>
              </a:spcBef>
              <a:spcAft>
                <a:spcPct val="0"/>
              </a:spcAft>
              <a:buSzPct val="180000"/>
              <a:buFontTx/>
              <a:buBlip>
                <a:blip r:embed="rId3"/>
              </a:buBlip>
            </a:pPr>
            <a:r>
              <a:rPr lang="en-CA" sz="2400" b="1" kern="1200" dirty="0">
                <a:latin typeface="Arial" pitchFamily="34" charset="0"/>
                <a:ea typeface="+mn-ea"/>
                <a:cs typeface="+mn-cs"/>
              </a:rPr>
              <a:t>Produces ugly and distracting “swimming” effect along shadow edges</a:t>
            </a:r>
          </a:p>
          <a:p>
            <a:pPr marL="974725" lvl="1" indent="-403225" algn="l" rtl="0" fontAlgn="base">
              <a:spcBef>
                <a:spcPct val="20000"/>
              </a:spcBef>
              <a:spcAft>
                <a:spcPct val="0"/>
              </a:spcAft>
              <a:buSzPct val="180000"/>
              <a:buFontTx/>
              <a:buBlip>
                <a:blip r:embed="rId3"/>
              </a:buBlip>
            </a:pPr>
            <a:endParaRPr lang="en-CA" sz="2400" b="1" kern="1200" dirty="0">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yougamers.com/articles/4489_remedy_interview_-_part_3_the_power_behind_wake/cascaded_shadow_mapping/images/shadow09.jpg"/>
          <p:cNvPicPr>
            <a:picLocks noChangeAspect="1" noChangeArrowheads="1"/>
          </p:cNvPicPr>
          <p:nvPr/>
        </p:nvPicPr>
        <p:blipFill>
          <a:blip r:embed="rId2" cstate="print"/>
          <a:srcRect/>
          <a:stretch>
            <a:fillRect/>
          </a:stretch>
        </p:blipFill>
        <p:spPr bwMode="auto">
          <a:xfrm>
            <a:off x="0" y="1371600"/>
            <a:ext cx="9067800" cy="5100638"/>
          </a:xfrm>
          <a:prstGeom prst="rect">
            <a:avLst/>
          </a:prstGeom>
          <a:noFill/>
        </p:spPr>
      </p:pic>
      <p:sp>
        <p:nvSpPr>
          <p:cNvPr id="4" name="Title 3"/>
          <p:cNvSpPr>
            <a:spLocks noGrp="1"/>
          </p:cNvSpPr>
          <p:nvPr>
            <p:ph type="title"/>
          </p:nvPr>
        </p:nvSpPr>
        <p:spPr/>
        <p:txBody>
          <a:bodyPr/>
          <a:lstStyle/>
          <a:p>
            <a:r>
              <a:rPr lang="en-US" dirty="0" smtClean="0"/>
              <a:t>Cascaded Shadow Maps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Cascaded Shadow Maps</a:t>
            </a:r>
            <a:endParaRPr lang="en-US" dirty="0"/>
          </a:p>
        </p:txBody>
      </p:sp>
      <p:sp>
        <p:nvSpPr>
          <p:cNvPr id="4" name="Content Placeholder 3"/>
          <p:cNvSpPr>
            <a:spLocks noGrp="1"/>
          </p:cNvSpPr>
          <p:nvPr>
            <p:ph idx="1"/>
          </p:nvPr>
        </p:nvSpPr>
        <p:spPr/>
        <p:txBody>
          <a:bodyPr/>
          <a:lstStyle/>
          <a:p>
            <a:r>
              <a:rPr lang="en-US" dirty="0" smtClean="0"/>
              <a:t>Similar to Parallel-Split Shadow Maps.</a:t>
            </a:r>
            <a:endParaRPr lang="en-US" dirty="0"/>
          </a:p>
        </p:txBody>
      </p:sp>
      <p:pic>
        <p:nvPicPr>
          <p:cNvPr id="97282" name="Picture 2"/>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1371600" y="2362200"/>
            <a:ext cx="6115050" cy="3952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Shadow Maps</a:t>
            </a:r>
            <a:endParaRPr lang="en-US" dirty="0"/>
          </a:p>
        </p:txBody>
      </p:sp>
      <p:sp>
        <p:nvSpPr>
          <p:cNvPr id="3" name="Content Placeholder 2"/>
          <p:cNvSpPr>
            <a:spLocks noGrp="1"/>
          </p:cNvSpPr>
          <p:nvPr>
            <p:ph idx="1"/>
          </p:nvPr>
        </p:nvSpPr>
        <p:spPr/>
        <p:txBody>
          <a:bodyPr/>
          <a:lstStyle/>
          <a:p>
            <a:r>
              <a:rPr lang="en-US" dirty="0" smtClean="0"/>
              <a:t>Use a quad-tree to pack into a texture different resolutions (based on scene).</a:t>
            </a:r>
            <a:endParaRPr lang="en-US" dirty="0"/>
          </a:p>
        </p:txBody>
      </p:sp>
      <p:sp>
        <p:nvSpPr>
          <p:cNvPr id="4" name="Freeform 4"/>
          <p:cNvSpPr>
            <a:spLocks/>
          </p:cNvSpPr>
          <p:nvPr/>
        </p:nvSpPr>
        <p:spPr bwMode="auto">
          <a:xfrm>
            <a:off x="5202237" y="2847975"/>
            <a:ext cx="2795588" cy="3028950"/>
          </a:xfrm>
          <a:custGeom>
            <a:avLst/>
            <a:gdLst>
              <a:gd name="T0" fmla="*/ 2147483647 w 292"/>
              <a:gd name="T1" fmla="*/ 2147483647 h 309"/>
              <a:gd name="T2" fmla="*/ 2147483647 w 292"/>
              <a:gd name="T3" fmla="*/ 2147483647 h 309"/>
              <a:gd name="T4" fmla="*/ 2147483647 w 292"/>
              <a:gd name="T5" fmla="*/ 0 h 309"/>
              <a:gd name="T6" fmla="*/ 0 w 292"/>
              <a:gd name="T7" fmla="*/ 0 h 309"/>
              <a:gd name="T8" fmla="*/ 2147483647 w 292"/>
              <a:gd name="T9" fmla="*/ 2147483647 h 309"/>
              <a:gd name="T10" fmla="*/ 2147483647 w 292"/>
              <a:gd name="T11" fmla="*/ 2147483647 h 309"/>
              <a:gd name="T12" fmla="*/ 0 60000 65536"/>
              <a:gd name="T13" fmla="*/ 0 60000 65536"/>
              <a:gd name="T14" fmla="*/ 0 60000 65536"/>
              <a:gd name="T15" fmla="*/ 0 60000 65536"/>
              <a:gd name="T16" fmla="*/ 0 60000 65536"/>
              <a:gd name="T17" fmla="*/ 0 60000 65536"/>
              <a:gd name="T18" fmla="*/ 0 w 292"/>
              <a:gd name="T19" fmla="*/ 0 h 309"/>
              <a:gd name="T20" fmla="*/ 292 w 292"/>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292" h="309">
                <a:moveTo>
                  <a:pt x="131" y="309"/>
                </a:moveTo>
                <a:lnTo>
                  <a:pt x="160" y="309"/>
                </a:lnTo>
                <a:lnTo>
                  <a:pt x="292" y="0"/>
                </a:lnTo>
                <a:lnTo>
                  <a:pt x="0" y="0"/>
                </a:lnTo>
                <a:lnTo>
                  <a:pt x="131" y="309"/>
                </a:lnTo>
                <a:close/>
              </a:path>
            </a:pathLst>
          </a:custGeom>
          <a:noFill/>
          <a:ln w="19050">
            <a:solidFill>
              <a:srgbClr val="000000"/>
            </a:solidFill>
            <a:round/>
            <a:headEnd/>
            <a:tailEnd/>
          </a:ln>
        </p:spPr>
        <p:txBody>
          <a:bodyPr/>
          <a:lstStyle/>
          <a:p>
            <a:pPr algn="ctr" eaLnBrk="0" hangingPunct="0"/>
            <a:endParaRPr lang="en-US"/>
          </a:p>
        </p:txBody>
      </p:sp>
      <p:sp>
        <p:nvSpPr>
          <p:cNvPr id="5" name="Rectangle 6"/>
          <p:cNvSpPr>
            <a:spLocks noChangeArrowheads="1"/>
          </p:cNvSpPr>
          <p:nvPr/>
        </p:nvSpPr>
        <p:spPr bwMode="auto">
          <a:xfrm>
            <a:off x="5105400" y="2819400"/>
            <a:ext cx="2944812" cy="3086100"/>
          </a:xfrm>
          <a:prstGeom prst="rect">
            <a:avLst/>
          </a:prstGeom>
          <a:noFill/>
          <a:ln w="12700">
            <a:solidFill>
              <a:srgbClr val="FF2F2F"/>
            </a:solidFill>
            <a:miter lim="800000"/>
            <a:headEnd/>
            <a:tailEnd/>
          </a:ln>
        </p:spPr>
        <p:txBody>
          <a:bodyPr wrap="none" anchor="ctr"/>
          <a:lstStyle/>
          <a:p>
            <a:pPr algn="ctr" eaLnBrk="0" hangingPunct="0"/>
            <a:endParaRPr lang="en-US"/>
          </a:p>
        </p:txBody>
      </p:sp>
      <p:sp>
        <p:nvSpPr>
          <p:cNvPr id="6" name="Line 7"/>
          <p:cNvSpPr>
            <a:spLocks noChangeShapeType="1"/>
          </p:cNvSpPr>
          <p:nvPr/>
        </p:nvSpPr>
        <p:spPr bwMode="auto">
          <a:xfrm>
            <a:off x="6577012" y="2800350"/>
            <a:ext cx="0" cy="3105150"/>
          </a:xfrm>
          <a:prstGeom prst="line">
            <a:avLst/>
          </a:prstGeom>
          <a:noFill/>
          <a:ln w="12700">
            <a:solidFill>
              <a:srgbClr val="FF2F2F"/>
            </a:solidFill>
            <a:round/>
            <a:headEnd/>
            <a:tailEnd/>
          </a:ln>
        </p:spPr>
        <p:txBody>
          <a:bodyPr/>
          <a:lstStyle/>
          <a:p>
            <a:endParaRPr lang="en-US"/>
          </a:p>
        </p:txBody>
      </p:sp>
      <p:sp>
        <p:nvSpPr>
          <p:cNvPr id="7" name="Line 8"/>
          <p:cNvSpPr>
            <a:spLocks noChangeShapeType="1"/>
          </p:cNvSpPr>
          <p:nvPr/>
        </p:nvSpPr>
        <p:spPr bwMode="auto">
          <a:xfrm>
            <a:off x="5086350" y="4362450"/>
            <a:ext cx="3001962" cy="0"/>
          </a:xfrm>
          <a:prstGeom prst="line">
            <a:avLst/>
          </a:prstGeom>
          <a:noFill/>
          <a:ln w="12700">
            <a:solidFill>
              <a:srgbClr val="FF2F2F"/>
            </a:solidFill>
            <a:round/>
            <a:headEnd/>
            <a:tailEnd/>
          </a:ln>
        </p:spPr>
        <p:txBody>
          <a:bodyPr/>
          <a:lstStyle/>
          <a:p>
            <a:endParaRPr lang="en-US"/>
          </a:p>
        </p:txBody>
      </p:sp>
      <p:sp>
        <p:nvSpPr>
          <p:cNvPr id="8" name="Line 9"/>
          <p:cNvSpPr>
            <a:spLocks noChangeShapeType="1"/>
          </p:cNvSpPr>
          <p:nvPr/>
        </p:nvSpPr>
        <p:spPr bwMode="auto">
          <a:xfrm>
            <a:off x="5851525" y="2819400"/>
            <a:ext cx="0" cy="3105150"/>
          </a:xfrm>
          <a:prstGeom prst="line">
            <a:avLst/>
          </a:prstGeom>
          <a:noFill/>
          <a:ln w="12700">
            <a:solidFill>
              <a:srgbClr val="FF2F2F"/>
            </a:solidFill>
            <a:round/>
            <a:headEnd/>
            <a:tailEnd/>
          </a:ln>
        </p:spPr>
        <p:txBody>
          <a:bodyPr/>
          <a:lstStyle/>
          <a:p>
            <a:endParaRPr lang="en-US"/>
          </a:p>
        </p:txBody>
      </p:sp>
      <p:sp>
        <p:nvSpPr>
          <p:cNvPr id="9" name="Line 10"/>
          <p:cNvSpPr>
            <a:spLocks noChangeShapeType="1"/>
          </p:cNvSpPr>
          <p:nvPr/>
        </p:nvSpPr>
        <p:spPr bwMode="auto">
          <a:xfrm>
            <a:off x="7313612" y="4362450"/>
            <a:ext cx="0" cy="1562100"/>
          </a:xfrm>
          <a:prstGeom prst="line">
            <a:avLst/>
          </a:prstGeom>
          <a:noFill/>
          <a:ln w="12700">
            <a:solidFill>
              <a:srgbClr val="FF2F2F"/>
            </a:solidFill>
            <a:round/>
            <a:headEnd/>
            <a:tailEnd/>
          </a:ln>
        </p:spPr>
        <p:txBody>
          <a:bodyPr/>
          <a:lstStyle/>
          <a:p>
            <a:endParaRPr lang="en-US"/>
          </a:p>
        </p:txBody>
      </p:sp>
      <p:sp>
        <p:nvSpPr>
          <p:cNvPr id="10" name="Line 11"/>
          <p:cNvSpPr>
            <a:spLocks noChangeShapeType="1"/>
          </p:cNvSpPr>
          <p:nvPr/>
        </p:nvSpPr>
        <p:spPr bwMode="auto">
          <a:xfrm>
            <a:off x="5089525" y="5143500"/>
            <a:ext cx="2947987" cy="0"/>
          </a:xfrm>
          <a:prstGeom prst="line">
            <a:avLst/>
          </a:prstGeom>
          <a:noFill/>
          <a:ln w="12700">
            <a:solidFill>
              <a:srgbClr val="FF2F2F"/>
            </a:solidFill>
            <a:round/>
            <a:headEnd/>
            <a:tailEnd/>
          </a:ln>
        </p:spPr>
        <p:txBody>
          <a:bodyPr/>
          <a:lstStyle/>
          <a:p>
            <a:endParaRPr lang="en-US"/>
          </a:p>
        </p:txBody>
      </p:sp>
      <p:sp>
        <p:nvSpPr>
          <p:cNvPr id="11" name="Line 12"/>
          <p:cNvSpPr>
            <a:spLocks noChangeShapeType="1"/>
          </p:cNvSpPr>
          <p:nvPr/>
        </p:nvSpPr>
        <p:spPr bwMode="auto">
          <a:xfrm>
            <a:off x="5086350" y="3621088"/>
            <a:ext cx="1471612" cy="0"/>
          </a:xfrm>
          <a:prstGeom prst="line">
            <a:avLst/>
          </a:prstGeom>
          <a:noFill/>
          <a:ln w="12700">
            <a:solidFill>
              <a:srgbClr val="FF2F2F"/>
            </a:solidFill>
            <a:round/>
            <a:headEnd/>
            <a:tailEnd/>
          </a:ln>
        </p:spPr>
        <p:txBody>
          <a:bodyPr/>
          <a:lstStyle/>
          <a:p>
            <a:endParaRPr lang="en-US"/>
          </a:p>
        </p:txBody>
      </p:sp>
      <p:sp>
        <p:nvSpPr>
          <p:cNvPr id="12" name="Line 13"/>
          <p:cNvSpPr>
            <a:spLocks noChangeShapeType="1"/>
          </p:cNvSpPr>
          <p:nvPr/>
        </p:nvSpPr>
        <p:spPr bwMode="auto">
          <a:xfrm>
            <a:off x="6196012" y="4352925"/>
            <a:ext cx="0" cy="1571625"/>
          </a:xfrm>
          <a:prstGeom prst="line">
            <a:avLst/>
          </a:prstGeom>
          <a:noFill/>
          <a:ln w="12700">
            <a:solidFill>
              <a:srgbClr val="FF2F2F"/>
            </a:solidFill>
            <a:round/>
            <a:headEnd/>
            <a:tailEnd/>
          </a:ln>
        </p:spPr>
        <p:txBody>
          <a:bodyPr/>
          <a:lstStyle/>
          <a:p>
            <a:endParaRPr lang="en-US"/>
          </a:p>
        </p:txBody>
      </p:sp>
      <p:sp>
        <p:nvSpPr>
          <p:cNvPr id="13" name="Line 14"/>
          <p:cNvSpPr>
            <a:spLocks noChangeShapeType="1"/>
          </p:cNvSpPr>
          <p:nvPr/>
        </p:nvSpPr>
        <p:spPr bwMode="auto">
          <a:xfrm>
            <a:off x="5832475" y="4767263"/>
            <a:ext cx="1490662" cy="0"/>
          </a:xfrm>
          <a:prstGeom prst="line">
            <a:avLst/>
          </a:prstGeom>
          <a:noFill/>
          <a:ln w="12700">
            <a:solidFill>
              <a:srgbClr val="FF2F2F"/>
            </a:solidFill>
            <a:round/>
            <a:headEnd/>
            <a:tailEnd/>
          </a:ln>
        </p:spPr>
        <p:txBody>
          <a:bodyPr/>
          <a:lstStyle/>
          <a:p>
            <a:endParaRPr lang="en-US"/>
          </a:p>
        </p:txBody>
      </p:sp>
      <p:sp>
        <p:nvSpPr>
          <p:cNvPr id="14" name="Line 15"/>
          <p:cNvSpPr>
            <a:spLocks noChangeShapeType="1"/>
          </p:cNvSpPr>
          <p:nvPr/>
        </p:nvSpPr>
        <p:spPr bwMode="auto">
          <a:xfrm>
            <a:off x="5832475" y="5519738"/>
            <a:ext cx="1481137" cy="0"/>
          </a:xfrm>
          <a:prstGeom prst="line">
            <a:avLst/>
          </a:prstGeom>
          <a:noFill/>
          <a:ln w="12700">
            <a:solidFill>
              <a:srgbClr val="FF2F2F"/>
            </a:solidFill>
            <a:round/>
            <a:headEnd/>
            <a:tailEnd/>
          </a:ln>
        </p:spPr>
        <p:txBody>
          <a:bodyPr/>
          <a:lstStyle/>
          <a:p>
            <a:endParaRPr lang="en-US"/>
          </a:p>
        </p:txBody>
      </p:sp>
      <p:sp>
        <p:nvSpPr>
          <p:cNvPr id="15" name="Line 16"/>
          <p:cNvSpPr>
            <a:spLocks noChangeShapeType="1"/>
          </p:cNvSpPr>
          <p:nvPr/>
        </p:nvSpPr>
        <p:spPr bwMode="auto">
          <a:xfrm>
            <a:off x="6224587" y="2819400"/>
            <a:ext cx="0" cy="792163"/>
          </a:xfrm>
          <a:prstGeom prst="line">
            <a:avLst/>
          </a:prstGeom>
          <a:noFill/>
          <a:ln w="12700">
            <a:solidFill>
              <a:srgbClr val="FF2F2F"/>
            </a:solidFill>
            <a:round/>
            <a:headEnd/>
            <a:tailEnd/>
          </a:ln>
        </p:spPr>
        <p:txBody>
          <a:bodyPr/>
          <a:lstStyle/>
          <a:p>
            <a:endParaRPr lang="en-US"/>
          </a:p>
        </p:txBody>
      </p:sp>
      <p:sp>
        <p:nvSpPr>
          <p:cNvPr id="16" name="Line 17"/>
          <p:cNvSpPr>
            <a:spLocks noChangeShapeType="1"/>
          </p:cNvSpPr>
          <p:nvPr/>
        </p:nvSpPr>
        <p:spPr bwMode="auto">
          <a:xfrm>
            <a:off x="5851525" y="3225800"/>
            <a:ext cx="725487" cy="0"/>
          </a:xfrm>
          <a:prstGeom prst="line">
            <a:avLst/>
          </a:prstGeom>
          <a:noFill/>
          <a:ln w="12700">
            <a:solidFill>
              <a:srgbClr val="FF2F2F"/>
            </a:solidFill>
            <a:round/>
            <a:headEnd/>
            <a:tailEnd/>
          </a:ln>
        </p:spPr>
        <p:txBody>
          <a:bodyPr/>
          <a:lstStyle/>
          <a:p>
            <a:endParaRPr lang="en-US"/>
          </a:p>
        </p:txBody>
      </p:sp>
      <p:sp>
        <p:nvSpPr>
          <p:cNvPr id="17" name="Line 18"/>
          <p:cNvSpPr>
            <a:spLocks noChangeShapeType="1"/>
          </p:cNvSpPr>
          <p:nvPr/>
        </p:nvSpPr>
        <p:spPr bwMode="auto">
          <a:xfrm>
            <a:off x="6940550" y="4362450"/>
            <a:ext cx="0" cy="1531938"/>
          </a:xfrm>
          <a:prstGeom prst="line">
            <a:avLst/>
          </a:prstGeom>
          <a:noFill/>
          <a:ln w="12700">
            <a:solidFill>
              <a:srgbClr val="FF2F2F"/>
            </a:solidFill>
            <a:round/>
            <a:headEnd/>
            <a:tailEnd/>
          </a:ln>
        </p:spPr>
        <p:txBody>
          <a:bodyPr/>
          <a:lstStyle/>
          <a:p>
            <a:endParaRPr lang="en-US"/>
          </a:p>
        </p:txBody>
      </p:sp>
      <p:sp>
        <p:nvSpPr>
          <p:cNvPr id="18" name="Line 19"/>
          <p:cNvSpPr>
            <a:spLocks noChangeShapeType="1"/>
          </p:cNvSpPr>
          <p:nvPr/>
        </p:nvSpPr>
        <p:spPr bwMode="auto">
          <a:xfrm>
            <a:off x="6376987" y="4748213"/>
            <a:ext cx="0" cy="385762"/>
          </a:xfrm>
          <a:prstGeom prst="line">
            <a:avLst/>
          </a:prstGeom>
          <a:noFill/>
          <a:ln w="12700">
            <a:solidFill>
              <a:srgbClr val="FF2F2F"/>
            </a:solidFill>
            <a:round/>
            <a:headEnd/>
            <a:tailEnd/>
          </a:ln>
        </p:spPr>
        <p:txBody>
          <a:bodyPr/>
          <a:lstStyle/>
          <a:p>
            <a:endParaRPr lang="en-US"/>
          </a:p>
        </p:txBody>
      </p:sp>
      <p:sp>
        <p:nvSpPr>
          <p:cNvPr id="19" name="Line 20"/>
          <p:cNvSpPr>
            <a:spLocks noChangeShapeType="1"/>
          </p:cNvSpPr>
          <p:nvPr/>
        </p:nvSpPr>
        <p:spPr bwMode="auto">
          <a:xfrm>
            <a:off x="6196012" y="4956175"/>
            <a:ext cx="381000" cy="0"/>
          </a:xfrm>
          <a:prstGeom prst="line">
            <a:avLst/>
          </a:prstGeom>
          <a:noFill/>
          <a:ln w="12700">
            <a:solidFill>
              <a:srgbClr val="FF2F2F"/>
            </a:solidFill>
            <a:round/>
            <a:headEnd/>
            <a:tailEnd/>
          </a:ln>
        </p:spPr>
        <p:txBody>
          <a:bodyPr/>
          <a:lstStyle/>
          <a:p>
            <a:endParaRPr lang="en-US"/>
          </a:p>
        </p:txBody>
      </p:sp>
      <p:pic>
        <p:nvPicPr>
          <p:cNvPr id="20" name="Picture 2" descr="C:\temp\ffStd_sm.png"/>
          <p:cNvPicPr>
            <a:picLocks noChangeAspect="1" noChangeArrowheads="1"/>
          </p:cNvPicPr>
          <p:nvPr/>
        </p:nvPicPr>
        <p:blipFill>
          <a:blip r:embed="rId2" cstate="print"/>
          <a:srcRect/>
          <a:stretch>
            <a:fillRect/>
          </a:stretch>
        </p:blipFill>
        <p:spPr bwMode="auto">
          <a:xfrm>
            <a:off x="1036637" y="2828778"/>
            <a:ext cx="3313260" cy="3313260"/>
          </a:xfrm>
          <a:prstGeom prst="rect">
            <a:avLst/>
          </a:prstGeom>
          <a:noFill/>
          <a:effectLst>
            <a:outerShdw blurRad="165100" dist="215900" dir="8100000" algn="tr" rotWithShape="0">
              <a:prstClr val="black">
                <a:alpha val="40000"/>
              </a:prstClr>
            </a:outerShdw>
          </a:effectLst>
        </p:spPr>
      </p:pic>
      <p:pic>
        <p:nvPicPr>
          <p:cNvPr id="21" name="Picture 3" descr="C:\sig08\warpSM0000.png"/>
          <p:cNvPicPr>
            <a:picLocks noChangeAspect="1" noChangeArrowheads="1"/>
          </p:cNvPicPr>
          <p:nvPr/>
        </p:nvPicPr>
        <p:blipFill>
          <a:blip r:embed="rId3" cstate="print"/>
          <a:srcRect/>
          <a:stretch>
            <a:fillRect/>
          </a:stretch>
        </p:blipFill>
        <p:spPr bwMode="auto">
          <a:xfrm>
            <a:off x="1038225" y="2828778"/>
            <a:ext cx="3313259" cy="3313260"/>
          </a:xfrm>
          <a:prstGeom prst="rect">
            <a:avLst/>
          </a:prstGeom>
          <a:noFill/>
          <a:effectLst>
            <a:outerShdw blurRad="165100" dist="215900" dir="8100000" algn="tr" rotWithShape="0">
              <a:prstClr val="black">
                <a:alpha val="40000"/>
              </a:prstClr>
            </a:outerShdw>
          </a:effectLst>
        </p:spPr>
      </p:pic>
      <p:sp>
        <p:nvSpPr>
          <p:cNvPr id="27" name="Freeform 4"/>
          <p:cNvSpPr>
            <a:spLocks/>
          </p:cNvSpPr>
          <p:nvPr/>
        </p:nvSpPr>
        <p:spPr bwMode="auto">
          <a:xfrm>
            <a:off x="1219200" y="3048000"/>
            <a:ext cx="2795588" cy="3028950"/>
          </a:xfrm>
          <a:custGeom>
            <a:avLst/>
            <a:gdLst>
              <a:gd name="T0" fmla="*/ 2147483647 w 292"/>
              <a:gd name="T1" fmla="*/ 2147483647 h 309"/>
              <a:gd name="T2" fmla="*/ 2147483647 w 292"/>
              <a:gd name="T3" fmla="*/ 2147483647 h 309"/>
              <a:gd name="T4" fmla="*/ 2147483647 w 292"/>
              <a:gd name="T5" fmla="*/ 0 h 309"/>
              <a:gd name="T6" fmla="*/ 0 w 292"/>
              <a:gd name="T7" fmla="*/ 0 h 309"/>
              <a:gd name="T8" fmla="*/ 2147483647 w 292"/>
              <a:gd name="T9" fmla="*/ 2147483647 h 309"/>
              <a:gd name="T10" fmla="*/ 2147483647 w 292"/>
              <a:gd name="T11" fmla="*/ 2147483647 h 309"/>
              <a:gd name="T12" fmla="*/ 0 60000 65536"/>
              <a:gd name="T13" fmla="*/ 0 60000 65536"/>
              <a:gd name="T14" fmla="*/ 0 60000 65536"/>
              <a:gd name="T15" fmla="*/ 0 60000 65536"/>
              <a:gd name="T16" fmla="*/ 0 60000 65536"/>
              <a:gd name="T17" fmla="*/ 0 60000 65536"/>
              <a:gd name="T18" fmla="*/ 0 w 292"/>
              <a:gd name="T19" fmla="*/ 0 h 309"/>
              <a:gd name="T20" fmla="*/ 292 w 292"/>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292" h="309">
                <a:moveTo>
                  <a:pt x="131" y="309"/>
                </a:moveTo>
                <a:lnTo>
                  <a:pt x="160" y="309"/>
                </a:lnTo>
                <a:lnTo>
                  <a:pt x="292" y="0"/>
                </a:lnTo>
                <a:lnTo>
                  <a:pt x="0" y="0"/>
                </a:lnTo>
                <a:lnTo>
                  <a:pt x="131" y="309"/>
                </a:lnTo>
                <a:close/>
              </a:path>
            </a:pathLst>
          </a:custGeom>
          <a:noFill/>
          <a:ln w="19050">
            <a:solidFill>
              <a:srgbClr val="000000"/>
            </a:solidFill>
            <a:round/>
            <a:headEnd/>
            <a:tailEnd/>
          </a:ln>
        </p:spPr>
        <p:txBody>
          <a:bodyPr/>
          <a:lstStyle/>
          <a:p>
            <a:pPr algn="ctr" eaLnBrk="0" hangingPunct="0"/>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Trapezoidal Shadow Maps</a:t>
            </a:r>
            <a:endParaRPr lang="en-US" dirty="0"/>
          </a:p>
        </p:txBody>
      </p:sp>
      <p:sp>
        <p:nvSpPr>
          <p:cNvPr id="3" name="Content Placeholder 2"/>
          <p:cNvSpPr>
            <a:spLocks noGrp="1"/>
          </p:cNvSpPr>
          <p:nvPr>
            <p:ph idx="1"/>
          </p:nvPr>
        </p:nvSpPr>
        <p:spPr/>
        <p:txBody>
          <a:bodyPr/>
          <a:lstStyle/>
          <a:p>
            <a:r>
              <a:rPr lang="en-US" sz="2400" dirty="0" smtClean="0"/>
              <a:t>Provide a non-linear warping of the shadow map to tightly fit the intersection of the light’s frustum, the eye’s frustum and the scene’s bounding box.</a:t>
            </a:r>
            <a:endParaRPr lang="en-US" sz="2400" dirty="0"/>
          </a:p>
        </p:txBody>
      </p:sp>
      <p:pic>
        <p:nvPicPr>
          <p:cNvPr id="4" name="Picture 35" descr="psm_continuity1"/>
          <p:cNvPicPr>
            <a:picLocks noChangeAspect="1" noChangeArrowheads="1"/>
          </p:cNvPicPr>
          <p:nvPr/>
        </p:nvPicPr>
        <p:blipFill>
          <a:blip r:embed="rId2" cstate="print"/>
          <a:srcRect/>
          <a:stretch>
            <a:fillRect/>
          </a:stretch>
        </p:blipFill>
        <p:spPr bwMode="auto">
          <a:xfrm>
            <a:off x="3048000" y="3200400"/>
            <a:ext cx="2624137" cy="2743200"/>
          </a:xfrm>
          <a:prstGeom prst="rect">
            <a:avLst/>
          </a:prstGeom>
          <a:noFill/>
        </p:spPr>
      </p:pic>
      <p:sp>
        <p:nvSpPr>
          <p:cNvPr id="5" name="Text Box 15"/>
          <p:cNvSpPr txBox="1">
            <a:spLocks noChangeArrowheads="1"/>
          </p:cNvSpPr>
          <p:nvPr/>
        </p:nvSpPr>
        <p:spPr bwMode="auto">
          <a:xfrm>
            <a:off x="4513262" y="3198813"/>
            <a:ext cx="854075" cy="366712"/>
          </a:xfrm>
          <a:prstGeom prst="rect">
            <a:avLst/>
          </a:prstGeom>
          <a:noFill/>
          <a:ln w="9525">
            <a:noFill/>
            <a:miter lim="800000"/>
            <a:headEnd/>
            <a:tailEnd/>
          </a:ln>
          <a:effectLst/>
        </p:spPr>
        <p:txBody>
          <a:bodyPr>
            <a:spAutoFit/>
          </a:bodyPr>
          <a:lstStyle/>
          <a:p>
            <a:r>
              <a:rPr lang="en-US" dirty="0"/>
              <a:t>light</a:t>
            </a:r>
          </a:p>
        </p:txBody>
      </p:sp>
      <p:sp>
        <p:nvSpPr>
          <p:cNvPr id="6" name="Text Box 29"/>
          <p:cNvSpPr txBox="1">
            <a:spLocks noChangeArrowheads="1"/>
          </p:cNvSpPr>
          <p:nvPr/>
        </p:nvSpPr>
        <p:spPr bwMode="auto">
          <a:xfrm>
            <a:off x="2243137" y="4343400"/>
            <a:ext cx="1447800" cy="581025"/>
          </a:xfrm>
          <a:prstGeom prst="rect">
            <a:avLst/>
          </a:prstGeom>
          <a:noFill/>
          <a:ln w="9525">
            <a:noFill/>
            <a:miter lim="800000"/>
            <a:headEnd/>
            <a:tailEnd/>
          </a:ln>
          <a:effectLst/>
        </p:spPr>
        <p:txBody>
          <a:bodyPr>
            <a:spAutoFit/>
          </a:bodyPr>
          <a:lstStyle/>
          <a:p>
            <a:r>
              <a:rPr lang="en-US" sz="1600" dirty="0"/>
              <a:t>scene’s bounding box</a:t>
            </a:r>
          </a:p>
        </p:txBody>
      </p:sp>
      <p:sp>
        <p:nvSpPr>
          <p:cNvPr id="7" name="Text Box 34"/>
          <p:cNvSpPr txBox="1">
            <a:spLocks noChangeArrowheads="1"/>
          </p:cNvSpPr>
          <p:nvPr/>
        </p:nvSpPr>
        <p:spPr bwMode="auto">
          <a:xfrm>
            <a:off x="5062537" y="3976688"/>
            <a:ext cx="854075" cy="366712"/>
          </a:xfrm>
          <a:prstGeom prst="rect">
            <a:avLst/>
          </a:prstGeom>
          <a:noFill/>
          <a:ln w="9525">
            <a:noFill/>
            <a:miter lim="800000"/>
            <a:headEnd/>
            <a:tailEnd/>
          </a:ln>
          <a:effectLst/>
        </p:spPr>
        <p:txBody>
          <a:bodyPr>
            <a:spAutoFit/>
          </a:bodyPr>
          <a:lstStyle/>
          <a:p>
            <a:r>
              <a:rPr lang="en-US" dirty="0"/>
              <a:t>eye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dirty="0" smtClean="0"/>
              <a:t>Trapezoidal Shadow Maps</a:t>
            </a:r>
            <a:endParaRPr lang="en-US" sz="4000" dirty="0"/>
          </a:p>
        </p:txBody>
      </p:sp>
      <p:pic>
        <p:nvPicPr>
          <p:cNvPr id="33796" name="Picture 4" descr="P_space"/>
          <p:cNvPicPr>
            <a:picLocks noChangeAspect="1" noChangeArrowheads="1"/>
          </p:cNvPicPr>
          <p:nvPr/>
        </p:nvPicPr>
        <p:blipFill>
          <a:blip r:embed="rId3" cstate="print"/>
          <a:srcRect/>
          <a:stretch>
            <a:fillRect/>
          </a:stretch>
        </p:blipFill>
        <p:spPr bwMode="auto">
          <a:xfrm>
            <a:off x="862013" y="1219200"/>
            <a:ext cx="1828800" cy="1828800"/>
          </a:xfrm>
          <a:prstGeom prst="rect">
            <a:avLst/>
          </a:prstGeom>
          <a:noFill/>
        </p:spPr>
      </p:pic>
      <p:pic>
        <p:nvPicPr>
          <p:cNvPr id="33797" name="Picture 5" descr="trapezoid"/>
          <p:cNvPicPr>
            <a:picLocks noChangeAspect="1" noChangeArrowheads="1"/>
          </p:cNvPicPr>
          <p:nvPr/>
        </p:nvPicPr>
        <p:blipFill>
          <a:blip r:embed="rId4" cstate="print"/>
          <a:srcRect/>
          <a:stretch>
            <a:fillRect/>
          </a:stretch>
        </p:blipFill>
        <p:spPr bwMode="auto">
          <a:xfrm>
            <a:off x="3452813" y="1219200"/>
            <a:ext cx="1828800" cy="1828800"/>
          </a:xfrm>
          <a:prstGeom prst="rect">
            <a:avLst/>
          </a:prstGeom>
          <a:noFill/>
        </p:spPr>
      </p:pic>
      <p:pic>
        <p:nvPicPr>
          <p:cNvPr id="33798" name="Picture 6" descr="T_space"/>
          <p:cNvPicPr>
            <a:picLocks noChangeAspect="1" noChangeArrowheads="1"/>
          </p:cNvPicPr>
          <p:nvPr/>
        </p:nvPicPr>
        <p:blipFill>
          <a:blip r:embed="rId5" cstate="print"/>
          <a:srcRect/>
          <a:stretch>
            <a:fillRect/>
          </a:stretch>
        </p:blipFill>
        <p:spPr bwMode="auto">
          <a:xfrm>
            <a:off x="6043613" y="1219200"/>
            <a:ext cx="1828800" cy="1828800"/>
          </a:xfrm>
          <a:prstGeom prst="rect">
            <a:avLst/>
          </a:prstGeom>
          <a:noFill/>
        </p:spPr>
      </p:pic>
      <p:pic>
        <p:nvPicPr>
          <p:cNvPr id="33799" name="Picture 7" descr="P_space_SM"/>
          <p:cNvPicPr>
            <a:picLocks noChangeAspect="1" noChangeArrowheads="1"/>
          </p:cNvPicPr>
          <p:nvPr/>
        </p:nvPicPr>
        <p:blipFill>
          <a:blip r:embed="rId6" cstate="print"/>
          <a:srcRect/>
          <a:stretch>
            <a:fillRect/>
          </a:stretch>
        </p:blipFill>
        <p:spPr bwMode="auto">
          <a:xfrm>
            <a:off x="862013" y="3276600"/>
            <a:ext cx="1828800" cy="1828800"/>
          </a:xfrm>
          <a:prstGeom prst="rect">
            <a:avLst/>
          </a:prstGeom>
          <a:noFill/>
        </p:spPr>
      </p:pic>
      <p:pic>
        <p:nvPicPr>
          <p:cNvPr id="33800" name="Picture 8" descr="T_space_SM"/>
          <p:cNvPicPr>
            <a:picLocks noChangeAspect="1" noChangeArrowheads="1"/>
          </p:cNvPicPr>
          <p:nvPr/>
        </p:nvPicPr>
        <p:blipFill>
          <a:blip r:embed="rId7" cstate="print"/>
          <a:srcRect/>
          <a:stretch>
            <a:fillRect/>
          </a:stretch>
        </p:blipFill>
        <p:spPr bwMode="auto">
          <a:xfrm>
            <a:off x="6043613" y="3276600"/>
            <a:ext cx="1828800" cy="1828800"/>
          </a:xfrm>
          <a:prstGeom prst="rect">
            <a:avLst/>
          </a:prstGeom>
          <a:noFill/>
        </p:spPr>
      </p:pic>
      <p:pic>
        <p:nvPicPr>
          <p:cNvPr id="33801" name="Picture 9" descr="P_space_shadow"/>
          <p:cNvPicPr>
            <a:picLocks noChangeAspect="1" noChangeArrowheads="1"/>
          </p:cNvPicPr>
          <p:nvPr/>
        </p:nvPicPr>
        <p:blipFill>
          <a:blip r:embed="rId8" cstate="print"/>
          <a:srcRect/>
          <a:stretch>
            <a:fillRect/>
          </a:stretch>
        </p:blipFill>
        <p:spPr bwMode="auto">
          <a:xfrm>
            <a:off x="857250" y="5326063"/>
            <a:ext cx="1828800" cy="1477962"/>
          </a:xfrm>
          <a:prstGeom prst="rect">
            <a:avLst/>
          </a:prstGeom>
          <a:noFill/>
        </p:spPr>
      </p:pic>
      <p:pic>
        <p:nvPicPr>
          <p:cNvPr id="33802" name="Picture 10" descr="T_space_shadow"/>
          <p:cNvPicPr>
            <a:picLocks noChangeAspect="1" noChangeArrowheads="1"/>
          </p:cNvPicPr>
          <p:nvPr/>
        </p:nvPicPr>
        <p:blipFill>
          <a:blip r:embed="rId9" cstate="print"/>
          <a:srcRect/>
          <a:stretch>
            <a:fillRect/>
          </a:stretch>
        </p:blipFill>
        <p:spPr bwMode="auto">
          <a:xfrm>
            <a:off x="6045200" y="5338763"/>
            <a:ext cx="1828800" cy="1473200"/>
          </a:xfrm>
          <a:prstGeom prst="rect">
            <a:avLst/>
          </a:prstGeom>
          <a:noFill/>
        </p:spPr>
      </p:pic>
      <p:sp>
        <p:nvSpPr>
          <p:cNvPr id="33804" name="Line 12"/>
          <p:cNvSpPr>
            <a:spLocks noChangeShapeType="1"/>
          </p:cNvSpPr>
          <p:nvPr/>
        </p:nvSpPr>
        <p:spPr bwMode="auto">
          <a:xfrm>
            <a:off x="2690813" y="2133600"/>
            <a:ext cx="762000" cy="0"/>
          </a:xfrm>
          <a:prstGeom prst="line">
            <a:avLst/>
          </a:prstGeom>
          <a:noFill/>
          <a:ln w="9525">
            <a:solidFill>
              <a:schemeClr val="tx1"/>
            </a:solidFill>
            <a:round/>
            <a:headEnd/>
            <a:tailEnd type="triangle" w="med" len="med"/>
          </a:ln>
          <a:effectLst/>
        </p:spPr>
        <p:txBody>
          <a:bodyPr/>
          <a:lstStyle/>
          <a:p>
            <a:endParaRPr lang="en-US"/>
          </a:p>
        </p:txBody>
      </p:sp>
      <p:sp>
        <p:nvSpPr>
          <p:cNvPr id="33805" name="Line 13"/>
          <p:cNvSpPr>
            <a:spLocks noChangeShapeType="1"/>
          </p:cNvSpPr>
          <p:nvPr/>
        </p:nvSpPr>
        <p:spPr bwMode="auto">
          <a:xfrm>
            <a:off x="5281613" y="2133600"/>
            <a:ext cx="762000" cy="0"/>
          </a:xfrm>
          <a:prstGeom prst="line">
            <a:avLst/>
          </a:prstGeom>
          <a:noFill/>
          <a:ln w="9525">
            <a:solidFill>
              <a:schemeClr val="tx1"/>
            </a:solidFill>
            <a:round/>
            <a:headEnd/>
            <a:tailEnd type="triangle" w="med" len="med"/>
          </a:ln>
          <a:effectLst/>
        </p:spPr>
        <p:txBody>
          <a:bodyPr/>
          <a:lstStyle/>
          <a:p>
            <a:endParaRPr lang="en-US"/>
          </a:p>
        </p:txBody>
      </p:sp>
      <p:sp>
        <p:nvSpPr>
          <p:cNvPr id="33807" name="Line 15"/>
          <p:cNvSpPr>
            <a:spLocks noChangeShapeType="1"/>
          </p:cNvSpPr>
          <p:nvPr/>
        </p:nvSpPr>
        <p:spPr bwMode="auto">
          <a:xfrm>
            <a:off x="2690813" y="6059488"/>
            <a:ext cx="3352800" cy="0"/>
          </a:xfrm>
          <a:prstGeom prst="line">
            <a:avLst/>
          </a:prstGeom>
          <a:noFill/>
          <a:ln w="9525">
            <a:solidFill>
              <a:schemeClr val="tx1"/>
            </a:solidFill>
            <a:round/>
            <a:headEnd/>
            <a:tailEnd type="triangle" w="med" len="med"/>
          </a:ln>
          <a:effectLst/>
        </p:spPr>
        <p:txBody>
          <a:bodyPr/>
          <a:lstStyle/>
          <a:p>
            <a:endParaRPr lang="en-US"/>
          </a:p>
        </p:txBody>
      </p:sp>
      <p:sp>
        <p:nvSpPr>
          <p:cNvPr id="33809" name="Line 17"/>
          <p:cNvSpPr>
            <a:spLocks noChangeShapeType="1"/>
          </p:cNvSpPr>
          <p:nvPr/>
        </p:nvSpPr>
        <p:spPr bwMode="auto">
          <a:xfrm>
            <a:off x="1776413" y="51054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0" name="Line 18"/>
          <p:cNvSpPr>
            <a:spLocks noChangeShapeType="1"/>
          </p:cNvSpPr>
          <p:nvPr/>
        </p:nvSpPr>
        <p:spPr bwMode="auto">
          <a:xfrm>
            <a:off x="6958013" y="30480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1" name="Line 19"/>
          <p:cNvSpPr>
            <a:spLocks noChangeShapeType="1"/>
          </p:cNvSpPr>
          <p:nvPr/>
        </p:nvSpPr>
        <p:spPr bwMode="auto">
          <a:xfrm>
            <a:off x="1776413" y="30480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2" name="Line 20"/>
          <p:cNvSpPr>
            <a:spLocks noChangeShapeType="1"/>
          </p:cNvSpPr>
          <p:nvPr/>
        </p:nvSpPr>
        <p:spPr bwMode="auto">
          <a:xfrm>
            <a:off x="6958013" y="51054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3" name="Text Box 21"/>
          <p:cNvSpPr txBox="1">
            <a:spLocks noChangeArrowheads="1"/>
          </p:cNvSpPr>
          <p:nvPr/>
        </p:nvSpPr>
        <p:spPr bwMode="auto">
          <a:xfrm>
            <a:off x="2843213" y="1828800"/>
            <a:ext cx="304800" cy="366713"/>
          </a:xfrm>
          <a:prstGeom prst="rect">
            <a:avLst/>
          </a:prstGeom>
          <a:noFill/>
          <a:ln w="9525">
            <a:noFill/>
            <a:miter lim="800000"/>
            <a:headEnd/>
            <a:tailEnd/>
          </a:ln>
          <a:effectLst/>
        </p:spPr>
        <p:txBody>
          <a:bodyPr>
            <a:spAutoFit/>
          </a:bodyPr>
          <a:lstStyle/>
          <a:p>
            <a:pPr>
              <a:spcBef>
                <a:spcPct val="50000"/>
              </a:spcBef>
            </a:pPr>
            <a:r>
              <a:rPr lang="de-DE" b="1" i="1"/>
              <a:t>A</a:t>
            </a:r>
          </a:p>
        </p:txBody>
      </p:sp>
      <p:sp>
        <p:nvSpPr>
          <p:cNvPr id="33814" name="Text Box 22"/>
          <p:cNvSpPr txBox="1">
            <a:spLocks noChangeArrowheads="1"/>
          </p:cNvSpPr>
          <p:nvPr/>
        </p:nvSpPr>
        <p:spPr bwMode="auto">
          <a:xfrm>
            <a:off x="5389563" y="1752600"/>
            <a:ext cx="457200" cy="366713"/>
          </a:xfrm>
          <a:prstGeom prst="rect">
            <a:avLst/>
          </a:prstGeom>
          <a:noFill/>
          <a:ln w="9525">
            <a:noFill/>
            <a:miter lim="800000"/>
            <a:headEnd/>
            <a:tailEnd/>
          </a:ln>
          <a:effectLst/>
        </p:spPr>
        <p:txBody>
          <a:bodyPr>
            <a:spAutoFit/>
          </a:bodyPr>
          <a:lstStyle/>
          <a:p>
            <a:pPr>
              <a:spcBef>
                <a:spcPct val="50000"/>
              </a:spcBef>
            </a:pPr>
            <a:r>
              <a:rPr lang="de-DE" b="1" i="1">
                <a:latin typeface="Times New Roman" pitchFamily="18" charset="0"/>
              </a:rPr>
              <a:t>N</a:t>
            </a:r>
            <a:r>
              <a:rPr lang="de-DE" b="1" i="1" baseline="-25000">
                <a:latin typeface="Times New Roman" pitchFamily="18" charset="0"/>
              </a:rPr>
              <a:t>T</a:t>
            </a:r>
          </a:p>
        </p:txBody>
      </p:sp>
      <p:sp>
        <p:nvSpPr>
          <p:cNvPr id="33818" name="Line 26"/>
          <p:cNvSpPr>
            <a:spLocks noChangeShapeType="1"/>
          </p:cNvSpPr>
          <p:nvPr/>
        </p:nvSpPr>
        <p:spPr bwMode="auto">
          <a:xfrm>
            <a:off x="2690813" y="4191000"/>
            <a:ext cx="3352800" cy="0"/>
          </a:xfrm>
          <a:prstGeom prst="line">
            <a:avLst/>
          </a:prstGeom>
          <a:noFill/>
          <a:ln w="9525">
            <a:solidFill>
              <a:schemeClr val="tx1"/>
            </a:solidFill>
            <a:round/>
            <a:headEnd/>
            <a:tailEnd type="triangle" w="med" len="med"/>
          </a:ln>
          <a:effectLst/>
        </p:spPr>
        <p:txBody>
          <a:bodyPr/>
          <a:lstStyle/>
          <a:p>
            <a:endParaRPr lang="en-US"/>
          </a:p>
        </p:txBody>
      </p:sp>
      <p:sp>
        <p:nvSpPr>
          <p:cNvPr id="33819" name="Text Box 27"/>
          <p:cNvSpPr txBox="1">
            <a:spLocks noChangeArrowheads="1"/>
          </p:cNvSpPr>
          <p:nvPr/>
        </p:nvSpPr>
        <p:spPr bwMode="auto">
          <a:xfrm>
            <a:off x="2924175" y="3781425"/>
            <a:ext cx="2971800" cy="779463"/>
          </a:xfrm>
          <a:prstGeom prst="rect">
            <a:avLst/>
          </a:prstGeom>
          <a:noFill/>
          <a:ln w="9525">
            <a:noFill/>
            <a:miter lim="800000"/>
            <a:headEnd/>
            <a:tailEnd/>
          </a:ln>
          <a:effectLst/>
        </p:spPr>
        <p:txBody>
          <a:bodyPr>
            <a:spAutoFit/>
          </a:bodyPr>
          <a:lstStyle/>
          <a:p>
            <a:pPr algn="ctr">
              <a:spcBef>
                <a:spcPct val="50000"/>
              </a:spcBef>
            </a:pPr>
            <a:r>
              <a:rPr lang="en-US"/>
              <a:t>Shadow map resolution</a:t>
            </a:r>
          </a:p>
          <a:p>
            <a:pPr algn="ctr">
              <a:spcBef>
                <a:spcPct val="50000"/>
              </a:spcBef>
            </a:pPr>
            <a:r>
              <a:rPr lang="en-US"/>
              <a:t>is increased</a:t>
            </a:r>
          </a:p>
        </p:txBody>
      </p:sp>
      <p:sp>
        <p:nvSpPr>
          <p:cNvPr id="33820" name="Text Box 28"/>
          <p:cNvSpPr txBox="1">
            <a:spLocks noChangeArrowheads="1"/>
          </p:cNvSpPr>
          <p:nvPr/>
        </p:nvSpPr>
        <p:spPr bwMode="auto">
          <a:xfrm>
            <a:off x="2895600" y="5410200"/>
            <a:ext cx="2971800" cy="646331"/>
          </a:xfrm>
          <a:prstGeom prst="rect">
            <a:avLst/>
          </a:prstGeom>
          <a:noFill/>
          <a:ln w="9525">
            <a:noFill/>
            <a:miter lim="800000"/>
            <a:headEnd/>
            <a:tailEnd/>
          </a:ln>
          <a:effectLst/>
        </p:spPr>
        <p:txBody>
          <a:bodyPr>
            <a:spAutoFit/>
          </a:bodyPr>
          <a:lstStyle/>
          <a:p>
            <a:pPr algn="ctr">
              <a:spcBef>
                <a:spcPct val="50000"/>
              </a:spcBef>
            </a:pPr>
            <a:r>
              <a:rPr lang="en-US" dirty="0"/>
              <a:t>Shadow aliasing</a:t>
            </a:r>
          </a:p>
          <a:p>
            <a:pPr algn="ctr">
              <a:spcBef>
                <a:spcPts val="0"/>
              </a:spcBef>
            </a:pPr>
            <a:r>
              <a:rPr lang="en-US" dirty="0"/>
              <a:t>is reduced</a:t>
            </a:r>
          </a:p>
        </p:txBody>
      </p:sp>
      <p:sp>
        <p:nvSpPr>
          <p:cNvPr id="33821" name="Text Box 29"/>
          <p:cNvSpPr txBox="1">
            <a:spLocks noChangeArrowheads="1"/>
          </p:cNvSpPr>
          <p:nvPr/>
        </p:nvSpPr>
        <p:spPr bwMode="auto">
          <a:xfrm>
            <a:off x="533400" y="1524000"/>
            <a:ext cx="952500" cy="523220"/>
          </a:xfrm>
          <a:prstGeom prst="rect">
            <a:avLst/>
          </a:prstGeom>
          <a:noFill/>
          <a:ln w="9525">
            <a:noFill/>
            <a:miter lim="800000"/>
            <a:headEnd/>
            <a:tailEnd/>
          </a:ln>
          <a:effectLst/>
        </p:spPr>
        <p:txBody>
          <a:bodyPr>
            <a:spAutoFit/>
          </a:bodyPr>
          <a:lstStyle/>
          <a:p>
            <a:pPr>
              <a:spcBef>
                <a:spcPct val="50000"/>
              </a:spcBef>
            </a:pPr>
            <a:r>
              <a:rPr lang="en-US" sz="1400" b="1" i="1" dirty="0" smtClean="0"/>
              <a:t>frustum</a:t>
            </a:r>
            <a:r>
              <a:rPr lang="en-US" sz="1400" b="1" i="1" dirty="0"/>
              <a:t/>
            </a:r>
            <a:br>
              <a:rPr lang="en-US" sz="1400" b="1" i="1" dirty="0"/>
            </a:br>
            <a:r>
              <a:rPr lang="en-US" sz="1400" b="1" i="1" dirty="0"/>
              <a:t>of light</a:t>
            </a:r>
          </a:p>
        </p:txBody>
      </p:sp>
      <p:sp>
        <p:nvSpPr>
          <p:cNvPr id="33823" name="Text Box 31"/>
          <p:cNvSpPr txBox="1">
            <a:spLocks noChangeArrowheads="1"/>
          </p:cNvSpPr>
          <p:nvPr/>
        </p:nvSpPr>
        <p:spPr bwMode="auto">
          <a:xfrm>
            <a:off x="7467600" y="1752600"/>
            <a:ext cx="1219200" cy="517525"/>
          </a:xfrm>
          <a:prstGeom prst="rect">
            <a:avLst/>
          </a:prstGeom>
          <a:noFill/>
          <a:ln w="9525">
            <a:noFill/>
            <a:miter lim="800000"/>
            <a:headEnd/>
            <a:tailEnd/>
          </a:ln>
          <a:effectLst/>
        </p:spPr>
        <p:txBody>
          <a:bodyPr>
            <a:spAutoFit/>
          </a:bodyPr>
          <a:lstStyle/>
          <a:p>
            <a:pPr>
              <a:spcBef>
                <a:spcPct val="50000"/>
              </a:spcBef>
            </a:pPr>
            <a:r>
              <a:rPr lang="en-US" sz="1400" b="1" i="1" dirty="0"/>
              <a:t>trapezoidal space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4000" dirty="0" smtClean="0"/>
              <a:t>Trapezoidal Shadow Maps</a:t>
            </a:r>
            <a:endParaRPr lang="de-DE" sz="4000" dirty="0"/>
          </a:p>
        </p:txBody>
      </p:sp>
      <p:sp>
        <p:nvSpPr>
          <p:cNvPr id="94211" name="Rectangle 3"/>
          <p:cNvSpPr>
            <a:spLocks noGrp="1" noChangeArrowheads="1"/>
          </p:cNvSpPr>
          <p:nvPr>
            <p:ph type="body" idx="1"/>
          </p:nvPr>
        </p:nvSpPr>
        <p:spPr>
          <a:xfrm>
            <a:off x="457200" y="1600200"/>
            <a:ext cx="8229600" cy="990600"/>
          </a:xfrm>
        </p:spPr>
        <p:txBody>
          <a:bodyPr/>
          <a:lstStyle/>
          <a:p>
            <a:r>
              <a:rPr lang="en-US" sz="2400" b="1">
                <a:sym typeface="Wingdings" pitchFamily="2" charset="2"/>
              </a:rPr>
              <a:t>Side Lines: </a:t>
            </a:r>
            <a:r>
              <a:rPr lang="en-US" sz="2400" b="1" i="1">
                <a:solidFill>
                  <a:srgbClr val="0000FF"/>
                </a:solidFill>
                <a:effectLst>
                  <a:outerShdw blurRad="38100" dist="38100" dir="2700000" algn="tl">
                    <a:srgbClr val="000000"/>
                  </a:outerShdw>
                </a:effectLst>
                <a:sym typeface="Wingdings" pitchFamily="2" charset="2"/>
              </a:rPr>
              <a:t>80% rule</a:t>
            </a:r>
            <a:r>
              <a:rPr lang="en-US" sz="2400">
                <a:sym typeface="Wingdings" pitchFamily="2" charset="2"/>
              </a:rPr>
              <a:t> governs the choices</a:t>
            </a:r>
            <a:endParaRPr lang="de-DE" sz="2400" b="1">
              <a:sym typeface="Wingdings" pitchFamily="2" charset="2"/>
            </a:endParaRPr>
          </a:p>
        </p:txBody>
      </p:sp>
      <p:pic>
        <p:nvPicPr>
          <p:cNvPr id="94212" name="Picture 4" descr="sidelines"/>
          <p:cNvPicPr>
            <a:picLocks noChangeAspect="1" noChangeArrowheads="1"/>
          </p:cNvPicPr>
          <p:nvPr/>
        </p:nvPicPr>
        <p:blipFill>
          <a:blip r:embed="rId2" cstate="print"/>
          <a:srcRect l="61714" r="10286" b="19460"/>
          <a:stretch>
            <a:fillRect/>
          </a:stretch>
        </p:blipFill>
        <p:spPr bwMode="auto">
          <a:xfrm>
            <a:off x="5476875" y="2794000"/>
            <a:ext cx="2590800" cy="2625725"/>
          </a:xfrm>
          <a:prstGeom prst="rect">
            <a:avLst/>
          </a:prstGeom>
          <a:noFill/>
        </p:spPr>
      </p:pic>
      <p:pic>
        <p:nvPicPr>
          <p:cNvPr id="94213" name="Picture 5" descr="sidelines"/>
          <p:cNvPicPr>
            <a:picLocks noChangeAspect="1" noChangeArrowheads="1"/>
          </p:cNvPicPr>
          <p:nvPr/>
        </p:nvPicPr>
        <p:blipFill>
          <a:blip r:embed="rId2" cstate="print"/>
          <a:srcRect r="72000" b="19460"/>
          <a:stretch>
            <a:fillRect/>
          </a:stretch>
        </p:blipFill>
        <p:spPr bwMode="auto">
          <a:xfrm>
            <a:off x="1601788" y="2794000"/>
            <a:ext cx="2590800" cy="2625725"/>
          </a:xfrm>
          <a:prstGeom prst="rect">
            <a:avLst/>
          </a:prstGeom>
          <a:noFill/>
        </p:spPr>
      </p:pic>
      <p:sp>
        <p:nvSpPr>
          <p:cNvPr id="94214" name="Line 6"/>
          <p:cNvSpPr>
            <a:spLocks noChangeShapeType="1"/>
          </p:cNvSpPr>
          <p:nvPr/>
        </p:nvSpPr>
        <p:spPr bwMode="auto">
          <a:xfrm flipV="1">
            <a:off x="3073400" y="2808288"/>
            <a:ext cx="2441575" cy="636587"/>
          </a:xfrm>
          <a:prstGeom prst="line">
            <a:avLst/>
          </a:prstGeom>
          <a:noFill/>
          <a:ln w="9525">
            <a:solidFill>
              <a:schemeClr val="tx1"/>
            </a:solidFill>
            <a:round/>
            <a:headEnd/>
            <a:tailEnd type="triangle" w="med" len="med"/>
          </a:ln>
          <a:effectLst/>
        </p:spPr>
        <p:txBody>
          <a:bodyPr/>
          <a:lstStyle/>
          <a:p>
            <a:endParaRPr lang="en-US"/>
          </a:p>
        </p:txBody>
      </p:sp>
      <p:sp>
        <p:nvSpPr>
          <p:cNvPr id="94215" name="Line 7"/>
          <p:cNvSpPr>
            <a:spLocks noChangeShapeType="1"/>
          </p:cNvSpPr>
          <p:nvPr/>
        </p:nvSpPr>
        <p:spPr bwMode="auto">
          <a:xfrm>
            <a:off x="3395663" y="3949700"/>
            <a:ext cx="2106612" cy="896938"/>
          </a:xfrm>
          <a:prstGeom prst="line">
            <a:avLst/>
          </a:prstGeom>
          <a:noFill/>
          <a:ln w="9525">
            <a:solidFill>
              <a:schemeClr val="tx1"/>
            </a:solidFill>
            <a:round/>
            <a:headEnd/>
            <a:tailEnd type="triangle" w="med" len="med"/>
          </a:ln>
          <a:effectLst/>
        </p:spPr>
        <p:txBody>
          <a:bodyPr/>
          <a:lstStyle/>
          <a:p>
            <a:endParaRPr lang="en-US"/>
          </a:p>
        </p:txBody>
      </p:sp>
      <p:sp>
        <p:nvSpPr>
          <p:cNvPr id="94216" name="Text Box 8"/>
          <p:cNvSpPr txBox="1">
            <a:spLocks noChangeArrowheads="1"/>
          </p:cNvSpPr>
          <p:nvPr/>
        </p:nvSpPr>
        <p:spPr bwMode="auto">
          <a:xfrm>
            <a:off x="1558925" y="5443538"/>
            <a:ext cx="2286000" cy="669925"/>
          </a:xfrm>
          <a:prstGeom prst="rect">
            <a:avLst/>
          </a:prstGeom>
          <a:noFill/>
          <a:ln w="9525">
            <a:noFill/>
            <a:miter lim="800000"/>
            <a:headEnd/>
            <a:tailEnd/>
          </a:ln>
          <a:effectLst/>
        </p:spPr>
        <p:txBody>
          <a:bodyPr>
            <a:spAutoFit/>
          </a:bodyPr>
          <a:lstStyle/>
          <a:p>
            <a:pPr>
              <a:spcBef>
                <a:spcPct val="50000"/>
              </a:spcBef>
            </a:pPr>
            <a:r>
              <a:rPr lang="en-US" sz="1900">
                <a:sym typeface="Wingdings" pitchFamily="2" charset="2"/>
              </a:rPr>
              <a:t>Trapezoidal approximation in </a:t>
            </a:r>
            <a:r>
              <a:rPr lang="en-US" sz="1900" b="1" i="1">
                <a:latin typeface="Times New Roman" pitchFamily="18" charset="0"/>
                <a:sym typeface="Wingdings" pitchFamily="2" charset="2"/>
              </a:rPr>
              <a:t>L</a:t>
            </a:r>
          </a:p>
        </p:txBody>
      </p:sp>
      <p:sp>
        <p:nvSpPr>
          <p:cNvPr id="94217" name="Text Box 9"/>
          <p:cNvSpPr txBox="1">
            <a:spLocks noChangeArrowheads="1"/>
          </p:cNvSpPr>
          <p:nvPr/>
        </p:nvSpPr>
        <p:spPr bwMode="auto">
          <a:xfrm>
            <a:off x="5410200" y="5443538"/>
            <a:ext cx="2286000" cy="669925"/>
          </a:xfrm>
          <a:prstGeom prst="rect">
            <a:avLst/>
          </a:prstGeom>
          <a:noFill/>
          <a:ln w="9525">
            <a:noFill/>
            <a:miter lim="800000"/>
            <a:headEnd/>
            <a:tailEnd/>
          </a:ln>
          <a:effectLst/>
        </p:spPr>
        <p:txBody>
          <a:bodyPr>
            <a:spAutoFit/>
          </a:bodyPr>
          <a:lstStyle/>
          <a:p>
            <a:pPr>
              <a:spcBef>
                <a:spcPct val="50000"/>
              </a:spcBef>
            </a:pPr>
            <a:r>
              <a:rPr lang="en-US" sz="1900">
                <a:sym typeface="Wingdings" pitchFamily="2" charset="2"/>
              </a:rPr>
              <a:t>Trapezoidal space due to 80% rule</a:t>
            </a:r>
            <a:endParaRPr lang="en-US" sz="1900" b="1" i="1">
              <a:latin typeface="Times New Roman" pitchFamily="18" charset="0"/>
              <a:sym typeface="Wingdings" pitchFamily="2" charset="2"/>
            </a:endParaRPr>
          </a:p>
        </p:txBody>
      </p:sp>
      <p:sp>
        <p:nvSpPr>
          <p:cNvPr id="94218" name="Text Box 10"/>
          <p:cNvSpPr txBox="1">
            <a:spLocks noChangeArrowheads="1"/>
          </p:cNvSpPr>
          <p:nvPr/>
        </p:nvSpPr>
        <p:spPr bwMode="auto">
          <a:xfrm>
            <a:off x="8067675" y="2590800"/>
            <a:ext cx="685800" cy="381000"/>
          </a:xfrm>
          <a:prstGeom prst="rect">
            <a:avLst/>
          </a:prstGeom>
          <a:noFill/>
          <a:ln w="9525">
            <a:noFill/>
            <a:miter lim="800000"/>
            <a:headEnd/>
            <a:tailEnd/>
          </a:ln>
          <a:effectLst/>
        </p:spPr>
        <p:txBody>
          <a:bodyPr>
            <a:spAutoFit/>
          </a:bodyPr>
          <a:lstStyle/>
          <a:p>
            <a:pPr>
              <a:spcBef>
                <a:spcPct val="50000"/>
              </a:spcBef>
            </a:pPr>
            <a:r>
              <a:rPr lang="en-US" sz="1900">
                <a:latin typeface="Times New Roman" pitchFamily="18" charset="0"/>
                <a:sym typeface="Wingdings" pitchFamily="2" charset="2"/>
              </a:rPr>
              <a:t>0%</a:t>
            </a:r>
            <a:endParaRPr lang="en-US" sz="1900" b="1" i="1">
              <a:latin typeface="Times New Roman" pitchFamily="18" charset="0"/>
              <a:sym typeface="Wingdings" pitchFamily="2" charset="2"/>
            </a:endParaRPr>
          </a:p>
        </p:txBody>
      </p:sp>
      <p:sp>
        <p:nvSpPr>
          <p:cNvPr id="94219" name="Text Box 11"/>
          <p:cNvSpPr txBox="1">
            <a:spLocks noChangeArrowheads="1"/>
          </p:cNvSpPr>
          <p:nvPr/>
        </p:nvSpPr>
        <p:spPr bwMode="auto">
          <a:xfrm>
            <a:off x="8067675" y="4622800"/>
            <a:ext cx="1143000" cy="381000"/>
          </a:xfrm>
          <a:prstGeom prst="rect">
            <a:avLst/>
          </a:prstGeom>
          <a:noFill/>
          <a:ln w="9525">
            <a:noFill/>
            <a:miter lim="800000"/>
            <a:headEnd/>
            <a:tailEnd/>
          </a:ln>
          <a:effectLst/>
        </p:spPr>
        <p:txBody>
          <a:bodyPr>
            <a:spAutoFit/>
          </a:bodyPr>
          <a:lstStyle/>
          <a:p>
            <a:pPr>
              <a:spcBef>
                <a:spcPct val="50000"/>
              </a:spcBef>
            </a:pPr>
            <a:r>
              <a:rPr lang="en-US" sz="1900">
                <a:latin typeface="Times New Roman" pitchFamily="18" charset="0"/>
                <a:sym typeface="Wingdings" pitchFamily="2" charset="2"/>
              </a:rPr>
              <a:t>80% line</a:t>
            </a:r>
            <a:endParaRPr lang="en-US" sz="1900" b="1" i="1">
              <a:latin typeface="Times New Roman" pitchFamily="18" charset="0"/>
              <a:sym typeface="Wingdings" pitchFamily="2" charset="2"/>
            </a:endParaRPr>
          </a:p>
        </p:txBody>
      </p:sp>
      <p:sp>
        <p:nvSpPr>
          <p:cNvPr id="94221" name="Text Box 13"/>
          <p:cNvSpPr txBox="1">
            <a:spLocks noChangeArrowheads="1"/>
          </p:cNvSpPr>
          <p:nvPr/>
        </p:nvSpPr>
        <p:spPr bwMode="auto">
          <a:xfrm>
            <a:off x="7938" y="3262313"/>
            <a:ext cx="1677987" cy="669925"/>
          </a:xfrm>
          <a:prstGeom prst="rect">
            <a:avLst/>
          </a:prstGeom>
          <a:noFill/>
          <a:ln w="9525">
            <a:noFill/>
            <a:miter lim="800000"/>
            <a:headEnd/>
            <a:tailEnd/>
          </a:ln>
          <a:effectLst/>
        </p:spPr>
        <p:txBody>
          <a:bodyPr>
            <a:spAutoFit/>
          </a:bodyPr>
          <a:lstStyle/>
          <a:p>
            <a:pPr>
              <a:spcBef>
                <a:spcPct val="50000"/>
              </a:spcBef>
            </a:pPr>
            <a:r>
              <a:rPr lang="en-US" sz="1900">
                <a:sym typeface="Wingdings" pitchFamily="2" charset="2"/>
              </a:rPr>
              <a:t>Focus region of the eye</a:t>
            </a:r>
            <a:endParaRPr lang="en-US" sz="1900" b="1" i="1">
              <a:latin typeface="Times New Roman" pitchFamily="18" charset="0"/>
              <a:sym typeface="Wingdings" pitchFamily="2" charset="2"/>
            </a:endParaRPr>
          </a:p>
        </p:txBody>
      </p:sp>
      <p:sp>
        <p:nvSpPr>
          <p:cNvPr id="94222" name="Line 14"/>
          <p:cNvSpPr>
            <a:spLocks noChangeShapeType="1"/>
          </p:cNvSpPr>
          <p:nvPr/>
        </p:nvSpPr>
        <p:spPr bwMode="auto">
          <a:xfrm>
            <a:off x="1285875" y="3632200"/>
            <a:ext cx="14478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Results: Quality Comparison</a:t>
            </a:r>
          </a:p>
        </p:txBody>
      </p:sp>
      <p:sp>
        <p:nvSpPr>
          <p:cNvPr id="33" name="TextBox 32"/>
          <p:cNvSpPr txBox="1"/>
          <p:nvPr/>
        </p:nvSpPr>
        <p:spPr>
          <a:xfrm>
            <a:off x="4419600" y="5791200"/>
            <a:ext cx="3827462" cy="369887"/>
          </a:xfrm>
          <a:prstGeom prst="rect">
            <a:avLst/>
          </a:prstGeom>
          <a:noFill/>
        </p:spPr>
        <p:txBody>
          <a:bodyPr wrap="none">
            <a:spAutoFit/>
          </a:bodyPr>
          <a:lstStyle/>
          <a:p>
            <a:pPr algn="r" eaLnBrk="0" hangingPunct="0">
              <a:defRPr/>
            </a:pPr>
            <a:r>
              <a:rPr lang="en-US" dirty="0">
                <a:solidFill>
                  <a:schemeClr val="bg2"/>
                </a:solidFill>
                <a:latin typeface="+mn-lt"/>
              </a:rPr>
              <a:t>Faces: 365K, SM resolution: 2Kx2K</a:t>
            </a:r>
          </a:p>
        </p:txBody>
      </p:sp>
      <p:grpSp>
        <p:nvGrpSpPr>
          <p:cNvPr id="2" name="Group 24"/>
          <p:cNvGrpSpPr>
            <a:grpSpLocks/>
          </p:cNvGrpSpPr>
          <p:nvPr/>
        </p:nvGrpSpPr>
        <p:grpSpPr bwMode="auto">
          <a:xfrm>
            <a:off x="419100" y="1476375"/>
            <a:ext cx="8305800" cy="3905250"/>
            <a:chOff x="381000" y="1657906"/>
            <a:chExt cx="8305800" cy="3904694"/>
          </a:xfrm>
        </p:grpSpPr>
        <p:pic>
          <p:nvPicPr>
            <p:cNvPr id="7" name="Picture 6" descr="csm_fence_cu1.png"/>
            <p:cNvPicPr>
              <a:picLocks noChangeAspect="1"/>
            </p:cNvPicPr>
            <p:nvPr/>
          </p:nvPicPr>
          <p:blipFill>
            <a:blip r:embed="rId2" cstate="print"/>
            <a:stretch>
              <a:fillRect/>
            </a:stretch>
          </p:blipFill>
          <p:spPr>
            <a:xfrm>
              <a:off x="3203575" y="3972151"/>
              <a:ext cx="1143000" cy="1142837"/>
            </a:xfrm>
            <a:prstGeom prst="rect">
              <a:avLst/>
            </a:prstGeom>
            <a:ln w="12700">
              <a:solidFill>
                <a:srgbClr val="FF0000"/>
              </a:solidFill>
            </a:ln>
            <a:effectLst>
              <a:outerShdw blurRad="190500" algn="tl" rotWithShape="0">
                <a:srgbClr val="000000">
                  <a:alpha val="70000"/>
                </a:srgbClr>
              </a:outerShdw>
            </a:effectLst>
          </p:spPr>
        </p:pic>
        <p:pic>
          <p:nvPicPr>
            <p:cNvPr id="8" name="Picture 7" descr="csm_fence_cu.png"/>
            <p:cNvPicPr>
              <a:picLocks noChangeAspect="1"/>
            </p:cNvPicPr>
            <p:nvPr/>
          </p:nvPicPr>
          <p:blipFill>
            <a:blip r:embed="rId3" cstate="print"/>
            <a:stretch>
              <a:fillRect/>
            </a:stretch>
          </p:blipFill>
          <p:spPr>
            <a:xfrm>
              <a:off x="4635500" y="3972151"/>
              <a:ext cx="1228725" cy="1144425"/>
            </a:xfrm>
            <a:prstGeom prst="rect">
              <a:avLst/>
            </a:prstGeom>
            <a:ln w="12700">
              <a:solidFill>
                <a:srgbClr val="FF0000"/>
              </a:solidFill>
            </a:ln>
            <a:effectLst>
              <a:outerShdw blurRad="190500" algn="tl" rotWithShape="0">
                <a:srgbClr val="000000">
                  <a:alpha val="70000"/>
                </a:srgbClr>
              </a:outerShdw>
            </a:effectLst>
          </p:spPr>
        </p:pic>
        <p:pic>
          <p:nvPicPr>
            <p:cNvPr id="9" name="Picture 8" descr="csm_fence.png"/>
            <p:cNvPicPr>
              <a:picLocks noChangeAspect="1"/>
            </p:cNvPicPr>
            <p:nvPr/>
          </p:nvPicPr>
          <p:blipFill>
            <a:blip r:embed="rId4" cstate="print"/>
            <a:stretch>
              <a:fillRect/>
            </a:stretch>
          </p:blipFill>
          <p:spPr>
            <a:xfrm>
              <a:off x="3203575" y="1688065"/>
              <a:ext cx="2660650" cy="2079329"/>
            </a:xfrm>
            <a:prstGeom prst="rect">
              <a:avLst/>
            </a:prstGeom>
            <a:ln w="12700">
              <a:solidFill>
                <a:schemeClr val="tx1"/>
              </a:solidFill>
            </a:ln>
            <a:effectLst>
              <a:outerShdw blurRad="190500" algn="tl" rotWithShape="0">
                <a:srgbClr val="000000">
                  <a:alpha val="70000"/>
                </a:srgbClr>
              </a:outerShdw>
            </a:effectLst>
          </p:spPr>
        </p:pic>
        <p:pic>
          <p:nvPicPr>
            <p:cNvPr id="11" name="Picture 10" descr="esm_fence.png"/>
            <p:cNvPicPr>
              <a:picLocks noChangeAspect="1"/>
            </p:cNvPicPr>
            <p:nvPr/>
          </p:nvPicPr>
          <p:blipFill>
            <a:blip r:embed="rId5" cstate="print"/>
            <a:stretch>
              <a:fillRect/>
            </a:stretch>
          </p:blipFill>
          <p:spPr>
            <a:xfrm>
              <a:off x="381000" y="1688065"/>
              <a:ext cx="2667000" cy="2082503"/>
            </a:xfrm>
            <a:prstGeom prst="rect">
              <a:avLst/>
            </a:prstGeom>
            <a:ln w="12700">
              <a:solidFill>
                <a:schemeClr val="tx1"/>
              </a:solidFill>
            </a:ln>
            <a:effectLst>
              <a:outerShdw blurRad="190500" algn="tl" rotWithShape="0">
                <a:srgbClr val="000000">
                  <a:alpha val="70000"/>
                </a:srgbClr>
              </a:outerShdw>
            </a:effectLst>
          </p:spPr>
        </p:pic>
        <p:pic>
          <p:nvPicPr>
            <p:cNvPr id="12" name="Picture 11" descr="esm_fence_cu1.png"/>
            <p:cNvPicPr>
              <a:picLocks noChangeAspect="1"/>
            </p:cNvPicPr>
            <p:nvPr/>
          </p:nvPicPr>
          <p:blipFill>
            <a:blip r:embed="rId6" cstate="print"/>
            <a:stretch>
              <a:fillRect/>
            </a:stretch>
          </p:blipFill>
          <p:spPr>
            <a:xfrm>
              <a:off x="381000" y="3972151"/>
              <a:ext cx="1144588" cy="1144425"/>
            </a:xfrm>
            <a:prstGeom prst="rect">
              <a:avLst/>
            </a:prstGeom>
            <a:ln w="12700">
              <a:solidFill>
                <a:srgbClr val="FF0000"/>
              </a:solidFill>
            </a:ln>
            <a:effectLst>
              <a:outerShdw blurRad="190500" algn="tl" rotWithShape="0">
                <a:srgbClr val="000000">
                  <a:alpha val="70000"/>
                </a:srgbClr>
              </a:outerShdw>
            </a:effectLst>
          </p:spPr>
        </p:pic>
        <p:pic>
          <p:nvPicPr>
            <p:cNvPr id="13" name="Picture 12" descr="esm_fence_cu_th.png"/>
            <p:cNvPicPr>
              <a:picLocks noChangeAspect="1"/>
            </p:cNvPicPr>
            <p:nvPr/>
          </p:nvPicPr>
          <p:blipFill>
            <a:blip r:embed="rId7" cstate="print"/>
            <a:stretch>
              <a:fillRect/>
            </a:stretch>
          </p:blipFill>
          <p:spPr>
            <a:xfrm>
              <a:off x="1817688" y="3972151"/>
              <a:ext cx="1230312" cy="1144425"/>
            </a:xfrm>
            <a:prstGeom prst="rect">
              <a:avLst/>
            </a:prstGeom>
            <a:ln w="12700">
              <a:solidFill>
                <a:srgbClr val="FF0000"/>
              </a:solidFill>
            </a:ln>
            <a:effectLst>
              <a:outerShdw blurRad="190500" algn="tl" rotWithShape="0">
                <a:srgbClr val="000000">
                  <a:alpha val="70000"/>
                </a:srgbClr>
              </a:outerShdw>
            </a:effectLst>
          </p:spPr>
        </p:pic>
        <p:pic>
          <p:nvPicPr>
            <p:cNvPr id="16" name="Picture 15" descr="vsm_fence_cu.png"/>
            <p:cNvPicPr>
              <a:picLocks noChangeAspect="1"/>
            </p:cNvPicPr>
            <p:nvPr/>
          </p:nvPicPr>
          <p:blipFill>
            <a:blip r:embed="rId8" cstate="print"/>
            <a:stretch>
              <a:fillRect/>
            </a:stretch>
          </p:blipFill>
          <p:spPr>
            <a:xfrm>
              <a:off x="7456488" y="3972151"/>
              <a:ext cx="1230312" cy="1144425"/>
            </a:xfrm>
            <a:prstGeom prst="rect">
              <a:avLst/>
            </a:prstGeom>
            <a:ln w="12700">
              <a:solidFill>
                <a:srgbClr val="FF0000"/>
              </a:solidFill>
            </a:ln>
            <a:effectLst>
              <a:outerShdw blurRad="190500" algn="tl" rotWithShape="0">
                <a:srgbClr val="000000">
                  <a:alpha val="70000"/>
                </a:srgbClr>
              </a:outerShdw>
            </a:effectLst>
          </p:spPr>
        </p:pic>
        <p:pic>
          <p:nvPicPr>
            <p:cNvPr id="17" name="Picture 16" descr="vsm_fence.png"/>
            <p:cNvPicPr>
              <a:picLocks noChangeAspect="1"/>
            </p:cNvPicPr>
            <p:nvPr/>
          </p:nvPicPr>
          <p:blipFill>
            <a:blip r:embed="rId9" cstate="print"/>
            <a:stretch>
              <a:fillRect/>
            </a:stretch>
          </p:blipFill>
          <p:spPr>
            <a:xfrm>
              <a:off x="6019800" y="1688065"/>
              <a:ext cx="2667000" cy="2084090"/>
            </a:xfrm>
            <a:prstGeom prst="rect">
              <a:avLst/>
            </a:prstGeom>
            <a:ln w="12700">
              <a:solidFill>
                <a:schemeClr val="tx1"/>
              </a:solidFill>
            </a:ln>
            <a:effectLst>
              <a:outerShdw blurRad="190500" algn="tl" rotWithShape="0">
                <a:srgbClr val="000000">
                  <a:alpha val="70000"/>
                </a:srgbClr>
              </a:outerShdw>
            </a:effectLst>
          </p:spPr>
        </p:pic>
        <p:pic>
          <p:nvPicPr>
            <p:cNvPr id="18" name="Picture 17" descr="vsm_fence_cu1.png"/>
            <p:cNvPicPr>
              <a:picLocks noChangeAspect="1"/>
            </p:cNvPicPr>
            <p:nvPr/>
          </p:nvPicPr>
          <p:blipFill>
            <a:blip r:embed="rId10" cstate="print"/>
            <a:stretch>
              <a:fillRect/>
            </a:stretch>
          </p:blipFill>
          <p:spPr>
            <a:xfrm>
              <a:off x="6019800" y="3972151"/>
              <a:ext cx="1144588" cy="1144425"/>
            </a:xfrm>
            <a:prstGeom prst="rect">
              <a:avLst/>
            </a:prstGeom>
            <a:ln w="12700">
              <a:solidFill>
                <a:srgbClr val="FF0000"/>
              </a:solidFill>
            </a:ln>
            <a:effectLst>
              <a:outerShdw blurRad="190500" algn="tl" rotWithShape="0">
                <a:srgbClr val="000000">
                  <a:alpha val="70000"/>
                </a:srgbClr>
              </a:outerShdw>
            </a:effectLst>
          </p:spPr>
        </p:pic>
        <p:sp>
          <p:nvSpPr>
            <p:cNvPr id="16398" name="Rectangle 18"/>
            <p:cNvSpPr>
              <a:spLocks noChangeArrowheads="1"/>
            </p:cNvSpPr>
            <p:nvPr/>
          </p:nvSpPr>
          <p:spPr bwMode="auto">
            <a:xfrm>
              <a:off x="1463675" y="2754868"/>
              <a:ext cx="381000" cy="381000"/>
            </a:xfrm>
            <a:prstGeom prst="rect">
              <a:avLst/>
            </a:prstGeom>
            <a:noFill/>
            <a:ln w="19050" algn="ctr">
              <a:solidFill>
                <a:srgbClr val="FF0000"/>
              </a:solidFill>
              <a:round/>
              <a:headEnd/>
              <a:tailEnd/>
            </a:ln>
          </p:spPr>
          <p:txBody>
            <a:bodyPr/>
            <a:lstStyle/>
            <a:p>
              <a:pPr eaLnBrk="0" hangingPunct="0"/>
              <a:endParaRPr lang="en-US"/>
            </a:p>
          </p:txBody>
        </p:sp>
        <p:sp>
          <p:nvSpPr>
            <p:cNvPr id="16399" name="Rectangle 19"/>
            <p:cNvSpPr>
              <a:spLocks noChangeArrowheads="1"/>
            </p:cNvSpPr>
            <p:nvPr/>
          </p:nvSpPr>
          <p:spPr bwMode="auto">
            <a:xfrm>
              <a:off x="4297363" y="2754868"/>
              <a:ext cx="381000" cy="381000"/>
            </a:xfrm>
            <a:prstGeom prst="rect">
              <a:avLst/>
            </a:prstGeom>
            <a:noFill/>
            <a:ln w="12700" algn="ctr">
              <a:solidFill>
                <a:srgbClr val="FF0000"/>
              </a:solidFill>
              <a:round/>
              <a:headEnd/>
              <a:tailEnd/>
            </a:ln>
          </p:spPr>
          <p:txBody>
            <a:bodyPr/>
            <a:lstStyle/>
            <a:p>
              <a:pPr eaLnBrk="0" hangingPunct="0"/>
              <a:endParaRPr lang="en-US"/>
            </a:p>
          </p:txBody>
        </p:sp>
        <p:sp>
          <p:nvSpPr>
            <p:cNvPr id="16400" name="Rectangle 20"/>
            <p:cNvSpPr>
              <a:spLocks noChangeArrowheads="1"/>
            </p:cNvSpPr>
            <p:nvPr/>
          </p:nvSpPr>
          <p:spPr bwMode="auto">
            <a:xfrm>
              <a:off x="7116763" y="2754868"/>
              <a:ext cx="381000" cy="381000"/>
            </a:xfrm>
            <a:prstGeom prst="rect">
              <a:avLst/>
            </a:prstGeom>
            <a:noFill/>
            <a:ln w="12700" algn="ctr">
              <a:solidFill>
                <a:srgbClr val="FF0000"/>
              </a:solidFill>
              <a:round/>
              <a:headEnd/>
              <a:tailEnd/>
            </a:ln>
          </p:spPr>
          <p:txBody>
            <a:bodyPr/>
            <a:lstStyle/>
            <a:p>
              <a:pPr eaLnBrk="0" hangingPunct="0"/>
              <a:endParaRPr lang="en-US"/>
            </a:p>
          </p:txBody>
        </p:sp>
        <p:sp>
          <p:nvSpPr>
            <p:cNvPr id="16401" name="Rectangle 21"/>
            <p:cNvSpPr>
              <a:spLocks noChangeArrowheads="1"/>
            </p:cNvSpPr>
            <p:nvPr/>
          </p:nvSpPr>
          <p:spPr bwMode="auto">
            <a:xfrm>
              <a:off x="1584325" y="2504043"/>
              <a:ext cx="427038" cy="381000"/>
            </a:xfrm>
            <a:prstGeom prst="rect">
              <a:avLst/>
            </a:prstGeom>
            <a:noFill/>
            <a:ln w="19050" algn="ctr">
              <a:solidFill>
                <a:srgbClr val="FF0000"/>
              </a:solidFill>
              <a:round/>
              <a:headEnd/>
              <a:tailEnd/>
            </a:ln>
          </p:spPr>
          <p:txBody>
            <a:bodyPr/>
            <a:lstStyle/>
            <a:p>
              <a:pPr eaLnBrk="0" hangingPunct="0"/>
              <a:endParaRPr lang="en-US"/>
            </a:p>
          </p:txBody>
        </p:sp>
        <p:sp>
          <p:nvSpPr>
            <p:cNvPr id="16402" name="Rectangle 22"/>
            <p:cNvSpPr>
              <a:spLocks noChangeArrowheads="1"/>
            </p:cNvSpPr>
            <p:nvPr/>
          </p:nvSpPr>
          <p:spPr bwMode="auto">
            <a:xfrm>
              <a:off x="4419600" y="2504043"/>
              <a:ext cx="427038" cy="381000"/>
            </a:xfrm>
            <a:prstGeom prst="rect">
              <a:avLst/>
            </a:prstGeom>
            <a:noFill/>
            <a:ln w="12700" algn="ctr">
              <a:solidFill>
                <a:srgbClr val="FF0000"/>
              </a:solidFill>
              <a:round/>
              <a:headEnd/>
              <a:tailEnd/>
            </a:ln>
          </p:spPr>
          <p:txBody>
            <a:bodyPr/>
            <a:lstStyle/>
            <a:p>
              <a:pPr eaLnBrk="0" hangingPunct="0"/>
              <a:endParaRPr lang="en-US"/>
            </a:p>
          </p:txBody>
        </p:sp>
        <p:sp>
          <p:nvSpPr>
            <p:cNvPr id="16403" name="Rectangle 23"/>
            <p:cNvSpPr>
              <a:spLocks noChangeArrowheads="1"/>
            </p:cNvSpPr>
            <p:nvPr/>
          </p:nvSpPr>
          <p:spPr bwMode="auto">
            <a:xfrm>
              <a:off x="7239000" y="2504043"/>
              <a:ext cx="427038" cy="381000"/>
            </a:xfrm>
            <a:prstGeom prst="rect">
              <a:avLst/>
            </a:prstGeom>
            <a:noFill/>
            <a:ln w="12700" algn="ctr">
              <a:solidFill>
                <a:srgbClr val="FF0000"/>
              </a:solidFill>
              <a:round/>
              <a:headEnd/>
              <a:tailEnd/>
            </a:ln>
          </p:spPr>
          <p:txBody>
            <a:bodyPr/>
            <a:lstStyle/>
            <a:p>
              <a:pPr eaLnBrk="0" hangingPunct="0"/>
              <a:endParaRPr lang="en-US"/>
            </a:p>
          </p:txBody>
        </p:sp>
        <p:sp>
          <p:nvSpPr>
            <p:cNvPr id="29" name="TextBox 28"/>
            <p:cNvSpPr txBox="1"/>
            <p:nvPr/>
          </p:nvSpPr>
          <p:spPr>
            <a:xfrm>
              <a:off x="1371600" y="1657906"/>
              <a:ext cx="685800" cy="368248"/>
            </a:xfrm>
            <a:prstGeom prst="rect">
              <a:avLst/>
            </a:prstGeom>
            <a:noFill/>
          </p:spPr>
          <p:txBody>
            <a:bodyPr wrap="none">
              <a:spAutoFit/>
            </a:bodyPr>
            <a:lstStyle/>
            <a:p>
              <a:pPr eaLnBrk="0" hangingPunct="0">
                <a:defRPr/>
              </a:pPr>
              <a:r>
                <a:rPr lang="en-US" dirty="0">
                  <a:latin typeface="+mn-lt"/>
                </a:rPr>
                <a:t>ESM</a:t>
              </a:r>
            </a:p>
          </p:txBody>
        </p:sp>
        <p:sp>
          <p:nvSpPr>
            <p:cNvPr id="31" name="TextBox 30"/>
            <p:cNvSpPr txBox="1"/>
            <p:nvPr/>
          </p:nvSpPr>
          <p:spPr>
            <a:xfrm>
              <a:off x="4184650" y="1657906"/>
              <a:ext cx="698500" cy="368248"/>
            </a:xfrm>
            <a:prstGeom prst="rect">
              <a:avLst/>
            </a:prstGeom>
            <a:noFill/>
          </p:spPr>
          <p:txBody>
            <a:bodyPr wrap="none">
              <a:spAutoFit/>
            </a:bodyPr>
            <a:lstStyle/>
            <a:p>
              <a:pPr eaLnBrk="0" hangingPunct="0">
                <a:defRPr/>
              </a:pPr>
              <a:r>
                <a:rPr lang="en-US" dirty="0">
                  <a:latin typeface="+mn-lt"/>
                </a:rPr>
                <a:t>CSM</a:t>
              </a:r>
            </a:p>
          </p:txBody>
        </p:sp>
        <p:sp>
          <p:nvSpPr>
            <p:cNvPr id="32" name="TextBox 31"/>
            <p:cNvSpPr txBox="1"/>
            <p:nvPr/>
          </p:nvSpPr>
          <p:spPr>
            <a:xfrm>
              <a:off x="7010400" y="1657906"/>
              <a:ext cx="685800" cy="368248"/>
            </a:xfrm>
            <a:prstGeom prst="rect">
              <a:avLst/>
            </a:prstGeom>
            <a:noFill/>
          </p:spPr>
          <p:txBody>
            <a:bodyPr wrap="none">
              <a:spAutoFit/>
            </a:bodyPr>
            <a:lstStyle/>
            <a:p>
              <a:pPr eaLnBrk="0" hangingPunct="0">
                <a:defRPr/>
              </a:pPr>
              <a:r>
                <a:rPr lang="en-US" dirty="0">
                  <a:latin typeface="+mn-lt"/>
                </a:rPr>
                <a:t>VSM</a:t>
              </a:r>
            </a:p>
          </p:txBody>
        </p:sp>
        <p:sp>
          <p:nvSpPr>
            <p:cNvPr id="16406" name="TextBox 33"/>
            <p:cNvSpPr txBox="1">
              <a:spLocks noChangeArrowheads="1"/>
            </p:cNvSpPr>
            <p:nvPr/>
          </p:nvSpPr>
          <p:spPr bwMode="auto">
            <a:xfrm>
              <a:off x="914400" y="5192766"/>
              <a:ext cx="1749425" cy="369834"/>
            </a:xfrm>
            <a:prstGeom prst="rect">
              <a:avLst/>
            </a:prstGeom>
            <a:noFill/>
            <a:ln w="9525">
              <a:noFill/>
              <a:miter lim="800000"/>
              <a:headEnd/>
              <a:tailEnd/>
            </a:ln>
          </p:spPr>
          <p:txBody>
            <a:bodyPr wrap="none">
              <a:spAutoFit/>
            </a:bodyPr>
            <a:lstStyle/>
            <a:p>
              <a:pPr eaLnBrk="0" hangingPunct="0">
                <a:defRPr/>
              </a:pPr>
              <a:r>
                <a:rPr lang="en-US" dirty="0">
                  <a:solidFill>
                    <a:schemeClr val="tx1"/>
                  </a:solidFill>
                  <a:latin typeface="+mn-lt"/>
                </a:rPr>
                <a:t>66 FPS, 21 MB</a:t>
              </a:r>
            </a:p>
          </p:txBody>
        </p:sp>
        <p:sp>
          <p:nvSpPr>
            <p:cNvPr id="23" name="TextBox 33"/>
            <p:cNvSpPr txBox="1">
              <a:spLocks noChangeArrowheads="1"/>
            </p:cNvSpPr>
            <p:nvPr/>
          </p:nvSpPr>
          <p:spPr bwMode="auto">
            <a:xfrm>
              <a:off x="3733800" y="5192766"/>
              <a:ext cx="1878013" cy="369834"/>
            </a:xfrm>
            <a:prstGeom prst="rect">
              <a:avLst/>
            </a:prstGeom>
            <a:noFill/>
            <a:ln w="9525">
              <a:noFill/>
              <a:miter lim="800000"/>
              <a:headEnd/>
              <a:tailEnd/>
            </a:ln>
          </p:spPr>
          <p:txBody>
            <a:bodyPr wrap="none">
              <a:spAutoFit/>
            </a:bodyPr>
            <a:lstStyle/>
            <a:p>
              <a:pPr eaLnBrk="0" hangingPunct="0">
                <a:defRPr/>
              </a:pPr>
              <a:r>
                <a:rPr lang="en-US" dirty="0">
                  <a:solidFill>
                    <a:schemeClr val="tx1"/>
                  </a:solidFill>
                  <a:latin typeface="+mn-lt"/>
                </a:rPr>
                <a:t>21 FPS, 170 MB</a:t>
              </a:r>
            </a:p>
          </p:txBody>
        </p:sp>
        <p:sp>
          <p:nvSpPr>
            <p:cNvPr id="24" name="TextBox 33"/>
            <p:cNvSpPr txBox="1">
              <a:spLocks noChangeArrowheads="1"/>
            </p:cNvSpPr>
            <p:nvPr/>
          </p:nvSpPr>
          <p:spPr bwMode="auto">
            <a:xfrm>
              <a:off x="6553200" y="5192766"/>
              <a:ext cx="1749425" cy="369834"/>
            </a:xfrm>
            <a:prstGeom prst="rect">
              <a:avLst/>
            </a:prstGeom>
            <a:noFill/>
            <a:ln w="9525">
              <a:noFill/>
              <a:miter lim="800000"/>
              <a:headEnd/>
              <a:tailEnd/>
            </a:ln>
          </p:spPr>
          <p:txBody>
            <a:bodyPr wrap="none">
              <a:spAutoFit/>
            </a:bodyPr>
            <a:lstStyle/>
            <a:p>
              <a:pPr eaLnBrk="0" hangingPunct="0">
                <a:defRPr/>
              </a:pPr>
              <a:r>
                <a:rPr lang="en-US" dirty="0">
                  <a:solidFill>
                    <a:schemeClr val="tx1"/>
                  </a:solidFill>
                  <a:latin typeface="+mn-lt"/>
                </a:rPr>
                <a:t>60 FPS, 42 MB</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7391400" cy="641350"/>
          </a:xfrm>
        </p:spPr>
        <p:txBody>
          <a:bodyPr/>
          <a:lstStyle/>
          <a:p>
            <a:r>
              <a:rPr lang="en-CA" sz="3600"/>
              <a:t>Aliasing Artifacts</a:t>
            </a:r>
          </a:p>
        </p:txBody>
      </p:sp>
      <p:sp>
        <p:nvSpPr>
          <p:cNvPr id="20483" name="Rectangle 3"/>
          <p:cNvSpPr>
            <a:spLocks noGrp="1" noChangeArrowheads="1"/>
          </p:cNvSpPr>
          <p:nvPr>
            <p:ph idx="1"/>
          </p:nvPr>
        </p:nvSpPr>
        <p:spPr>
          <a:xfrm>
            <a:off x="457200" y="1600200"/>
            <a:ext cx="8229600" cy="1524000"/>
          </a:xfrm>
        </p:spPr>
        <p:txBody>
          <a:bodyPr/>
          <a:lstStyle/>
          <a:p>
            <a:pPr marL="342900" indent="-342900"/>
            <a:r>
              <a:rPr lang="en-CA" sz="2800"/>
              <a:t>Anisotropic artifacts</a:t>
            </a:r>
          </a:p>
          <a:p>
            <a:pPr marL="742950" lvl="1" indent="-285750"/>
            <a:r>
              <a:rPr lang="en-CA" sz="2400"/>
              <a:t>A mix of minification and magnification</a:t>
            </a:r>
          </a:p>
          <a:p>
            <a:pPr marL="742950" lvl="1" indent="-285750"/>
            <a:r>
              <a:rPr lang="en-CA" sz="2400"/>
              <a:t>Encountered at shallow angles</a:t>
            </a:r>
          </a:p>
        </p:txBody>
      </p:sp>
      <p:pic>
        <p:nvPicPr>
          <p:cNvPr id="20484" name="Picture 4"/>
          <p:cNvPicPr>
            <a:picLocks noChangeAspect="1" noChangeArrowheads="1"/>
          </p:cNvPicPr>
          <p:nvPr/>
        </p:nvPicPr>
        <p:blipFill>
          <a:blip r:embed="rId2" cstate="print"/>
          <a:srcRect/>
          <a:stretch>
            <a:fillRect/>
          </a:stretch>
        </p:blipFill>
        <p:spPr bwMode="auto">
          <a:xfrm>
            <a:off x="1009650" y="3006725"/>
            <a:ext cx="7124700" cy="3281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fonts}&#10;\begin{document}&#10;\begin{equation*}&#10;\mathbf{P}&#10;\end{equation*}&#10;\end{document}&#10;"/>
  <p:tag name="EXTERNALNAME" val="TP_tmp"/>
  <p:tag name="BLEND" val="0"/>
  <p:tag name="TRANSPARENT" val="1"/>
  <p:tag name="RESOLUTION" val="1200"/>
  <p:tag name="WORKAROUNDTRANSPARENCYBUG" val="0"/>
  <p:tag name="ALLOWFONTSUBSTITUTION" val="0"/>
  <p:tag name="BITMAPFORMAT" val="pngmono"/>
  <p:tag name="ORIGWIDTH" val="8"/>
  <p:tag name="PICTUREFILESIZE" val="31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usepackage{color}&#10;\begin{document}&#10;\textcolor[rgb]{0.80,0.00,0.00}{&#10;$$s$$&#10;}&#10;\end{document}&#10;"/>
  <p:tag name="EXTERNALNAME" val="TP_tmp"/>
  <p:tag name="BLEND" val="0"/>
  <p:tag name="TRANSPARENT" val="0"/>
  <p:tag name="RESOLUTION" val="1200"/>
  <p:tag name="WORKAROUNDTRANSPARENCYBUG" val="0"/>
  <p:tag name="ALLOWFONTSUBSTITUTION" val="0"/>
  <p:tag name="BITMAPFORMAT" val="png256"/>
  <p:tag name="ORIGWIDTH" val="5"/>
  <p:tag name="PICTUREFILESIZE" val="1242"/>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usepackage{color}&#10;\begin{document}&#10;\textcolor[rgb]{0.80,0.00,0.00}{&#10;$$t$$&#10;}&#10;\end{document}&#10;"/>
  <p:tag name="EXTERNALNAME" val="TP_tmp"/>
  <p:tag name="BLEND" val="0"/>
  <p:tag name="TRANSPARENT" val="0"/>
  <p:tag name="RESOLUTION" val="1200"/>
  <p:tag name="WORKAROUNDTRANSPARENCYBUG" val="0"/>
  <p:tag name="ALLOWFONTSUBSTITUTION" val="0"/>
  <p:tag name="BITMAPFORMAT" val="png256"/>
  <p:tag name="ORIGWIDTH" val="5"/>
  <p:tag name="PICTUREFILESIZE" val="1163"/>
</p:tagLst>
</file>

<file path=ppt/theme/theme1.xml><?xml version="1.0" encoding="utf-8"?>
<a:theme xmlns:a="http://schemas.openxmlformats.org/drawingml/2006/main" name="OSU_BrutusCrawfis">
  <a:themeElements>
    <a:clrScheme name="Radial 11">
      <a:dk1>
        <a:srgbClr val="000000"/>
      </a:dk1>
      <a:lt1>
        <a:srgbClr val="FFFFFF"/>
      </a:lt1>
      <a:dk2>
        <a:srgbClr val="FFFFFF"/>
      </a:dk2>
      <a:lt2>
        <a:srgbClr val="817F3F"/>
      </a:lt2>
      <a:accent1>
        <a:srgbClr val="C0C0C0"/>
      </a:accent1>
      <a:accent2>
        <a:srgbClr val="C30000"/>
      </a:accent2>
      <a:accent3>
        <a:srgbClr val="FFFFFF"/>
      </a:accent3>
      <a:accent4>
        <a:srgbClr val="000000"/>
      </a:accent4>
      <a:accent5>
        <a:srgbClr val="DCDCDC"/>
      </a:accent5>
      <a:accent6>
        <a:srgbClr val="B00000"/>
      </a:accent6>
      <a:hlink>
        <a:srgbClr val="3101FF"/>
      </a:hlink>
      <a:folHlink>
        <a:srgbClr val="0000FF"/>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817F3F"/>
        </a:lt2>
        <a:accent1>
          <a:srgbClr val="C0C0C0"/>
        </a:accent1>
        <a:accent2>
          <a:srgbClr val="C30000"/>
        </a:accent2>
        <a:accent3>
          <a:srgbClr val="FFFFFF"/>
        </a:accent3>
        <a:accent4>
          <a:srgbClr val="000000"/>
        </a:accent4>
        <a:accent5>
          <a:srgbClr val="DCDCDC"/>
        </a:accent5>
        <a:accent6>
          <a:srgbClr val="B00000"/>
        </a:accent6>
        <a:hlink>
          <a:srgbClr val="3101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OSU_BrutusCrawfis</Template>
  <TotalTime>1971</TotalTime>
  <Words>3327</Words>
  <Application>Microsoft Office PowerPoint</Application>
  <PresentationFormat>On-screen Show (4:3)</PresentationFormat>
  <Paragraphs>603</Paragraphs>
  <Slides>86</Slides>
  <Notes>38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89" baseType="lpstr">
      <vt:lpstr>OSU_BrutusCrawfis</vt:lpstr>
      <vt:lpstr>Chart</vt:lpstr>
      <vt:lpstr>Equation</vt:lpstr>
      <vt:lpstr>Real-time Rendering  Advanced Shadow Maps</vt:lpstr>
      <vt:lpstr>Shadow Map Enhancements</vt:lpstr>
      <vt:lpstr>Shadow Map Filtering</vt:lpstr>
      <vt:lpstr>Variance Shadow Maps</vt:lpstr>
      <vt:lpstr>Overview of Shadow Mapping</vt:lpstr>
      <vt:lpstr>Shadow Mapping Algorithm</vt:lpstr>
      <vt:lpstr>Aliasing Artifacts</vt:lpstr>
      <vt:lpstr>Aliasing Artifacts</vt:lpstr>
      <vt:lpstr>Aliasing Artifacts</vt:lpstr>
      <vt:lpstr>Solutions?</vt:lpstr>
      <vt:lpstr>Solutions?</vt:lpstr>
      <vt:lpstr>Percentage Closer Filtering</vt:lpstr>
      <vt:lpstr>Occluder Distribution</vt:lpstr>
      <vt:lpstr>Deep Shadow Maps</vt:lpstr>
      <vt:lpstr>Occluder Distribution</vt:lpstr>
      <vt:lpstr>Variance Shadow Maps</vt:lpstr>
      <vt:lpstr>Variance Shadow Maps</vt:lpstr>
      <vt:lpstr>Variance Shadow Maps</vt:lpstr>
      <vt:lpstr>Implementation</vt:lpstr>
      <vt:lpstr>Mipmapping Results</vt:lpstr>
      <vt:lpstr>Anisotropic Filtering Results</vt:lpstr>
      <vt:lpstr>Variance Shadow Maps</vt:lpstr>
      <vt:lpstr>Gaussian Blur Results</vt:lpstr>
      <vt:lpstr>Super-sampling</vt:lpstr>
      <vt:lpstr>Multi-sampling</vt:lpstr>
      <vt:lpstr>Other Fun Stuff</vt:lpstr>
      <vt:lpstr>Demo</vt:lpstr>
      <vt:lpstr>Texture Formats</vt:lpstr>
      <vt:lpstr>Depth and Shadow Formats</vt:lpstr>
      <vt:lpstr>Floating-point Formats</vt:lpstr>
      <vt:lpstr>Fixed-point Formats</vt:lpstr>
      <vt:lpstr>Texture Format Summary</vt:lpstr>
      <vt:lpstr>Numerical Stability</vt:lpstr>
      <vt:lpstr>Ways to Improve Stability</vt:lpstr>
      <vt:lpstr>Ways to Improve Stability</vt:lpstr>
      <vt:lpstr>Ways to Improve Stability</vt:lpstr>
      <vt:lpstr>Notes on Shadow Bias</vt:lpstr>
      <vt:lpstr>How Fast?</vt:lpstr>
      <vt:lpstr>How Fast?</vt:lpstr>
      <vt:lpstr>Light Bleeding</vt:lpstr>
      <vt:lpstr>Ways to Reduce Light Bleeding</vt:lpstr>
      <vt:lpstr>Ultimate Solutions</vt:lpstr>
      <vt:lpstr>Conclusion</vt:lpstr>
      <vt:lpstr>For More Information…</vt:lpstr>
      <vt:lpstr>The Source for GPU Programming</vt:lpstr>
      <vt:lpstr>Real-time Rendering  Variance Shadow Maps</vt:lpstr>
      <vt:lpstr>Magnification Artifacts</vt:lpstr>
      <vt:lpstr>Biasing Artifacts</vt:lpstr>
      <vt:lpstr>Solutions</vt:lpstr>
      <vt:lpstr>Variance Shadow Maps (VSM)</vt:lpstr>
      <vt:lpstr>Problems Solved by VSMs</vt:lpstr>
      <vt:lpstr>Mipmapping Results</vt:lpstr>
      <vt:lpstr>Anisotropic Filtering Results</vt:lpstr>
      <vt:lpstr>Biasing Artifacts Resolved</vt:lpstr>
      <vt:lpstr>Problems with VSMs</vt:lpstr>
      <vt:lpstr>Light Bleeding</vt:lpstr>
      <vt:lpstr>Light Bleeding</vt:lpstr>
      <vt:lpstr>Light Bleeding Reduction</vt:lpstr>
      <vt:lpstr>Light Bleeding Reduction</vt:lpstr>
      <vt:lpstr>Efficient Soft Edges</vt:lpstr>
      <vt:lpstr>Percentage-Closer Soft Shadows</vt:lpstr>
      <vt:lpstr>Performance</vt:lpstr>
      <vt:lpstr>Demo</vt:lpstr>
      <vt:lpstr>Conclusion</vt:lpstr>
      <vt:lpstr>Real-time Rendering  Shadow Map Filtering</vt:lpstr>
      <vt:lpstr>Exponential Shadow Maps</vt:lpstr>
      <vt:lpstr>Exponential Expansion</vt:lpstr>
      <vt:lpstr>Filtering Example</vt:lpstr>
      <vt:lpstr>Results</vt:lpstr>
      <vt:lpstr>Results</vt:lpstr>
      <vt:lpstr>Convolution Shadow Maps</vt:lpstr>
      <vt:lpstr>Reconstruction Example</vt:lpstr>
      <vt:lpstr>Blurred Shadows</vt:lpstr>
      <vt:lpstr>Real-time Rendering  Shadow Map Projections</vt:lpstr>
      <vt:lpstr>Perspective Shadow Maps</vt:lpstr>
      <vt:lpstr>Perspective Shadow Maps</vt:lpstr>
      <vt:lpstr>Parallel-Split Shadow Maps</vt:lpstr>
      <vt:lpstr>Parallel-Split Shadow Maps</vt:lpstr>
      <vt:lpstr>Parallel-Split Shadow Maps</vt:lpstr>
      <vt:lpstr>Cascaded Shadow Maps</vt:lpstr>
      <vt:lpstr>Cascaded Shadow Maps</vt:lpstr>
      <vt:lpstr>Adaptive Shadow Maps</vt:lpstr>
      <vt:lpstr>Trapezoidal Shadow Maps</vt:lpstr>
      <vt:lpstr>Trapezoidal Shadow Maps</vt:lpstr>
      <vt:lpstr>Trapezoidal Shadow Maps</vt:lpstr>
      <vt:lpstr>Results: Quality Comparison</vt:lpstr>
    </vt:vector>
  </TitlesOfParts>
  <Company>Department of Computer Science and Engineering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Real-time Rendering  Advanced Shadow Maps</dc:title>
  <dc:creator>Roger Crawfis</dc:creator>
  <cp:lastModifiedBy>Roger Crawfis</cp:lastModifiedBy>
  <cp:revision>198</cp:revision>
  <dcterms:created xsi:type="dcterms:W3CDTF">2009-03-04T20:35:17Z</dcterms:created>
  <dcterms:modified xsi:type="dcterms:W3CDTF">2011-02-24T23:02:14Z</dcterms:modified>
</cp:coreProperties>
</file>