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7"/>
  </p:notesMasterIdLst>
  <p:sldIdLst>
    <p:sldId id="256" r:id="rId2"/>
    <p:sldId id="292" r:id="rId3"/>
    <p:sldId id="293" r:id="rId4"/>
    <p:sldId id="294" r:id="rId5"/>
    <p:sldId id="296" r:id="rId6"/>
    <p:sldId id="295" r:id="rId7"/>
    <p:sldId id="297" r:id="rId8"/>
    <p:sldId id="298" r:id="rId9"/>
    <p:sldId id="300" r:id="rId10"/>
    <p:sldId id="299" r:id="rId11"/>
    <p:sldId id="302" r:id="rId12"/>
    <p:sldId id="303" r:id="rId13"/>
    <p:sldId id="266" r:id="rId14"/>
    <p:sldId id="267" r:id="rId15"/>
    <p:sldId id="30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305" r:id="rId26"/>
    <p:sldId id="304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6" r:id="rId36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456A1C"/>
    <a:srgbClr val="FFFF00"/>
    <a:srgbClr val="CC0000"/>
    <a:srgbClr val="FFCC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noFill/>
        </p:spPr>
        <p:txBody>
          <a:bodyPr lIns="92822" tIns="46411" rIns="92822" bIns="46411"/>
          <a:lstStyle/>
          <a:p>
            <a:fld id="{A3834945-3BBD-46F0-964C-854BCAC1515D}" type="slidenum">
              <a:rPr lang="en-US"/>
              <a:pPr/>
              <a:t>33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/>
        </p:spPr>
        <p:txBody>
          <a:bodyPr lIns="92822" tIns="46411" rIns="92822" bIns="46411"/>
          <a:lstStyle/>
          <a:p>
            <a:pPr eaLnBrk="1" hangingPunct="1"/>
            <a:r>
              <a:rPr lang="en-US" smtClean="0"/>
              <a:t>Why do we need Ambient Occlusion? </a:t>
            </a:r>
          </a:p>
          <a:p>
            <a:pPr eaLnBrk="1" hangingPunct="1"/>
            <a:r>
              <a:rPr lang="en-US" smtClean="0"/>
              <a:t>Ambient occlusion is…. but….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noFill/>
        </p:spPr>
        <p:txBody>
          <a:bodyPr lIns="92822" tIns="46411" rIns="92822" bIns="46411"/>
          <a:lstStyle/>
          <a:p>
            <a:fld id="{ADF20587-175A-4D93-B5A0-2353351810D3}" type="slidenum">
              <a:rPr lang="en-US"/>
              <a:pPr/>
              <a:t>34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/>
        </p:spPr>
        <p:txBody>
          <a:bodyPr lIns="92822" tIns="46411" rIns="92822" bIns="46411"/>
          <a:lstStyle/>
          <a:p>
            <a:pPr eaLnBrk="1" hangingPunct="1"/>
            <a:r>
              <a:rPr lang="en-US" dirty="0" smtClean="0"/>
              <a:t>can see hi level structures like alpha helixes!</a:t>
            </a:r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8489950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0" y="4513263"/>
            <a:ext cx="8489950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</p:spPr>
        <p:txBody>
          <a:bodyPr/>
          <a:lstStyle>
            <a:lvl1pPr>
              <a:defRPr/>
            </a:lvl1pPr>
          </a:lstStyle>
          <a:p>
            <a:fld id="{2ABD837F-D859-44D9-833C-67B56A03B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417638"/>
            <a:ext cx="4146550" cy="103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2600325"/>
            <a:ext cx="4146550" cy="103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Self-Shadowing</a:t>
            </a:r>
            <a:endParaRPr lang="en-U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Pre-compute the visibility rather than the illumination.</a:t>
            </a:r>
          </a:p>
          <a:p>
            <a:r>
              <a:rPr lang="en-US" dirty="0" smtClean="0"/>
              <a:t>Use this visibility to control the ambient illumination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a single static model we can pre-compute the visibility.</a:t>
            </a:r>
            <a:endParaRPr lang="en-US" dirty="0" smtClean="0"/>
          </a:p>
          <a:p>
            <a:r>
              <a:rPr lang="en-US" dirty="0" smtClean="0"/>
              <a:t>Initially just used as the ambient term.</a:t>
            </a:r>
          </a:p>
          <a:p>
            <a:r>
              <a:rPr lang="en-US" dirty="0" smtClean="0"/>
              <a:t>Extended to have some control on the rest of the illumination as well as for dynamic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Ambient Occlusion</a:t>
            </a:r>
            <a:endParaRPr lang="pl-PL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17638"/>
            <a:ext cx="8440738" cy="989012"/>
          </a:xfrm>
          <a:noFill/>
          <a:ln/>
        </p:spPr>
        <p:txBody>
          <a:bodyPr/>
          <a:lstStyle/>
          <a:p>
            <a:r>
              <a:rPr lang="pl-PL" sz="2800" dirty="0" smtClean="0"/>
              <a:t>Point A is not occluded</a:t>
            </a:r>
          </a:p>
          <a:p>
            <a:r>
              <a:rPr lang="pl-PL" sz="2800" dirty="0" smtClean="0"/>
              <a:t>Point B is darkened</a:t>
            </a:r>
            <a:endParaRPr lang="pl-PL" sz="2800" dirty="0"/>
          </a:p>
        </p:txBody>
      </p:sp>
      <p:pic>
        <p:nvPicPr>
          <p:cNvPr id="290820" name="Picture 4" descr="AO_schem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2590800"/>
            <a:ext cx="5767388" cy="35925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l-PL"/>
              <a:t>General Idea</a:t>
            </a:r>
          </a:p>
        </p:txBody>
      </p:sp>
      <p:pic>
        <p:nvPicPr>
          <p:cNvPr id="365572" name="Picture 4" descr="SSAO2_denoise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47763"/>
            <a:ext cx="9144000" cy="57102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2-Hemisphere </a:t>
            </a:r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75779" name="Arc 3"/>
          <p:cNvSpPr>
            <a:spLocks/>
          </p:cNvSpPr>
          <p:nvPr/>
        </p:nvSpPr>
        <p:spPr bwMode="auto">
          <a:xfrm rot="16200000">
            <a:off x="3524250" y="742950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rc 4"/>
          <p:cNvSpPr>
            <a:spLocks/>
          </p:cNvSpPr>
          <p:nvPr/>
        </p:nvSpPr>
        <p:spPr bwMode="auto">
          <a:xfrm rot="5400000">
            <a:off x="3524250" y="2876550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438400" y="3505200"/>
            <a:ext cx="4359275" cy="990600"/>
          </a:xfrm>
          <a:prstGeom prst="ellipse">
            <a:avLst/>
          </a:prstGeom>
          <a:gradFill rotWithShape="0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 rot="20400000">
            <a:off x="2511425" y="3454400"/>
            <a:ext cx="4192588" cy="9906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Arc 7"/>
          <p:cNvSpPr>
            <a:spLocks/>
          </p:cNvSpPr>
          <p:nvPr/>
        </p:nvSpPr>
        <p:spPr bwMode="auto">
          <a:xfrm rot="15000000">
            <a:off x="3238500" y="900113"/>
            <a:ext cx="2051050" cy="4197350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19800" y="1905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effectLst/>
                <a:latin typeface="Arial" pitchFamily="34" charset="0"/>
              </a:rPr>
              <a:t>Sky Color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248400" y="5257800"/>
            <a:ext cx="26670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580011"/>
                </a:solidFill>
                <a:effectLst/>
                <a:latin typeface="Arial" pitchFamily="34" charset="0"/>
              </a:rPr>
              <a:t>Ground Color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4267200" y="3810000"/>
            <a:ext cx="609600" cy="228600"/>
          </a:xfrm>
          <a:prstGeom prst="parallelogram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V="1">
            <a:off x="4572000" y="2209800"/>
            <a:ext cx="1588" cy="1684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 flipV="1">
            <a:off x="3733800" y="2362200"/>
            <a:ext cx="838200" cy="1524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114800" y="2438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 Shadows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occlusion not well represented</a:t>
            </a:r>
          </a:p>
          <a:p>
            <a:r>
              <a:rPr lang="en-US" dirty="0"/>
              <a:t>Representation is a scalar</a:t>
            </a:r>
          </a:p>
          <a:p>
            <a:pPr lvl="1"/>
            <a:r>
              <a:rPr lang="en-US" dirty="0"/>
              <a:t>At each </a:t>
            </a:r>
            <a:r>
              <a:rPr lang="en-US" dirty="0" smtClean="0"/>
              <a:t>point we want the area of the hemi-sphere that is visible (not occluded by self).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b="1" i="1" dirty="0" smtClean="0"/>
              <a:t>ray-casting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generate this information as a pre-process.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Ambient Occlusion</a:t>
            </a:r>
            <a:endParaRPr lang="pl-PL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7063" y="1417638"/>
            <a:ext cx="8516937" cy="476250"/>
          </a:xfrm>
          <a:noFill/>
          <a:ln/>
        </p:spPr>
        <p:txBody>
          <a:bodyPr/>
          <a:lstStyle/>
          <a:p>
            <a:r>
              <a:rPr lang="pl-PL" sz="2800"/>
              <a:t>Integral of blocker function over the hemisphere</a:t>
            </a:r>
          </a:p>
        </p:txBody>
      </p:sp>
      <p:pic>
        <p:nvPicPr>
          <p:cNvPr id="287748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2209800"/>
            <a:ext cx="5008563" cy="3179763"/>
          </a:xfrm>
          <a:noFill/>
          <a:ln/>
        </p:spPr>
      </p:pic>
      <p:pic>
        <p:nvPicPr>
          <p:cNvPr id="287750" name="Picture 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276600" y="5486400"/>
            <a:ext cx="2581275" cy="5159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Representations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store result in various ways</a:t>
            </a:r>
          </a:p>
          <a:p>
            <a:r>
              <a:rPr lang="en-US" dirty="0"/>
              <a:t>Compute ratio of hits / misses</a:t>
            </a:r>
          </a:p>
          <a:p>
            <a:pPr lvl="1"/>
            <a:r>
              <a:rPr lang="en-US" dirty="0"/>
              <a:t>Occlusion Factor</a:t>
            </a:r>
          </a:p>
          <a:p>
            <a:pPr lvl="1"/>
            <a:r>
              <a:rPr lang="en-US" dirty="0"/>
              <a:t>A single scalar parameter</a:t>
            </a:r>
          </a:p>
          <a:p>
            <a:pPr lvl="1"/>
            <a:r>
              <a:rPr lang="en-US" dirty="0"/>
              <a:t>Should weight with cosine</a:t>
            </a:r>
          </a:p>
          <a:p>
            <a:r>
              <a:rPr lang="en-US" dirty="0"/>
              <a:t>Use to blend in shadow color</a:t>
            </a:r>
          </a:p>
          <a:p>
            <a:r>
              <a:rPr lang="en-US" dirty="0"/>
              <a:t>Sufficient for hemisphere lighting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2-Hemisphere Lighting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362200" y="1600200"/>
            <a:ext cx="1729946" cy="6425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effectLst/>
                <a:latin typeface="Arial" pitchFamily="34" charset="0"/>
              </a:rPr>
              <a:t>Sky Color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514600" y="5486400"/>
            <a:ext cx="1927654" cy="642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rial" pitchFamily="34" charset="0"/>
              </a:rPr>
              <a:t>Final Color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410200" y="1600200"/>
            <a:ext cx="1828800" cy="642551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Arial" pitchFamily="34" charset="0"/>
              </a:rPr>
              <a:t>Ground Color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990600" y="2971800"/>
            <a:ext cx="1729946" cy="642551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rial" pitchFamily="34" charset="0"/>
              </a:rPr>
              <a:t>Object Color</a:t>
            </a: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4724400" y="2994454"/>
            <a:ext cx="543697" cy="54369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A5002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581400" y="4289854"/>
            <a:ext cx="543697" cy="543697"/>
          </a:xfrm>
          <a:prstGeom prst="ellipse">
            <a:avLst/>
          </a:prstGeom>
          <a:gradFill rotWithShape="0">
            <a:gsLst>
              <a:gs pos="0">
                <a:srgbClr val="A38905"/>
              </a:gs>
              <a:gs pos="100000">
                <a:srgbClr val="720016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cxnSp>
        <p:nvCxnSpPr>
          <p:cNvPr id="77833" name="AutoShape 9"/>
          <p:cNvCxnSpPr>
            <a:cxnSpLocks noChangeShapeType="1"/>
            <a:stCxn id="77827" idx="2"/>
            <a:endCxn id="77831" idx="1"/>
          </p:cNvCxnSpPr>
          <p:nvPr/>
        </p:nvCxnSpPr>
        <p:spPr bwMode="auto">
          <a:xfrm rot="16200000" flipH="1">
            <a:off x="3599935" y="1869989"/>
            <a:ext cx="831326" cy="1576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4" name="AutoShape 10"/>
          <p:cNvCxnSpPr>
            <a:cxnSpLocks noChangeShapeType="1"/>
            <a:stCxn id="77829" idx="2"/>
            <a:endCxn id="77831" idx="7"/>
          </p:cNvCxnSpPr>
          <p:nvPr/>
        </p:nvCxnSpPr>
        <p:spPr bwMode="auto">
          <a:xfrm rot="5400000">
            <a:off x="5340874" y="2090351"/>
            <a:ext cx="831326" cy="113612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5" name="AutoShape 11"/>
          <p:cNvCxnSpPr>
            <a:cxnSpLocks noChangeShapeType="1"/>
            <a:stCxn id="77830" idx="2"/>
            <a:endCxn id="77832" idx="1"/>
          </p:cNvCxnSpPr>
          <p:nvPr/>
        </p:nvCxnSpPr>
        <p:spPr bwMode="auto">
          <a:xfrm rot="16200000" flipH="1">
            <a:off x="2380735" y="3089189"/>
            <a:ext cx="755126" cy="180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6" name="AutoShape 12"/>
          <p:cNvCxnSpPr>
            <a:cxnSpLocks noChangeShapeType="1"/>
            <a:stCxn id="77831" idx="4"/>
            <a:endCxn id="77832" idx="7"/>
          </p:cNvCxnSpPr>
          <p:nvPr/>
        </p:nvCxnSpPr>
        <p:spPr bwMode="auto">
          <a:xfrm rot="5400000">
            <a:off x="4105199" y="3478427"/>
            <a:ext cx="831326" cy="950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7" name="AutoShape 13"/>
          <p:cNvCxnSpPr>
            <a:cxnSpLocks noChangeShapeType="1"/>
            <a:stCxn id="77832" idx="4"/>
            <a:endCxn id="77828" idx="0"/>
          </p:cNvCxnSpPr>
          <p:nvPr/>
        </p:nvCxnSpPr>
        <p:spPr bwMode="auto">
          <a:xfrm rot="5400000">
            <a:off x="3339414" y="4972564"/>
            <a:ext cx="652849" cy="3748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5943600" y="2667000"/>
            <a:ext cx="17793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effectLst/>
                <a:latin typeface="Arial" pitchFamily="34" charset="0"/>
              </a:rPr>
              <a:t>Sphere Model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4495800" y="4330143"/>
            <a:ext cx="2125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  <a:effectLst/>
                <a:latin typeface="Arial" pitchFamily="34" charset="0"/>
              </a:rPr>
              <a:t>Occlusion Factor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Absent</a:t>
            </a:r>
          </a:p>
        </p:txBody>
      </p:sp>
      <p:pic>
        <p:nvPicPr>
          <p:cNvPr id="87044" name="Picture 4" descr="bun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4953000" cy="5314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Present</a:t>
            </a:r>
          </a:p>
        </p:txBody>
      </p:sp>
      <p:pic>
        <p:nvPicPr>
          <p:cNvPr id="79876" name="Picture 4" descr="bunnyO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4953000" cy="5314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Self-Shadow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shadow techniques can have receivers and </a:t>
            </a:r>
            <a:r>
              <a:rPr lang="en-US" dirty="0" err="1" smtClean="0"/>
              <a:t>occluders</a:t>
            </a:r>
            <a:r>
              <a:rPr lang="en-US" dirty="0" smtClean="0"/>
              <a:t> from the same set.</a:t>
            </a:r>
          </a:p>
          <a:p>
            <a:r>
              <a:rPr lang="en-US" dirty="0" smtClean="0"/>
              <a:t>Self-shadowing implies that the occluder is equal to the receiver.</a:t>
            </a:r>
          </a:p>
          <a:p>
            <a:r>
              <a:rPr lang="en-US" dirty="0" smtClean="0"/>
              <a:t>In this section, we will only be interested in the case where a single occluder is equal to a single receiver.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Absent</a:t>
            </a:r>
          </a:p>
        </p:txBody>
      </p:sp>
      <p:pic>
        <p:nvPicPr>
          <p:cNvPr id="80900" name="Picture 4" descr="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4876800" cy="4692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Present</a:t>
            </a:r>
          </a:p>
        </p:txBody>
      </p:sp>
      <p:pic>
        <p:nvPicPr>
          <p:cNvPr id="81924" name="Picture 4" descr="headO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4876800" cy="4684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Absent</a:t>
            </a:r>
          </a:p>
        </p:txBody>
      </p:sp>
      <p:pic>
        <p:nvPicPr>
          <p:cNvPr id="82948" name="Picture 4" descr="skull_03compo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161088" cy="4619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Occlusion Factor Present</a:t>
            </a:r>
          </a:p>
        </p:txBody>
      </p:sp>
      <p:pic>
        <p:nvPicPr>
          <p:cNvPr id="89093" name="Picture 5" descr="skullco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1600200"/>
            <a:ext cx="5892800" cy="4419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Occlusion Extensions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Ambient Occlusion only stores the percentage of the hemi-sphere visible.</a:t>
            </a:r>
          </a:p>
          <a:p>
            <a:r>
              <a:rPr lang="en-US" dirty="0" smtClean="0"/>
              <a:t>Consider the example</a:t>
            </a:r>
          </a:p>
          <a:p>
            <a:r>
              <a:rPr lang="en-US" dirty="0" smtClean="0"/>
              <a:t>What if the light is </a:t>
            </a:r>
            <a:br>
              <a:rPr lang="en-US" dirty="0" smtClean="0"/>
            </a:br>
            <a:r>
              <a:rPr lang="en-US" dirty="0" smtClean="0"/>
              <a:t>overhead, or slightly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to the </a:t>
            </a:r>
            <a:r>
              <a:rPr lang="en-US" dirty="0" smtClean="0"/>
              <a:t>left of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scene?</a:t>
            </a:r>
          </a:p>
          <a:p>
            <a:pPr lvl="1"/>
            <a:r>
              <a:rPr lang="en-US" dirty="0" smtClean="0"/>
              <a:t>Point B should be in shadow.</a:t>
            </a:r>
            <a:endParaRPr lang="en-US" dirty="0"/>
          </a:p>
        </p:txBody>
      </p:sp>
      <p:pic>
        <p:nvPicPr>
          <p:cNvPr id="4" name="Picture 4" descr="AO_sc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9200" y="2743200"/>
            <a:ext cx="3276600" cy="204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Occlusion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models, the portion of the hemisphere visible is contiguous.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A common trick is to </a:t>
            </a:r>
            <a:r>
              <a:rPr lang="en-US" b="1" i="1" dirty="0" smtClean="0"/>
              <a:t>bend</a:t>
            </a:r>
            <a:r>
              <a:rPr lang="en-US" dirty="0" smtClean="0"/>
              <a:t> the normal towards the center of the visible region.</a:t>
            </a:r>
            <a:endParaRPr lang="en-US" dirty="0"/>
          </a:p>
        </p:txBody>
      </p:sp>
      <p:pic>
        <p:nvPicPr>
          <p:cNvPr id="459778" name="Picture 2" descr="Hemisphere about the vertex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743200"/>
            <a:ext cx="2438400" cy="1933576"/>
          </a:xfrm>
          <a:prstGeom prst="rect">
            <a:avLst/>
          </a:prstGeom>
          <a:noFill/>
        </p:spPr>
      </p:pic>
      <p:pic>
        <p:nvPicPr>
          <p:cNvPr id="459780" name="Picture 4" descr="Hemisphere sampled with Bent 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743200"/>
            <a:ext cx="24384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Occlusion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cone of visibility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one </a:t>
            </a:r>
            <a:r>
              <a:rPr lang="en-US" dirty="0" smtClean="0"/>
              <a:t>of </a:t>
            </a:r>
            <a:r>
              <a:rPr lang="en-US" dirty="0" smtClean="0"/>
              <a:t>un-occlusion</a:t>
            </a:r>
            <a:endParaRPr lang="en-US" dirty="0" smtClean="0"/>
          </a:p>
          <a:p>
            <a:r>
              <a:rPr lang="en-US" dirty="0" smtClean="0"/>
              <a:t>Store as more than a scalar</a:t>
            </a:r>
          </a:p>
          <a:p>
            <a:pPr lvl="1"/>
            <a:r>
              <a:rPr lang="en-US" dirty="0" smtClean="0"/>
              <a:t>Store axis </a:t>
            </a:r>
            <a:r>
              <a:rPr lang="en-US" dirty="0" smtClean="0"/>
              <a:t>of </a:t>
            </a:r>
            <a:r>
              <a:rPr lang="en-US" dirty="0" smtClean="0"/>
              <a:t>the cone </a:t>
            </a:r>
            <a:r>
              <a:rPr lang="en-US" dirty="0" smtClean="0"/>
              <a:t>(xyz) </a:t>
            </a:r>
            <a:r>
              <a:rPr lang="en-US" dirty="0" smtClean="0"/>
              <a:t>and the cosine of the </a:t>
            </a:r>
            <a:r>
              <a:rPr lang="en-US" dirty="0" smtClean="0"/>
              <a:t>cone </a:t>
            </a:r>
            <a:r>
              <a:rPr lang="en-US" dirty="0" smtClean="0"/>
              <a:t>angle (8-bits per is fine).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Cone Model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8307" name="Arc 3"/>
          <p:cNvSpPr>
            <a:spLocks/>
          </p:cNvSpPr>
          <p:nvPr/>
        </p:nvSpPr>
        <p:spPr bwMode="auto">
          <a:xfrm rot="16200000">
            <a:off x="3730625" y="1984375"/>
            <a:ext cx="1682750" cy="3352800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2895600" y="4114800"/>
            <a:ext cx="3352800" cy="762000"/>
          </a:xfrm>
          <a:prstGeom prst="ellipse">
            <a:avLst/>
          </a:prstGeom>
          <a:solidFill>
            <a:srgbClr val="80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267200" y="4343400"/>
            <a:ext cx="609600" cy="228600"/>
          </a:xfrm>
          <a:prstGeom prst="parallelogram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4572000" y="3657600"/>
            <a:ext cx="0" cy="762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971800" y="48006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  <a:effectLst/>
                <a:latin typeface="Arial" pitchFamily="34" charset="0"/>
              </a:rPr>
              <a:t>Surface Normal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2819400" y="1524000"/>
            <a:ext cx="1066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4572000" y="1143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5029200" y="1219200"/>
            <a:ext cx="609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5638800" y="2438400"/>
            <a:ext cx="1828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H="1">
            <a:off x="5791200" y="3429000"/>
            <a:ext cx="205740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5410200" y="1600200"/>
            <a:ext cx="1295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1981200" y="2286000"/>
            <a:ext cx="160020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3733800" y="1219200"/>
            <a:ext cx="457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 flipH="1">
            <a:off x="5867400" y="4495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1295400" y="3429000"/>
            <a:ext cx="205740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1066800" y="44958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914400" y="54102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/>
                <a:latin typeface="Arial" pitchFamily="34" charset="0"/>
              </a:rPr>
              <a:t>Fit cone to horizon between hits and misses</a:t>
            </a:r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 rot="600000">
            <a:off x="2743200" y="1219200"/>
            <a:ext cx="4724400" cy="1828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 flipV="1">
            <a:off x="4572000" y="2057400"/>
            <a:ext cx="533400" cy="2362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flipV="1">
            <a:off x="4572000" y="2895600"/>
            <a:ext cx="259080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 flipH="1" flipV="1">
            <a:off x="2895600" y="2133600"/>
            <a:ext cx="1676400" cy="2286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4572000" y="3429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effectLst/>
                <a:latin typeface="Arial" pitchFamily="34" charset="0"/>
              </a:rPr>
              <a:t>Ang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4648200" y="1524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effectLst/>
                <a:latin typeface="Arial" pitchFamily="34" charset="0"/>
              </a:rPr>
              <a:t>Axis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Cone Shadows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sample has a cone</a:t>
            </a:r>
          </a:p>
          <a:p>
            <a:r>
              <a:rPr lang="en-US" dirty="0"/>
              <a:t>Check to see if light ray is in it</a:t>
            </a:r>
          </a:p>
          <a:p>
            <a:pPr lvl="1"/>
            <a:r>
              <a:rPr lang="en-US" dirty="0"/>
              <a:t>If ( L dot Axis &gt; </a:t>
            </a:r>
            <a:r>
              <a:rPr lang="en-US" dirty="0" err="1"/>
              <a:t>cosAng</a:t>
            </a:r>
            <a:r>
              <a:rPr lang="en-US" dirty="0"/>
              <a:t> )</a:t>
            </a:r>
          </a:p>
          <a:p>
            <a:r>
              <a:rPr lang="en-US" dirty="0"/>
              <a:t>If so then</a:t>
            </a:r>
          </a:p>
          <a:p>
            <a:pPr lvl="1"/>
            <a:r>
              <a:rPr lang="en-US" dirty="0"/>
              <a:t>It is lit</a:t>
            </a:r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It is in shadow</a:t>
            </a:r>
          </a:p>
          <a:p>
            <a:r>
              <a:rPr lang="en-US" dirty="0"/>
              <a:t>Need not be Boolean</a:t>
            </a:r>
          </a:p>
          <a:p>
            <a:pPr lvl="1"/>
            <a:r>
              <a:rPr lang="en-US" dirty="0"/>
              <a:t>For softer edged shadows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Response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Spherical Harmonic representation we can </a:t>
            </a:r>
            <a:r>
              <a:rPr lang="en-US" dirty="0"/>
              <a:t>include:</a:t>
            </a:r>
          </a:p>
          <a:p>
            <a:pPr lvl="1"/>
            <a:r>
              <a:rPr lang="en-US" dirty="0"/>
              <a:t>Self-shadowing</a:t>
            </a:r>
          </a:p>
          <a:p>
            <a:pPr lvl="1"/>
            <a:r>
              <a:rPr lang="en-US" dirty="0"/>
              <a:t>Inter-reflection:  glows, caustics</a:t>
            </a:r>
          </a:p>
          <a:p>
            <a:pPr lvl="1"/>
            <a:r>
              <a:rPr lang="en-US" dirty="0"/>
              <a:t>Subsurface scattering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Note, our definition of a model can be a scene graph, so we can have self-occlusion on an </a:t>
            </a:r>
            <a:r>
              <a:rPr lang="en-US" i="1" dirty="0" smtClean="0"/>
              <a:t>object </a:t>
            </a:r>
            <a:r>
              <a:rPr lang="en-US" dirty="0" smtClean="0"/>
              <a:t>level.</a:t>
            </a:r>
            <a:endParaRPr lang="en-US" dirty="0"/>
          </a:p>
        </p:txBody>
      </p:sp>
      <p:pic>
        <p:nvPicPr>
          <p:cNvPr id="452610" name="Picture 2" descr="http://plugins.angstraum.at/vrayao/gargo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76600"/>
            <a:ext cx="44386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867400"/>
            <a:ext cx="3903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http://plugins.angstraum.at/vrayao/gargoyle.jpg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Shadow</a:t>
            </a:r>
          </a:p>
        </p:txBody>
      </p:sp>
      <p:pic>
        <p:nvPicPr>
          <p:cNvPr id="129028" name="Picture 4" descr="TeapotNoShad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641" y="1600200"/>
            <a:ext cx="4214718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</a:t>
            </a:r>
          </a:p>
        </p:txBody>
      </p:sp>
      <p:pic>
        <p:nvPicPr>
          <p:cNvPr id="147459" name="Picture 3" descr="TeapotShad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641" y="1600200"/>
            <a:ext cx="4214718" cy="4419600"/>
          </a:xfrm>
          <a:noFill/>
          <a:ln/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5943600" y="3429000"/>
            <a:ext cx="137160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rot="10800000">
            <a:off x="4876800" y="3276600"/>
            <a:ext cx="24384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+ Inter-Reflection</a:t>
            </a:r>
          </a:p>
        </p:txBody>
      </p:sp>
      <p:pic>
        <p:nvPicPr>
          <p:cNvPr id="146435" name="Picture 3" descr="TeapotInterReflec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641" y="1600200"/>
            <a:ext cx="4214718" cy="4419600"/>
          </a:xfrm>
          <a:noFill/>
          <a:ln/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5410200" y="29718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Ambient Occlusion Example</a:t>
            </a:r>
            <a:endParaRPr lang="it-IT" dirty="0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989138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1989138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2574925" y="5707063"/>
            <a:ext cx="166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66"/>
                </a:solidFill>
                <a:latin typeface="Arial" charset="0"/>
              </a:rPr>
              <a:t>Local lighting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810125" y="5707063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66"/>
                </a:solidFill>
                <a:latin typeface="Arial" charset="0"/>
              </a:rPr>
              <a:t>Ambient Occlusion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Ambient Occlusion</a:t>
            </a:r>
            <a:r>
              <a:rPr lang="en-US" dirty="0" smtClean="0"/>
              <a:t> Example</a:t>
            </a:r>
            <a:endParaRPr lang="it-IT" dirty="0" smtClean="0"/>
          </a:p>
        </p:txBody>
      </p:sp>
      <p:pic>
        <p:nvPicPr>
          <p:cNvPr id="18437" name="Picture 7" descr="with5_1N8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057400" y="5867400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66"/>
                </a:solidFill>
                <a:latin typeface="Arial" charset="0"/>
              </a:rPr>
              <a:t>Local lighting</a:t>
            </a:r>
            <a:endParaRPr lang="it-IT" sz="20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213350" y="5862638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66"/>
                </a:solidFill>
                <a:latin typeface="Arial" charset="0"/>
              </a:rPr>
              <a:t>Ambient Occlusion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18436" name="Picture 6" descr="with4_1N8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447800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Self-Occlusion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pre-computed strategies provide some of the most pleasant imagery.</a:t>
            </a:r>
          </a:p>
          <a:p>
            <a:r>
              <a:rPr lang="en-US" dirty="0" smtClean="0"/>
              <a:t>Assumes static scenes, but can generally work well with dynamic scenes.</a:t>
            </a:r>
          </a:p>
          <a:p>
            <a:r>
              <a:rPr lang="en-US" dirty="0" smtClean="0"/>
              <a:t>Should almost always be used in </a:t>
            </a:r>
            <a:r>
              <a:rPr lang="en-US" smtClean="0"/>
              <a:t>modern illumination settings.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505200" cy="4419600"/>
          </a:xfrm>
        </p:spPr>
        <p:txBody>
          <a:bodyPr/>
          <a:lstStyle/>
          <a:p>
            <a:r>
              <a:rPr lang="en-US" dirty="0" smtClean="0"/>
              <a:t>Or we can have self-shadowing on a scene level.</a:t>
            </a:r>
            <a:endParaRPr lang="en-US" dirty="0"/>
          </a:p>
        </p:txBody>
      </p:sp>
      <p:sp>
        <p:nvSpPr>
          <p:cNvPr id="454658" name="AutoShape 2" descr="http://www.bjaramillo.com/renders/kitchen_fg_ambientOcclus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4660" name="Picture 4" descr="http://www.bjaramillo.com/renders/kitchen_fg_ambientOcclu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00200"/>
            <a:ext cx="52578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6567397" y="4281397"/>
            <a:ext cx="4876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http://www.bjaramillo.com/renders/kitchen_fg_ambientOcclusion.JPG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Light-maps</a:t>
            </a:r>
          </a:p>
          <a:p>
            <a:r>
              <a:rPr lang="en-US" dirty="0" smtClean="0"/>
              <a:t>Ambient Occlusion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Pre-computed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static scenes and lighting, the illumination can be </a:t>
            </a:r>
            <a:r>
              <a:rPr lang="en-US" dirty="0" err="1" smtClean="0"/>
              <a:t>precomputed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</a:t>
            </a:r>
            <a:r>
              <a:rPr lang="en-US" dirty="0" smtClean="0"/>
              <a:t>tore the illumination at each vertex or as a texture map (</a:t>
            </a:r>
            <a:r>
              <a:rPr lang="en-US" b="1" i="1" dirty="0" smtClean="0"/>
              <a:t>light-map</a:t>
            </a:r>
            <a:r>
              <a:rPr lang="en-US" dirty="0" smtClean="0"/>
              <a:t>) across the model.</a:t>
            </a:r>
          </a:p>
          <a:p>
            <a:r>
              <a:rPr lang="en-US" dirty="0" smtClean="0"/>
              <a:t>Usually this is done for the entire scene using photon-tracing, </a:t>
            </a:r>
            <a:r>
              <a:rPr lang="en-US" dirty="0" err="1" smtClean="0"/>
              <a:t>radiosity</a:t>
            </a:r>
            <a:r>
              <a:rPr lang="en-US" dirty="0" smtClean="0"/>
              <a:t> or other advanced light transport models.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r>
              <a:rPr lang="en-US" dirty="0" smtClean="0"/>
              <a:t> </a:t>
            </a:r>
            <a:r>
              <a:rPr lang="en-US" dirty="0" err="1" smtClean="0"/>
              <a:t>precomputes</a:t>
            </a:r>
            <a:r>
              <a:rPr lang="en-US" dirty="0" smtClean="0"/>
              <a:t> the light interaction between multiple diffuse surfaces.</a:t>
            </a:r>
          </a:p>
          <a:p>
            <a:r>
              <a:rPr lang="en-US" dirty="0" smtClean="0"/>
              <a:t>Not covered in this</a:t>
            </a:r>
            <a:br>
              <a:rPr lang="en-US" dirty="0" smtClean="0"/>
            </a:br>
            <a:r>
              <a:rPr lang="en-US" dirty="0" smtClean="0"/>
              <a:t>class.</a:t>
            </a:r>
            <a:endParaRPr lang="en-US" dirty="0"/>
          </a:p>
        </p:txBody>
      </p:sp>
      <p:pic>
        <p:nvPicPr>
          <p:cNvPr id="4" name="Picture 4" descr="box-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90800"/>
            <a:ext cx="35052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5791200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The Cornell Box test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endParaRPr lang="en-US" dirty="0"/>
          </a:p>
        </p:txBody>
      </p:sp>
      <p:pic>
        <p:nvPicPr>
          <p:cNvPr id="6" name="Picture 2" descr="http://forums.3dtotal.com/attachment.php?attachmentid=115312&amp;stc=1&amp;d=12107509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881187"/>
            <a:ext cx="5715000" cy="3857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5791200"/>
            <a:ext cx="6131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http://forums.3dtotal.com/attachment.php?attachmentid=115312&amp;stc=1&amp;d=1210750917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Pre-computed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pre-computed illumination, you have the additional benefit of very simple and fast shaders. No lighting calculations need to be performed at the vertex or fragment level.</a:t>
            </a:r>
          </a:p>
          <a:p>
            <a:r>
              <a:rPr lang="en-US" dirty="0" smtClean="0"/>
              <a:t>You can cheat some and add illumination from dynamic light sources.</a:t>
            </a:r>
          </a:p>
          <a:p>
            <a:r>
              <a:rPr lang="en-US" dirty="0" smtClean="0"/>
              <a:t>You can also cheat and darken areas with fake shadows.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3625</TotalTime>
  <Words>670</Words>
  <Application>Microsoft PowerPoint</Application>
  <PresentationFormat>On-screen Show (4:3)</PresentationFormat>
  <Paragraphs>127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OSU_BrutusCrawfis</vt:lpstr>
      <vt:lpstr>Real-Time Rendering  Self-Shadowing</vt:lpstr>
      <vt:lpstr>Self-Shadow Algorithms</vt:lpstr>
      <vt:lpstr>Self-Shadowing</vt:lpstr>
      <vt:lpstr>Self-Shadowing</vt:lpstr>
      <vt:lpstr>Self-Shadowing</vt:lpstr>
      <vt:lpstr>Pre-computed Illumination</vt:lpstr>
      <vt:lpstr>Radiosity</vt:lpstr>
      <vt:lpstr>Radiosity</vt:lpstr>
      <vt:lpstr>Pre-computed Illumination</vt:lpstr>
      <vt:lpstr>Ambient Occlusion</vt:lpstr>
      <vt:lpstr>Ambient Occlusion</vt:lpstr>
      <vt:lpstr>General Idea</vt:lpstr>
      <vt:lpstr>2-Hemisphere Lighting</vt:lpstr>
      <vt:lpstr>Area Light Shadows</vt:lpstr>
      <vt:lpstr>Ambient Occlusion</vt:lpstr>
      <vt:lpstr>Occlusion Representations</vt:lpstr>
      <vt:lpstr>2-Hemisphere Lighting</vt:lpstr>
      <vt:lpstr>Occlusion Factor Absent</vt:lpstr>
      <vt:lpstr>Occlusion Factor Present</vt:lpstr>
      <vt:lpstr>Occlusion Factor Absent</vt:lpstr>
      <vt:lpstr>Occlusion Factor Present</vt:lpstr>
      <vt:lpstr>Occlusion Factor Absent</vt:lpstr>
      <vt:lpstr>Occlusion Factor Present</vt:lpstr>
      <vt:lpstr>Occlusion Extensions</vt:lpstr>
      <vt:lpstr>Occlusion Extensions</vt:lpstr>
      <vt:lpstr>Occlusion Extensions</vt:lpstr>
      <vt:lpstr>Occlusion Cone Model</vt:lpstr>
      <vt:lpstr>Occlusion Cone Shadows</vt:lpstr>
      <vt:lpstr>Surface Response</vt:lpstr>
      <vt:lpstr>No Shadow</vt:lpstr>
      <vt:lpstr>Shadow</vt:lpstr>
      <vt:lpstr>Shadow + Inter-Reflection</vt:lpstr>
      <vt:lpstr>Ambient Occlusion Example</vt:lpstr>
      <vt:lpstr>Ambient Occlusion Example</vt:lpstr>
      <vt:lpstr>Self-Occlusion Summary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Name  Subject</dc:title>
  <dc:creator>Roger Crawfis</dc:creator>
  <cp:lastModifiedBy>Roger Crawfis</cp:lastModifiedBy>
  <cp:revision>61</cp:revision>
  <dcterms:created xsi:type="dcterms:W3CDTF">2009-02-19T16:23:26Z</dcterms:created>
  <dcterms:modified xsi:type="dcterms:W3CDTF">2009-02-22T19:24:13Z</dcterms:modified>
</cp:coreProperties>
</file>