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9" r:id="rId1"/>
  </p:sldMasterIdLst>
  <p:notesMasterIdLst>
    <p:notesMasterId r:id="rId218"/>
  </p:notesMasterIdLst>
  <p:sldIdLst>
    <p:sldId id="256" r:id="rId2"/>
    <p:sldId id="449" r:id="rId3"/>
    <p:sldId id="260" r:id="rId4"/>
    <p:sldId id="259" r:id="rId5"/>
    <p:sldId id="443" r:id="rId6"/>
    <p:sldId id="444" r:id="rId7"/>
    <p:sldId id="445" r:id="rId8"/>
    <p:sldId id="446" r:id="rId9"/>
    <p:sldId id="447" r:id="rId10"/>
    <p:sldId id="442" r:id="rId11"/>
    <p:sldId id="457" r:id="rId12"/>
    <p:sldId id="460" r:id="rId13"/>
    <p:sldId id="431" r:id="rId14"/>
    <p:sldId id="451" r:id="rId15"/>
    <p:sldId id="453" r:id="rId16"/>
    <p:sldId id="454" r:id="rId17"/>
    <p:sldId id="455" r:id="rId18"/>
    <p:sldId id="263" r:id="rId19"/>
    <p:sldId id="461" r:id="rId20"/>
    <p:sldId id="462" r:id="rId21"/>
    <p:sldId id="463" r:id="rId22"/>
    <p:sldId id="464" r:id="rId23"/>
    <p:sldId id="465" r:id="rId24"/>
    <p:sldId id="483" r:id="rId25"/>
    <p:sldId id="484" r:id="rId26"/>
    <p:sldId id="485" r:id="rId27"/>
    <p:sldId id="466" r:id="rId28"/>
    <p:sldId id="487" r:id="rId29"/>
    <p:sldId id="488" r:id="rId30"/>
    <p:sldId id="469" r:id="rId31"/>
    <p:sldId id="489" r:id="rId32"/>
    <p:sldId id="486" r:id="rId33"/>
    <p:sldId id="471" r:id="rId34"/>
    <p:sldId id="432" r:id="rId35"/>
    <p:sldId id="490" r:id="rId36"/>
    <p:sldId id="491" r:id="rId37"/>
    <p:sldId id="492" r:id="rId38"/>
    <p:sldId id="473" r:id="rId39"/>
    <p:sldId id="476" r:id="rId40"/>
    <p:sldId id="474" r:id="rId41"/>
    <p:sldId id="475" r:id="rId42"/>
    <p:sldId id="477" r:id="rId43"/>
    <p:sldId id="478" r:id="rId44"/>
    <p:sldId id="494" r:id="rId45"/>
    <p:sldId id="495" r:id="rId46"/>
    <p:sldId id="479" r:id="rId47"/>
    <p:sldId id="480" r:id="rId48"/>
    <p:sldId id="481" r:id="rId49"/>
    <p:sldId id="482" r:id="rId50"/>
    <p:sldId id="493" r:id="rId51"/>
    <p:sldId id="440" r:id="rId52"/>
    <p:sldId id="264" r:id="rId53"/>
    <p:sldId id="265" r:id="rId54"/>
    <p:sldId id="266" r:id="rId55"/>
    <p:sldId id="267" r:id="rId56"/>
    <p:sldId id="268" r:id="rId57"/>
    <p:sldId id="269" r:id="rId58"/>
    <p:sldId id="270" r:id="rId59"/>
    <p:sldId id="271" r:id="rId60"/>
    <p:sldId id="272" r:id="rId61"/>
    <p:sldId id="273" r:id="rId62"/>
    <p:sldId id="274" r:id="rId63"/>
    <p:sldId id="275" r:id="rId64"/>
    <p:sldId id="276" r:id="rId65"/>
    <p:sldId id="277" r:id="rId66"/>
    <p:sldId id="278" r:id="rId67"/>
    <p:sldId id="279" r:id="rId68"/>
    <p:sldId id="280" r:id="rId69"/>
    <p:sldId id="281" r:id="rId70"/>
    <p:sldId id="283" r:id="rId71"/>
    <p:sldId id="284" r:id="rId72"/>
    <p:sldId id="285" r:id="rId73"/>
    <p:sldId id="286" r:id="rId74"/>
    <p:sldId id="287" r:id="rId75"/>
    <p:sldId id="288" r:id="rId76"/>
    <p:sldId id="289" r:id="rId77"/>
    <p:sldId id="290" r:id="rId78"/>
    <p:sldId id="291" r:id="rId79"/>
    <p:sldId id="428" r:id="rId80"/>
    <p:sldId id="292" r:id="rId81"/>
    <p:sldId id="293" r:id="rId82"/>
    <p:sldId id="294" r:id="rId83"/>
    <p:sldId id="295" r:id="rId84"/>
    <p:sldId id="296" r:id="rId85"/>
    <p:sldId id="297" r:id="rId86"/>
    <p:sldId id="298" r:id="rId87"/>
    <p:sldId id="299" r:id="rId88"/>
    <p:sldId id="300" r:id="rId89"/>
    <p:sldId id="301" r:id="rId90"/>
    <p:sldId id="302" r:id="rId91"/>
    <p:sldId id="303" r:id="rId92"/>
    <p:sldId id="304" r:id="rId93"/>
    <p:sldId id="305" r:id="rId94"/>
    <p:sldId id="306" r:id="rId95"/>
    <p:sldId id="307" r:id="rId96"/>
    <p:sldId id="308" r:id="rId97"/>
    <p:sldId id="309" r:id="rId98"/>
    <p:sldId id="310" r:id="rId99"/>
    <p:sldId id="311" r:id="rId100"/>
    <p:sldId id="312" r:id="rId101"/>
    <p:sldId id="313" r:id="rId102"/>
    <p:sldId id="314" r:id="rId103"/>
    <p:sldId id="315" r:id="rId104"/>
    <p:sldId id="316" r:id="rId105"/>
    <p:sldId id="317" r:id="rId106"/>
    <p:sldId id="318" r:id="rId107"/>
    <p:sldId id="319" r:id="rId108"/>
    <p:sldId id="320" r:id="rId109"/>
    <p:sldId id="321" r:id="rId110"/>
    <p:sldId id="322" r:id="rId111"/>
    <p:sldId id="323" r:id="rId112"/>
    <p:sldId id="324" r:id="rId113"/>
    <p:sldId id="325" r:id="rId114"/>
    <p:sldId id="326" r:id="rId115"/>
    <p:sldId id="327" r:id="rId116"/>
    <p:sldId id="328" r:id="rId117"/>
    <p:sldId id="329" r:id="rId118"/>
    <p:sldId id="330" r:id="rId119"/>
    <p:sldId id="331" r:id="rId120"/>
    <p:sldId id="332" r:id="rId121"/>
    <p:sldId id="333" r:id="rId122"/>
    <p:sldId id="334" r:id="rId123"/>
    <p:sldId id="335" r:id="rId124"/>
    <p:sldId id="336" r:id="rId125"/>
    <p:sldId id="337" r:id="rId126"/>
    <p:sldId id="338" r:id="rId127"/>
    <p:sldId id="339" r:id="rId128"/>
    <p:sldId id="340" r:id="rId129"/>
    <p:sldId id="341" r:id="rId130"/>
    <p:sldId id="342" r:id="rId131"/>
    <p:sldId id="343" r:id="rId132"/>
    <p:sldId id="344" r:id="rId133"/>
    <p:sldId id="345" r:id="rId134"/>
    <p:sldId id="346" r:id="rId135"/>
    <p:sldId id="347" r:id="rId136"/>
    <p:sldId id="348" r:id="rId137"/>
    <p:sldId id="349" r:id="rId138"/>
    <p:sldId id="350" r:id="rId139"/>
    <p:sldId id="351" r:id="rId140"/>
    <p:sldId id="352" r:id="rId141"/>
    <p:sldId id="353" r:id="rId142"/>
    <p:sldId id="354" r:id="rId143"/>
    <p:sldId id="355" r:id="rId144"/>
    <p:sldId id="356" r:id="rId145"/>
    <p:sldId id="357" r:id="rId146"/>
    <p:sldId id="358" r:id="rId147"/>
    <p:sldId id="359" r:id="rId148"/>
    <p:sldId id="360" r:id="rId149"/>
    <p:sldId id="361" r:id="rId150"/>
    <p:sldId id="362" r:id="rId151"/>
    <p:sldId id="363" r:id="rId152"/>
    <p:sldId id="364" r:id="rId153"/>
    <p:sldId id="365" r:id="rId154"/>
    <p:sldId id="366" r:id="rId155"/>
    <p:sldId id="367" r:id="rId156"/>
    <p:sldId id="368" r:id="rId157"/>
    <p:sldId id="369" r:id="rId158"/>
    <p:sldId id="370" r:id="rId159"/>
    <p:sldId id="371" r:id="rId160"/>
    <p:sldId id="372" r:id="rId161"/>
    <p:sldId id="373" r:id="rId162"/>
    <p:sldId id="374" r:id="rId163"/>
    <p:sldId id="375" r:id="rId164"/>
    <p:sldId id="376" r:id="rId165"/>
    <p:sldId id="377" r:id="rId166"/>
    <p:sldId id="378" r:id="rId167"/>
    <p:sldId id="379" r:id="rId168"/>
    <p:sldId id="380" r:id="rId169"/>
    <p:sldId id="381" r:id="rId170"/>
    <p:sldId id="382" r:id="rId171"/>
    <p:sldId id="383" r:id="rId172"/>
    <p:sldId id="384" r:id="rId173"/>
    <p:sldId id="385" r:id="rId174"/>
    <p:sldId id="386" r:id="rId175"/>
    <p:sldId id="387" r:id="rId176"/>
    <p:sldId id="388" r:id="rId177"/>
    <p:sldId id="389" r:id="rId178"/>
    <p:sldId id="390" r:id="rId179"/>
    <p:sldId id="391" r:id="rId180"/>
    <p:sldId id="392" r:id="rId181"/>
    <p:sldId id="393" r:id="rId182"/>
    <p:sldId id="394" r:id="rId183"/>
    <p:sldId id="395" r:id="rId184"/>
    <p:sldId id="396" r:id="rId185"/>
    <p:sldId id="397" r:id="rId186"/>
    <p:sldId id="398" r:id="rId187"/>
    <p:sldId id="399" r:id="rId188"/>
    <p:sldId id="400" r:id="rId189"/>
    <p:sldId id="401" r:id="rId190"/>
    <p:sldId id="402" r:id="rId191"/>
    <p:sldId id="403" r:id="rId192"/>
    <p:sldId id="404" r:id="rId193"/>
    <p:sldId id="405" r:id="rId194"/>
    <p:sldId id="406" r:id="rId195"/>
    <p:sldId id="407" r:id="rId196"/>
    <p:sldId id="408" r:id="rId197"/>
    <p:sldId id="409" r:id="rId198"/>
    <p:sldId id="410" r:id="rId199"/>
    <p:sldId id="411" r:id="rId200"/>
    <p:sldId id="412" r:id="rId201"/>
    <p:sldId id="413" r:id="rId202"/>
    <p:sldId id="414" r:id="rId203"/>
    <p:sldId id="415" r:id="rId204"/>
    <p:sldId id="416" r:id="rId205"/>
    <p:sldId id="417" r:id="rId206"/>
    <p:sldId id="418" r:id="rId207"/>
    <p:sldId id="419" r:id="rId208"/>
    <p:sldId id="420" r:id="rId209"/>
    <p:sldId id="421" r:id="rId210"/>
    <p:sldId id="422" r:id="rId211"/>
    <p:sldId id="423" r:id="rId212"/>
    <p:sldId id="424" r:id="rId213"/>
    <p:sldId id="425" r:id="rId214"/>
    <p:sldId id="426" r:id="rId215"/>
    <p:sldId id="427" r:id="rId216"/>
    <p:sldId id="429" r:id="rId2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0000"/>
    <a:srgbClr val="FFCC0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notesMaster" Target="notesMasters/notesMaster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presProps" Target="presProp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theme" Target="theme/theme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B28170F3-AA36-4B1B-8FEE-526D6D64C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608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8170F3-AA36-4B1B-8FEE-526D6D64CF9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4C4802-008E-4770-9AB8-C357C69A18AD}" type="slidenum">
              <a:rPr lang="en-US"/>
              <a:pPr/>
              <a:t>24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703263"/>
            <a:ext cx="4586288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9242" y="4356796"/>
            <a:ext cx="5033394" cy="407571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lIns="91432" tIns="45716" rIns="91432" bIns="45716"/>
          <a:lstStyle/>
          <a:p>
            <a:fld id="{A3834945-3BBD-46F0-964C-854BCAC1515D}" type="slidenum">
              <a:rPr lang="en-US"/>
              <a:pPr/>
              <a:t>77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prstGeom prst="rect">
            <a:avLst/>
          </a:prstGeo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/>
        </p:spPr>
        <p:txBody>
          <a:bodyPr lIns="91432" tIns="45716" rIns="91432" bIns="45716"/>
          <a:lstStyle/>
          <a:p>
            <a:pPr eaLnBrk="1" hangingPunct="1"/>
            <a:r>
              <a:rPr lang="en-US" smtClean="0"/>
              <a:t>Why do we need Ambient Occlusion? </a:t>
            </a:r>
          </a:p>
          <a:p>
            <a:pPr eaLnBrk="1" hangingPunct="1"/>
            <a:r>
              <a:rPr lang="en-US" smtClean="0"/>
              <a:t>Ambient occlusion is…. but….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lIns="91432" tIns="45716" rIns="91432" bIns="45716"/>
          <a:lstStyle/>
          <a:p>
            <a:fld id="{ADF20587-175A-4D93-B5A0-2353351810D3}" type="slidenum">
              <a:rPr lang="en-US"/>
              <a:pPr/>
              <a:t>78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prstGeom prst="rect">
            <a:avLst/>
          </a:prstGeo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/>
        </p:spPr>
        <p:txBody>
          <a:bodyPr lIns="91432" tIns="45716" rIns="91432" bIns="45716"/>
          <a:lstStyle/>
          <a:p>
            <a:pPr eaLnBrk="1" hangingPunct="1"/>
            <a:r>
              <a:rPr lang="en-US" dirty="0" smtClean="0"/>
              <a:t>can see hi level structures like alpha helixes!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852B83-4443-4C63-B9F6-4F3EC9C00464}" type="slidenum">
              <a:rPr lang="en-US"/>
              <a:pPr/>
              <a:t>5</a:t>
            </a:fld>
            <a:endParaRPr lang="en-US"/>
          </a:p>
        </p:txBody>
      </p:sp>
      <p:sp>
        <p:nvSpPr>
          <p:cNvPr id="3041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5C8FC0C2-997A-43C6-955F-39EF8205AC63}" type="slidenum">
              <a:rPr lang="en-US" sz="1200">
                <a:cs typeface="Arial" charset="0"/>
              </a:rPr>
              <a:pPr algn="r"/>
              <a:t>5</a:t>
            </a:fld>
            <a:endParaRPr lang="en-US" sz="1200">
              <a:cs typeface="Arial" charset="0"/>
            </a:endParaRPr>
          </a:p>
        </p:txBody>
      </p:sp>
      <p:sp>
        <p:nvSpPr>
          <p:cNvPr id="304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144463"/>
            <a:ext cx="4572000" cy="3429000"/>
          </a:xfrm>
          <a:ln/>
        </p:spPr>
      </p:sp>
      <p:sp>
        <p:nvSpPr>
          <p:cNvPr id="304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263" y="3671888"/>
            <a:ext cx="6721475" cy="4786312"/>
          </a:xfrm>
        </p:spPr>
        <p:txBody>
          <a:bodyPr lIns="91431" tIns="45716" rIns="91431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16AA05-C07E-4794-B42E-BA8834D35B3B}" type="slidenum">
              <a:rPr lang="en-US"/>
              <a:pPr/>
              <a:t>6</a:t>
            </a:fld>
            <a:endParaRPr lang="en-US"/>
          </a:p>
        </p:txBody>
      </p:sp>
      <p:sp>
        <p:nvSpPr>
          <p:cNvPr id="3061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65AEEB9F-D3D5-497E-B9FF-9CE20C5D239D}" type="slidenum">
              <a:rPr lang="en-US" sz="1200">
                <a:cs typeface="Arial" charset="0"/>
              </a:rPr>
              <a:pPr algn="r"/>
              <a:t>6</a:t>
            </a:fld>
            <a:endParaRPr lang="en-US" sz="1200">
              <a:cs typeface="Arial" charset="0"/>
            </a:endParaRPr>
          </a:p>
        </p:txBody>
      </p:sp>
      <p:sp>
        <p:nvSpPr>
          <p:cNvPr id="306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144463"/>
            <a:ext cx="4572000" cy="3429000"/>
          </a:xfrm>
          <a:ln/>
        </p:spPr>
      </p:sp>
      <p:sp>
        <p:nvSpPr>
          <p:cNvPr id="306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263" y="3671888"/>
            <a:ext cx="6721475" cy="4786312"/>
          </a:xfrm>
        </p:spPr>
        <p:txBody>
          <a:bodyPr lIns="91431" tIns="45716" rIns="91431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549743-EF09-4786-9409-2FDF20AADAA6}" type="slidenum">
              <a:rPr lang="en-US"/>
              <a:pPr/>
              <a:t>7</a:t>
            </a:fld>
            <a:endParaRPr lang="en-US"/>
          </a:p>
        </p:txBody>
      </p:sp>
      <p:sp>
        <p:nvSpPr>
          <p:cNvPr id="3082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DB443919-9AA9-4023-93B6-C018A01B0F47}" type="slidenum">
              <a:rPr lang="en-US" sz="1200">
                <a:cs typeface="Arial" charset="0"/>
              </a:rPr>
              <a:pPr algn="r"/>
              <a:t>7</a:t>
            </a:fld>
            <a:endParaRPr lang="en-US" sz="1200">
              <a:cs typeface="Arial" charset="0"/>
            </a:endParaRPr>
          </a:p>
        </p:txBody>
      </p:sp>
      <p:sp>
        <p:nvSpPr>
          <p:cNvPr id="30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144463"/>
            <a:ext cx="4572000" cy="3429000"/>
          </a:xfrm>
          <a:ln/>
        </p:spPr>
      </p:sp>
      <p:sp>
        <p:nvSpPr>
          <p:cNvPr id="308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263" y="3671888"/>
            <a:ext cx="6721475" cy="4786312"/>
          </a:xfrm>
        </p:spPr>
        <p:txBody>
          <a:bodyPr lIns="91431" tIns="45716" rIns="91431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7B8F20-CD6C-4A3E-880C-4F725B7AF796}" type="slidenum">
              <a:rPr lang="en-US"/>
              <a:pPr/>
              <a:t>8</a:t>
            </a:fld>
            <a:endParaRPr lang="en-US"/>
          </a:p>
        </p:txBody>
      </p:sp>
      <p:sp>
        <p:nvSpPr>
          <p:cNvPr id="3102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DC98CB39-6F74-4D1A-94BE-D932318D3ABA}" type="slidenum">
              <a:rPr lang="en-US" sz="1200">
                <a:cs typeface="Arial" charset="0"/>
              </a:rPr>
              <a:pPr algn="r"/>
              <a:t>8</a:t>
            </a:fld>
            <a:endParaRPr lang="en-US" sz="1200">
              <a:cs typeface="Arial" charset="0"/>
            </a:endParaRPr>
          </a:p>
        </p:txBody>
      </p:sp>
      <p:sp>
        <p:nvSpPr>
          <p:cNvPr id="310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144463"/>
            <a:ext cx="4572000" cy="3429000"/>
          </a:xfrm>
          <a:ln/>
        </p:spPr>
      </p:sp>
      <p:sp>
        <p:nvSpPr>
          <p:cNvPr id="310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263" y="3671888"/>
            <a:ext cx="6721475" cy="4786312"/>
          </a:xfrm>
        </p:spPr>
        <p:txBody>
          <a:bodyPr lIns="91431" tIns="45716" rIns="91431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522DB6-AC04-4501-9F1A-2CC1C4B61402}" type="slidenum">
              <a:rPr lang="en-US"/>
              <a:pPr/>
              <a:t>9</a:t>
            </a:fld>
            <a:endParaRPr lang="en-US"/>
          </a:p>
        </p:txBody>
      </p:sp>
      <p:sp>
        <p:nvSpPr>
          <p:cNvPr id="3123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8D40A491-0C40-4993-ADE0-A3AD14934F6D}" type="slidenum">
              <a:rPr lang="en-US" sz="1200">
                <a:cs typeface="Arial" charset="0"/>
              </a:rPr>
              <a:pPr algn="r"/>
              <a:t>9</a:t>
            </a:fld>
            <a:endParaRPr lang="en-US" sz="1200">
              <a:cs typeface="Arial" charset="0"/>
            </a:endParaRPr>
          </a:p>
        </p:txBody>
      </p:sp>
      <p:sp>
        <p:nvSpPr>
          <p:cNvPr id="312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144463"/>
            <a:ext cx="4572000" cy="3429000"/>
          </a:xfrm>
          <a:ln/>
        </p:spPr>
      </p:sp>
      <p:sp>
        <p:nvSpPr>
          <p:cNvPr id="312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263" y="3671888"/>
            <a:ext cx="6721475" cy="4786312"/>
          </a:xfrm>
        </p:spPr>
        <p:txBody>
          <a:bodyPr lIns="91431" tIns="45716" rIns="91431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EE6641-59A1-4E2B-83AD-B8346CF01349}" type="slidenum">
              <a:rPr lang="en-US"/>
              <a:pPr/>
              <a:t>10</a:t>
            </a:fld>
            <a:endParaRPr lang="en-US"/>
          </a:p>
        </p:txBody>
      </p:sp>
      <p:sp>
        <p:nvSpPr>
          <p:cNvPr id="3164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3023538D-A3C5-4FD5-933B-ACEE984D06F1}" type="slidenum">
              <a:rPr lang="en-US" sz="1200">
                <a:cs typeface="Arial" charset="0"/>
              </a:rPr>
              <a:pPr algn="r"/>
              <a:t>10</a:t>
            </a:fld>
            <a:endParaRPr lang="en-US" sz="1200">
              <a:cs typeface="Arial" charset="0"/>
            </a:endParaRPr>
          </a:p>
        </p:txBody>
      </p:sp>
      <p:sp>
        <p:nvSpPr>
          <p:cNvPr id="316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144463"/>
            <a:ext cx="4572000" cy="3429000"/>
          </a:xfrm>
          <a:ln/>
        </p:spPr>
      </p:sp>
      <p:sp>
        <p:nvSpPr>
          <p:cNvPr id="316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263" y="3671888"/>
            <a:ext cx="6721475" cy="4786312"/>
          </a:xfrm>
        </p:spPr>
        <p:txBody>
          <a:bodyPr lIns="91431" tIns="45716" rIns="91431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703263"/>
            <a:ext cx="4586288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9242" y="4356796"/>
            <a:ext cx="5033394" cy="407571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65BB93-D1B5-4EEF-BD3B-618222708AFF}" type="slidenum">
              <a:rPr lang="en-US"/>
              <a:pPr/>
              <a:t>14</a:t>
            </a:fld>
            <a:endParaRPr lang="en-US"/>
          </a:p>
        </p:txBody>
      </p:sp>
      <p:sp>
        <p:nvSpPr>
          <p:cNvPr id="3205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6698C306-6FD3-42A1-9D0E-881635FED435}" type="slidenum">
              <a:rPr lang="en-US" sz="1200">
                <a:cs typeface="Arial" charset="0"/>
              </a:rPr>
              <a:pPr algn="r"/>
              <a:t>14</a:t>
            </a:fld>
            <a:endParaRPr lang="en-US" sz="1200">
              <a:cs typeface="Arial" charset="0"/>
            </a:endParaRPr>
          </a:p>
        </p:txBody>
      </p:sp>
      <p:sp>
        <p:nvSpPr>
          <p:cNvPr id="320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144463"/>
            <a:ext cx="4572000" cy="3429000"/>
          </a:xfrm>
          <a:ln/>
        </p:spPr>
      </p:sp>
      <p:sp>
        <p:nvSpPr>
          <p:cNvPr id="320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263" y="3671888"/>
            <a:ext cx="6721475" cy="4786312"/>
          </a:xfrm>
        </p:spPr>
        <p:txBody>
          <a:bodyPr lIns="91431" tIns="45716" rIns="91431" bIns="45716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AEAEA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808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4416" y="0"/>
                </a:cxn>
                <a:cxn ang="0">
                  <a:pos x="4917" y="500"/>
                </a:cxn>
                <a:cxn ang="0">
                  <a:pos x="4417" y="1000"/>
                </a:cxn>
                <a:cxn ang="0">
                  <a:pos x="0" y="1000"/>
                </a:cxn>
              </a:cxnLst>
              <a:rect l="T0" t="T1" r="T2" b="T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pic>
        <p:nvPicPr>
          <p:cNvPr id="9" name="Picture 12" descr="brutus w_typ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6858000" y="1524000"/>
            <a:ext cx="21336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6F0967D-37C4-4C31-92F0-B6755DFAB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5DB4E-9ADC-40FB-B05F-15DCFD629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18094-0350-400A-B16E-03287A157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81013"/>
            <a:ext cx="8570913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747838"/>
            <a:ext cx="4213225" cy="22145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6625" y="1747838"/>
            <a:ext cx="4213225" cy="22145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fld id="{2D30CFEA-46D0-45B3-ACF3-3E58C26758A9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908050"/>
            <a:ext cx="8489950" cy="12969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0200" y="2708275"/>
            <a:ext cx="8489950" cy="1652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200" y="4513263"/>
            <a:ext cx="8489950" cy="16525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812088" y="6337300"/>
            <a:ext cx="1008062" cy="476250"/>
          </a:xfrm>
        </p:spPr>
        <p:txBody>
          <a:bodyPr/>
          <a:lstStyle>
            <a:lvl1pPr>
              <a:defRPr/>
            </a:lvl1pPr>
          </a:lstStyle>
          <a:p>
            <a:fld id="{2ABD837F-D859-44D9-833C-67B56A03B9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94DFB-D5A3-4D90-A69E-E1609B562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5FD08-C512-4AE2-96D1-B4C6704CA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1DD40-55A3-45BF-8B80-33B3902B9A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24427-5AE0-44E7-A370-FAC78F955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C10B-EAC1-4E01-9B56-32863A2F8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FEFAF-49D4-4227-BE16-158378E7EC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EFB70-8254-4060-9370-57E33D617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60DD5-CB3D-4645-B9AB-C8B736A88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4099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rgbClr val="AEAEA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4100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6499" y="0"/>
                </a:cxn>
                <a:cxn ang="0">
                  <a:pos x="7000" y="500"/>
                </a:cxn>
                <a:cxn ang="0">
                  <a:pos x="6500" y="1000"/>
                </a:cxn>
                <a:cxn ang="0">
                  <a:pos x="0" y="1000"/>
                </a:cxn>
              </a:cxnLst>
              <a:rect l="T0" t="T1" r="T2" b="T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4101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71199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itchFamily="34" charset="0"/>
              </a:defRPr>
            </a:lvl1pPr>
          </a:lstStyle>
          <a:p>
            <a:pPr>
              <a:defRPr/>
            </a:pPr>
            <a:fld id="{367898CF-4241-424D-B22C-001CC68EC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11" descr="brutus w_type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7010400" y="152400"/>
            <a:ext cx="1524000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63.w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64.wmf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65.wm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67.wmf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8.w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71.w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4.png"/><Relationship Id="rId5" Type="http://schemas.openxmlformats.org/officeDocument/2006/relationships/oleObject" Target="../embeddings/oleObject19.bin"/><Relationship Id="rId4" Type="http://schemas.openxmlformats.org/officeDocument/2006/relationships/image" Target="../media/image7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4.png"/><Relationship Id="rId5" Type="http://schemas.openxmlformats.org/officeDocument/2006/relationships/oleObject" Target="../embeddings/oleObject21.bin"/><Relationship Id="rId4" Type="http://schemas.openxmlformats.org/officeDocument/2006/relationships/image" Target="../media/image7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6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7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8.png"/><Relationship Id="rId5" Type="http://schemas.openxmlformats.org/officeDocument/2006/relationships/oleObject" Target="../embeddings/oleObject25.bin"/><Relationship Id="rId4" Type="http://schemas.openxmlformats.org/officeDocument/2006/relationships/image" Target="../media/image7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0.png"/><Relationship Id="rId5" Type="http://schemas.openxmlformats.org/officeDocument/2006/relationships/oleObject" Target="../embeddings/oleObject27.bin"/><Relationship Id="rId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8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8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83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92.png"/><Relationship Id="rId5" Type="http://schemas.openxmlformats.org/officeDocument/2006/relationships/oleObject" Target="../embeddings/oleObject32.bin"/><Relationship Id="rId4" Type="http://schemas.openxmlformats.org/officeDocument/2006/relationships/image" Target="../media/image91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94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95.pn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96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97.pn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121.png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1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Real-Time Rendering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 to Shadows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US" sz="3600" dirty="0" smtClean="0"/>
              <a:t>CSE 781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3600" dirty="0" smtClean="0"/>
              <a:t>Prof. Roger Crawfis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5" name="Freeform 15"/>
          <p:cNvSpPr>
            <a:spLocks/>
          </p:cNvSpPr>
          <p:nvPr/>
        </p:nvSpPr>
        <p:spPr bwMode="auto">
          <a:xfrm>
            <a:off x="6324600" y="3657600"/>
            <a:ext cx="2286000" cy="1600200"/>
          </a:xfrm>
          <a:custGeom>
            <a:avLst/>
            <a:gdLst>
              <a:gd name="T0" fmla="*/ 0 w 1440"/>
              <a:gd name="T1" fmla="*/ 0 h 1008"/>
              <a:gd name="T2" fmla="*/ 0 w 1440"/>
              <a:gd name="T3" fmla="*/ 1008 h 1008"/>
              <a:gd name="T4" fmla="*/ 1440 w 1440"/>
              <a:gd name="T5" fmla="*/ 1008 h 1008"/>
              <a:gd name="T6" fmla="*/ 1296 w 1440"/>
              <a:gd name="T7" fmla="*/ 288 h 1008"/>
              <a:gd name="T8" fmla="*/ 672 w 1440"/>
              <a:gd name="T9" fmla="*/ 144 h 1008"/>
              <a:gd name="T10" fmla="*/ 0 w 1440"/>
              <a:gd name="T11" fmla="*/ 0 h 100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0"/>
              <a:gd name="T19" fmla="*/ 0 h 1008"/>
              <a:gd name="T20" fmla="*/ 1440 w 1440"/>
              <a:gd name="T21" fmla="*/ 1008 h 100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0" h="1008">
                <a:moveTo>
                  <a:pt x="0" y="0"/>
                </a:moveTo>
                <a:lnTo>
                  <a:pt x="0" y="1008"/>
                </a:lnTo>
                <a:lnTo>
                  <a:pt x="1440" y="1008"/>
                </a:lnTo>
                <a:lnTo>
                  <a:pt x="1296" y="288"/>
                </a:lnTo>
                <a:lnTo>
                  <a:pt x="672" y="144"/>
                </a:lnTo>
                <a:lnTo>
                  <a:pt x="0" y="0"/>
                </a:lnTo>
                <a:close/>
              </a:path>
            </a:pathLst>
          </a:custGeom>
          <a:solidFill>
            <a:srgbClr val="969696"/>
          </a:solidFill>
          <a:ln w="12700" cap="sq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000" b="1">
              <a:latin typeface="Tahoma" pitchFamily="34" charset="0"/>
              <a:cs typeface="Arial" charset="0"/>
            </a:endParaRPr>
          </a:p>
        </p:txBody>
      </p:sp>
      <p:sp>
        <p:nvSpPr>
          <p:cNvPr id="31539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en-US" dirty="0"/>
              <a:t>Definition</a:t>
            </a:r>
          </a:p>
        </p:txBody>
      </p:sp>
      <p:sp>
        <p:nvSpPr>
          <p:cNvPr id="31539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676400"/>
            <a:ext cx="4953000" cy="4572000"/>
          </a:xfrm>
        </p:spPr>
        <p:txBody>
          <a:bodyPr/>
          <a:lstStyle/>
          <a:p>
            <a:pPr>
              <a:buFontTx/>
              <a:buNone/>
            </a:pPr>
            <a:r>
              <a:rPr lang="en-US" sz="2600" dirty="0"/>
              <a:t>	</a:t>
            </a:r>
            <a:r>
              <a:rPr lang="en-US" sz="2600" b="1" dirty="0" smtClean="0"/>
              <a:t>Shadow:</a:t>
            </a:r>
            <a:r>
              <a:rPr lang="en-US" sz="2600" dirty="0" smtClean="0"/>
              <a:t> Darkness </a:t>
            </a:r>
            <a:r>
              <a:rPr lang="en-US" sz="2600" dirty="0"/>
              <a:t>caused when part or all of the illumination from a light source </a:t>
            </a:r>
            <a:r>
              <a:rPr lang="en-US" sz="2600" dirty="0" smtClean="0"/>
              <a:t>is blocked </a:t>
            </a:r>
            <a:r>
              <a:rPr lang="en-US" sz="2600" dirty="0"/>
              <a:t>by an </a:t>
            </a:r>
            <a:r>
              <a:rPr lang="en-US" sz="2600" dirty="0" err="1"/>
              <a:t>occluder</a:t>
            </a:r>
            <a:r>
              <a:rPr lang="en-US" sz="2600" dirty="0"/>
              <a:t>.</a:t>
            </a:r>
          </a:p>
        </p:txBody>
      </p:sp>
      <p:sp>
        <p:nvSpPr>
          <p:cNvPr id="315398" name="Text Box 6"/>
          <p:cNvSpPr txBox="1">
            <a:spLocks noChangeArrowheads="1"/>
          </p:cNvSpPr>
          <p:nvPr/>
        </p:nvSpPr>
        <p:spPr bwMode="auto">
          <a:xfrm>
            <a:off x="6677025" y="2209800"/>
            <a:ext cx="668338" cy="3968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ahoma" pitchFamily="34" charset="0"/>
                <a:cs typeface="Arial" charset="0"/>
              </a:rPr>
              <a:t>light</a:t>
            </a:r>
          </a:p>
        </p:txBody>
      </p:sp>
      <p:sp>
        <p:nvSpPr>
          <p:cNvPr id="315399" name="Rectangle 7"/>
          <p:cNvSpPr>
            <a:spLocks noChangeArrowheads="1"/>
          </p:cNvSpPr>
          <p:nvPr/>
        </p:nvSpPr>
        <p:spPr bwMode="auto">
          <a:xfrm rot="1241727">
            <a:off x="6324600" y="3733800"/>
            <a:ext cx="2057400" cy="3048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sz="2000" b="1">
              <a:latin typeface="Tahoma" pitchFamily="34" charset="0"/>
              <a:cs typeface="Arial" charset="0"/>
            </a:endParaRPr>
          </a:p>
        </p:txBody>
      </p:sp>
      <p:sp>
        <p:nvSpPr>
          <p:cNvPr id="315400" name="Rectangle 8"/>
          <p:cNvSpPr>
            <a:spLocks noChangeArrowheads="1"/>
          </p:cNvSpPr>
          <p:nvPr/>
        </p:nvSpPr>
        <p:spPr bwMode="auto">
          <a:xfrm>
            <a:off x="4267200" y="5257800"/>
            <a:ext cx="4343400" cy="3048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sz="2000" b="1">
              <a:latin typeface="Tahoma" pitchFamily="34" charset="0"/>
              <a:cs typeface="Arial" charset="0"/>
            </a:endParaRPr>
          </a:p>
        </p:txBody>
      </p:sp>
      <p:sp>
        <p:nvSpPr>
          <p:cNvPr id="315401" name="Line 9"/>
          <p:cNvSpPr>
            <a:spLocks noChangeShapeType="1"/>
          </p:cNvSpPr>
          <p:nvPr/>
        </p:nvSpPr>
        <p:spPr bwMode="auto">
          <a:xfrm>
            <a:off x="6400800" y="2667000"/>
            <a:ext cx="0" cy="6858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15402" name="Line 10"/>
          <p:cNvSpPr>
            <a:spLocks noChangeShapeType="1"/>
          </p:cNvSpPr>
          <p:nvPr/>
        </p:nvSpPr>
        <p:spPr bwMode="auto">
          <a:xfrm>
            <a:off x="6477000" y="2667000"/>
            <a:ext cx="254000" cy="7620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5403" name="Line 11"/>
          <p:cNvSpPr>
            <a:spLocks noChangeShapeType="1"/>
          </p:cNvSpPr>
          <p:nvPr/>
        </p:nvSpPr>
        <p:spPr bwMode="auto">
          <a:xfrm flipH="1">
            <a:off x="5718175" y="2644775"/>
            <a:ext cx="627063" cy="258762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5404" name="Line 12"/>
          <p:cNvSpPr>
            <a:spLocks noChangeShapeType="1"/>
          </p:cNvSpPr>
          <p:nvPr/>
        </p:nvSpPr>
        <p:spPr bwMode="auto">
          <a:xfrm flipH="1">
            <a:off x="5024438" y="2633663"/>
            <a:ext cx="1266825" cy="2598737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5405" name="Oval 5"/>
          <p:cNvSpPr>
            <a:spLocks noChangeArrowheads="1"/>
          </p:cNvSpPr>
          <p:nvPr/>
        </p:nvSpPr>
        <p:spPr bwMode="auto">
          <a:xfrm>
            <a:off x="6172200" y="2209800"/>
            <a:ext cx="457200" cy="457200"/>
          </a:xfrm>
          <a:prstGeom prst="ellipse">
            <a:avLst/>
          </a:prstGeom>
          <a:solidFill>
            <a:srgbClr val="FFFF00"/>
          </a:solidFill>
          <a:ln w="12700" cap="sq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sz="2000" b="1">
              <a:latin typeface="Tahoma" pitchFamily="34" charset="0"/>
              <a:cs typeface="Arial" charset="0"/>
            </a:endParaRPr>
          </a:p>
        </p:txBody>
      </p:sp>
      <p:sp>
        <p:nvSpPr>
          <p:cNvPr id="315406" name="Text Box 13"/>
          <p:cNvSpPr txBox="1">
            <a:spLocks noChangeArrowheads="1"/>
          </p:cNvSpPr>
          <p:nvPr/>
        </p:nvSpPr>
        <p:spPr bwMode="auto">
          <a:xfrm>
            <a:off x="7213600" y="3352800"/>
            <a:ext cx="1122363" cy="3968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ahoma" pitchFamily="34" charset="0"/>
                <a:cs typeface="Arial" charset="0"/>
              </a:rPr>
              <a:t>occluder</a:t>
            </a:r>
          </a:p>
        </p:txBody>
      </p:sp>
      <p:sp>
        <p:nvSpPr>
          <p:cNvPr id="315407" name="Text Box 16"/>
          <p:cNvSpPr txBox="1">
            <a:spLocks noChangeArrowheads="1"/>
          </p:cNvSpPr>
          <p:nvPr/>
        </p:nvSpPr>
        <p:spPr bwMode="auto">
          <a:xfrm>
            <a:off x="6821488" y="4495800"/>
            <a:ext cx="1038225" cy="3968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ahoma" pitchFamily="34" charset="0"/>
                <a:cs typeface="Arial" charset="0"/>
              </a:rPr>
              <a:t>shadow</a:t>
            </a: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</a:blip>
          <a:srcRect/>
          <a:stretch>
            <a:fillRect/>
          </a:stretch>
        </p:blipFill>
        <p:spPr bwMode="auto">
          <a:xfrm>
            <a:off x="1143000" y="3962400"/>
            <a:ext cx="341927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5444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</a:t>
            </a:r>
            <a:r>
              <a:rPr lang="en-US" i="0"/>
              <a:t>glFrustum </a:t>
            </a:r>
            <a:r>
              <a:rPr lang="en-US"/>
              <a:t>Projection Matrix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75171" name="Rectangle 3"/>
          <p:cNvSpPr>
            <a:spLocks noChangeArrowheads="1"/>
          </p:cNvSpPr>
          <p:nvPr/>
        </p:nvSpPr>
        <p:spPr bwMode="auto">
          <a:xfrm>
            <a:off x="3124200" y="297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775172" name="Object 4"/>
          <p:cNvGraphicFramePr>
            <a:graphicFrameLocks noChangeAspect="1"/>
          </p:cNvGraphicFramePr>
          <p:nvPr/>
        </p:nvGraphicFramePr>
        <p:xfrm>
          <a:off x="304800" y="2438400"/>
          <a:ext cx="8604250" cy="268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r:id="rId3" imgW="5002841" imgH="1599746" progId="Equation.3">
                  <p:embed/>
                </p:oleObj>
              </mc:Choice>
              <mc:Fallback>
                <p:oleObj r:id="rId3" imgW="5002841" imgH="1599746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38400"/>
                        <a:ext cx="8604250" cy="268922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5173" name="Rectangle 5"/>
          <p:cNvSpPr>
            <a:spLocks noChangeArrowheads="1"/>
          </p:cNvSpPr>
          <p:nvPr/>
        </p:nvSpPr>
        <p:spPr bwMode="auto">
          <a:xfrm>
            <a:off x="533400" y="5562600"/>
            <a:ext cx="7988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ct val="5000"/>
              </a:spcAft>
              <a:buClr>
                <a:schemeClr val="tx1"/>
              </a:buClr>
              <a:buSzPct val="125000"/>
              <a:buFontTx/>
              <a:buChar char="•"/>
            </a:pPr>
            <a:r>
              <a:rPr lang="en-US" b="1">
                <a:latin typeface="Arial" charset="0"/>
              </a:rPr>
              <a:t>Only third row depends on </a:t>
            </a:r>
            <a:r>
              <a:rPr lang="en-US" b="1" i="1">
                <a:latin typeface="Arial" charset="0"/>
              </a:rPr>
              <a:t>Far</a:t>
            </a:r>
            <a:r>
              <a:rPr lang="en-US" b="1">
                <a:latin typeface="Arial" charset="0"/>
              </a:rPr>
              <a:t> and </a:t>
            </a:r>
            <a:r>
              <a:rPr lang="en-US" b="1" i="1">
                <a:latin typeface="Arial" charset="0"/>
              </a:rPr>
              <a:t>Near</a:t>
            </a:r>
            <a:endParaRPr lang="en-US" b="1">
              <a:latin typeface="Arial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1440" tIns="45720" rIns="91440" bIns="45720">
            <a:spAutoFit/>
          </a:bodyPr>
          <a:lstStyle/>
          <a:p>
            <a:r>
              <a:rPr lang="en-US"/>
              <a:t>Limit of </a:t>
            </a:r>
            <a:r>
              <a:rPr lang="en-US" i="0"/>
              <a:t>glFrustum </a:t>
            </a:r>
            <a:r>
              <a:rPr lang="en-US"/>
              <a:t>Projection Matrix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76195" name="Rectangle 3"/>
          <p:cNvSpPr>
            <a:spLocks noChangeArrowheads="1"/>
          </p:cNvSpPr>
          <p:nvPr/>
        </p:nvSpPr>
        <p:spPr bwMode="auto">
          <a:xfrm>
            <a:off x="3081338" y="3014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776196" name="Object 4"/>
          <p:cNvGraphicFramePr>
            <a:graphicFrameLocks noChangeAspect="1"/>
          </p:cNvGraphicFramePr>
          <p:nvPr/>
        </p:nvGraphicFramePr>
        <p:xfrm>
          <a:off x="152400" y="2057400"/>
          <a:ext cx="8767763" cy="237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3" imgW="4609800" imgH="1244520" progId="Equation.3">
                  <p:embed/>
                </p:oleObj>
              </mc:Choice>
              <mc:Fallback>
                <p:oleObj name="Equation" r:id="rId3" imgW="4609800" imgH="124452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057400"/>
                        <a:ext cx="8767763" cy="23749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6197" name="Rectangle 5"/>
          <p:cNvSpPr>
            <a:spLocks noChangeArrowheads="1"/>
          </p:cNvSpPr>
          <p:nvPr/>
        </p:nvSpPr>
        <p:spPr bwMode="auto">
          <a:xfrm>
            <a:off x="358775" y="4705350"/>
            <a:ext cx="79883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ct val="5000"/>
              </a:spcAft>
              <a:buClr>
                <a:schemeClr val="tx1"/>
              </a:buClr>
              <a:buSzPct val="125000"/>
              <a:buFontTx/>
              <a:buChar char="•"/>
            </a:pPr>
            <a:r>
              <a:rPr lang="en-US" b="1">
                <a:latin typeface="Arial" charset="0"/>
              </a:rPr>
              <a:t>First, second, and fourth rows are the same as in P</a:t>
            </a:r>
          </a:p>
          <a:p>
            <a:pPr marL="342900" indent="-342900">
              <a:spcBef>
                <a:spcPct val="20000"/>
              </a:spcBef>
              <a:spcAft>
                <a:spcPct val="5000"/>
              </a:spcAft>
              <a:buClr>
                <a:schemeClr val="tx1"/>
              </a:buClr>
              <a:buSzPct val="125000"/>
              <a:buFontTx/>
              <a:buChar char="•"/>
            </a:pPr>
            <a:r>
              <a:rPr lang="en-US" b="1">
                <a:latin typeface="Arial" charset="0"/>
              </a:rPr>
              <a:t>But third row </a:t>
            </a:r>
            <a:r>
              <a:rPr lang="en-US" b="1" i="1">
                <a:latin typeface="Arial" charset="0"/>
              </a:rPr>
              <a:t>no longer</a:t>
            </a:r>
            <a:r>
              <a:rPr lang="en-US" b="1">
                <a:latin typeface="Arial" charset="0"/>
              </a:rPr>
              <a:t> depends on </a:t>
            </a:r>
            <a:r>
              <a:rPr lang="en-US" b="1" i="1">
                <a:latin typeface="Arial" charset="0"/>
              </a:rPr>
              <a:t>Far</a:t>
            </a:r>
          </a:p>
          <a:p>
            <a:pPr marL="749300" lvl="1" indent="-292100">
              <a:spcBef>
                <a:spcPct val="20000"/>
              </a:spcBef>
              <a:spcAft>
                <a:spcPct val="5000"/>
              </a:spcAft>
              <a:buClr>
                <a:schemeClr val="tx1"/>
              </a:buClr>
              <a:buSzPct val="125000"/>
              <a:buFontTx/>
              <a:buChar char="•"/>
            </a:pPr>
            <a:r>
              <a:rPr lang="en-US" b="1">
                <a:latin typeface="Arial" charset="0"/>
              </a:rPr>
              <a:t>Effectively, </a:t>
            </a:r>
            <a:r>
              <a:rPr lang="en-US" b="1" i="1">
                <a:latin typeface="Arial" charset="0"/>
              </a:rPr>
              <a:t>Far</a:t>
            </a:r>
            <a:r>
              <a:rPr lang="en-US" b="1">
                <a:latin typeface="Arial" charset="0"/>
              </a:rPr>
              <a:t> equals</a:t>
            </a:r>
            <a:r>
              <a:rPr lang="en-US" b="1" i="1">
                <a:latin typeface="Arial" charset="0"/>
              </a:rPr>
              <a:t> </a:t>
            </a:r>
            <a:r>
              <a:rPr lang="en-US" sz="3400" b="1">
                <a:latin typeface="Arial" charset="0"/>
                <a:sym typeface="Symbol" pitchFamily="18" charset="2"/>
              </a:rPr>
              <a:t></a:t>
            </a:r>
            <a:endParaRPr lang="en-US" sz="3400" b="1">
              <a:latin typeface="Arial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Verifying P</a:t>
            </a:r>
            <a:r>
              <a:rPr lang="en-US" baseline="-25000"/>
              <a:t>inf</a:t>
            </a:r>
            <a:r>
              <a:rPr lang="en-US"/>
              <a:t> Will Not Clip</a:t>
            </a:r>
            <a:br>
              <a:rPr lang="en-US"/>
            </a:br>
            <a:r>
              <a:rPr lang="en-US"/>
              <a:t>Infinitely Far Away Vertices (1)</a:t>
            </a:r>
            <a:endParaRPr lang="en-US" baseline="-25000"/>
          </a:p>
        </p:txBody>
      </p:sp>
      <p:sp>
        <p:nvSpPr>
          <p:cNvPr id="777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What is the most distant possible vertex in front of the eye?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Ok to use homogeneous coordinates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OpenGL convention looks down the negative Z axis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So most distant vertex is (0,0,-D,0) where D&gt;0</a:t>
            </a:r>
          </a:p>
          <a:p>
            <a:pPr>
              <a:lnSpc>
                <a:spcPct val="90000"/>
              </a:lnSpc>
            </a:pPr>
            <a:r>
              <a:rPr lang="en-US" sz="2800"/>
              <a:t>Transform (0,0,-D,0) to window space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Is such a vertex clipped by P</a:t>
            </a:r>
            <a:r>
              <a:rPr lang="en-US" sz="2400" baseline="-25000"/>
              <a:t>inf</a:t>
            </a:r>
            <a:r>
              <a:rPr lang="en-US" sz="2400"/>
              <a:t>?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No, it is not clipped, as explained on the next slide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Verifying P</a:t>
            </a:r>
            <a:r>
              <a:rPr lang="en-US" baseline="-25000"/>
              <a:t>inf</a:t>
            </a:r>
            <a:r>
              <a:rPr lang="en-US"/>
              <a:t> Will Not Clip</a:t>
            </a:r>
            <a:br>
              <a:rPr lang="en-US"/>
            </a:br>
            <a:r>
              <a:rPr lang="en-US"/>
              <a:t>Infinitely Far Away Vertices (2)</a:t>
            </a:r>
          </a:p>
        </p:txBody>
      </p:sp>
      <p:sp>
        <p:nvSpPr>
          <p:cNvPr id="778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Transform eye-space (0,0,-D,0) to clip-space</a:t>
            </a:r>
          </a:p>
        </p:txBody>
      </p:sp>
      <p:graphicFrame>
        <p:nvGraphicFramePr>
          <p:cNvPr id="778244" name="Object 4"/>
          <p:cNvGraphicFramePr>
            <a:graphicFrameLocks noChangeAspect="1"/>
          </p:cNvGraphicFramePr>
          <p:nvPr/>
        </p:nvGraphicFramePr>
        <p:xfrm>
          <a:off x="609600" y="2286000"/>
          <a:ext cx="7170738" cy="172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3" imgW="5206680" imgH="1244520" progId="Equation.3">
                  <p:embed/>
                </p:oleObj>
              </mc:Choice>
              <mc:Fallback>
                <p:oleObj name="Equation" r:id="rId3" imgW="5206680" imgH="124452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286000"/>
                        <a:ext cx="7170738" cy="17224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45" name="Object 5"/>
          <p:cNvGraphicFramePr>
            <a:graphicFrameLocks noChangeAspect="1"/>
          </p:cNvGraphicFramePr>
          <p:nvPr/>
        </p:nvGraphicFramePr>
        <p:xfrm>
          <a:off x="1371600" y="4724400"/>
          <a:ext cx="4959350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5" imgW="2387520" imgH="431640" progId="Equation.3">
                  <p:embed/>
                </p:oleObj>
              </mc:Choice>
              <mc:Fallback>
                <p:oleObj name="Equation" r:id="rId5" imgW="2387520" imgH="431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724400"/>
                        <a:ext cx="4959350" cy="89852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46" name="Rectangle 6"/>
          <p:cNvSpPr>
            <a:spLocks noChangeArrowheads="1"/>
          </p:cNvSpPr>
          <p:nvPr/>
        </p:nvSpPr>
        <p:spPr bwMode="auto">
          <a:xfrm>
            <a:off x="533400" y="4038600"/>
            <a:ext cx="7988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ct val="5000"/>
              </a:spcAft>
              <a:buClr>
                <a:schemeClr val="tx1"/>
              </a:buClr>
              <a:buSzPct val="125000"/>
              <a:buFontTx/>
              <a:buChar char="•"/>
            </a:pPr>
            <a:r>
              <a:rPr lang="en-US" sz="2000" b="1">
                <a:latin typeface="Arial" charset="0"/>
              </a:rPr>
              <a:t>Then, assuming glDepthRange(0,1), transform clip-space position to window-space position</a:t>
            </a:r>
          </a:p>
        </p:txBody>
      </p:sp>
      <p:sp>
        <p:nvSpPr>
          <p:cNvPr id="778247" name="Rectangle 7"/>
          <p:cNvSpPr>
            <a:spLocks noChangeArrowheads="1"/>
          </p:cNvSpPr>
          <p:nvPr/>
        </p:nvSpPr>
        <p:spPr bwMode="auto">
          <a:xfrm>
            <a:off x="533400" y="5486400"/>
            <a:ext cx="79883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ct val="5000"/>
              </a:spcAft>
              <a:buClr>
                <a:schemeClr val="tx1"/>
              </a:buClr>
              <a:buSzPct val="125000"/>
              <a:buFontTx/>
              <a:buChar char="•"/>
            </a:pPr>
            <a:r>
              <a:rPr lang="en-US" sz="2000" b="1">
                <a:latin typeface="Arial" charset="0"/>
                <a:sym typeface="Symbol" pitchFamily="18" charset="2"/>
              </a:rPr>
              <a:t>So </a:t>
            </a:r>
            <a:r>
              <a:rPr lang="en-US" sz="3000" b="1">
                <a:latin typeface="Arial" charset="0"/>
                <a:sym typeface="Symbol" pitchFamily="18" charset="2"/>
              </a:rPr>
              <a:t></a:t>
            </a:r>
            <a:r>
              <a:rPr lang="en-US" sz="2000" b="1">
                <a:latin typeface="Arial" charset="0"/>
              </a:rPr>
              <a:t> </a:t>
            </a:r>
            <a:r>
              <a:rPr lang="en-US" sz="2000" b="1" i="1">
                <a:latin typeface="Arial" charset="0"/>
              </a:rPr>
              <a:t>in front of eye</a:t>
            </a:r>
            <a:r>
              <a:rPr lang="en-US" sz="2000" b="1">
                <a:latin typeface="Arial" charset="0"/>
              </a:rPr>
              <a:t> transforms to the maximum</a:t>
            </a:r>
            <a:br>
              <a:rPr lang="en-US" sz="2000" b="1">
                <a:latin typeface="Arial" charset="0"/>
              </a:rPr>
            </a:br>
            <a:r>
              <a:rPr lang="en-US" sz="2000" b="1">
                <a:latin typeface="Arial" charset="0"/>
              </a:rPr>
              <a:t>window-space Z value, but is still within</a:t>
            </a:r>
            <a:br>
              <a:rPr lang="en-US" sz="2000" b="1">
                <a:latin typeface="Arial" charset="0"/>
              </a:rPr>
            </a:br>
            <a:r>
              <a:rPr lang="en-US" sz="2000" b="1">
                <a:latin typeface="Arial" charset="0"/>
              </a:rPr>
              <a:t>the valid depth range (i.e., not clipped)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P</a:t>
            </a:r>
            <a:r>
              <a:rPr lang="en-US" baseline="-25000"/>
              <a:t>inf</a:t>
            </a:r>
            <a:r>
              <a:rPr lang="en-US"/>
              <a:t> Bad for Depth Buffer Precision?</a:t>
            </a:r>
          </a:p>
        </p:txBody>
      </p:sp>
      <p:sp>
        <p:nvSpPr>
          <p:cNvPr id="779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Naïve question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Wouldn’t moving the far clip plane to infinity waste depth buffer precision?  Seems plausible, but</a:t>
            </a:r>
          </a:p>
          <a:p>
            <a:pPr>
              <a:lnSpc>
                <a:spcPct val="90000"/>
              </a:lnSpc>
            </a:pPr>
            <a:r>
              <a:rPr lang="en-US" sz="2800"/>
              <a:t>Answer: Not really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Minimal depth buffer precision is wasted in practice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This is due to projective nature of perspective</a:t>
            </a:r>
          </a:p>
          <a:p>
            <a:pPr>
              <a:lnSpc>
                <a:spcPct val="90000"/>
              </a:lnSpc>
            </a:pPr>
            <a:r>
              <a:rPr lang="en-US" sz="2800"/>
              <a:t>Say </a:t>
            </a:r>
            <a:r>
              <a:rPr lang="en-US" sz="2800" i="1"/>
              <a:t>Near</a:t>
            </a:r>
            <a:r>
              <a:rPr lang="en-US" sz="2800"/>
              <a:t> is 1.0 and </a:t>
            </a:r>
            <a:r>
              <a:rPr lang="en-US" sz="2800" i="1"/>
              <a:t>Far</a:t>
            </a:r>
            <a:r>
              <a:rPr lang="en-US" sz="2800"/>
              <a:t> is 100.0 (typical situation)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P would transform eye-space infinity to only 1.01 in window space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Only a 1% compression of the depth range</a:t>
            </a:r>
            <a:br>
              <a:rPr lang="en-US" sz="2400"/>
            </a:br>
            <a:r>
              <a:rPr lang="en-US" sz="2400"/>
              <a:t>is required to render infinity without clipping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Moving near closer </a:t>
            </a:r>
            <a:r>
              <a:rPr lang="en-US" sz="2400" u="sng"/>
              <a:t>would</a:t>
            </a:r>
            <a:r>
              <a:rPr lang="en-US" sz="2400"/>
              <a:t> hurt precision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</a:t>
            </a:r>
            <a:r>
              <a:rPr lang="en-US" sz="4000" baseline="-25000"/>
              <a:t>inf</a:t>
            </a:r>
            <a:r>
              <a:rPr lang="en-US" sz="4000"/>
              <a:t> Depth Precision Scale Factor</a:t>
            </a:r>
          </a:p>
        </p:txBody>
      </p:sp>
      <p:sp>
        <p:nvSpPr>
          <p:cNvPr id="780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Using Pinf with </a:t>
            </a:r>
            <a:r>
              <a:rPr lang="en-US" sz="2800" i="1"/>
              <a:t>Near</a:t>
            </a:r>
            <a:r>
              <a:rPr lang="en-US" sz="2800"/>
              <a:t> instead of P with </a:t>
            </a:r>
            <a:r>
              <a:rPr lang="en-US" sz="2800" i="1"/>
              <a:t>Near</a:t>
            </a:r>
            <a:r>
              <a:rPr lang="en-US" sz="2800"/>
              <a:t> and </a:t>
            </a:r>
            <a:r>
              <a:rPr lang="en-US" sz="2800" i="1"/>
              <a:t>Far</a:t>
            </a:r>
            <a:r>
              <a:rPr lang="en-US" sz="2800"/>
              <a:t> compresses (scales) the depth precision by</a:t>
            </a:r>
          </a:p>
        </p:txBody>
      </p:sp>
      <p:graphicFrame>
        <p:nvGraphicFramePr>
          <p:cNvPr id="780292" name="Object 4"/>
          <p:cNvGraphicFramePr>
            <a:graphicFrameLocks noChangeAspect="1"/>
          </p:cNvGraphicFramePr>
          <p:nvPr/>
        </p:nvGraphicFramePr>
        <p:xfrm>
          <a:off x="2286000" y="2667000"/>
          <a:ext cx="1781175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3" imgW="876240" imgH="393480" progId="Equation.3">
                  <p:embed/>
                </p:oleObj>
              </mc:Choice>
              <mc:Fallback>
                <p:oleObj name="Equation" r:id="rId3" imgW="87624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667000"/>
                        <a:ext cx="1781175" cy="80168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0293" name="Rectangle 5"/>
          <p:cNvSpPr>
            <a:spLocks noChangeArrowheads="1"/>
          </p:cNvSpPr>
          <p:nvPr/>
        </p:nvSpPr>
        <p:spPr bwMode="auto">
          <a:xfrm>
            <a:off x="488950" y="3394075"/>
            <a:ext cx="79883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ct val="5000"/>
              </a:spcAft>
              <a:buClr>
                <a:schemeClr val="tx1"/>
              </a:buClr>
              <a:buSzPct val="125000"/>
              <a:buFontTx/>
              <a:buChar char="•"/>
            </a:pPr>
            <a:r>
              <a:rPr lang="en-US">
                <a:latin typeface="Arial" charset="0"/>
              </a:rPr>
              <a:t>The compression of depth precision is uniform, but the depth precision itself is already non-uniform on  eye-space interval [</a:t>
            </a:r>
            <a:r>
              <a:rPr lang="en-US" i="1">
                <a:latin typeface="Arial" charset="0"/>
              </a:rPr>
              <a:t>Near</a:t>
            </a:r>
            <a:r>
              <a:rPr lang="en-US">
                <a:latin typeface="Arial" charset="0"/>
              </a:rPr>
              <a:t>,</a:t>
            </a:r>
            <a:r>
              <a:rPr lang="en-US" i="1">
                <a:latin typeface="Arial" charset="0"/>
              </a:rPr>
              <a:t>Far</a:t>
            </a:r>
            <a:r>
              <a:rPr lang="en-US">
                <a:latin typeface="Arial" charset="0"/>
              </a:rPr>
              <a:t>] due to perspective</a:t>
            </a:r>
          </a:p>
          <a:p>
            <a:pPr marL="749300" lvl="1" indent="-292100">
              <a:spcBef>
                <a:spcPct val="20000"/>
              </a:spcBef>
              <a:spcAft>
                <a:spcPct val="5000"/>
              </a:spcAft>
              <a:buClr>
                <a:schemeClr val="tx1"/>
              </a:buClr>
              <a:buSzPct val="125000"/>
              <a:buFontTx/>
              <a:buChar char="•"/>
            </a:pPr>
            <a:r>
              <a:rPr lang="en-US" sz="2000">
                <a:latin typeface="Arial" charset="0"/>
              </a:rPr>
              <a:t>So the discrete loss of precision is more towards the far clip plane</a:t>
            </a:r>
          </a:p>
          <a:p>
            <a:pPr marL="342900" indent="-342900">
              <a:spcBef>
                <a:spcPct val="20000"/>
              </a:spcBef>
              <a:spcAft>
                <a:spcPct val="5000"/>
              </a:spcAft>
              <a:buClr>
                <a:schemeClr val="tx1"/>
              </a:buClr>
              <a:buSzPct val="125000"/>
              <a:buFontTx/>
              <a:buChar char="•"/>
            </a:pPr>
            <a:r>
              <a:rPr lang="en-US">
                <a:latin typeface="Arial" charset="0"/>
              </a:rPr>
              <a:t>Normally, </a:t>
            </a:r>
            <a:r>
              <a:rPr lang="en-US" i="1">
                <a:latin typeface="Arial" charset="0"/>
              </a:rPr>
              <a:t>Far</a:t>
            </a:r>
            <a:r>
              <a:rPr lang="en-US">
                <a:latin typeface="Arial" charset="0"/>
              </a:rPr>
              <a:t> &gt;&gt; </a:t>
            </a:r>
            <a:r>
              <a:rPr lang="en-US" i="1">
                <a:latin typeface="Arial" charset="0"/>
              </a:rPr>
              <a:t>Near </a:t>
            </a:r>
            <a:r>
              <a:rPr lang="en-US">
                <a:latin typeface="Arial" charset="0"/>
              </a:rPr>
              <a:t>so the scale factor</a:t>
            </a:r>
            <a:br>
              <a:rPr lang="en-US">
                <a:latin typeface="Arial" charset="0"/>
              </a:rPr>
            </a:br>
            <a:r>
              <a:rPr lang="en-US">
                <a:latin typeface="Arial" charset="0"/>
              </a:rPr>
              <a:t>is usually less than but still nearly 1.0</a:t>
            </a:r>
          </a:p>
          <a:p>
            <a:pPr marL="749300" lvl="1" indent="-292100">
              <a:spcBef>
                <a:spcPct val="20000"/>
              </a:spcBef>
              <a:spcAft>
                <a:spcPct val="5000"/>
              </a:spcAft>
              <a:buClr>
                <a:schemeClr val="tx1"/>
              </a:buClr>
              <a:buSzPct val="125000"/>
              <a:buFontTx/>
              <a:buChar char="•"/>
            </a:pPr>
            <a:r>
              <a:rPr lang="en-US" sz="2000">
                <a:latin typeface="Arial" charset="0"/>
              </a:rPr>
              <a:t>So the compression effect is minor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Robust Stenciled Shadow Volumes</a:t>
            </a:r>
          </a:p>
        </p:txBody>
      </p:sp>
      <p:sp>
        <p:nvSpPr>
          <p:cNvPr id="78131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/>
              <a:t>Without Near (or Far) Plane Capping</a:t>
            </a:r>
          </a:p>
          <a:p>
            <a:pPr>
              <a:lnSpc>
                <a:spcPct val="90000"/>
              </a:lnSpc>
            </a:pPr>
            <a:r>
              <a:rPr lang="en-US" sz="2800"/>
              <a:t>Use </a:t>
            </a:r>
            <a:r>
              <a:rPr lang="en-US" sz="2800" i="1"/>
              <a:t>Zfail</a:t>
            </a:r>
            <a:r>
              <a:rPr lang="en-US" sz="2800"/>
              <a:t> Stenciling Approach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Must render geometry to close shadow volume extrusion on the model and at infinity (explained later)</a:t>
            </a:r>
          </a:p>
          <a:p>
            <a:pPr>
              <a:lnSpc>
                <a:spcPct val="90000"/>
              </a:lnSpc>
            </a:pPr>
            <a:r>
              <a:rPr lang="en-US" sz="2800"/>
              <a:t>Use the P</a:t>
            </a:r>
            <a:r>
              <a:rPr lang="en-US" sz="2800" baseline="-25000"/>
              <a:t>inf</a:t>
            </a:r>
            <a:r>
              <a:rPr lang="en-US" sz="2800"/>
              <a:t> Projection Matrix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No worries about far plane clipping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Losses some depth buffer precision (but not much)</a:t>
            </a:r>
          </a:p>
          <a:p>
            <a:pPr>
              <a:lnSpc>
                <a:spcPct val="90000"/>
              </a:lnSpc>
            </a:pPr>
            <a:r>
              <a:rPr lang="en-US" sz="2800"/>
              <a:t>Draw the infinite vertices of the shadow volume using homogeneous coordinates (w=0)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 Closed, but Infinite,</a:t>
            </a:r>
            <a:br>
              <a:rPr lang="en-US"/>
            </a:br>
            <a:r>
              <a:rPr lang="en-US"/>
              <a:t>Shadow Volumes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  <a:tabLst>
                <a:tab pos="7026275" algn="l"/>
              </a:tabLst>
            </a:pPr>
            <a:r>
              <a:rPr lang="en-US" sz="2800"/>
              <a:t>To be robust, the shadow volume geometry must be closed, even at infinity</a:t>
            </a:r>
          </a:p>
          <a:p>
            <a:pPr marL="457200" indent="-457200">
              <a:lnSpc>
                <a:spcPct val="90000"/>
              </a:lnSpc>
              <a:tabLst>
                <a:tab pos="7026275" algn="l"/>
              </a:tabLst>
            </a:pPr>
            <a:r>
              <a:rPr lang="en-US" sz="2800"/>
              <a:t>Three sets of polygons close the shadow volume</a:t>
            </a:r>
          </a:p>
          <a:p>
            <a:pPr marL="876300" lvl="1" indent="-419100">
              <a:lnSpc>
                <a:spcPct val="90000"/>
              </a:lnSpc>
              <a:buFontTx/>
              <a:buAutoNum type="arabicPeriod"/>
              <a:tabLst>
                <a:tab pos="7026275" algn="l"/>
              </a:tabLst>
            </a:pPr>
            <a:r>
              <a:rPr lang="en-US" sz="2400" i="1"/>
              <a:t>Possible silhouette edges</a:t>
            </a:r>
            <a:r>
              <a:rPr lang="en-US" sz="2400"/>
              <a:t> extruded to infinity away from the light</a:t>
            </a:r>
          </a:p>
          <a:p>
            <a:pPr marL="876300" lvl="1" indent="-419100">
              <a:lnSpc>
                <a:spcPct val="90000"/>
              </a:lnSpc>
              <a:buFontTx/>
              <a:buAutoNum type="arabicPeriod"/>
              <a:tabLst>
                <a:tab pos="7026275" algn="l"/>
              </a:tabLst>
            </a:pPr>
            <a:r>
              <a:rPr lang="en-US" sz="2400"/>
              <a:t>All of the occluder’s back-facing (w.r.t. the light) triangles projected away from the light to infinity</a:t>
            </a:r>
          </a:p>
          <a:p>
            <a:pPr marL="876300" lvl="1" indent="-419100">
              <a:lnSpc>
                <a:spcPct val="90000"/>
              </a:lnSpc>
              <a:buFontTx/>
              <a:buAutoNum type="arabicPeriod"/>
              <a:tabLst>
                <a:tab pos="7026275" algn="l"/>
              </a:tabLst>
            </a:pPr>
            <a:r>
              <a:rPr lang="en-US" sz="2400"/>
              <a:t>All of the occluder’s front-facing (w.r.t. the light) triangles</a:t>
            </a:r>
          </a:p>
          <a:p>
            <a:pPr marL="457200" indent="-457200">
              <a:lnSpc>
                <a:spcPct val="90000"/>
              </a:lnSpc>
              <a:tabLst>
                <a:tab pos="7026275" algn="l"/>
              </a:tabLst>
            </a:pPr>
            <a:r>
              <a:rPr lang="en-US" sz="2800"/>
              <a:t>We assume the object vertices and light position are homogeneous coordinates, i.e. (x,y,z,w)</a:t>
            </a:r>
          </a:p>
          <a:p>
            <a:pPr marL="876300" lvl="1" indent="-419100">
              <a:lnSpc>
                <a:spcPct val="90000"/>
              </a:lnSpc>
              <a:tabLst>
                <a:tab pos="7026275" algn="l"/>
              </a:tabLst>
            </a:pPr>
            <a:r>
              <a:rPr lang="en-US" sz="2400"/>
              <a:t>Where w</a:t>
            </a:r>
            <a:r>
              <a:rPr lang="en-US" sz="2400">
                <a:sym typeface="Symbol" pitchFamily="18" charset="2"/>
              </a:rPr>
              <a:t>0</a:t>
            </a:r>
            <a:endParaRPr lang="en-US" sz="240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Set of Shadow Volume Polygons</a:t>
            </a:r>
          </a:p>
        </p:txBody>
      </p:sp>
      <p:sp>
        <p:nvSpPr>
          <p:cNvPr id="783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Assuming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A and B are vertices of an occluder model’s possible silhouette edge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And L is the light position</a:t>
            </a:r>
          </a:p>
          <a:p>
            <a:pPr>
              <a:lnSpc>
                <a:spcPct val="90000"/>
              </a:lnSpc>
            </a:pPr>
            <a:r>
              <a:rPr lang="en-US" sz="2800"/>
              <a:t>For all A and B on silhouette edges of the occluder model, render the quad</a:t>
            </a:r>
          </a:p>
        </p:txBody>
      </p:sp>
      <p:sp>
        <p:nvSpPr>
          <p:cNvPr id="783364" name="Rectangle 4"/>
          <p:cNvSpPr>
            <a:spLocks noChangeArrowheads="1"/>
          </p:cNvSpPr>
          <p:nvPr/>
        </p:nvSpPr>
        <p:spPr bwMode="auto">
          <a:xfrm>
            <a:off x="3457575" y="30337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783365" name="Object 5"/>
          <p:cNvGraphicFramePr>
            <a:graphicFrameLocks noChangeAspect="1"/>
          </p:cNvGraphicFramePr>
          <p:nvPr/>
        </p:nvGraphicFramePr>
        <p:xfrm>
          <a:off x="1216025" y="3910013"/>
          <a:ext cx="3813175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r:id="rId3" imgW="2794000" imgH="990600" progId="Equation.3">
                  <p:embed/>
                </p:oleObj>
              </mc:Choice>
              <mc:Fallback>
                <p:oleObj r:id="rId3" imgW="2794000" imgH="990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6025" y="3910013"/>
                        <a:ext cx="3813175" cy="13525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3366" name="Rectangle 6"/>
          <p:cNvSpPr>
            <a:spLocks noChangeArrowheads="1"/>
          </p:cNvSpPr>
          <p:nvPr/>
        </p:nvSpPr>
        <p:spPr bwMode="auto">
          <a:xfrm>
            <a:off x="555625" y="5292725"/>
            <a:ext cx="798830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ct val="5000"/>
              </a:spcAft>
              <a:buClr>
                <a:schemeClr val="tx1"/>
              </a:buClr>
              <a:buSzPct val="125000"/>
              <a:buFontTx/>
              <a:buChar char="•"/>
            </a:pPr>
            <a:r>
              <a:rPr lang="en-US">
                <a:latin typeface="Arial" charset="0"/>
              </a:rPr>
              <a:t>What is a possible silhouette edge?</a:t>
            </a:r>
          </a:p>
          <a:p>
            <a:pPr marL="749300" lvl="1" indent="-292100">
              <a:spcBef>
                <a:spcPct val="20000"/>
              </a:spcBef>
              <a:spcAft>
                <a:spcPct val="5000"/>
              </a:spcAft>
              <a:buClr>
                <a:schemeClr val="tx1"/>
              </a:buClr>
              <a:buSzPct val="125000"/>
              <a:buFontTx/>
              <a:buChar char="•"/>
            </a:pPr>
            <a:r>
              <a:rPr lang="en-US" sz="2200">
                <a:latin typeface="Arial" charset="0"/>
              </a:rPr>
              <a:t>One polygon sharing an edge faces toward L</a:t>
            </a:r>
          </a:p>
          <a:p>
            <a:pPr marL="749300" lvl="1" indent="-292100">
              <a:spcBef>
                <a:spcPct val="20000"/>
              </a:spcBef>
              <a:spcAft>
                <a:spcPct val="5000"/>
              </a:spcAft>
              <a:buClr>
                <a:schemeClr val="tx1"/>
              </a:buClr>
              <a:buSzPct val="125000"/>
              <a:buFontTx/>
              <a:buChar char="•"/>
            </a:pPr>
            <a:r>
              <a:rPr lang="en-US" sz="2200">
                <a:latin typeface="Arial" charset="0"/>
              </a:rPr>
              <a:t>Other faces away from L</a:t>
            </a:r>
          </a:p>
        </p:txBody>
      </p:sp>
      <p:sp>
        <p:nvSpPr>
          <p:cNvPr id="783367" name="Rectangle 7"/>
          <p:cNvSpPr>
            <a:spLocks noChangeArrowheads="1"/>
          </p:cNvSpPr>
          <p:nvPr/>
        </p:nvSpPr>
        <p:spPr bwMode="auto">
          <a:xfrm>
            <a:off x="6134100" y="4340225"/>
            <a:ext cx="2193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spcAft>
                <a:spcPct val="5000"/>
              </a:spcAft>
              <a:buClr>
                <a:srgbClr val="3D00A4"/>
              </a:buClr>
              <a:buSzPct val="125000"/>
            </a:pPr>
            <a:r>
              <a:rPr lang="en-US" sz="1800" b="1" i="1">
                <a:solidFill>
                  <a:schemeClr val="accent2"/>
                </a:solidFill>
                <a:latin typeface="Arial" charset="0"/>
              </a:rPr>
              <a:t>Homogenous vector differences</a:t>
            </a:r>
          </a:p>
        </p:txBody>
      </p:sp>
      <p:sp>
        <p:nvSpPr>
          <p:cNvPr id="783368" name="Line 8"/>
          <p:cNvSpPr>
            <a:spLocks noChangeShapeType="1"/>
          </p:cNvSpPr>
          <p:nvPr/>
        </p:nvSpPr>
        <p:spPr bwMode="auto">
          <a:xfrm flipH="1">
            <a:off x="5105400" y="4646613"/>
            <a:ext cx="936625" cy="4603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83369" name="Line 9"/>
          <p:cNvSpPr>
            <a:spLocks noChangeShapeType="1"/>
          </p:cNvSpPr>
          <p:nvPr/>
        </p:nvSpPr>
        <p:spPr bwMode="auto">
          <a:xfrm flipH="1">
            <a:off x="5105400" y="4659313"/>
            <a:ext cx="936625" cy="37941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Silhouette Edges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438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1A3333"/>
              </a:clrFrom>
              <a:clrTo>
                <a:srgbClr val="1A333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9200" y="1360488"/>
            <a:ext cx="3733800" cy="2525712"/>
          </a:xfrm>
          <a:prstGeom prst="rect">
            <a:avLst/>
          </a:prstGeom>
          <a:solidFill>
            <a:schemeClr val="accent1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</p:pic>
      <p:pic>
        <p:nvPicPr>
          <p:cNvPr id="78438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1A3333"/>
              </a:clrFrom>
              <a:clrTo>
                <a:srgbClr val="1A333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3962400"/>
            <a:ext cx="4572000" cy="2624138"/>
          </a:xfrm>
          <a:prstGeom prst="rect">
            <a:avLst/>
          </a:prstGeom>
          <a:solidFill>
            <a:schemeClr val="accent1"/>
          </a:solidFill>
          <a:ln w="28575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784389" name="Text Box 5"/>
          <p:cNvSpPr txBox="1">
            <a:spLocks noChangeArrowheads="1"/>
          </p:cNvSpPr>
          <p:nvPr/>
        </p:nvSpPr>
        <p:spPr bwMode="auto">
          <a:xfrm>
            <a:off x="5314950" y="1781175"/>
            <a:ext cx="3200400" cy="13144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  <a:latin typeface="Arial" charset="0"/>
              </a:rPr>
              <a:t>An object viewed from the same basic direction that the light is shining on the object has an identifiable light-view silhouette</a:t>
            </a:r>
          </a:p>
        </p:txBody>
      </p:sp>
      <p:sp>
        <p:nvSpPr>
          <p:cNvPr id="784390" name="Text Box 6"/>
          <p:cNvSpPr txBox="1">
            <a:spLocks noChangeArrowheads="1"/>
          </p:cNvSpPr>
          <p:nvPr/>
        </p:nvSpPr>
        <p:spPr bwMode="auto">
          <a:xfrm>
            <a:off x="5314950" y="3733800"/>
            <a:ext cx="3200400" cy="15589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  <a:latin typeface="Arial" charset="0"/>
              </a:rPr>
              <a:t>An object’s light-view silhouette appears quite jumbled when viewed form a point-of-view that does not correspond well with the light’s point-of-view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4792663" y="2670175"/>
            <a:ext cx="717550" cy="887413"/>
          </a:xfrm>
          <a:custGeom>
            <a:avLst/>
            <a:gdLst/>
            <a:ahLst/>
            <a:cxnLst>
              <a:cxn ang="0">
                <a:pos x="19" y="21"/>
              </a:cxn>
              <a:cxn ang="0">
                <a:pos x="183" y="27"/>
              </a:cxn>
              <a:cxn ang="0">
                <a:pos x="219" y="58"/>
              </a:cxn>
              <a:cxn ang="0">
                <a:pos x="238" y="64"/>
              </a:cxn>
              <a:cxn ang="0">
                <a:pos x="238" y="70"/>
              </a:cxn>
              <a:cxn ang="0">
                <a:pos x="250" y="76"/>
              </a:cxn>
              <a:cxn ang="0">
                <a:pos x="274" y="82"/>
              </a:cxn>
              <a:cxn ang="0">
                <a:pos x="353" y="136"/>
              </a:cxn>
              <a:cxn ang="0">
                <a:pos x="419" y="185"/>
              </a:cxn>
              <a:cxn ang="0">
                <a:pos x="456" y="252"/>
              </a:cxn>
              <a:cxn ang="0">
                <a:pos x="462" y="270"/>
              </a:cxn>
              <a:cxn ang="0">
                <a:pos x="480" y="349"/>
              </a:cxn>
              <a:cxn ang="0">
                <a:pos x="486" y="367"/>
              </a:cxn>
              <a:cxn ang="0">
                <a:pos x="480" y="494"/>
              </a:cxn>
              <a:cxn ang="0">
                <a:pos x="456" y="549"/>
              </a:cxn>
              <a:cxn ang="0">
                <a:pos x="426" y="621"/>
              </a:cxn>
              <a:cxn ang="0">
                <a:pos x="377" y="664"/>
              </a:cxn>
              <a:cxn ang="0">
                <a:pos x="341" y="676"/>
              </a:cxn>
              <a:cxn ang="0">
                <a:pos x="322" y="682"/>
              </a:cxn>
              <a:cxn ang="0">
                <a:pos x="256" y="670"/>
              </a:cxn>
              <a:cxn ang="0">
                <a:pos x="232" y="646"/>
              </a:cxn>
              <a:cxn ang="0">
                <a:pos x="201" y="567"/>
              </a:cxn>
              <a:cxn ang="0">
                <a:pos x="213" y="482"/>
              </a:cxn>
              <a:cxn ang="0">
                <a:pos x="225" y="446"/>
              </a:cxn>
              <a:cxn ang="0">
                <a:pos x="219" y="361"/>
              </a:cxn>
              <a:cxn ang="0">
                <a:pos x="74" y="258"/>
              </a:cxn>
              <a:cxn ang="0">
                <a:pos x="19" y="203"/>
              </a:cxn>
              <a:cxn ang="0">
                <a:pos x="7" y="167"/>
              </a:cxn>
              <a:cxn ang="0">
                <a:pos x="1" y="148"/>
              </a:cxn>
              <a:cxn ang="0">
                <a:pos x="7" y="51"/>
              </a:cxn>
              <a:cxn ang="0">
                <a:pos x="19" y="21"/>
              </a:cxn>
            </a:cxnLst>
            <a:rect l="0" t="0" r="r" b="b"/>
            <a:pathLst>
              <a:path w="486" h="686">
                <a:moveTo>
                  <a:pt x="19" y="21"/>
                </a:moveTo>
                <a:cubicBezTo>
                  <a:pt x="71" y="4"/>
                  <a:pt x="129" y="19"/>
                  <a:pt x="183" y="27"/>
                </a:cubicBezTo>
                <a:cubicBezTo>
                  <a:pt x="194" y="38"/>
                  <a:pt x="205" y="51"/>
                  <a:pt x="219" y="58"/>
                </a:cubicBezTo>
                <a:cubicBezTo>
                  <a:pt x="225" y="61"/>
                  <a:pt x="232" y="60"/>
                  <a:pt x="238" y="64"/>
                </a:cubicBezTo>
                <a:cubicBezTo>
                  <a:pt x="240" y="65"/>
                  <a:pt x="238" y="68"/>
                  <a:pt x="238" y="70"/>
                </a:cubicBezTo>
                <a:cubicBezTo>
                  <a:pt x="221" y="37"/>
                  <a:pt x="234" y="66"/>
                  <a:pt x="250" y="76"/>
                </a:cubicBezTo>
                <a:cubicBezTo>
                  <a:pt x="257" y="80"/>
                  <a:pt x="266" y="80"/>
                  <a:pt x="274" y="82"/>
                </a:cubicBezTo>
                <a:cubicBezTo>
                  <a:pt x="284" y="113"/>
                  <a:pt x="324" y="122"/>
                  <a:pt x="353" y="136"/>
                </a:cubicBezTo>
                <a:cubicBezTo>
                  <a:pt x="370" y="144"/>
                  <a:pt x="408" y="175"/>
                  <a:pt x="419" y="185"/>
                </a:cubicBezTo>
                <a:cubicBezTo>
                  <a:pt x="442" y="206"/>
                  <a:pt x="446" y="221"/>
                  <a:pt x="456" y="252"/>
                </a:cubicBezTo>
                <a:cubicBezTo>
                  <a:pt x="458" y="258"/>
                  <a:pt x="462" y="270"/>
                  <a:pt x="462" y="270"/>
                </a:cubicBezTo>
                <a:cubicBezTo>
                  <a:pt x="470" y="324"/>
                  <a:pt x="464" y="299"/>
                  <a:pt x="480" y="349"/>
                </a:cubicBezTo>
                <a:cubicBezTo>
                  <a:pt x="482" y="355"/>
                  <a:pt x="486" y="367"/>
                  <a:pt x="486" y="367"/>
                </a:cubicBezTo>
                <a:cubicBezTo>
                  <a:pt x="484" y="409"/>
                  <a:pt x="485" y="452"/>
                  <a:pt x="480" y="494"/>
                </a:cubicBezTo>
                <a:cubicBezTo>
                  <a:pt x="475" y="538"/>
                  <a:pt x="469" y="519"/>
                  <a:pt x="456" y="549"/>
                </a:cubicBezTo>
                <a:cubicBezTo>
                  <a:pt x="447" y="570"/>
                  <a:pt x="440" y="602"/>
                  <a:pt x="426" y="621"/>
                </a:cubicBezTo>
                <a:cubicBezTo>
                  <a:pt x="419" y="631"/>
                  <a:pt x="393" y="657"/>
                  <a:pt x="377" y="664"/>
                </a:cubicBezTo>
                <a:cubicBezTo>
                  <a:pt x="365" y="669"/>
                  <a:pt x="353" y="672"/>
                  <a:pt x="341" y="676"/>
                </a:cubicBezTo>
                <a:cubicBezTo>
                  <a:pt x="335" y="678"/>
                  <a:pt x="322" y="682"/>
                  <a:pt x="322" y="682"/>
                </a:cubicBezTo>
                <a:cubicBezTo>
                  <a:pt x="300" y="679"/>
                  <a:pt x="272" y="686"/>
                  <a:pt x="256" y="670"/>
                </a:cubicBezTo>
                <a:cubicBezTo>
                  <a:pt x="224" y="638"/>
                  <a:pt x="280" y="662"/>
                  <a:pt x="232" y="646"/>
                </a:cubicBezTo>
                <a:cubicBezTo>
                  <a:pt x="209" y="625"/>
                  <a:pt x="207" y="596"/>
                  <a:pt x="201" y="567"/>
                </a:cubicBezTo>
                <a:cubicBezTo>
                  <a:pt x="205" y="539"/>
                  <a:pt x="209" y="510"/>
                  <a:pt x="213" y="482"/>
                </a:cubicBezTo>
                <a:cubicBezTo>
                  <a:pt x="215" y="469"/>
                  <a:pt x="225" y="446"/>
                  <a:pt x="225" y="446"/>
                </a:cubicBezTo>
                <a:cubicBezTo>
                  <a:pt x="223" y="418"/>
                  <a:pt x="222" y="389"/>
                  <a:pt x="219" y="361"/>
                </a:cubicBezTo>
                <a:cubicBezTo>
                  <a:pt x="211" y="288"/>
                  <a:pt x="117" y="294"/>
                  <a:pt x="74" y="258"/>
                </a:cubicBezTo>
                <a:cubicBezTo>
                  <a:pt x="56" y="243"/>
                  <a:pt x="29" y="226"/>
                  <a:pt x="19" y="203"/>
                </a:cubicBezTo>
                <a:cubicBezTo>
                  <a:pt x="14" y="191"/>
                  <a:pt x="11" y="179"/>
                  <a:pt x="7" y="167"/>
                </a:cubicBezTo>
                <a:cubicBezTo>
                  <a:pt x="5" y="161"/>
                  <a:pt x="1" y="148"/>
                  <a:pt x="1" y="148"/>
                </a:cubicBezTo>
                <a:cubicBezTo>
                  <a:pt x="3" y="116"/>
                  <a:pt x="0" y="83"/>
                  <a:pt x="7" y="51"/>
                </a:cubicBezTo>
                <a:cubicBezTo>
                  <a:pt x="18" y="0"/>
                  <a:pt x="38" y="77"/>
                  <a:pt x="19" y="2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2454275" y="3476625"/>
            <a:ext cx="4038600" cy="155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>
            <a:off x="5713413" y="1676400"/>
            <a:ext cx="425450" cy="1857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flipH="1">
            <a:off x="3729038" y="1676400"/>
            <a:ext cx="1984375" cy="2297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 flipH="1">
            <a:off x="5359400" y="1676400"/>
            <a:ext cx="354013" cy="2917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>
            <a:off x="3162300" y="1862138"/>
            <a:ext cx="2976563" cy="1863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 flipH="1">
            <a:off x="5005388" y="1862138"/>
            <a:ext cx="1133475" cy="2608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>
            <a:off x="3729038" y="3973513"/>
            <a:ext cx="1276350" cy="4968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3368675" y="1447800"/>
            <a:ext cx="202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(area) light source</a:t>
            </a:r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5730875" y="434340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receiver </a:t>
            </a:r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3521075" y="4495800"/>
            <a:ext cx="97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shadow</a:t>
            </a: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 flipH="1" flipV="1">
            <a:off x="3140075" y="3810000"/>
            <a:ext cx="381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52" name="Line 20"/>
          <p:cNvSpPr>
            <a:spLocks noChangeShapeType="1"/>
          </p:cNvSpPr>
          <p:nvPr/>
        </p:nvSpPr>
        <p:spPr bwMode="auto">
          <a:xfrm flipV="1">
            <a:off x="4511675" y="4648200"/>
            <a:ext cx="762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53" name="Text Box 21"/>
          <p:cNvSpPr txBox="1">
            <a:spLocks noChangeArrowheads="1"/>
          </p:cNvSpPr>
          <p:nvPr/>
        </p:nvSpPr>
        <p:spPr bwMode="auto">
          <a:xfrm>
            <a:off x="2514600" y="2170113"/>
            <a:ext cx="104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occluder</a:t>
            </a: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3673475" y="2438400"/>
            <a:ext cx="990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55" name="Text Box 23"/>
          <p:cNvSpPr txBox="1">
            <a:spLocks noChangeArrowheads="1"/>
          </p:cNvSpPr>
          <p:nvPr/>
        </p:nvSpPr>
        <p:spPr bwMode="auto">
          <a:xfrm>
            <a:off x="4114800" y="3770313"/>
            <a:ext cx="83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umbra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371600" y="2779713"/>
            <a:ext cx="3987801" cy="1814512"/>
            <a:chOff x="1371600" y="2779713"/>
            <a:chExt cx="3987801" cy="1814512"/>
          </a:xfrm>
        </p:grpSpPr>
        <p:sp>
          <p:nvSpPr>
            <p:cNvPr id="44045" name="Line 13"/>
            <p:cNvSpPr>
              <a:spLocks noChangeShapeType="1"/>
            </p:cNvSpPr>
            <p:nvPr/>
          </p:nvSpPr>
          <p:spPr bwMode="auto">
            <a:xfrm flipH="1" flipV="1">
              <a:off x="3162300" y="3725863"/>
              <a:ext cx="566738" cy="24765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046" name="Line 14"/>
            <p:cNvSpPr>
              <a:spLocks noChangeShapeType="1"/>
            </p:cNvSpPr>
            <p:nvPr/>
          </p:nvSpPr>
          <p:spPr bwMode="auto">
            <a:xfrm>
              <a:off x="5005388" y="4470400"/>
              <a:ext cx="354013" cy="12382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056" name="Text Box 24"/>
            <p:cNvSpPr txBox="1">
              <a:spLocks noChangeArrowheads="1"/>
            </p:cNvSpPr>
            <p:nvPr/>
          </p:nvSpPr>
          <p:spPr bwMode="auto">
            <a:xfrm>
              <a:off x="1371600" y="2779713"/>
              <a:ext cx="12128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penumbra</a:t>
              </a:r>
            </a:p>
          </p:txBody>
        </p:sp>
        <p:sp>
          <p:nvSpPr>
            <p:cNvPr id="44057" name="Line 25"/>
            <p:cNvSpPr>
              <a:spLocks noChangeShapeType="1"/>
            </p:cNvSpPr>
            <p:nvPr/>
          </p:nvSpPr>
          <p:spPr bwMode="auto">
            <a:xfrm>
              <a:off x="2530475" y="3048000"/>
              <a:ext cx="24384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058" name="Line 26"/>
            <p:cNvSpPr>
              <a:spLocks noChangeShapeType="1"/>
            </p:cNvSpPr>
            <p:nvPr/>
          </p:nvSpPr>
          <p:spPr bwMode="auto">
            <a:xfrm>
              <a:off x="3368675" y="3276600"/>
              <a:ext cx="1524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060" name="Line 28"/>
            <p:cNvSpPr>
              <a:spLocks noChangeShapeType="1"/>
            </p:cNvSpPr>
            <p:nvPr/>
          </p:nvSpPr>
          <p:spPr bwMode="auto">
            <a:xfrm>
              <a:off x="4968875" y="3657600"/>
              <a:ext cx="22860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062" name="Text Box 30"/>
          <p:cNvSpPr txBox="1">
            <a:spLocks noChangeArrowheads="1"/>
          </p:cNvSpPr>
          <p:nvPr/>
        </p:nvSpPr>
        <p:spPr bwMode="auto">
          <a:xfrm>
            <a:off x="1905000" y="5334000"/>
            <a:ext cx="4276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umbra</a:t>
            </a:r>
            <a:r>
              <a:rPr lang="en-US" dirty="0"/>
              <a:t> – fully shadowed region</a:t>
            </a:r>
          </a:p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b="1" dirty="0">
                <a:solidFill>
                  <a:srgbClr val="0000FF"/>
                </a:solidFill>
              </a:rPr>
              <a:t>penumbra</a:t>
            </a:r>
            <a:r>
              <a:rPr lang="en-US" dirty="0"/>
              <a:t> – partially shadowed region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4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animBg="1"/>
      <p:bldP spid="44038" grpId="0" animBg="1"/>
      <p:bldP spid="44039" grpId="0" animBg="1"/>
      <p:bldP spid="44040" grpId="0" animBg="1"/>
      <p:bldP spid="44041" grpId="0" animBg="1"/>
      <p:bldP spid="44042" grpId="0" animBg="1"/>
      <p:bldP spid="44043" grpId="0" animBg="1"/>
      <p:bldP spid="44044" grpId="0" animBg="1"/>
      <p:bldP spid="44048" grpId="0"/>
      <p:bldP spid="44049" grpId="0"/>
      <p:bldP spid="44050" grpId="0"/>
      <p:bldP spid="44051" grpId="0" animBg="1"/>
      <p:bldP spid="44052" grpId="0" animBg="1"/>
      <p:bldP spid="44053" grpId="0"/>
      <p:bldP spid="44054" grpId="0" animBg="1"/>
      <p:bldP spid="44055" grpId="0"/>
      <p:bldP spid="44062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and 3</a:t>
            </a:r>
            <a:r>
              <a:rPr lang="en-US" baseline="30000"/>
              <a:t>rd</a:t>
            </a:r>
            <a:r>
              <a:rPr lang="en-US"/>
              <a:t> Set of</a:t>
            </a:r>
            <a:br>
              <a:rPr lang="en-US"/>
            </a:br>
            <a:r>
              <a:rPr lang="en-US"/>
              <a:t>Shadow Volume Polygons</a:t>
            </a:r>
          </a:p>
        </p:txBody>
      </p:sp>
      <p:sp>
        <p:nvSpPr>
          <p:cNvPr id="785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2</a:t>
            </a:r>
            <a:r>
              <a:rPr lang="en-US" sz="2800" baseline="30000"/>
              <a:t>nd</a:t>
            </a:r>
            <a:r>
              <a:rPr lang="en-US" sz="2800"/>
              <a:t> set of polygons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Assuming A, B, and C are each vertices of occluder model’s </a:t>
            </a:r>
            <a:r>
              <a:rPr lang="en-US" sz="2400" u="sng"/>
              <a:t>back</a:t>
            </a:r>
            <a:r>
              <a:rPr lang="en-US" sz="2400"/>
              <a:t>-facing triangles w.r.t. light position L</a:t>
            </a:r>
          </a:p>
        </p:txBody>
      </p:sp>
      <p:sp>
        <p:nvSpPr>
          <p:cNvPr id="785412" name="Rectangle 4"/>
          <p:cNvSpPr>
            <a:spLocks noChangeArrowheads="1"/>
          </p:cNvSpPr>
          <p:nvPr/>
        </p:nvSpPr>
        <p:spPr bwMode="auto">
          <a:xfrm>
            <a:off x="3457575" y="3119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785413" name="Object 5"/>
          <p:cNvGraphicFramePr>
            <a:graphicFrameLocks noChangeAspect="1"/>
          </p:cNvGraphicFramePr>
          <p:nvPr/>
        </p:nvGraphicFramePr>
        <p:xfrm>
          <a:off x="1528763" y="2841625"/>
          <a:ext cx="3875087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r:id="rId3" imgW="2730500" imgH="762000" progId="Equation.3">
                  <p:embed/>
                </p:oleObj>
              </mc:Choice>
              <mc:Fallback>
                <p:oleObj r:id="rId3" imgW="2730500" imgH="762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763" y="2841625"/>
                        <a:ext cx="3875087" cy="107632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5414" name="Rectangle 6"/>
          <p:cNvSpPr>
            <a:spLocks noChangeArrowheads="1"/>
          </p:cNvSpPr>
          <p:nvPr/>
        </p:nvSpPr>
        <p:spPr bwMode="auto">
          <a:xfrm>
            <a:off x="477838" y="3859213"/>
            <a:ext cx="79883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749300" lvl="1" indent="-292100">
              <a:spcBef>
                <a:spcPct val="20000"/>
              </a:spcBef>
              <a:spcAft>
                <a:spcPct val="5000"/>
              </a:spcAft>
              <a:buClr>
                <a:schemeClr val="tx1"/>
              </a:buClr>
              <a:buFontTx/>
              <a:buChar char="•"/>
            </a:pPr>
            <a:r>
              <a:rPr lang="en-US">
                <a:latin typeface="Arial" charset="0"/>
              </a:rPr>
              <a:t>These vertices are effectively directions (w=0)</a:t>
            </a:r>
          </a:p>
          <a:p>
            <a:pPr marL="342900" indent="-342900">
              <a:spcBef>
                <a:spcPct val="20000"/>
              </a:spcBef>
              <a:spcAft>
                <a:spcPct val="5000"/>
              </a:spcAft>
              <a:buClr>
                <a:schemeClr val="tx1"/>
              </a:buClr>
              <a:buFontTx/>
              <a:buChar char="•"/>
            </a:pPr>
            <a:r>
              <a:rPr lang="en-US">
                <a:latin typeface="Arial" charset="0"/>
              </a:rPr>
              <a:t>3</a:t>
            </a:r>
            <a:r>
              <a:rPr lang="en-US" baseline="30000">
                <a:latin typeface="Arial" charset="0"/>
              </a:rPr>
              <a:t>rd</a:t>
            </a:r>
            <a:r>
              <a:rPr lang="en-US">
                <a:latin typeface="Arial" charset="0"/>
              </a:rPr>
              <a:t> set of polygons</a:t>
            </a:r>
          </a:p>
          <a:p>
            <a:pPr marL="749300" lvl="1" indent="-292100">
              <a:spcBef>
                <a:spcPct val="20000"/>
              </a:spcBef>
              <a:spcAft>
                <a:spcPct val="5000"/>
              </a:spcAft>
              <a:buClr>
                <a:schemeClr val="tx1"/>
              </a:buClr>
              <a:buFontTx/>
              <a:buChar char="•"/>
            </a:pPr>
            <a:r>
              <a:rPr lang="en-US" sz="2200">
                <a:latin typeface="Arial" charset="0"/>
              </a:rPr>
              <a:t>Assuming A, B, and C are each vertices of occluder model’s </a:t>
            </a:r>
            <a:r>
              <a:rPr lang="en-US" sz="2200" u="sng">
                <a:latin typeface="Arial" charset="0"/>
              </a:rPr>
              <a:t>front</a:t>
            </a:r>
            <a:r>
              <a:rPr lang="en-US" sz="2200">
                <a:latin typeface="Arial" charset="0"/>
              </a:rPr>
              <a:t>-facing triangles w.r.t. light position L</a:t>
            </a:r>
          </a:p>
        </p:txBody>
      </p:sp>
      <p:sp>
        <p:nvSpPr>
          <p:cNvPr id="785415" name="Rectangle 7"/>
          <p:cNvSpPr>
            <a:spLocks noChangeArrowheads="1"/>
          </p:cNvSpPr>
          <p:nvPr/>
        </p:nvSpPr>
        <p:spPr bwMode="auto">
          <a:xfrm>
            <a:off x="4181475" y="3124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785416" name="Object 8"/>
          <p:cNvGraphicFramePr>
            <a:graphicFrameLocks noChangeAspect="1"/>
          </p:cNvGraphicFramePr>
          <p:nvPr/>
        </p:nvGraphicFramePr>
        <p:xfrm>
          <a:off x="1671638" y="5543550"/>
          <a:ext cx="1462087" cy="114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r:id="rId5" imgW="990170" imgH="761669" progId="Equation.3">
                  <p:embed/>
                </p:oleObj>
              </mc:Choice>
              <mc:Fallback>
                <p:oleObj r:id="rId5" imgW="990170" imgH="761669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1638" y="5543550"/>
                        <a:ext cx="1462087" cy="114141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5417" name="Rectangle 9"/>
          <p:cNvSpPr>
            <a:spLocks noChangeArrowheads="1"/>
          </p:cNvSpPr>
          <p:nvPr/>
        </p:nvSpPr>
        <p:spPr bwMode="auto">
          <a:xfrm>
            <a:off x="6567488" y="2978150"/>
            <a:ext cx="2193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spcAft>
                <a:spcPct val="5000"/>
              </a:spcAft>
              <a:buClr>
                <a:srgbClr val="3D00A4"/>
              </a:buClr>
              <a:buSzPct val="125000"/>
            </a:pPr>
            <a:r>
              <a:rPr lang="en-US" sz="1800" b="1" i="1">
                <a:solidFill>
                  <a:schemeClr val="accent2"/>
                </a:solidFill>
                <a:latin typeface="Arial" charset="0"/>
              </a:rPr>
              <a:t>Homogenous vector differences</a:t>
            </a:r>
          </a:p>
        </p:txBody>
      </p:sp>
      <p:sp>
        <p:nvSpPr>
          <p:cNvPr id="785418" name="Line 10"/>
          <p:cNvSpPr>
            <a:spLocks noChangeShapeType="1"/>
          </p:cNvSpPr>
          <p:nvPr/>
        </p:nvSpPr>
        <p:spPr bwMode="auto">
          <a:xfrm flipH="1" flipV="1">
            <a:off x="5453063" y="3044825"/>
            <a:ext cx="1036637" cy="2444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85419" name="Line 11"/>
          <p:cNvSpPr>
            <a:spLocks noChangeShapeType="1"/>
          </p:cNvSpPr>
          <p:nvPr/>
        </p:nvSpPr>
        <p:spPr bwMode="auto">
          <a:xfrm flipH="1">
            <a:off x="5538788" y="3284538"/>
            <a:ext cx="936625" cy="4603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85420" name="Line 12"/>
          <p:cNvSpPr>
            <a:spLocks noChangeShapeType="1"/>
          </p:cNvSpPr>
          <p:nvPr/>
        </p:nvSpPr>
        <p:spPr bwMode="auto">
          <a:xfrm flipH="1">
            <a:off x="5616575" y="3319463"/>
            <a:ext cx="847725" cy="35718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Requirements for Stenciled Shadow Volumes</a:t>
            </a:r>
          </a:p>
        </p:txBody>
      </p:sp>
      <p:sp>
        <p:nvSpPr>
          <p:cNvPr id="787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US" sz="2800"/>
              <a:t>Models must be composed of triangles only (avoiding non-planar polygons)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US" sz="2800"/>
              <a:t>Models must be closed (2-manifold) and have a consistent winding order</a:t>
            </a:r>
          </a:p>
          <a:p>
            <a:pPr marL="876300" lvl="1" indent="-419100">
              <a:lnSpc>
                <a:spcPct val="90000"/>
              </a:lnSpc>
            </a:pPr>
            <a:r>
              <a:rPr lang="en-US" sz="2400"/>
              <a:t>Bergeron [’86] approach could be used to handle “open” models if necessary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US" sz="2800"/>
              <a:t>Homogeneous object coordinates are permitted, assuming w</a:t>
            </a:r>
            <a:r>
              <a:rPr lang="en-US" sz="2800">
                <a:sym typeface="Symbol" pitchFamily="18" charset="2"/>
              </a:rPr>
              <a:t>0</a:t>
            </a:r>
          </a:p>
          <a:p>
            <a:pPr marL="876300" lvl="1" indent="-419100">
              <a:lnSpc>
                <a:spcPct val="90000"/>
              </a:lnSpc>
            </a:pPr>
            <a:r>
              <a:rPr lang="en-US" sz="2400">
                <a:sym typeface="Symbol" pitchFamily="18" charset="2"/>
              </a:rPr>
              <a:t>If not, (x, y, z, -1) = (-x, -y, -z, 1)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US" sz="2800">
                <a:sym typeface="Symbol" pitchFamily="18" charset="2"/>
              </a:rPr>
              <a:t>Ideal light sources only</a:t>
            </a:r>
          </a:p>
          <a:p>
            <a:pPr marL="876300" lvl="1" indent="-419100">
              <a:lnSpc>
                <a:spcPct val="90000"/>
              </a:lnSpc>
            </a:pPr>
            <a:r>
              <a:rPr lang="en-US" sz="2400">
                <a:sym typeface="Symbol" pitchFamily="18" charset="2"/>
              </a:rPr>
              <a:t>Directional or positional, assuming w0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Requirements for Stenciled Shadow Volumes</a:t>
            </a:r>
          </a:p>
        </p:txBody>
      </p:sp>
      <p:sp>
        <p:nvSpPr>
          <p:cNvPr id="788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  <a:buFontTx/>
              <a:buAutoNum type="arabicPeriod" startAt="5"/>
            </a:pPr>
            <a:r>
              <a:rPr lang="en-US" sz="2800"/>
              <a:t>Connectivity information for occluding models must be available</a:t>
            </a:r>
          </a:p>
          <a:p>
            <a:pPr marL="876300" lvl="1" indent="-419100">
              <a:lnSpc>
                <a:spcPct val="90000"/>
              </a:lnSpc>
            </a:pPr>
            <a:r>
              <a:rPr lang="en-US" sz="2400"/>
              <a:t>So silhouette edges w.r.t. light positions can be determined at shadow volume construction time</a:t>
            </a:r>
          </a:p>
          <a:p>
            <a:pPr marL="457200" indent="-457200">
              <a:lnSpc>
                <a:spcPct val="90000"/>
              </a:lnSpc>
              <a:buFontTx/>
              <a:buAutoNum type="arabicPeriod" startAt="5"/>
            </a:pPr>
            <a:r>
              <a:rPr lang="en-US" sz="2800"/>
              <a:t>Projection matrix must be perspective</a:t>
            </a:r>
          </a:p>
          <a:p>
            <a:pPr marL="876300" lvl="1" indent="-419100">
              <a:lnSpc>
                <a:spcPct val="90000"/>
              </a:lnSpc>
            </a:pPr>
            <a:r>
              <a:rPr lang="en-US" sz="2400"/>
              <a:t>Not orthographic</a:t>
            </a:r>
          </a:p>
          <a:p>
            <a:pPr marL="876300" lvl="1" indent="-419100">
              <a:lnSpc>
                <a:spcPct val="90000"/>
              </a:lnSpc>
            </a:pPr>
            <a:r>
              <a:rPr lang="en-US" sz="2400"/>
              <a:t>NV_depth_clamp extension provides orthographic support (more later)</a:t>
            </a:r>
          </a:p>
          <a:p>
            <a:pPr marL="457200" indent="-457200">
              <a:lnSpc>
                <a:spcPct val="90000"/>
              </a:lnSpc>
              <a:buFontTx/>
              <a:buAutoNum type="arabicPeriod" startAt="5"/>
            </a:pPr>
            <a:r>
              <a:rPr lang="en-US" sz="2800"/>
              <a:t>Render must guarantee “watertight” rasterization</a:t>
            </a:r>
          </a:p>
          <a:p>
            <a:pPr marL="876300" lvl="1" indent="-419100">
              <a:lnSpc>
                <a:spcPct val="90000"/>
              </a:lnSpc>
            </a:pPr>
            <a:r>
              <a:rPr lang="en-US" sz="2400"/>
              <a:t>No double hitting pixels at shared polygon edges</a:t>
            </a:r>
          </a:p>
          <a:p>
            <a:pPr marL="876300" lvl="1" indent="-419100">
              <a:lnSpc>
                <a:spcPct val="90000"/>
              </a:lnSpc>
            </a:pPr>
            <a:r>
              <a:rPr lang="en-US" sz="2400"/>
              <a:t>No missed pixels at shared polygon edges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Requirements for Stenciled Shadow Volumes</a:t>
            </a:r>
          </a:p>
        </p:txBody>
      </p:sp>
      <p:sp>
        <p:nvSpPr>
          <p:cNvPr id="789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  <a:buFontTx/>
              <a:buAutoNum type="arabicPeriod" startAt="8"/>
            </a:pPr>
            <a:r>
              <a:rPr lang="en-US" sz="2800"/>
              <a:t>Enough stencil bits</a:t>
            </a:r>
          </a:p>
          <a:p>
            <a:pPr marL="876300" lvl="1" indent="-419100">
              <a:lnSpc>
                <a:spcPct val="90000"/>
              </a:lnSpc>
            </a:pPr>
            <a:r>
              <a:rPr lang="en-US" sz="2400" i="1"/>
              <a:t>N</a:t>
            </a:r>
            <a:r>
              <a:rPr lang="en-US" sz="2400"/>
              <a:t> stencil bits where 2</a:t>
            </a:r>
            <a:r>
              <a:rPr lang="en-US" sz="2400" i="1" baseline="30000"/>
              <a:t>N</a:t>
            </a:r>
            <a:r>
              <a:rPr lang="en-US" sz="2400"/>
              <a:t> is greater than the maximum shadow depth count ever encountered</a:t>
            </a:r>
          </a:p>
          <a:p>
            <a:pPr marL="876300" lvl="1" indent="-419100">
              <a:lnSpc>
                <a:spcPct val="90000"/>
              </a:lnSpc>
            </a:pPr>
            <a:r>
              <a:rPr lang="en-US" sz="2400"/>
              <a:t>Scene dependent</a:t>
            </a:r>
          </a:p>
          <a:p>
            <a:pPr marL="876300" lvl="1" indent="-419100">
              <a:lnSpc>
                <a:spcPct val="90000"/>
              </a:lnSpc>
            </a:pPr>
            <a:r>
              <a:rPr lang="en-US" sz="2400"/>
              <a:t>8-bits is usually quite adequate &amp; what all recent stencil hardware provides</a:t>
            </a:r>
          </a:p>
          <a:p>
            <a:pPr marL="876300" lvl="1" indent="-419100">
              <a:lnSpc>
                <a:spcPct val="90000"/>
              </a:lnSpc>
            </a:pPr>
            <a:r>
              <a:rPr lang="en-US" sz="2400"/>
              <a:t>Wrapping stencil increment/decrement operations (i.e. OpenGL’s EXT_stencil_wrap) permit deeper shadow counts, modulo aliasing with zero</a:t>
            </a:r>
          </a:p>
          <a:p>
            <a:pPr marL="876300" lvl="1" indent="-419100">
              <a:lnSpc>
                <a:spcPct val="90000"/>
              </a:lnSpc>
            </a:pPr>
            <a:r>
              <a:rPr lang="en-US" sz="2400"/>
              <a:t>Realize that shadow depths &gt; 255 imply too</a:t>
            </a:r>
            <a:br>
              <a:rPr lang="en-US" sz="2400"/>
            </a:br>
            <a:r>
              <a:rPr lang="en-US" sz="2400"/>
              <a:t>much fill rate for interactive applications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Requirements for Stenciled Shadow Volumes</a:t>
            </a:r>
          </a:p>
        </p:txBody>
      </p:sp>
      <p:sp>
        <p:nvSpPr>
          <p:cNvPr id="790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Tx/>
              <a:buAutoNum type="arabicPeriod" startAt="9"/>
            </a:pPr>
            <a:r>
              <a:rPr lang="en-US" sz="2800"/>
              <a:t>Rendering features provided by OpenGL 1.0 or DirectX 6 (or subsequent versions)</a:t>
            </a:r>
          </a:p>
          <a:p>
            <a:pPr marL="876300" lvl="1" indent="-419100"/>
            <a:r>
              <a:rPr lang="en-US" sz="2400"/>
              <a:t>Transformation &amp; clipping of homogenous positions</a:t>
            </a:r>
          </a:p>
          <a:p>
            <a:pPr marL="876300" lvl="1" indent="-419100"/>
            <a:r>
              <a:rPr lang="en-US" sz="2400"/>
              <a:t>Front- and back-face culling</a:t>
            </a:r>
          </a:p>
          <a:p>
            <a:pPr marL="876300" lvl="1" indent="-419100"/>
            <a:r>
              <a:rPr lang="en-US" sz="2400"/>
              <a:t>Masking color and depth buffer writes</a:t>
            </a:r>
          </a:p>
          <a:p>
            <a:pPr marL="876300" lvl="1" indent="-419100"/>
            <a:r>
              <a:rPr lang="en-US" sz="2400"/>
              <a:t>Depth buffering (i.e. conventional Z-buffering)</a:t>
            </a:r>
          </a:p>
          <a:p>
            <a:pPr marL="876300" lvl="1" indent="-419100"/>
            <a:r>
              <a:rPr lang="en-US" sz="2400"/>
              <a:t>Stencil-testing support</a:t>
            </a:r>
          </a:p>
        </p:txBody>
      </p:sp>
      <p:sp>
        <p:nvSpPr>
          <p:cNvPr id="790532" name="Rectangle 4"/>
          <p:cNvSpPr>
            <a:spLocks noChangeArrowheads="1"/>
          </p:cNvSpPr>
          <p:nvPr/>
        </p:nvSpPr>
        <p:spPr bwMode="auto">
          <a:xfrm>
            <a:off x="658813" y="5308600"/>
            <a:ext cx="681196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spcAft>
                <a:spcPct val="5000"/>
              </a:spcAft>
              <a:buClr>
                <a:srgbClr val="3D00A4"/>
              </a:buClr>
              <a:buSzPct val="125000"/>
            </a:pPr>
            <a:r>
              <a:rPr lang="en-US" b="1" i="1">
                <a:solidFill>
                  <a:schemeClr val="accent2"/>
                </a:solidFill>
                <a:latin typeface="Arial" charset="0"/>
              </a:rPr>
              <a:t>In practice, these are quite reasonable requirements for nearly any polygonal-based 3D game or application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3695700" y="2743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791556" name="Object 4"/>
          <p:cNvGraphicFramePr>
            <a:graphicFrameLocks noChangeAspect="1"/>
          </p:cNvGraphicFramePr>
          <p:nvPr/>
        </p:nvGraphicFramePr>
        <p:xfrm>
          <a:off x="417513" y="1627188"/>
          <a:ext cx="3857625" cy="301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r:id="rId3" imgW="10876190" imgH="8516539" progId="PSP5.Image">
                  <p:embed/>
                </p:oleObj>
              </mc:Choice>
              <mc:Fallback>
                <p:oleObj r:id="rId3" imgW="10876190" imgH="8516539" progId="PSP5.Im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513" y="1627188"/>
                        <a:ext cx="3857625" cy="30194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1557" name="Rectangle 5"/>
          <p:cNvSpPr>
            <a:spLocks noChangeArrowheads="1"/>
          </p:cNvSpPr>
          <p:nvPr/>
        </p:nvSpPr>
        <p:spPr bwMode="auto">
          <a:xfrm>
            <a:off x="3695700" y="2743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791558" name="Object 6"/>
          <p:cNvGraphicFramePr>
            <a:graphicFrameLocks noChangeAspect="1"/>
          </p:cNvGraphicFramePr>
          <p:nvPr/>
        </p:nvGraphicFramePr>
        <p:xfrm>
          <a:off x="4486275" y="1627188"/>
          <a:ext cx="3857625" cy="301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r:id="rId5" imgW="10876190" imgH="8516539" progId="PSP5.Image">
                  <p:embed/>
                </p:oleObj>
              </mc:Choice>
              <mc:Fallback>
                <p:oleObj r:id="rId5" imgW="10876190" imgH="8516539" progId="PSP5.Imag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6275" y="1627188"/>
                        <a:ext cx="3857625" cy="30194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1559" name="Text Box 7"/>
          <p:cNvSpPr txBox="1">
            <a:spLocks noChangeArrowheads="1"/>
          </p:cNvSpPr>
          <p:nvPr/>
        </p:nvSpPr>
        <p:spPr bwMode="auto">
          <a:xfrm>
            <a:off x="376238" y="4878388"/>
            <a:ext cx="3913187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200" b="1">
                <a:latin typeface="Arial" charset="0"/>
              </a:rPr>
              <a:t>Scene with shadows.</a:t>
            </a:r>
            <a:r>
              <a:rPr lang="en-US" sz="2200">
                <a:latin typeface="Arial" charset="0"/>
              </a:rPr>
              <a:t>  Yellow light is embedded in the green three-holed object.  P</a:t>
            </a:r>
            <a:r>
              <a:rPr lang="en-US" sz="2200" baseline="-25000">
                <a:latin typeface="Arial" charset="0"/>
              </a:rPr>
              <a:t>inf</a:t>
            </a:r>
            <a:r>
              <a:rPr lang="en-US" sz="2200">
                <a:latin typeface="Arial" charset="0"/>
              </a:rPr>
              <a:t> is used for all the following scenes.</a:t>
            </a:r>
          </a:p>
        </p:txBody>
      </p:sp>
      <p:sp>
        <p:nvSpPr>
          <p:cNvPr id="791560" name="Text Box 8"/>
          <p:cNvSpPr txBox="1">
            <a:spLocks noChangeArrowheads="1"/>
          </p:cNvSpPr>
          <p:nvPr/>
        </p:nvSpPr>
        <p:spPr bwMode="auto">
          <a:xfrm>
            <a:off x="4722813" y="4856163"/>
            <a:ext cx="33099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200" b="1">
                <a:latin typeface="Arial" charset="0"/>
              </a:rPr>
              <a:t>Same scene visualizing</a:t>
            </a:r>
            <a:br>
              <a:rPr lang="en-US" sz="2200" b="1">
                <a:latin typeface="Arial" charset="0"/>
              </a:rPr>
            </a:br>
            <a:r>
              <a:rPr lang="en-US" sz="2200" b="1">
                <a:latin typeface="Arial" charset="0"/>
              </a:rPr>
              <a:t>the shadow volumes.</a:t>
            </a:r>
            <a:endParaRPr lang="en-US" sz="2200">
              <a:latin typeface="Arial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92579" name="Object 3"/>
          <p:cNvGraphicFramePr>
            <a:graphicFrameLocks noChangeAspect="1"/>
          </p:cNvGraphicFramePr>
          <p:nvPr/>
        </p:nvGraphicFramePr>
        <p:xfrm>
          <a:off x="579438" y="2308225"/>
          <a:ext cx="3857625" cy="301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r:id="rId3" imgW="10876190" imgH="8516539" progId="PSP5.Image">
                  <p:embed/>
                </p:oleObj>
              </mc:Choice>
              <mc:Fallback>
                <p:oleObj r:id="rId3" imgW="10876190" imgH="8516539" progId="PSP5.Im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438" y="2308225"/>
                        <a:ext cx="3857625" cy="30194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2580" name="Object 4"/>
          <p:cNvGraphicFramePr>
            <a:graphicFrameLocks noChangeAspect="1"/>
          </p:cNvGraphicFramePr>
          <p:nvPr/>
        </p:nvGraphicFramePr>
        <p:xfrm>
          <a:off x="4648200" y="2308225"/>
          <a:ext cx="3857625" cy="301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r:id="rId5" imgW="10876190" imgH="8516539" progId="PSP5.Image">
                  <p:embed/>
                </p:oleObj>
              </mc:Choice>
              <mc:Fallback>
                <p:oleObj r:id="rId5" imgW="10876190" imgH="8516539" progId="PSP5.Imag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308225"/>
                        <a:ext cx="3857625" cy="30194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2581" name="Text Box 5"/>
          <p:cNvSpPr txBox="1">
            <a:spLocks noChangeArrowheads="1"/>
          </p:cNvSpPr>
          <p:nvPr/>
        </p:nvSpPr>
        <p:spPr bwMode="auto">
          <a:xfrm>
            <a:off x="533400" y="1905000"/>
            <a:ext cx="33432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latin typeface="Arial" charset="0"/>
              </a:rPr>
              <a:t>Details worth noting . . .</a:t>
            </a:r>
            <a:endParaRPr lang="en-US" sz="2200">
              <a:latin typeface="Arial" charset="0"/>
            </a:endParaRPr>
          </a:p>
        </p:txBody>
      </p:sp>
      <p:sp>
        <p:nvSpPr>
          <p:cNvPr id="792582" name="Text Box 6"/>
          <p:cNvSpPr txBox="1">
            <a:spLocks noChangeArrowheads="1"/>
          </p:cNvSpPr>
          <p:nvPr/>
        </p:nvSpPr>
        <p:spPr bwMode="auto">
          <a:xfrm>
            <a:off x="620713" y="5503863"/>
            <a:ext cx="3838575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200" b="1">
                <a:latin typeface="Arial" charset="0"/>
              </a:rPr>
              <a:t>Fine details:</a:t>
            </a:r>
            <a:r>
              <a:rPr lang="en-US" sz="2200">
                <a:latin typeface="Arial" charset="0"/>
              </a:rPr>
              <a:t> Shadows</a:t>
            </a:r>
            <a:br>
              <a:rPr lang="en-US" sz="2200">
                <a:latin typeface="Arial" charset="0"/>
              </a:rPr>
            </a:br>
            <a:r>
              <a:rPr lang="en-US" sz="2200">
                <a:latin typeface="Arial" charset="0"/>
              </a:rPr>
              <a:t>of the A, N, and T letters on</a:t>
            </a:r>
            <a:br>
              <a:rPr lang="en-US" sz="2200">
                <a:latin typeface="Arial" charset="0"/>
              </a:rPr>
            </a:br>
            <a:r>
              <a:rPr lang="en-US" sz="2200">
                <a:latin typeface="Arial" charset="0"/>
              </a:rPr>
              <a:t>the knight’s armor and shield.</a:t>
            </a:r>
          </a:p>
        </p:txBody>
      </p:sp>
      <p:sp>
        <p:nvSpPr>
          <p:cNvPr id="792583" name="Text Box 7"/>
          <p:cNvSpPr txBox="1">
            <a:spLocks noChangeArrowheads="1"/>
          </p:cNvSpPr>
          <p:nvPr/>
        </p:nvSpPr>
        <p:spPr bwMode="auto">
          <a:xfrm>
            <a:off x="4551363" y="5426075"/>
            <a:ext cx="428625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200" b="1">
                <a:latin typeface="Arial" charset="0"/>
              </a:rPr>
              <a:t>Hard case:</a:t>
            </a:r>
            <a:r>
              <a:rPr lang="en-US" sz="2200">
                <a:latin typeface="Arial" charset="0"/>
              </a:rPr>
              <a:t> The shadow volume from the front-facing hole</a:t>
            </a:r>
            <a:br>
              <a:rPr lang="en-US" sz="2200">
                <a:latin typeface="Arial" charset="0"/>
              </a:rPr>
            </a:br>
            <a:r>
              <a:rPr lang="en-US" sz="2200">
                <a:latin typeface="Arial" charset="0"/>
              </a:rPr>
              <a:t>would definitely intersect</a:t>
            </a:r>
            <a:br>
              <a:rPr lang="en-US" sz="2200">
                <a:latin typeface="Arial" charset="0"/>
              </a:rPr>
            </a:br>
            <a:r>
              <a:rPr lang="en-US" sz="2200">
                <a:latin typeface="Arial" charset="0"/>
              </a:rPr>
              <a:t>the near clip plane.</a:t>
            </a:r>
          </a:p>
        </p:txBody>
      </p:sp>
      <p:sp>
        <p:nvSpPr>
          <p:cNvPr id="792584" name="Line 8"/>
          <p:cNvSpPr>
            <a:spLocks noChangeShapeType="1"/>
          </p:cNvSpPr>
          <p:nvPr/>
        </p:nvSpPr>
        <p:spPr bwMode="auto">
          <a:xfrm flipV="1">
            <a:off x="2098675" y="3868738"/>
            <a:ext cx="257175" cy="164941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>
            <a:outerShdw dist="45791" dir="2021404" algn="ctr" rotWithShape="0">
              <a:srgbClr val="FFA400"/>
            </a:outerShdw>
          </a:effec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2585" name="Line 9"/>
          <p:cNvSpPr>
            <a:spLocks noChangeShapeType="1"/>
          </p:cNvSpPr>
          <p:nvPr/>
        </p:nvSpPr>
        <p:spPr bwMode="auto">
          <a:xfrm flipH="1" flipV="1">
            <a:off x="1857375" y="3960813"/>
            <a:ext cx="233363" cy="15382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>
            <a:outerShdw dist="45791" dir="2021404" algn="ctr" rotWithShape="0">
              <a:srgbClr val="FFA400"/>
            </a:outerShdw>
          </a:effec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2586" name="Line 10"/>
          <p:cNvSpPr>
            <a:spLocks noChangeShapeType="1"/>
          </p:cNvSpPr>
          <p:nvPr/>
        </p:nvSpPr>
        <p:spPr bwMode="auto">
          <a:xfrm flipH="1" flipV="1">
            <a:off x="2009775" y="4113213"/>
            <a:ext cx="88900" cy="14160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>
            <a:outerShdw dist="45791" dir="2021404" algn="ctr" rotWithShape="0">
              <a:srgbClr val="FFA400"/>
            </a:outerShdw>
          </a:effec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2587" name="Line 11"/>
          <p:cNvSpPr>
            <a:spLocks noChangeShapeType="1"/>
          </p:cNvSpPr>
          <p:nvPr/>
        </p:nvSpPr>
        <p:spPr bwMode="auto">
          <a:xfrm flipV="1">
            <a:off x="5540375" y="3095625"/>
            <a:ext cx="1684338" cy="238601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>
            <a:outerShdw dist="40161" dir="20493903" algn="ctr" rotWithShape="0">
              <a:srgbClr val="FFA400"/>
            </a:outerShdw>
          </a:effec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93603" name="Rectangle 3"/>
          <p:cNvSpPr>
            <a:spLocks noChangeArrowheads="1"/>
          </p:cNvSpPr>
          <p:nvPr/>
        </p:nvSpPr>
        <p:spPr bwMode="auto">
          <a:xfrm>
            <a:off x="3695700" y="2743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793604" name="Object 4"/>
          <p:cNvGraphicFramePr>
            <a:graphicFrameLocks noChangeAspect="1"/>
          </p:cNvGraphicFramePr>
          <p:nvPr/>
        </p:nvGraphicFramePr>
        <p:xfrm>
          <a:off x="4498975" y="1760538"/>
          <a:ext cx="3857625" cy="301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r:id="rId3" imgW="10876190" imgH="8516539" progId="PSP5.Image">
                  <p:embed/>
                </p:oleObj>
              </mc:Choice>
              <mc:Fallback>
                <p:oleObj r:id="rId3" imgW="10876190" imgH="8516539" progId="PSP5.Im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8975" y="1760538"/>
                        <a:ext cx="3857625" cy="30194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3605" name="Rectangle 5"/>
          <p:cNvSpPr>
            <a:spLocks noChangeArrowheads="1"/>
          </p:cNvSpPr>
          <p:nvPr/>
        </p:nvSpPr>
        <p:spPr bwMode="auto">
          <a:xfrm>
            <a:off x="3695700" y="2743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793606" name="Object 6"/>
          <p:cNvGraphicFramePr>
            <a:graphicFrameLocks noChangeAspect="1"/>
          </p:cNvGraphicFramePr>
          <p:nvPr/>
        </p:nvGraphicFramePr>
        <p:xfrm>
          <a:off x="384175" y="1728788"/>
          <a:ext cx="3857625" cy="301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r:id="rId5" imgW="10876190" imgH="8516539" progId="PSP5.Image">
                  <p:embed/>
                </p:oleObj>
              </mc:Choice>
              <mc:Fallback>
                <p:oleObj r:id="rId5" imgW="10876190" imgH="8516539" progId="PSP5.Imag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1728788"/>
                        <a:ext cx="3857625" cy="30194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3607" name="Rectangle 7"/>
          <p:cNvSpPr>
            <a:spLocks noChangeArrowheads="1"/>
          </p:cNvSpPr>
          <p:nvPr/>
        </p:nvSpPr>
        <p:spPr bwMode="auto">
          <a:xfrm>
            <a:off x="238125" y="4933950"/>
            <a:ext cx="4138613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200" b="1">
                <a:latin typeface="Arial" charset="0"/>
              </a:rPr>
              <a:t>Alternate view of same scene with shadows.</a:t>
            </a:r>
            <a:r>
              <a:rPr lang="en-US" sz="2200">
                <a:latin typeface="Arial" charset="0"/>
              </a:rPr>
              <a:t>  Yellow lines indicate previous view’s view frustum boundary.  Recall shadows are view-independent.</a:t>
            </a:r>
          </a:p>
        </p:txBody>
      </p:sp>
      <p:sp>
        <p:nvSpPr>
          <p:cNvPr id="793608" name="Rectangle 8"/>
          <p:cNvSpPr>
            <a:spLocks noChangeArrowheads="1"/>
          </p:cNvSpPr>
          <p:nvPr/>
        </p:nvSpPr>
        <p:spPr bwMode="auto">
          <a:xfrm>
            <a:off x="4543425" y="4956175"/>
            <a:ext cx="40147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200" b="1">
                <a:latin typeface="Arial" charset="0"/>
              </a:rPr>
              <a:t>Shadow volumes from the alternate view.</a:t>
            </a:r>
            <a:endParaRPr lang="en-US" sz="2200">
              <a:latin typeface="Arial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94627" name="Rectangle 3"/>
          <p:cNvSpPr>
            <a:spLocks noChangeArrowheads="1"/>
          </p:cNvSpPr>
          <p:nvPr/>
        </p:nvSpPr>
        <p:spPr bwMode="auto">
          <a:xfrm>
            <a:off x="3695700" y="2743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794628" name="Object 4"/>
          <p:cNvGraphicFramePr>
            <a:graphicFrameLocks noChangeAspect="1"/>
          </p:cNvGraphicFramePr>
          <p:nvPr/>
        </p:nvGraphicFramePr>
        <p:xfrm>
          <a:off x="417513" y="1651000"/>
          <a:ext cx="3857625" cy="301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r:id="rId3" imgW="10876190" imgH="8516539" progId="PSP5.Image">
                  <p:embed/>
                </p:oleObj>
              </mc:Choice>
              <mc:Fallback>
                <p:oleObj r:id="rId3" imgW="10876190" imgH="8516539" progId="PSP5.Im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513" y="1651000"/>
                        <a:ext cx="3857625" cy="30194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4629" name="Rectangle 5"/>
          <p:cNvSpPr>
            <a:spLocks noChangeArrowheads="1"/>
          </p:cNvSpPr>
          <p:nvPr/>
        </p:nvSpPr>
        <p:spPr bwMode="auto">
          <a:xfrm>
            <a:off x="3695700" y="2743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794630" name="Object 6"/>
          <p:cNvGraphicFramePr>
            <a:graphicFrameLocks noChangeAspect="1"/>
          </p:cNvGraphicFramePr>
          <p:nvPr/>
        </p:nvGraphicFramePr>
        <p:xfrm>
          <a:off x="4576763" y="1649413"/>
          <a:ext cx="3857625" cy="301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r:id="rId5" imgW="10876190" imgH="8516539" progId="PSP5.Image">
                  <p:embed/>
                </p:oleObj>
              </mc:Choice>
              <mc:Fallback>
                <p:oleObj r:id="rId5" imgW="10876190" imgH="8516539" progId="PSP5.Imag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6763" y="1649413"/>
                        <a:ext cx="3857625" cy="30194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4631" name="Rectangle 7"/>
          <p:cNvSpPr>
            <a:spLocks noChangeArrowheads="1"/>
          </p:cNvSpPr>
          <p:nvPr/>
        </p:nvSpPr>
        <p:spPr bwMode="auto">
          <a:xfrm>
            <a:off x="3695700" y="2743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4632" name="Text Box 8"/>
          <p:cNvSpPr txBox="1">
            <a:spLocks noChangeArrowheads="1"/>
          </p:cNvSpPr>
          <p:nvPr/>
        </p:nvSpPr>
        <p:spPr bwMode="auto">
          <a:xfrm>
            <a:off x="331788" y="4822825"/>
            <a:ext cx="4225925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200" b="1">
                <a:latin typeface="Arial" charset="0"/>
              </a:rPr>
              <a:t>Clip-space view.</a:t>
            </a:r>
            <a:r>
              <a:rPr lang="en-US" sz="2200">
                <a:latin typeface="Arial" charset="0"/>
              </a:rPr>
              <a:t>  Original view’s scene seen from clip space.  The back plane is “at infinity” with very little effective depth precision near infinity.</a:t>
            </a:r>
          </a:p>
        </p:txBody>
      </p:sp>
      <p:sp>
        <p:nvSpPr>
          <p:cNvPr id="794633" name="Text Box 9"/>
          <p:cNvSpPr txBox="1">
            <a:spLocks noChangeArrowheads="1"/>
          </p:cNvSpPr>
          <p:nvPr/>
        </p:nvSpPr>
        <p:spPr bwMode="auto">
          <a:xfrm>
            <a:off x="4468813" y="4789488"/>
            <a:ext cx="4349750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200" b="1">
                <a:latin typeface="Arial" charset="0"/>
              </a:rPr>
              <a:t>Clip-space view of shadow volumes.</a:t>
            </a:r>
            <a:r>
              <a:rPr lang="en-US" sz="2200">
                <a:latin typeface="Arial" charset="0"/>
              </a:rPr>
              <a:t>  Back-facing</a:t>
            </a:r>
            <a:br>
              <a:rPr lang="en-US" sz="2200">
                <a:latin typeface="Arial" charset="0"/>
              </a:rPr>
            </a:br>
            <a:r>
              <a:rPr lang="en-US" sz="2200">
                <a:latin typeface="Arial" charset="0"/>
              </a:rPr>
              <a:t>triangles w.r.t. light are seen</a:t>
            </a:r>
            <a:br>
              <a:rPr lang="en-US" sz="2200">
                <a:latin typeface="Arial" charset="0"/>
              </a:rPr>
            </a:br>
            <a:r>
              <a:rPr lang="en-US" sz="2200">
                <a:latin typeface="Arial" charset="0"/>
              </a:rPr>
              <a:t>projected onto far</a:t>
            </a:r>
            <a:br>
              <a:rPr lang="en-US" sz="2200">
                <a:latin typeface="Arial" charset="0"/>
              </a:rPr>
            </a:br>
            <a:r>
              <a:rPr lang="en-US" sz="2200">
                <a:latin typeface="Arial" charset="0"/>
              </a:rPr>
              <a:t>plane at infinity.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95651" name="Rectangle 3"/>
          <p:cNvSpPr>
            <a:spLocks noChangeArrowheads="1"/>
          </p:cNvSpPr>
          <p:nvPr/>
        </p:nvSpPr>
        <p:spPr bwMode="auto">
          <a:xfrm>
            <a:off x="3790950" y="2747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795652" name="Object 4"/>
          <p:cNvGraphicFramePr>
            <a:graphicFrameLocks noChangeAspect="1"/>
          </p:cNvGraphicFramePr>
          <p:nvPr/>
        </p:nvGraphicFramePr>
        <p:xfrm>
          <a:off x="423863" y="1543050"/>
          <a:ext cx="3463925" cy="302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r:id="rId3" imgW="9876190" imgH="8640381" progId="PSP5.Image">
                  <p:embed/>
                </p:oleObj>
              </mc:Choice>
              <mc:Fallback>
                <p:oleObj r:id="rId3" imgW="9876190" imgH="8640381" progId="PSP5.Im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3" y="1543050"/>
                        <a:ext cx="3463925" cy="302101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5653" name="Rectangle 5"/>
          <p:cNvSpPr>
            <a:spLocks noChangeArrowheads="1"/>
          </p:cNvSpPr>
          <p:nvPr/>
        </p:nvSpPr>
        <p:spPr bwMode="auto">
          <a:xfrm>
            <a:off x="3790950" y="2747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795654" name="Object 6"/>
          <p:cNvGraphicFramePr>
            <a:graphicFrameLocks noChangeAspect="1"/>
          </p:cNvGraphicFramePr>
          <p:nvPr/>
        </p:nvGraphicFramePr>
        <p:xfrm>
          <a:off x="4181475" y="1543050"/>
          <a:ext cx="3390900" cy="301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r:id="rId5" imgW="9876190" imgH="8640381" progId="PSP5.Image">
                  <p:embed/>
                </p:oleObj>
              </mc:Choice>
              <mc:Fallback>
                <p:oleObj r:id="rId5" imgW="9876190" imgH="8640381" progId="PSP5.Imag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1475" y="1543050"/>
                        <a:ext cx="3390900" cy="30130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5655" name="Rectangle 7"/>
          <p:cNvSpPr>
            <a:spLocks noChangeArrowheads="1"/>
          </p:cNvSpPr>
          <p:nvPr/>
        </p:nvSpPr>
        <p:spPr bwMode="auto">
          <a:xfrm>
            <a:off x="238125" y="4700588"/>
            <a:ext cx="3714750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200" b="1">
                <a:latin typeface="Arial" charset="0"/>
              </a:rPr>
              <a:t>Original eye’s view.</a:t>
            </a:r>
            <a:r>
              <a:rPr lang="en-US" sz="2200">
                <a:latin typeface="Arial" charset="0"/>
              </a:rPr>
              <a:t> Again, yellow light is embedded in the green three-holed object.  P</a:t>
            </a:r>
            <a:r>
              <a:rPr lang="en-US" sz="2200" baseline="-25000">
                <a:latin typeface="Arial" charset="0"/>
              </a:rPr>
              <a:t>inf</a:t>
            </a:r>
            <a:r>
              <a:rPr lang="en-US" sz="2200">
                <a:latin typeface="Arial" charset="0"/>
              </a:rPr>
              <a:t> is used for all the following scenes.</a:t>
            </a:r>
          </a:p>
        </p:txBody>
      </p:sp>
      <p:sp>
        <p:nvSpPr>
          <p:cNvPr id="795656" name="Rectangle 8"/>
          <p:cNvSpPr>
            <a:spLocks noChangeArrowheads="1"/>
          </p:cNvSpPr>
          <p:nvPr/>
        </p:nvSpPr>
        <p:spPr bwMode="auto">
          <a:xfrm>
            <a:off x="4152900" y="4689475"/>
            <a:ext cx="4260850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200" b="1">
                <a:latin typeface="Arial" charset="0"/>
              </a:rPr>
              <a:t>Eye-space view of previous eye’s view.</a:t>
            </a:r>
            <a:r>
              <a:rPr lang="en-US" sz="2200">
                <a:latin typeface="Arial" charset="0"/>
              </a:rPr>
              <a:t> Clipped to the previous eye’s P</a:t>
            </a:r>
            <a:r>
              <a:rPr lang="en-US" sz="2200" baseline="-25000">
                <a:latin typeface="Arial" charset="0"/>
              </a:rPr>
              <a:t>inf</a:t>
            </a:r>
            <a:r>
              <a:rPr lang="en-US" sz="2200">
                <a:latin typeface="Arial" charset="0"/>
              </a:rPr>
              <a:t> view</a:t>
            </a:r>
            <a:br>
              <a:rPr lang="en-US" sz="2200">
                <a:latin typeface="Arial" charset="0"/>
              </a:rPr>
            </a:br>
            <a:r>
              <a:rPr lang="en-US" sz="2200">
                <a:latin typeface="Arial" charset="0"/>
              </a:rPr>
              <a:t>frustum.  Shows knight’s</a:t>
            </a:r>
            <a:br>
              <a:rPr lang="en-US" sz="2200">
                <a:latin typeface="Arial" charset="0"/>
              </a:rPr>
            </a:br>
            <a:r>
              <a:rPr lang="en-US" sz="2200">
                <a:latin typeface="Arial" charset="0"/>
              </a:rPr>
              <a:t>projection to infinity.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</a:t>
            </a:r>
            <a:endParaRPr lang="en-GB" dirty="0"/>
          </a:p>
        </p:txBody>
      </p:sp>
      <p:graphicFrame>
        <p:nvGraphicFramePr>
          <p:cNvPr id="172036" name="Object 4"/>
          <p:cNvGraphicFramePr>
            <a:graphicFrameLocks noChangeAspect="1"/>
          </p:cNvGraphicFramePr>
          <p:nvPr/>
        </p:nvGraphicFramePr>
        <p:xfrm>
          <a:off x="554038" y="1981200"/>
          <a:ext cx="7924800" cy="3856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83" name="Photo Editor Photo" r:id="rId3" imgW="26266667" imgH="12780952" progId="MSPhotoEd.3">
                  <p:embed/>
                </p:oleObj>
              </mc:Choice>
              <mc:Fallback>
                <p:oleObj name="Photo Editor Photo" r:id="rId3" imgW="26266667" imgH="12780952" progId="MSPhotoEd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8" y="1981200"/>
                        <a:ext cx="7924800" cy="3856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96675" name="Rectangle 3"/>
          <p:cNvSpPr>
            <a:spLocks noChangeArrowheads="1"/>
          </p:cNvSpPr>
          <p:nvPr/>
        </p:nvSpPr>
        <p:spPr bwMode="auto">
          <a:xfrm>
            <a:off x="3790950" y="2747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796676" name="Object 4"/>
          <p:cNvGraphicFramePr>
            <a:graphicFrameLocks noChangeAspect="1"/>
          </p:cNvGraphicFramePr>
          <p:nvPr/>
        </p:nvGraphicFramePr>
        <p:xfrm>
          <a:off x="466725" y="1698625"/>
          <a:ext cx="4397375" cy="383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r:id="rId3" imgW="9876190" imgH="8640381" progId="PSP5.Image">
                  <p:embed/>
                </p:oleObj>
              </mc:Choice>
              <mc:Fallback>
                <p:oleObj r:id="rId3" imgW="9876190" imgH="8640381" progId="PSP5.Im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1698625"/>
                        <a:ext cx="4397375" cy="38354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6677" name="Rectangle 5"/>
          <p:cNvSpPr>
            <a:spLocks noChangeArrowheads="1"/>
          </p:cNvSpPr>
          <p:nvPr/>
        </p:nvSpPr>
        <p:spPr bwMode="auto">
          <a:xfrm>
            <a:off x="5006975" y="1970088"/>
            <a:ext cx="3925888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200" b="1">
                <a:latin typeface="Arial" charset="0"/>
              </a:rPr>
              <a:t>Clip-space view of previous eye’s view. </a:t>
            </a:r>
            <a:r>
              <a:rPr lang="en-US" sz="2200">
                <a:latin typeface="Arial" charset="0"/>
              </a:rPr>
              <a:t>Shows shadow volume closed at infinity and other shadow volume’s intersection with the near clip plane.</a:t>
            </a:r>
          </a:p>
        </p:txBody>
      </p:sp>
      <p:sp>
        <p:nvSpPr>
          <p:cNvPr id="796678" name="Line 6"/>
          <p:cNvSpPr>
            <a:spLocks noChangeShapeType="1"/>
          </p:cNvSpPr>
          <p:nvPr/>
        </p:nvSpPr>
        <p:spPr bwMode="auto">
          <a:xfrm flipV="1">
            <a:off x="598488" y="4370388"/>
            <a:ext cx="569912" cy="1346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>
            <a:outerShdw dist="45791" dir="2021404" algn="ctr" rotWithShape="0">
              <a:srgbClr val="FFA400"/>
            </a:outerShdw>
          </a:effec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6679" name="Line 7"/>
          <p:cNvSpPr>
            <a:spLocks noChangeShapeType="1"/>
          </p:cNvSpPr>
          <p:nvPr/>
        </p:nvSpPr>
        <p:spPr bwMode="auto">
          <a:xfrm flipH="1" flipV="1">
            <a:off x="3908425" y="4319588"/>
            <a:ext cx="311150" cy="147161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>
            <a:outerShdw dist="45791" dir="2021404" algn="ctr" rotWithShape="0">
              <a:srgbClr val="FFA400"/>
            </a:outerShdw>
          </a:effec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6680" name="Rectangle 8"/>
          <p:cNvSpPr>
            <a:spLocks noChangeArrowheads="1"/>
          </p:cNvSpPr>
          <p:nvPr/>
        </p:nvSpPr>
        <p:spPr bwMode="auto">
          <a:xfrm>
            <a:off x="271463" y="5783263"/>
            <a:ext cx="26654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200">
                <a:latin typeface="Arial" charset="0"/>
              </a:rPr>
              <a:t>Original eye’s </a:t>
            </a:r>
            <a:r>
              <a:rPr lang="en-US" sz="2200" b="1">
                <a:latin typeface="Arial" charset="0"/>
              </a:rPr>
              <a:t>far</a:t>
            </a:r>
            <a:r>
              <a:rPr lang="en-US" sz="2200">
                <a:latin typeface="Arial" charset="0"/>
              </a:rPr>
              <a:t> clip plane</a:t>
            </a:r>
          </a:p>
        </p:txBody>
      </p:sp>
      <p:sp>
        <p:nvSpPr>
          <p:cNvPr id="796681" name="Rectangle 9"/>
          <p:cNvSpPr>
            <a:spLocks noChangeArrowheads="1"/>
          </p:cNvSpPr>
          <p:nvPr/>
        </p:nvSpPr>
        <p:spPr bwMode="auto">
          <a:xfrm>
            <a:off x="4062413" y="5749925"/>
            <a:ext cx="29670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200">
                <a:latin typeface="Arial" charset="0"/>
              </a:rPr>
              <a:t>Original eye’s </a:t>
            </a:r>
            <a:r>
              <a:rPr lang="en-US" sz="2200" b="1">
                <a:latin typeface="Arial" charset="0"/>
              </a:rPr>
              <a:t>near</a:t>
            </a:r>
            <a:r>
              <a:rPr lang="en-US" sz="2200">
                <a:latin typeface="Arial" charset="0"/>
              </a:rPr>
              <a:t> clip plane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Stenciled Shadow Volumes with</a:t>
            </a:r>
            <a:br>
              <a:rPr lang="en-US"/>
            </a:br>
            <a:r>
              <a:rPr lang="en-US"/>
              <a:t>Multiple Lights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97699" name="Rectangle 3"/>
          <p:cNvSpPr>
            <a:spLocks noChangeArrowheads="1"/>
          </p:cNvSpPr>
          <p:nvPr/>
        </p:nvSpPr>
        <p:spPr bwMode="auto">
          <a:xfrm>
            <a:off x="3643313" y="2633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797700" name="Object 4"/>
          <p:cNvGraphicFramePr>
            <a:graphicFrameLocks noChangeAspect="1"/>
          </p:cNvGraphicFramePr>
          <p:nvPr/>
        </p:nvGraphicFramePr>
        <p:xfrm>
          <a:off x="331788" y="1628775"/>
          <a:ext cx="5478462" cy="469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r:id="rId3" imgW="8628571" imgH="6628571" progId="PSP5.Image">
                  <p:embed/>
                </p:oleObj>
              </mc:Choice>
              <mc:Fallback>
                <p:oleObj r:id="rId3" imgW="8628571" imgH="6628571" progId="PSP5.Im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8" y="1628775"/>
                        <a:ext cx="5478462" cy="469106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7701" name="Rectangle 5"/>
          <p:cNvSpPr>
            <a:spLocks noChangeArrowheads="1"/>
          </p:cNvSpPr>
          <p:nvPr/>
        </p:nvSpPr>
        <p:spPr bwMode="auto">
          <a:xfrm>
            <a:off x="6032500" y="1970088"/>
            <a:ext cx="3111500" cy="243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200" b="1">
                <a:latin typeface="Arial" charset="0"/>
              </a:rPr>
              <a:t>Three colored lights. </a:t>
            </a:r>
            <a:r>
              <a:rPr lang="en-US" sz="2200">
                <a:latin typeface="Arial" charset="0"/>
              </a:rPr>
              <a:t>Diffuse/specular bump mapped animated characters with shadows.  34 fps on GeForce4 Ti 4600;</a:t>
            </a:r>
          </a:p>
          <a:p>
            <a:r>
              <a:rPr lang="en-US" sz="2200">
                <a:latin typeface="Arial" charset="0"/>
              </a:rPr>
              <a:t>80+ fps for one light.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Stenciled Shadow Volumes for</a:t>
            </a:r>
            <a:br>
              <a:rPr lang="en-US"/>
            </a:br>
            <a:r>
              <a:rPr lang="en-US"/>
              <a:t>Simulating Soft Shadows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98723" name="Rectangle 3"/>
          <p:cNvSpPr>
            <a:spLocks noChangeArrowheads="1"/>
          </p:cNvSpPr>
          <p:nvPr/>
        </p:nvSpPr>
        <p:spPr bwMode="auto">
          <a:xfrm>
            <a:off x="3776663" y="2633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798724" name="Object 4"/>
          <p:cNvGraphicFramePr>
            <a:graphicFrameLocks noChangeAspect="1"/>
          </p:cNvGraphicFramePr>
          <p:nvPr/>
        </p:nvGraphicFramePr>
        <p:xfrm>
          <a:off x="474663" y="1597025"/>
          <a:ext cx="4465637" cy="446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r:id="rId3" imgW="6990476" imgH="5619048" progId="PSP5.Image">
                  <p:embed/>
                </p:oleObj>
              </mc:Choice>
              <mc:Fallback>
                <p:oleObj r:id="rId3" imgW="6990476" imgH="5619048" progId="PSP5.Im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63" y="1597025"/>
                        <a:ext cx="4465637" cy="446563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725" name="Rectangle 5"/>
          <p:cNvSpPr>
            <a:spLocks noChangeArrowheads="1"/>
          </p:cNvSpPr>
          <p:nvPr/>
        </p:nvSpPr>
        <p:spPr bwMode="auto">
          <a:xfrm>
            <a:off x="5373688" y="1803400"/>
            <a:ext cx="3233737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200" b="1">
                <a:latin typeface="Arial" charset="0"/>
              </a:rPr>
              <a:t>Cluster of 12 dim lights approximating an area light source. </a:t>
            </a:r>
            <a:r>
              <a:rPr lang="en-US" sz="2200">
                <a:latin typeface="Arial" charset="0"/>
              </a:rPr>
              <a:t>Generates a soft shadow effect; careful about banding.  8 fps on GeForce4 Ti 4600.</a:t>
            </a:r>
          </a:p>
        </p:txBody>
      </p:sp>
      <p:sp>
        <p:nvSpPr>
          <p:cNvPr id="798726" name="Line 6"/>
          <p:cNvSpPr>
            <a:spLocks noChangeShapeType="1"/>
          </p:cNvSpPr>
          <p:nvPr/>
        </p:nvSpPr>
        <p:spPr bwMode="auto">
          <a:xfrm flipH="1" flipV="1">
            <a:off x="4835525" y="3783013"/>
            <a:ext cx="487363" cy="104933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>
            <a:outerShdw dist="45791" dir="2021404" algn="ctr" rotWithShape="0">
              <a:srgbClr val="FFA400"/>
            </a:outerShdw>
          </a:effec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8727" name="Rectangle 7"/>
          <p:cNvSpPr>
            <a:spLocks noChangeArrowheads="1"/>
          </p:cNvSpPr>
          <p:nvPr/>
        </p:nvSpPr>
        <p:spPr bwMode="auto">
          <a:xfrm>
            <a:off x="5232400" y="4824413"/>
            <a:ext cx="22875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200">
                <a:latin typeface="Arial" charset="0"/>
              </a:rPr>
              <a:t>The cluster of point lights.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Issues With Shadow Volumes</a:t>
            </a:r>
          </a:p>
        </p:txBody>
      </p:sp>
      <p:sp>
        <p:nvSpPr>
          <p:cNvPr id="67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addition of shadow volume polygons can greatly increase your database size</a:t>
            </a:r>
          </a:p>
          <a:p>
            <a:r>
              <a:rPr lang="en-US"/>
              <a:t>Using the stencil buffer approach, pixel fill becomes a key speed factor</a:t>
            </a:r>
          </a:p>
          <a:p>
            <a:r>
              <a:rPr lang="en-US"/>
              <a:t>Create a shadow volume from the silhouette of an object instead of each polygon</a:t>
            </a:r>
          </a:p>
          <a:p>
            <a:r>
              <a:rPr lang="en-US"/>
              <a:t>Take care when coding the algorithm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Hardware Enhancements:</a:t>
            </a:r>
            <a:br>
              <a:rPr lang="en-US"/>
            </a:br>
            <a:r>
              <a:rPr lang="en-US"/>
              <a:t>Wrapping Stencil Operations</a:t>
            </a:r>
          </a:p>
        </p:txBody>
      </p:sp>
      <p:sp>
        <p:nvSpPr>
          <p:cNvPr id="799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Conventional OpenGL 1.0 stencil operations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GL_INCR increments and clamps to 2</a:t>
            </a:r>
            <a:r>
              <a:rPr lang="en-US" sz="2400" i="1" baseline="30000"/>
              <a:t>N</a:t>
            </a:r>
            <a:r>
              <a:rPr lang="en-US" sz="2400" i="1"/>
              <a:t>-1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GL_DECR decrements and clamps to zero</a:t>
            </a:r>
          </a:p>
          <a:p>
            <a:pPr>
              <a:lnSpc>
                <a:spcPct val="90000"/>
              </a:lnSpc>
            </a:pPr>
            <a:r>
              <a:rPr lang="en-US" sz="2800"/>
              <a:t>DirectX 6 introduced “wrapping” stencil operations</a:t>
            </a:r>
          </a:p>
          <a:p>
            <a:pPr>
              <a:lnSpc>
                <a:spcPct val="90000"/>
              </a:lnSpc>
            </a:pPr>
            <a:r>
              <a:rPr lang="en-US" sz="2800"/>
              <a:t>Exposed by OpenGL’s EXT_stencil_wrap extension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GL_INCR_WRAP_EXT increments modulo 2</a:t>
            </a:r>
            <a:r>
              <a:rPr lang="en-US" sz="2400" i="1" baseline="30000"/>
              <a:t>N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GL_DECR_WRAP_EXT decrements modulo 2</a:t>
            </a:r>
            <a:r>
              <a:rPr lang="en-US" sz="2400" i="1" baseline="30000"/>
              <a:t>N</a:t>
            </a:r>
          </a:p>
          <a:p>
            <a:pPr>
              <a:lnSpc>
                <a:spcPct val="90000"/>
              </a:lnSpc>
            </a:pPr>
            <a:r>
              <a:rPr lang="en-US" sz="2800"/>
              <a:t>Avoids saturation throwing off the shadow</a:t>
            </a:r>
            <a:br>
              <a:rPr lang="en-US" sz="2800"/>
            </a:br>
            <a:r>
              <a:rPr lang="en-US" sz="2800"/>
              <a:t>volume depth count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Still possible, though very rare, that 2</a:t>
            </a:r>
            <a:r>
              <a:rPr lang="en-US" sz="2400" i="1" baseline="30000"/>
              <a:t>N</a:t>
            </a:r>
            <a:r>
              <a:rPr lang="en-US" sz="2400" i="1"/>
              <a:t>,</a:t>
            </a:r>
            <a:br>
              <a:rPr lang="en-US" sz="2400" i="1"/>
            </a:br>
            <a:r>
              <a:rPr lang="en-US" sz="2400" i="1"/>
              <a:t>2</a:t>
            </a:r>
            <a:r>
              <a:rPr lang="en-US" sz="2400" i="1">
                <a:sym typeface="Symbol" pitchFamily="18" charset="2"/>
              </a:rPr>
              <a:t></a:t>
            </a:r>
            <a:r>
              <a:rPr lang="en-US" sz="2400"/>
              <a:t>2</a:t>
            </a:r>
            <a:r>
              <a:rPr lang="en-US" sz="2400" i="1" baseline="30000"/>
              <a:t>N</a:t>
            </a:r>
            <a:r>
              <a:rPr lang="en-US" sz="2400" i="1"/>
              <a:t>, 3</a:t>
            </a:r>
            <a:r>
              <a:rPr lang="en-US" sz="2400" i="1">
                <a:sym typeface="Symbol" pitchFamily="18" charset="2"/>
              </a:rPr>
              <a:t></a:t>
            </a:r>
            <a:r>
              <a:rPr lang="en-US" sz="2400"/>
              <a:t>2</a:t>
            </a:r>
            <a:r>
              <a:rPr lang="en-US" sz="2400" i="1" baseline="30000"/>
              <a:t>N</a:t>
            </a:r>
            <a:r>
              <a:rPr lang="en-US" sz="2400"/>
              <a:t>, etc. can alias to zero</a:t>
            </a:r>
            <a:endParaRPr lang="en-US" sz="2400" i="1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Hardware Enhancements:</a:t>
            </a:r>
            <a:br>
              <a:rPr lang="en-US"/>
            </a:br>
            <a:r>
              <a:rPr lang="en-US"/>
              <a:t>Two-sided Stencil Testing (1)</a:t>
            </a:r>
          </a:p>
        </p:txBody>
      </p:sp>
      <p:sp>
        <p:nvSpPr>
          <p:cNvPr id="800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Current stenciled shadow volumes required rendering shadow volume geometry twice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First, rasterizing </a:t>
            </a:r>
            <a:r>
              <a:rPr lang="en-US" sz="2400" u="sng"/>
              <a:t>front</a:t>
            </a:r>
            <a:r>
              <a:rPr lang="en-US" sz="2400"/>
              <a:t>-facing geometry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Second, rasterizing </a:t>
            </a:r>
            <a:r>
              <a:rPr lang="en-US" sz="2400" u="sng"/>
              <a:t>back</a:t>
            </a:r>
            <a:r>
              <a:rPr lang="en-US" sz="2400"/>
              <a:t>-facing geometry</a:t>
            </a:r>
          </a:p>
          <a:p>
            <a:pPr>
              <a:lnSpc>
                <a:spcPct val="90000"/>
              </a:lnSpc>
            </a:pPr>
            <a:r>
              <a:rPr lang="en-US" sz="2800"/>
              <a:t>Two-sided stencil testing requires only one pass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Two sets of stencil state: front- and back-facing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Boolean enable for two-sided stencil testing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When enabled, back-facing stencil state is used for stencil testing back-facing polygons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Otherwise, front-facing stencil state is used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Rasterizes just as many fragments,</a:t>
            </a:r>
            <a:br>
              <a:rPr lang="en-US" sz="2400"/>
            </a:br>
            <a:r>
              <a:rPr lang="en-US" sz="2400"/>
              <a:t>but more efficient for CPU &amp; GPU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Hardware Enhancements:</a:t>
            </a:r>
            <a:br>
              <a:rPr lang="en-US"/>
            </a:br>
            <a:r>
              <a:rPr lang="en-US"/>
              <a:t>Two-sided Stencil Testing (2)</a:t>
            </a:r>
          </a:p>
        </p:txBody>
      </p:sp>
      <p:sp>
        <p:nvSpPr>
          <p:cNvPr id="801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NV_stencil_two_side OpenGL extension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Enable applies if GL_STENCIL_TEST also enabled</a:t>
            </a:r>
            <a:br>
              <a:rPr lang="en-US" sz="2400"/>
            </a:br>
            <a:r>
              <a:rPr lang="en-US" sz="2400">
                <a:solidFill>
                  <a:srgbClr val="000099"/>
                </a:solidFill>
              </a:rPr>
              <a:t>glEnable(GL_STENCIL_TEST_TWO_SIDE_NV);</a:t>
            </a:r>
            <a:br>
              <a:rPr lang="en-US" sz="2400">
                <a:solidFill>
                  <a:srgbClr val="000099"/>
                </a:solidFill>
              </a:rPr>
            </a:br>
            <a:r>
              <a:rPr lang="en-US" sz="2400">
                <a:solidFill>
                  <a:srgbClr val="000099"/>
                </a:solidFill>
              </a:rPr>
              <a:t>glDisable(GL_STENCIL_TEST_TWO_SIDE_NV);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Control of front- and back-facing stencil state update</a:t>
            </a:r>
            <a:br>
              <a:rPr lang="en-US" sz="2400"/>
            </a:br>
            <a:r>
              <a:rPr lang="en-US" sz="2400">
                <a:solidFill>
                  <a:srgbClr val="000099"/>
                </a:solidFill>
              </a:rPr>
              <a:t>glActiveStencilFaceNV(GL_FRONT);</a:t>
            </a:r>
            <a:br>
              <a:rPr lang="en-US" sz="2400">
                <a:solidFill>
                  <a:srgbClr val="000099"/>
                </a:solidFill>
              </a:rPr>
            </a:br>
            <a:r>
              <a:rPr lang="en-US" sz="2400">
                <a:solidFill>
                  <a:srgbClr val="000099"/>
                </a:solidFill>
              </a:rPr>
              <a:t>glActiveStencilFaceNV(GL_BACK);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Existing stencil routines (</a:t>
            </a:r>
            <a:r>
              <a:rPr lang="en-US" sz="2400">
                <a:solidFill>
                  <a:srgbClr val="000099"/>
                </a:solidFill>
              </a:rPr>
              <a:t>glStencilOp</a:t>
            </a:r>
            <a:r>
              <a:rPr lang="en-US" sz="2400"/>
              <a:t>, </a:t>
            </a:r>
            <a:r>
              <a:rPr lang="en-US" sz="2400">
                <a:solidFill>
                  <a:srgbClr val="000099"/>
                </a:solidFill>
              </a:rPr>
              <a:t>glStencilMask</a:t>
            </a:r>
            <a:r>
              <a:rPr lang="en-US" sz="2400"/>
              <a:t>, </a:t>
            </a:r>
            <a:r>
              <a:rPr lang="en-US" sz="2400">
                <a:solidFill>
                  <a:srgbClr val="000099"/>
                </a:solidFill>
              </a:rPr>
              <a:t>glStencilFunc</a:t>
            </a:r>
            <a:r>
              <a:rPr lang="en-US" sz="2400"/>
              <a:t>) update the active stencil face state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chemeClr val="accent2"/>
                </a:solidFill>
              </a:rPr>
              <a:t>glClear</a:t>
            </a:r>
            <a:r>
              <a:rPr lang="en-US" sz="2400"/>
              <a:t> and non-polygon primitives always</a:t>
            </a:r>
            <a:br>
              <a:rPr lang="en-US" sz="2400"/>
            </a:br>
            <a:r>
              <a:rPr lang="en-US" sz="2400"/>
              <a:t>use the front-facing stencil state</a:t>
            </a:r>
          </a:p>
          <a:p>
            <a:pPr>
              <a:lnSpc>
                <a:spcPct val="90000"/>
              </a:lnSpc>
            </a:pPr>
            <a:r>
              <a:rPr lang="en-US" sz="2800"/>
              <a:t>Expect on future GPUs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Usage of NV_stencil_two_side &amp; EXT_stencil_wrap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02819" name="Text Box 3"/>
          <p:cNvSpPr txBox="1">
            <a:spLocks noChangeArrowheads="1"/>
          </p:cNvSpPr>
          <p:nvPr/>
        </p:nvSpPr>
        <p:spPr bwMode="auto">
          <a:xfrm>
            <a:off x="388938" y="1855788"/>
            <a:ext cx="43434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latin typeface="Arial" charset="0"/>
              </a:rPr>
              <a:t>OLD SCHOOL</a:t>
            </a:r>
          </a:p>
          <a:p>
            <a:r>
              <a:rPr lang="en-US" sz="1400">
                <a:latin typeface="Arial" charset="0"/>
              </a:rPr>
              <a:t>glDepthMask(0);</a:t>
            </a:r>
          </a:p>
          <a:p>
            <a:r>
              <a:rPr lang="en-US" sz="1400">
                <a:latin typeface="Arial" charset="0"/>
              </a:rPr>
              <a:t>glColorMask(0,0,0,0);</a:t>
            </a:r>
          </a:p>
          <a:p>
            <a:r>
              <a:rPr lang="en-US" sz="1400">
                <a:latin typeface="Arial" charset="0"/>
              </a:rPr>
              <a:t>glEnable(GL_CULL_FACE);</a:t>
            </a:r>
          </a:p>
          <a:p>
            <a:r>
              <a:rPr lang="en-US" sz="1400">
                <a:latin typeface="Arial" charset="0"/>
              </a:rPr>
              <a:t>glEnable(GL_STENCIL_TEST);</a:t>
            </a:r>
          </a:p>
          <a:p>
            <a:r>
              <a:rPr lang="en-US" sz="1400">
                <a:latin typeface="Arial" charset="0"/>
              </a:rPr>
              <a:t>glStencilMask(~0);</a:t>
            </a:r>
          </a:p>
          <a:p>
            <a:r>
              <a:rPr lang="en-US" sz="1400">
                <a:latin typeface="Arial" charset="0"/>
              </a:rPr>
              <a:t>glStencilFunc(GL_ALWAYS, 0, ~0);</a:t>
            </a:r>
          </a:p>
          <a:p>
            <a:r>
              <a:rPr lang="en-US" sz="1400">
                <a:solidFill>
                  <a:schemeClr val="accent2"/>
                </a:solidFill>
                <a:latin typeface="Arial" charset="0"/>
              </a:rPr>
              <a:t> // Increment for back faces</a:t>
            </a:r>
          </a:p>
          <a:p>
            <a:r>
              <a:rPr lang="en-US" sz="1400">
                <a:latin typeface="Arial" charset="0"/>
              </a:rPr>
              <a:t>glCullFace(GL_BACK);</a:t>
            </a:r>
          </a:p>
          <a:p>
            <a:r>
              <a:rPr lang="en-US" sz="1400">
                <a:latin typeface="Arial" charset="0"/>
              </a:rPr>
              <a:t>glStencilOp(GL_KEEP,   </a:t>
            </a:r>
            <a:r>
              <a:rPr lang="en-US" sz="1400">
                <a:solidFill>
                  <a:schemeClr val="accent2"/>
                </a:solidFill>
                <a:latin typeface="Arial" charset="0"/>
              </a:rPr>
              <a:t>// stencil test fail</a:t>
            </a:r>
          </a:p>
          <a:p>
            <a:r>
              <a:rPr lang="en-US" sz="1400">
                <a:latin typeface="Arial" charset="0"/>
              </a:rPr>
              <a:t>                    GL_INCR,   </a:t>
            </a:r>
            <a:r>
              <a:rPr lang="en-US" sz="1400">
                <a:solidFill>
                  <a:schemeClr val="accent2"/>
                </a:solidFill>
                <a:latin typeface="Arial" charset="0"/>
              </a:rPr>
              <a:t>// depth test fail</a:t>
            </a:r>
          </a:p>
          <a:p>
            <a:r>
              <a:rPr lang="en-US" sz="1400">
                <a:latin typeface="Arial" charset="0"/>
              </a:rPr>
              <a:t>                    GL_INCR);  </a:t>
            </a:r>
            <a:r>
              <a:rPr lang="en-US" sz="1400">
                <a:solidFill>
                  <a:schemeClr val="accent2"/>
                </a:solidFill>
                <a:latin typeface="Arial" charset="0"/>
              </a:rPr>
              <a:t>// depth test pass</a:t>
            </a:r>
          </a:p>
          <a:p>
            <a:r>
              <a:rPr lang="en-US" sz="1400">
                <a:solidFill>
                  <a:srgbClr val="009900"/>
                </a:solidFill>
                <a:latin typeface="Arial" charset="0"/>
              </a:rPr>
              <a:t>renderShadowVolumePolygons();</a:t>
            </a:r>
          </a:p>
          <a:p>
            <a:r>
              <a:rPr lang="en-US" sz="1400">
                <a:solidFill>
                  <a:schemeClr val="accent2"/>
                </a:solidFill>
                <a:latin typeface="Arial" charset="0"/>
              </a:rPr>
              <a:t>// Decrement for front faces</a:t>
            </a:r>
          </a:p>
          <a:p>
            <a:r>
              <a:rPr lang="en-US" sz="1400">
                <a:latin typeface="Arial" charset="0"/>
              </a:rPr>
              <a:t>glCullFace(GL_FRONT);</a:t>
            </a:r>
          </a:p>
          <a:p>
            <a:r>
              <a:rPr lang="en-US" sz="1400">
                <a:latin typeface="Arial" charset="0"/>
              </a:rPr>
              <a:t>glStencilOp(GL_KEEP,   </a:t>
            </a:r>
            <a:r>
              <a:rPr lang="en-US" sz="1400">
                <a:solidFill>
                  <a:schemeClr val="accent2"/>
                </a:solidFill>
                <a:latin typeface="Arial" charset="0"/>
              </a:rPr>
              <a:t>// stencil test fail</a:t>
            </a:r>
          </a:p>
          <a:p>
            <a:r>
              <a:rPr lang="en-US" sz="1400">
                <a:latin typeface="Arial" charset="0"/>
              </a:rPr>
              <a:t>                    GL_DECR,   </a:t>
            </a:r>
            <a:r>
              <a:rPr lang="en-US" sz="1400">
                <a:solidFill>
                  <a:schemeClr val="accent2"/>
                </a:solidFill>
                <a:latin typeface="Arial" charset="0"/>
              </a:rPr>
              <a:t>// depth test fail</a:t>
            </a:r>
          </a:p>
          <a:p>
            <a:r>
              <a:rPr lang="en-US" sz="1400">
                <a:latin typeface="Arial" charset="0"/>
              </a:rPr>
              <a:t>                    GL_KEEP);  </a:t>
            </a:r>
            <a:r>
              <a:rPr lang="en-US" sz="1400">
                <a:solidFill>
                  <a:schemeClr val="accent2"/>
                </a:solidFill>
                <a:latin typeface="Arial" charset="0"/>
              </a:rPr>
              <a:t>// depth test pass</a:t>
            </a:r>
          </a:p>
          <a:p>
            <a:r>
              <a:rPr lang="en-US" sz="1400">
                <a:solidFill>
                  <a:srgbClr val="009900"/>
                </a:solidFill>
                <a:latin typeface="Arial" charset="0"/>
              </a:rPr>
              <a:t>renderShadowVolumePolygons();</a:t>
            </a:r>
          </a:p>
        </p:txBody>
      </p:sp>
      <p:sp>
        <p:nvSpPr>
          <p:cNvPr id="802820" name="Text Box 4"/>
          <p:cNvSpPr txBox="1">
            <a:spLocks noChangeArrowheads="1"/>
          </p:cNvSpPr>
          <p:nvPr/>
        </p:nvSpPr>
        <p:spPr bwMode="auto">
          <a:xfrm>
            <a:off x="4191000" y="1828800"/>
            <a:ext cx="4776788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latin typeface="Arial" charset="0"/>
              </a:rPr>
              <a:t>NEW SCHOOL</a:t>
            </a:r>
          </a:p>
          <a:p>
            <a:r>
              <a:rPr lang="en-US" sz="1400">
                <a:latin typeface="Arial" charset="0"/>
              </a:rPr>
              <a:t>glDepthMask(0);</a:t>
            </a:r>
          </a:p>
          <a:p>
            <a:r>
              <a:rPr lang="en-US" sz="1400">
                <a:latin typeface="Arial" charset="0"/>
              </a:rPr>
              <a:t>glColorMask(0,0,0,0);</a:t>
            </a:r>
          </a:p>
          <a:p>
            <a:r>
              <a:rPr lang="en-US" sz="1400">
                <a:latin typeface="Arial" charset="0"/>
              </a:rPr>
              <a:t>glDisable(GL_CULL_FACE);</a:t>
            </a:r>
          </a:p>
          <a:p>
            <a:r>
              <a:rPr lang="en-US" sz="1400">
                <a:latin typeface="Arial" charset="0"/>
              </a:rPr>
              <a:t>glEnable(GL_STENCIL_TEST);</a:t>
            </a:r>
          </a:p>
          <a:p>
            <a:r>
              <a:rPr lang="en-US" sz="1400">
                <a:solidFill>
                  <a:srgbClr val="990000"/>
                </a:solidFill>
                <a:latin typeface="Arial" charset="0"/>
              </a:rPr>
              <a:t>glEnable(GL_STENCIL_TEST_TWO_SIDE_NV);</a:t>
            </a:r>
          </a:p>
          <a:p>
            <a:r>
              <a:rPr lang="en-US" sz="1400">
                <a:solidFill>
                  <a:srgbClr val="990000"/>
                </a:solidFill>
                <a:latin typeface="Arial" charset="0"/>
              </a:rPr>
              <a:t>glActiveStencilFaceNV(GL_BACK);</a:t>
            </a:r>
          </a:p>
          <a:p>
            <a:r>
              <a:rPr lang="en-US" sz="1400">
                <a:latin typeface="Arial" charset="0"/>
              </a:rPr>
              <a:t>glStencilOp(GL_KEEP,            </a:t>
            </a:r>
            <a:r>
              <a:rPr lang="en-US" sz="1400">
                <a:solidFill>
                  <a:schemeClr val="accent2"/>
                </a:solidFill>
                <a:latin typeface="Arial" charset="0"/>
              </a:rPr>
              <a:t>// stencil test fail</a:t>
            </a:r>
          </a:p>
          <a:p>
            <a:r>
              <a:rPr lang="en-US" sz="1400">
                <a:latin typeface="Arial" charset="0"/>
              </a:rPr>
              <a:t>                    </a:t>
            </a:r>
            <a:r>
              <a:rPr lang="en-US" sz="1400">
                <a:solidFill>
                  <a:srgbClr val="990000"/>
                </a:solidFill>
                <a:latin typeface="Arial" charset="0"/>
              </a:rPr>
              <a:t>GL_INCR_WRAP_EXT</a:t>
            </a:r>
            <a:r>
              <a:rPr lang="en-US" sz="1400">
                <a:latin typeface="Arial" charset="0"/>
              </a:rPr>
              <a:t>, </a:t>
            </a:r>
            <a:r>
              <a:rPr lang="en-US" sz="1400">
                <a:solidFill>
                  <a:schemeClr val="accent2"/>
                </a:solidFill>
                <a:latin typeface="Arial" charset="0"/>
              </a:rPr>
              <a:t>// depth test fail </a:t>
            </a:r>
            <a:endParaRPr lang="en-US" sz="1400">
              <a:latin typeface="Arial" charset="0"/>
            </a:endParaRPr>
          </a:p>
          <a:p>
            <a:r>
              <a:rPr lang="en-US" sz="1400">
                <a:latin typeface="Arial" charset="0"/>
              </a:rPr>
              <a:t>                    GL_KEEP);            </a:t>
            </a:r>
            <a:r>
              <a:rPr lang="en-US" sz="1400">
                <a:solidFill>
                  <a:schemeClr val="accent2"/>
                </a:solidFill>
                <a:latin typeface="Arial" charset="0"/>
              </a:rPr>
              <a:t>// depth test pass</a:t>
            </a:r>
          </a:p>
          <a:p>
            <a:r>
              <a:rPr lang="en-US" sz="1400">
                <a:latin typeface="Arial" charset="0"/>
              </a:rPr>
              <a:t>glStencilMask(~0);</a:t>
            </a:r>
          </a:p>
          <a:p>
            <a:r>
              <a:rPr lang="en-US" sz="1400">
                <a:latin typeface="Arial" charset="0"/>
              </a:rPr>
              <a:t>glStencilFunc(GL_ALWAYS, 0, ~0);</a:t>
            </a:r>
          </a:p>
          <a:p>
            <a:r>
              <a:rPr lang="en-US" sz="1400">
                <a:solidFill>
                  <a:srgbClr val="990000"/>
                </a:solidFill>
                <a:latin typeface="Arial" charset="0"/>
              </a:rPr>
              <a:t>glActiveStencilFaceNV(GL_FRONT);</a:t>
            </a:r>
          </a:p>
          <a:p>
            <a:r>
              <a:rPr lang="en-US" sz="1400">
                <a:latin typeface="Arial" charset="0"/>
              </a:rPr>
              <a:t>glStencilOp(GL_KEEP,    </a:t>
            </a:r>
            <a:r>
              <a:rPr lang="en-US" sz="1400">
                <a:solidFill>
                  <a:schemeClr val="accent2"/>
                </a:solidFill>
                <a:latin typeface="Arial" charset="0"/>
              </a:rPr>
              <a:t>// stencil test fail</a:t>
            </a:r>
          </a:p>
          <a:p>
            <a:r>
              <a:rPr lang="en-US" sz="1400">
                <a:latin typeface="Arial" charset="0"/>
              </a:rPr>
              <a:t>                    </a:t>
            </a:r>
            <a:r>
              <a:rPr lang="en-US" sz="1400">
                <a:solidFill>
                  <a:srgbClr val="990000"/>
                </a:solidFill>
                <a:latin typeface="Arial" charset="0"/>
              </a:rPr>
              <a:t>GL_DECR_WRAP_EXT</a:t>
            </a:r>
            <a:r>
              <a:rPr lang="en-US" sz="1400">
                <a:latin typeface="Arial" charset="0"/>
              </a:rPr>
              <a:t>,  </a:t>
            </a:r>
            <a:r>
              <a:rPr lang="en-US" sz="1400">
                <a:solidFill>
                  <a:schemeClr val="accent2"/>
                </a:solidFill>
                <a:latin typeface="Arial" charset="0"/>
              </a:rPr>
              <a:t>// depth test fail</a:t>
            </a:r>
            <a:br>
              <a:rPr lang="en-US" sz="1400">
                <a:solidFill>
                  <a:schemeClr val="accent2"/>
                </a:solidFill>
                <a:latin typeface="Arial" charset="0"/>
              </a:rPr>
            </a:br>
            <a:r>
              <a:rPr lang="en-US" sz="1400">
                <a:solidFill>
                  <a:schemeClr val="accent2"/>
                </a:solidFill>
                <a:latin typeface="Arial" charset="0"/>
              </a:rPr>
              <a:t>                   </a:t>
            </a:r>
            <a:r>
              <a:rPr lang="en-US" sz="1400">
                <a:latin typeface="Arial" charset="0"/>
              </a:rPr>
              <a:t> GL_KEEP);  </a:t>
            </a:r>
            <a:r>
              <a:rPr lang="en-US" sz="1400">
                <a:solidFill>
                  <a:schemeClr val="accent2"/>
                </a:solidFill>
                <a:latin typeface="Arial" charset="0"/>
              </a:rPr>
              <a:t>// depth test pass</a:t>
            </a:r>
          </a:p>
          <a:p>
            <a:r>
              <a:rPr lang="en-US" sz="1400">
                <a:latin typeface="Arial" charset="0"/>
              </a:rPr>
              <a:t>glStencilMask(~0);</a:t>
            </a:r>
          </a:p>
          <a:p>
            <a:r>
              <a:rPr lang="en-US" sz="1400">
                <a:latin typeface="Arial" charset="0"/>
              </a:rPr>
              <a:t>glStencilFunc(GL_ALWAYS, 0, ~0);</a:t>
            </a:r>
          </a:p>
          <a:p>
            <a:r>
              <a:rPr lang="en-US" sz="1400">
                <a:solidFill>
                  <a:srgbClr val="009900"/>
                </a:solidFill>
                <a:latin typeface="Arial" charset="0"/>
              </a:rPr>
              <a:t>renderShadowVolumePolygons();</a:t>
            </a:r>
          </a:p>
        </p:txBody>
      </p:sp>
      <p:sp>
        <p:nvSpPr>
          <p:cNvPr id="802821" name="Line 5"/>
          <p:cNvSpPr>
            <a:spLocks noChangeShapeType="1"/>
          </p:cNvSpPr>
          <p:nvPr/>
        </p:nvSpPr>
        <p:spPr bwMode="auto">
          <a:xfrm>
            <a:off x="3762375" y="1598613"/>
            <a:ext cx="0" cy="4016375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2822" name="Rectangle 6"/>
          <p:cNvSpPr>
            <a:spLocks noChangeArrowheads="1"/>
          </p:cNvSpPr>
          <p:nvPr/>
        </p:nvSpPr>
        <p:spPr bwMode="auto">
          <a:xfrm>
            <a:off x="552450" y="6343650"/>
            <a:ext cx="7069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>
                <a:latin typeface="Arial" charset="0"/>
              </a:rPr>
              <a:t>New approach calls </a:t>
            </a:r>
            <a:r>
              <a:rPr lang="en-US" sz="1800">
                <a:solidFill>
                  <a:srgbClr val="008000"/>
                </a:solidFill>
                <a:latin typeface="Arial" charset="0"/>
              </a:rPr>
              <a:t>renderShadowVolumePolygons()</a:t>
            </a:r>
            <a:r>
              <a:rPr lang="en-US" sz="1800">
                <a:latin typeface="Arial" charset="0"/>
              </a:rPr>
              <a:t> just once.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Volume History (1)</a:t>
            </a:r>
          </a:p>
        </p:txBody>
      </p:sp>
      <p:sp>
        <p:nvSpPr>
          <p:cNvPr id="803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Invented by Frank Crow [’77]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Software rendering scan-line approach</a:t>
            </a:r>
          </a:p>
          <a:p>
            <a:pPr>
              <a:lnSpc>
                <a:spcPct val="90000"/>
              </a:lnSpc>
            </a:pPr>
            <a:r>
              <a:rPr lang="en-US" sz="2800"/>
              <a:t>Brotman and Badler [’84] 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Software-based depth-buffered approach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Used lots of point lights to simulate soft shadows</a:t>
            </a:r>
          </a:p>
          <a:p>
            <a:pPr>
              <a:lnSpc>
                <a:spcPct val="90000"/>
              </a:lnSpc>
            </a:pPr>
            <a:r>
              <a:rPr lang="en-US" sz="2800"/>
              <a:t>Pixel-Planes [Fuchs, et.al. ’85] hardware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First hardware approach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Point within a volume, rather than ray intersection</a:t>
            </a:r>
          </a:p>
          <a:p>
            <a:pPr>
              <a:lnSpc>
                <a:spcPct val="90000"/>
              </a:lnSpc>
            </a:pPr>
            <a:r>
              <a:rPr lang="en-US" sz="2800"/>
              <a:t>Bergeron [’96] generalizations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Explains how to handle open models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And non-planar polygons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Volume History (2)</a:t>
            </a:r>
          </a:p>
        </p:txBody>
      </p:sp>
      <p:sp>
        <p:nvSpPr>
          <p:cNvPr id="804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Fournier &amp; Fussell [’88] theory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Provides theory for shadow volume counting approach within a frame buffer</a:t>
            </a:r>
          </a:p>
          <a:p>
            <a:pPr>
              <a:lnSpc>
                <a:spcPct val="90000"/>
              </a:lnSpc>
            </a:pPr>
            <a:r>
              <a:rPr lang="en-US" sz="2800"/>
              <a:t>Akeley &amp; Foran invent the stencil buffer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IRIS GL functionality, later made part of OpenGL 1.0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Patent filed in ’92</a:t>
            </a:r>
          </a:p>
          <a:p>
            <a:pPr>
              <a:lnSpc>
                <a:spcPct val="90000"/>
              </a:lnSpc>
            </a:pPr>
            <a:r>
              <a:rPr lang="en-US" sz="2800"/>
              <a:t>Heidmann [</a:t>
            </a:r>
            <a:r>
              <a:rPr lang="en-US" sz="2800" i="1"/>
              <a:t>IRIS Universe article,</a:t>
            </a:r>
            <a:r>
              <a:rPr lang="en-US" sz="2800"/>
              <a:t> </a:t>
            </a:r>
            <a:r>
              <a:rPr lang="en-US" sz="2800" i="1"/>
              <a:t>’91</a:t>
            </a:r>
            <a:r>
              <a:rPr lang="en-US" sz="2800"/>
              <a:t>]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IRIS GL stencil buffer-based approach</a:t>
            </a:r>
          </a:p>
          <a:p>
            <a:pPr>
              <a:lnSpc>
                <a:spcPct val="90000"/>
              </a:lnSpc>
            </a:pPr>
            <a:r>
              <a:rPr lang="en-US" sz="2800"/>
              <a:t>Deifenbach’s thesis [’96]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Used stenciled volumes in multi-pass framework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apezoid 6"/>
          <p:cNvSpPr/>
          <p:nvPr/>
        </p:nvSpPr>
        <p:spPr bwMode="auto">
          <a:xfrm>
            <a:off x="4572000" y="2895600"/>
            <a:ext cx="3657600" cy="3048000"/>
          </a:xfrm>
          <a:prstGeom prst="trapezoid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Freeform 22"/>
          <p:cNvSpPr/>
          <p:nvPr/>
        </p:nvSpPr>
        <p:spPr bwMode="auto">
          <a:xfrm>
            <a:off x="5957047" y="2543287"/>
            <a:ext cx="1473798" cy="1021977"/>
          </a:xfrm>
          <a:custGeom>
            <a:avLst/>
            <a:gdLst>
              <a:gd name="connsiteX0" fmla="*/ 828339 w 1473798"/>
              <a:gd name="connsiteY0" fmla="*/ 0 h 1021977"/>
              <a:gd name="connsiteX1" fmla="*/ 1473798 w 1473798"/>
              <a:gd name="connsiteY1" fmla="*/ 301214 h 1021977"/>
              <a:gd name="connsiteX2" fmla="*/ 1151068 w 1473798"/>
              <a:gd name="connsiteY2" fmla="*/ 1021977 h 1021977"/>
              <a:gd name="connsiteX3" fmla="*/ 0 w 1473798"/>
              <a:gd name="connsiteY3" fmla="*/ 494852 h 1021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3798" h="1021977">
                <a:moveTo>
                  <a:pt x="828339" y="0"/>
                </a:moveTo>
                <a:cubicBezTo>
                  <a:pt x="1044234" y="98800"/>
                  <a:pt x="1305903" y="133335"/>
                  <a:pt x="1473798" y="301214"/>
                </a:cubicBezTo>
                <a:lnTo>
                  <a:pt x="1151068" y="1021977"/>
                </a:lnTo>
                <a:lnTo>
                  <a:pt x="0" y="494852"/>
                </a:lnTo>
              </a:path>
            </a:pathLst>
          </a:custGeom>
          <a:solidFill>
            <a:srgbClr val="C0C0C0">
              <a:alpha val="6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5160981" y="2564802"/>
            <a:ext cx="1656678" cy="2872292"/>
          </a:xfrm>
          <a:custGeom>
            <a:avLst/>
            <a:gdLst>
              <a:gd name="connsiteX0" fmla="*/ 1613647 w 1656678"/>
              <a:gd name="connsiteY0" fmla="*/ 0 h 2872292"/>
              <a:gd name="connsiteX1" fmla="*/ 1656678 w 1656678"/>
              <a:gd name="connsiteY1" fmla="*/ 742278 h 2872292"/>
              <a:gd name="connsiteX2" fmla="*/ 0 w 1656678"/>
              <a:gd name="connsiteY2" fmla="*/ 2872292 h 2872292"/>
              <a:gd name="connsiteX3" fmla="*/ 785308 w 1656678"/>
              <a:gd name="connsiteY3" fmla="*/ 494852 h 287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6678" h="2872292">
                <a:moveTo>
                  <a:pt x="1613647" y="0"/>
                </a:moveTo>
                <a:lnTo>
                  <a:pt x="1656678" y="742278"/>
                </a:lnTo>
                <a:lnTo>
                  <a:pt x="0" y="2872292"/>
                </a:lnTo>
                <a:lnTo>
                  <a:pt x="785308" y="494852"/>
                </a:lnTo>
              </a:path>
            </a:pathLst>
          </a:custGeom>
          <a:solidFill>
            <a:srgbClr val="C0C0C0">
              <a:alpha val="6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5150224" y="2855259"/>
            <a:ext cx="2280621" cy="2581835"/>
          </a:xfrm>
          <a:custGeom>
            <a:avLst/>
            <a:gdLst>
              <a:gd name="connsiteX0" fmla="*/ 2280621 w 2280621"/>
              <a:gd name="connsiteY0" fmla="*/ 0 h 2581835"/>
              <a:gd name="connsiteX1" fmla="*/ 1957891 w 2280621"/>
              <a:gd name="connsiteY1" fmla="*/ 742277 h 2581835"/>
              <a:gd name="connsiteX2" fmla="*/ 1957891 w 2280621"/>
              <a:gd name="connsiteY2" fmla="*/ 731520 h 2581835"/>
              <a:gd name="connsiteX3" fmla="*/ 0 w 2280621"/>
              <a:gd name="connsiteY3" fmla="*/ 2581835 h 2581835"/>
              <a:gd name="connsiteX4" fmla="*/ 1688950 w 2280621"/>
              <a:gd name="connsiteY4" fmla="*/ 430306 h 258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0621" h="2581835">
                <a:moveTo>
                  <a:pt x="2280621" y="0"/>
                </a:moveTo>
                <a:cubicBezTo>
                  <a:pt x="2173044" y="247426"/>
                  <a:pt x="2066793" y="495432"/>
                  <a:pt x="1957891" y="742277"/>
                </a:cubicBezTo>
                <a:cubicBezTo>
                  <a:pt x="1956444" y="745558"/>
                  <a:pt x="1957891" y="735106"/>
                  <a:pt x="1957891" y="731520"/>
                </a:cubicBezTo>
                <a:lnTo>
                  <a:pt x="0" y="2581835"/>
                </a:lnTo>
                <a:lnTo>
                  <a:pt x="1688950" y="430306"/>
                </a:lnTo>
              </a:path>
            </a:pathLst>
          </a:custGeom>
          <a:solidFill>
            <a:srgbClr val="C0C0C0">
              <a:alpha val="6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rot="5400000">
            <a:off x="4800600" y="2362200"/>
            <a:ext cx="3429000" cy="2667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10800000" flipV="1">
            <a:off x="5943600" y="1981200"/>
            <a:ext cx="190500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5400000">
            <a:off x="6667500" y="2400300"/>
            <a:ext cx="1600200" cy="762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Isosceles Triangle 7"/>
          <p:cNvSpPr/>
          <p:nvPr/>
        </p:nvSpPr>
        <p:spPr bwMode="auto">
          <a:xfrm rot="19542777">
            <a:off x="6582498" y="2523866"/>
            <a:ext cx="762000" cy="609600"/>
          </a:xfrm>
          <a:prstGeom prst="triangl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Definition: Shadow Volume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dirty="0" smtClean="0"/>
              <a:t>Volume </a:t>
            </a:r>
            <a:r>
              <a:rPr lang="en-US" sz="2800" dirty="0"/>
              <a:t>formed </a:t>
            </a:r>
            <a:r>
              <a:rPr lang="en-US" sz="2800" dirty="0" smtClean="0"/>
              <a:t>by extruding the </a:t>
            </a:r>
            <a:r>
              <a:rPr lang="en-US" sz="2800" dirty="0" err="1" smtClean="0"/>
              <a:t>occluder</a:t>
            </a:r>
            <a:r>
              <a:rPr lang="en-US" sz="2800" dirty="0" smtClean="0"/>
              <a:t> from the light source.</a:t>
            </a:r>
            <a:endParaRPr lang="en-US" sz="2800" dirty="0"/>
          </a:p>
          <a:p>
            <a:r>
              <a:rPr lang="en-US" sz="2800" dirty="0"/>
              <a:t>Open and infinite</a:t>
            </a:r>
          </a:p>
          <a:p>
            <a:r>
              <a:rPr lang="en-US" sz="2800" dirty="0" smtClean="0"/>
              <a:t>Space inside the volume is in shadow.</a:t>
            </a:r>
          </a:p>
          <a:p>
            <a:r>
              <a:rPr lang="en-US" dirty="0" smtClean="0"/>
              <a:t>Space outside the volume is not.</a:t>
            </a:r>
            <a:endParaRPr lang="en-US" sz="2800" dirty="0"/>
          </a:p>
        </p:txBody>
      </p:sp>
      <p:sp>
        <p:nvSpPr>
          <p:cNvPr id="9" name="Sun 8"/>
          <p:cNvSpPr/>
          <p:nvPr/>
        </p:nvSpPr>
        <p:spPr bwMode="auto">
          <a:xfrm>
            <a:off x="7620000" y="1752600"/>
            <a:ext cx="457200" cy="457200"/>
          </a:xfrm>
          <a:prstGeom prst="su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Straight Arrow Connector 10"/>
          <p:cNvCxnSpPr>
            <a:endCxn id="8" idx="0"/>
          </p:cNvCxnSpPr>
          <p:nvPr/>
        </p:nvCxnSpPr>
        <p:spPr bwMode="auto">
          <a:xfrm rot="10800000" flipV="1">
            <a:off x="6791792" y="1981200"/>
            <a:ext cx="1056808" cy="5956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8" idx="4"/>
          </p:cNvCxnSpPr>
          <p:nvPr/>
        </p:nvCxnSpPr>
        <p:spPr bwMode="auto">
          <a:xfrm rot="5400000">
            <a:off x="7206965" y="2224231"/>
            <a:ext cx="884667" cy="3986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endCxn id="8" idx="2"/>
          </p:cNvCxnSpPr>
          <p:nvPr/>
        </p:nvCxnSpPr>
        <p:spPr bwMode="auto">
          <a:xfrm rot="5400000">
            <a:off x="6677540" y="2124072"/>
            <a:ext cx="1313932" cy="10281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4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Volume History (3)</a:t>
            </a:r>
          </a:p>
        </p:txBody>
      </p:sp>
      <p:sp>
        <p:nvSpPr>
          <p:cNvPr id="805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Dietrich slides [March ’99] at GDC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Proposes </a:t>
            </a:r>
            <a:r>
              <a:rPr lang="en-US" sz="2400" i="1"/>
              <a:t>zfail</a:t>
            </a:r>
            <a:r>
              <a:rPr lang="en-US" sz="2400"/>
              <a:t> based stenciled shadow volumes</a:t>
            </a:r>
          </a:p>
          <a:p>
            <a:pPr>
              <a:lnSpc>
                <a:spcPct val="90000"/>
              </a:lnSpc>
            </a:pPr>
            <a:r>
              <a:rPr lang="en-US" sz="2800"/>
              <a:t>Kilgard whitepaper [March ’99] at GDC</a:t>
            </a:r>
          </a:p>
          <a:p>
            <a:pPr lvl="1">
              <a:lnSpc>
                <a:spcPct val="90000"/>
              </a:lnSpc>
            </a:pPr>
            <a:r>
              <a:rPr lang="en-US" sz="2400" i="1"/>
              <a:t>Invert</a:t>
            </a:r>
            <a:r>
              <a:rPr lang="en-US" sz="2400"/>
              <a:t> approach for planar cut-outs</a:t>
            </a:r>
          </a:p>
          <a:p>
            <a:pPr>
              <a:lnSpc>
                <a:spcPct val="90000"/>
              </a:lnSpc>
            </a:pPr>
            <a:r>
              <a:rPr lang="en-US" sz="2800"/>
              <a:t>Bilodeau slides [May ’99] at Creative seminar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Proposes way around near plane clipping problems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Reverses depth test function to reverse stencil volume ray intersection sense</a:t>
            </a:r>
          </a:p>
          <a:p>
            <a:pPr>
              <a:lnSpc>
                <a:spcPct val="90000"/>
              </a:lnSpc>
            </a:pPr>
            <a:r>
              <a:rPr lang="en-US" sz="2800"/>
              <a:t>Carmack [unpublished, early 2000]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First detailed discussion of the equivalence of</a:t>
            </a:r>
            <a:br>
              <a:rPr lang="en-US" sz="2400"/>
            </a:br>
            <a:r>
              <a:rPr lang="en-US" sz="2400" i="1"/>
              <a:t>zpass</a:t>
            </a:r>
            <a:r>
              <a:rPr lang="en-US" sz="2400"/>
              <a:t> and</a:t>
            </a:r>
            <a:r>
              <a:rPr lang="en-US" sz="2400" i="1"/>
              <a:t> zfail </a:t>
            </a:r>
            <a:r>
              <a:rPr lang="en-US" sz="2400"/>
              <a:t>stenciled shadow</a:t>
            </a:r>
            <a:br>
              <a:rPr lang="en-US" sz="2400"/>
            </a:br>
            <a:r>
              <a:rPr lang="en-US" sz="2400"/>
              <a:t>volume methods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Volume History (4)</a:t>
            </a:r>
          </a:p>
        </p:txBody>
      </p:sp>
      <p:sp>
        <p:nvSpPr>
          <p:cNvPr id="806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Kilgard [2001] at GDC and CEDEC Japan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Proposes </a:t>
            </a:r>
            <a:r>
              <a:rPr lang="en-US" sz="2400" i="1"/>
              <a:t>zpass</a:t>
            </a:r>
            <a:r>
              <a:rPr lang="en-US" sz="2400"/>
              <a:t> capping scheme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Project back-facing (w.r.t. light) geometry to the near clip plane for capping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Establishes </a:t>
            </a:r>
            <a:r>
              <a:rPr lang="en-US" sz="2000" i="1"/>
              <a:t>near plane ledge</a:t>
            </a:r>
            <a:r>
              <a:rPr lang="en-US" sz="2000"/>
              <a:t> for crack-free</a:t>
            </a:r>
            <a:br>
              <a:rPr lang="en-US" sz="2000"/>
            </a:br>
            <a:r>
              <a:rPr lang="en-US" sz="2000"/>
              <a:t>near plane capping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Applies homogeneous coordinates (w=0) for rendering infinite shadow volume geometry</a:t>
            </a:r>
          </a:p>
          <a:p>
            <a:pPr>
              <a:lnSpc>
                <a:spcPct val="90000"/>
              </a:lnSpc>
            </a:pPr>
            <a:r>
              <a:rPr lang="en-US" sz="2800"/>
              <a:t>Cass and Kilgard [2001] presented most of these slides at GDC. See their papers on the nVidia web site.</a:t>
            </a:r>
          </a:p>
          <a:p>
            <a:pPr>
              <a:lnSpc>
                <a:spcPct val="90000"/>
              </a:lnSpc>
            </a:pPr>
            <a:r>
              <a:rPr lang="en-US" sz="2800"/>
              <a:t>Carmack’s Doom engine uses this technique.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Maps</a:t>
            </a:r>
          </a:p>
        </p:txBody>
      </p:sp>
      <p:sp>
        <p:nvSpPr>
          <p:cNvPr id="7567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Basic Theory</a:t>
            </a:r>
          </a:p>
          <a:p>
            <a:r>
              <a:rPr lang="en-US"/>
              <a:t>Several Implementations</a:t>
            </a:r>
          </a:p>
          <a:p>
            <a:pPr lvl="1"/>
            <a:r>
              <a:rPr lang="en-US"/>
              <a:t>Hardware shadow maps</a:t>
            </a:r>
          </a:p>
          <a:p>
            <a:pPr lvl="1"/>
            <a:r>
              <a:rPr lang="en-US"/>
              <a:t>Multi-texturing and shadow maps</a:t>
            </a:r>
          </a:p>
          <a:p>
            <a:pPr lvl="1"/>
            <a:r>
              <a:rPr lang="en-US"/>
              <a:t>Object buffers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Z-Buffer Shadow Maps</a:t>
            </a:r>
          </a:p>
        </p:txBody>
      </p:sp>
      <p:sp>
        <p:nvSpPr>
          <p:cNvPr id="66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Define a coordinate system (</a:t>
            </a:r>
            <a:r>
              <a:rPr lang="en-US" i="1"/>
              <a:t>light space</a:t>
            </a:r>
            <a:r>
              <a:rPr lang="en-US"/>
              <a:t>) such that the light is the center of projection</a:t>
            </a:r>
          </a:p>
          <a:p>
            <a:r>
              <a:rPr lang="en-US"/>
              <a:t>Render a depth buffer (</a:t>
            </a:r>
            <a:r>
              <a:rPr lang="en-US" i="1"/>
              <a:t>z-buffer</a:t>
            </a:r>
            <a:r>
              <a:rPr lang="en-US"/>
              <a:t>) of the visible scene, each pixel (</a:t>
            </a:r>
            <a:r>
              <a:rPr lang="en-US" i="1"/>
              <a:t>x’</a:t>
            </a:r>
            <a:r>
              <a:rPr lang="en-US"/>
              <a:t>, </a:t>
            </a:r>
            <a:r>
              <a:rPr lang="en-US" i="1"/>
              <a:t>y’</a:t>
            </a:r>
            <a:r>
              <a:rPr lang="en-US"/>
              <a:t>, </a:t>
            </a:r>
            <a:r>
              <a:rPr lang="en-US" i="1"/>
              <a:t>z’</a:t>
            </a:r>
            <a:r>
              <a:rPr lang="en-US"/>
              <a:t>)</a:t>
            </a:r>
          </a:p>
          <a:p>
            <a:r>
              <a:rPr lang="en-US"/>
              <a:t>For each visible surface point in eye space transform to </a:t>
            </a:r>
            <a:r>
              <a:rPr lang="en-US" i="1"/>
              <a:t>light space</a:t>
            </a:r>
          </a:p>
          <a:p>
            <a:pPr lvl="1"/>
            <a:r>
              <a:rPr lang="en-US"/>
              <a:t>(</a:t>
            </a:r>
            <a:r>
              <a:rPr lang="en-US" i="1"/>
              <a:t>x</a:t>
            </a:r>
            <a:r>
              <a:rPr lang="en-US" i="1" baseline="-25000"/>
              <a:t>c</a:t>
            </a:r>
            <a:r>
              <a:rPr lang="en-US"/>
              <a:t>, </a:t>
            </a:r>
            <a:r>
              <a:rPr lang="en-US" i="1"/>
              <a:t>y</a:t>
            </a:r>
            <a:r>
              <a:rPr lang="en-US" i="1" baseline="-25000"/>
              <a:t>c</a:t>
            </a:r>
            <a:r>
              <a:rPr lang="en-US"/>
              <a:t>, </a:t>
            </a:r>
            <a:r>
              <a:rPr lang="en-US" i="1"/>
              <a:t>z</a:t>
            </a:r>
            <a:r>
              <a:rPr lang="en-US" i="1" baseline="-25000"/>
              <a:t>c</a:t>
            </a:r>
            <a:r>
              <a:rPr lang="en-US"/>
              <a:t>) =&gt; (</a:t>
            </a:r>
            <a:r>
              <a:rPr lang="en-US" i="1"/>
              <a:t>x</a:t>
            </a:r>
            <a:r>
              <a:rPr lang="en-US" i="1" baseline="-25000"/>
              <a:t>l</a:t>
            </a:r>
            <a:r>
              <a:rPr lang="en-US"/>
              <a:t>, </a:t>
            </a:r>
            <a:r>
              <a:rPr lang="en-US" i="1"/>
              <a:t>y</a:t>
            </a:r>
            <a:r>
              <a:rPr lang="en-US" i="1" baseline="-25000"/>
              <a:t>l</a:t>
            </a:r>
            <a:r>
              <a:rPr lang="en-US"/>
              <a:t>, </a:t>
            </a:r>
            <a:r>
              <a:rPr lang="en-US" i="1"/>
              <a:t>z</a:t>
            </a:r>
            <a:r>
              <a:rPr lang="en-US" i="1" baseline="-25000"/>
              <a:t>l</a:t>
            </a:r>
            <a:r>
              <a:rPr lang="en-US"/>
              <a:t>)</a:t>
            </a:r>
          </a:p>
          <a:p>
            <a:r>
              <a:rPr lang="en-US"/>
              <a:t>If </a:t>
            </a:r>
            <a:r>
              <a:rPr lang="en-US" i="1"/>
              <a:t>z</a:t>
            </a:r>
            <a:r>
              <a:rPr lang="en-US" i="1" baseline="-25000"/>
              <a:t>l</a:t>
            </a:r>
            <a:r>
              <a:rPr lang="en-US"/>
              <a:t> &gt; </a:t>
            </a:r>
            <a:r>
              <a:rPr lang="en-US" i="1"/>
              <a:t>z’</a:t>
            </a:r>
            <a:r>
              <a:rPr lang="en-US"/>
              <a:t> then point is in shadow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Map</a:t>
            </a:r>
          </a:p>
        </p:txBody>
      </p:sp>
      <p:sp>
        <p:nvSpPr>
          <p:cNvPr id="66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Visible surface point E is in shadow and occluded by point L when transformed to </a:t>
            </a:r>
            <a:r>
              <a:rPr lang="en-US" i="1"/>
              <a:t>light space</a:t>
            </a:r>
          </a:p>
        </p:txBody>
      </p:sp>
      <p:sp>
        <p:nvSpPr>
          <p:cNvPr id="666628" name="Line 4"/>
          <p:cNvSpPr>
            <a:spLocks noChangeShapeType="1"/>
          </p:cNvSpPr>
          <p:nvPr/>
        </p:nvSpPr>
        <p:spPr bwMode="auto">
          <a:xfrm>
            <a:off x="5772150" y="2990850"/>
            <a:ext cx="175260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6629" name="Line 5"/>
          <p:cNvSpPr>
            <a:spLocks noChangeShapeType="1"/>
          </p:cNvSpPr>
          <p:nvPr/>
        </p:nvSpPr>
        <p:spPr bwMode="auto">
          <a:xfrm>
            <a:off x="5715000" y="5410200"/>
            <a:ext cx="3175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6630" name="Oval 6"/>
          <p:cNvSpPr>
            <a:spLocks noChangeArrowheads="1"/>
          </p:cNvSpPr>
          <p:nvPr/>
        </p:nvSpPr>
        <p:spPr bwMode="auto">
          <a:xfrm>
            <a:off x="7296150" y="3524250"/>
            <a:ext cx="1295400" cy="12954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6631" name="Line 7"/>
          <p:cNvSpPr>
            <a:spLocks noChangeShapeType="1"/>
          </p:cNvSpPr>
          <p:nvPr/>
        </p:nvSpPr>
        <p:spPr bwMode="auto">
          <a:xfrm rot="2377137">
            <a:off x="5489575" y="3233738"/>
            <a:ext cx="914400" cy="5334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6632" name="Line 8"/>
          <p:cNvSpPr>
            <a:spLocks noChangeShapeType="1"/>
          </p:cNvSpPr>
          <p:nvPr/>
        </p:nvSpPr>
        <p:spPr bwMode="auto">
          <a:xfrm rot="2377137" flipV="1">
            <a:off x="5830888" y="2822575"/>
            <a:ext cx="914400" cy="5334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6633" name="Oval 9"/>
          <p:cNvSpPr>
            <a:spLocks noChangeArrowheads="1"/>
          </p:cNvSpPr>
          <p:nvPr/>
        </p:nvSpPr>
        <p:spPr bwMode="auto">
          <a:xfrm>
            <a:off x="5737225" y="2971800"/>
            <a:ext cx="76200" cy="76200"/>
          </a:xfrm>
          <a:prstGeom prst="ellipse">
            <a:avLst/>
          </a:prstGeom>
          <a:solidFill>
            <a:srgbClr val="808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6634" name="Line 10"/>
          <p:cNvSpPr>
            <a:spLocks noChangeShapeType="1"/>
          </p:cNvSpPr>
          <p:nvPr/>
        </p:nvSpPr>
        <p:spPr bwMode="auto">
          <a:xfrm rot="2377137">
            <a:off x="6351588" y="2879725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6635" name="Text Box 11"/>
          <p:cNvSpPr txBox="1">
            <a:spLocks noChangeArrowheads="1"/>
          </p:cNvSpPr>
          <p:nvPr/>
        </p:nvSpPr>
        <p:spPr bwMode="auto">
          <a:xfrm>
            <a:off x="8058150" y="1619250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Arial" charset="0"/>
              </a:rPr>
              <a:t>Light</a:t>
            </a:r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 rot="3756591">
            <a:off x="7487444" y="1877219"/>
            <a:ext cx="1255712" cy="1276350"/>
            <a:chOff x="4777" y="1200"/>
            <a:chExt cx="791" cy="804"/>
          </a:xfrm>
        </p:grpSpPr>
        <p:sp>
          <p:nvSpPr>
            <p:cNvPr id="666637" name="Line 13"/>
            <p:cNvSpPr>
              <a:spLocks noChangeShapeType="1"/>
            </p:cNvSpPr>
            <p:nvPr/>
          </p:nvSpPr>
          <p:spPr bwMode="auto">
            <a:xfrm rot="2377137" flipV="1">
              <a:off x="4992" y="1200"/>
              <a:ext cx="576" cy="336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4777" y="1236"/>
              <a:ext cx="576" cy="768"/>
              <a:chOff x="4777" y="1236"/>
              <a:chExt cx="576" cy="768"/>
            </a:xfrm>
          </p:grpSpPr>
          <p:sp>
            <p:nvSpPr>
              <p:cNvPr id="666639" name="Line 15"/>
              <p:cNvSpPr>
                <a:spLocks noChangeShapeType="1"/>
              </p:cNvSpPr>
              <p:nvPr/>
            </p:nvSpPr>
            <p:spPr bwMode="auto">
              <a:xfrm rot="2377137">
                <a:off x="4777" y="1459"/>
                <a:ext cx="576" cy="336"/>
              </a:xfrm>
              <a:prstGeom prst="line">
                <a:avLst/>
              </a:prstGeom>
              <a:noFill/>
              <a:ln w="2540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640" name="Line 16"/>
              <p:cNvSpPr>
                <a:spLocks noChangeShapeType="1"/>
              </p:cNvSpPr>
              <p:nvPr/>
            </p:nvSpPr>
            <p:spPr bwMode="auto">
              <a:xfrm rot="2377137">
                <a:off x="5320" y="1236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641" name="Oval 17"/>
              <p:cNvSpPr>
                <a:spLocks noChangeArrowheads="1"/>
              </p:cNvSpPr>
              <p:nvPr/>
            </p:nvSpPr>
            <p:spPr bwMode="auto">
              <a:xfrm>
                <a:off x="4938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66642" name="Text Box 18"/>
          <p:cNvSpPr txBox="1">
            <a:spLocks noChangeArrowheads="1"/>
          </p:cNvSpPr>
          <p:nvPr/>
        </p:nvSpPr>
        <p:spPr bwMode="auto">
          <a:xfrm>
            <a:off x="5314950" y="2687638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Arial" charset="0"/>
              </a:rPr>
              <a:t>Eye</a:t>
            </a:r>
            <a:endParaRPr lang="en-US"/>
          </a:p>
        </p:txBody>
      </p:sp>
      <p:sp>
        <p:nvSpPr>
          <p:cNvPr id="666643" name="Line 19"/>
          <p:cNvSpPr>
            <a:spLocks noChangeShapeType="1"/>
          </p:cNvSpPr>
          <p:nvPr/>
        </p:nvSpPr>
        <p:spPr bwMode="auto">
          <a:xfrm flipV="1">
            <a:off x="7524750" y="2000250"/>
            <a:ext cx="838200" cy="3429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6644" name="Oval 20"/>
          <p:cNvSpPr>
            <a:spLocks noChangeArrowheads="1"/>
          </p:cNvSpPr>
          <p:nvPr/>
        </p:nvSpPr>
        <p:spPr bwMode="auto">
          <a:xfrm>
            <a:off x="7927975" y="344805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6645" name="Oval 21"/>
          <p:cNvSpPr>
            <a:spLocks noChangeArrowheads="1"/>
          </p:cNvSpPr>
          <p:nvPr/>
        </p:nvSpPr>
        <p:spPr bwMode="auto">
          <a:xfrm>
            <a:off x="7437438" y="5319713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6646" name="Text Box 22"/>
          <p:cNvSpPr txBox="1">
            <a:spLocks noChangeArrowheads="1"/>
          </p:cNvSpPr>
          <p:nvPr/>
        </p:nvSpPr>
        <p:spPr bwMode="auto">
          <a:xfrm>
            <a:off x="6762750" y="5514975"/>
            <a:ext cx="1524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Arial" charset="0"/>
              </a:rPr>
              <a:t>Eye-ray nearest intersection point</a:t>
            </a:r>
          </a:p>
        </p:txBody>
      </p:sp>
      <p:sp>
        <p:nvSpPr>
          <p:cNvPr id="666647" name="Text Box 23"/>
          <p:cNvSpPr txBox="1">
            <a:spLocks noChangeArrowheads="1"/>
          </p:cNvSpPr>
          <p:nvPr/>
        </p:nvSpPr>
        <p:spPr bwMode="auto">
          <a:xfrm>
            <a:off x="5924550" y="2009775"/>
            <a:ext cx="1524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Arial" charset="0"/>
              </a:rPr>
              <a:t>Light-ray nearest intersection point</a:t>
            </a:r>
          </a:p>
        </p:txBody>
      </p:sp>
      <p:sp>
        <p:nvSpPr>
          <p:cNvPr id="666648" name="Line 24"/>
          <p:cNvSpPr>
            <a:spLocks noChangeShapeType="1"/>
          </p:cNvSpPr>
          <p:nvPr/>
        </p:nvSpPr>
        <p:spPr bwMode="auto">
          <a:xfrm>
            <a:off x="6915150" y="2543175"/>
            <a:ext cx="990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6649" name="Text Box 25"/>
          <p:cNvSpPr txBox="1">
            <a:spLocks noChangeArrowheads="1"/>
          </p:cNvSpPr>
          <p:nvPr/>
        </p:nvSpPr>
        <p:spPr bwMode="auto">
          <a:xfrm>
            <a:off x="8058150" y="32289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Arial" charset="0"/>
              </a:rPr>
              <a:t>L</a:t>
            </a:r>
          </a:p>
        </p:txBody>
      </p:sp>
      <p:sp>
        <p:nvSpPr>
          <p:cNvPr id="666650" name="Text Box 26"/>
          <p:cNvSpPr txBox="1">
            <a:spLocks noChangeArrowheads="1"/>
          </p:cNvSpPr>
          <p:nvPr/>
        </p:nvSpPr>
        <p:spPr bwMode="auto">
          <a:xfrm>
            <a:off x="7600950" y="50577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Arial" charset="0"/>
              </a:rPr>
              <a:t>E</a:t>
            </a:r>
          </a:p>
        </p:txBody>
      </p:sp>
      <p:sp>
        <p:nvSpPr>
          <p:cNvPr id="666651" name="Text Box 27"/>
          <p:cNvSpPr txBox="1">
            <a:spLocks noChangeArrowheads="1"/>
          </p:cNvSpPr>
          <p:nvPr/>
        </p:nvSpPr>
        <p:spPr bwMode="auto">
          <a:xfrm>
            <a:off x="5772150" y="6276975"/>
            <a:ext cx="3200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If L is closer to the light than E, then E is in shadow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Map : Two Pass Approach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8676" name="Picture 4" descr="C:\mjk\shadowcast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2971800"/>
            <a:ext cx="3962400" cy="29749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68679" name="Picture 7" descr="C:\mjk\shadowcast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947988"/>
            <a:ext cx="4343400" cy="29797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1st Pass</a:t>
            </a:r>
          </a:p>
        </p:txBody>
      </p:sp>
      <p:sp>
        <p:nvSpPr>
          <p:cNvPr id="669703" name="Rectangle 7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i="1"/>
              <a:t>       View from light </a:t>
            </a:r>
          </a:p>
        </p:txBody>
      </p:sp>
      <p:pic>
        <p:nvPicPr>
          <p:cNvPr id="669701" name="Picture 5" descr="C:\mjk\shadowcast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1200"/>
            <a:ext cx="4953000" cy="3397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69702" name="Picture 6" descr="C:\mjk\shadowcast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981200"/>
            <a:ext cx="4105275" cy="41148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669704" name="Rectangle 8"/>
          <p:cNvSpPr>
            <a:spLocks noChangeArrowheads="1"/>
          </p:cNvSpPr>
          <p:nvPr/>
        </p:nvSpPr>
        <p:spPr bwMode="auto">
          <a:xfrm>
            <a:off x="4572000" y="6248400"/>
            <a:ext cx="43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3200" i="1"/>
              <a:t>       Depth Buffer 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2nd Pass</a:t>
            </a:r>
          </a:p>
        </p:txBody>
      </p:sp>
      <p:sp>
        <p:nvSpPr>
          <p:cNvPr id="670725" name="Rectangle 5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i="1"/>
              <a:t>    Visible surface depth </a:t>
            </a:r>
          </a:p>
        </p:txBody>
      </p:sp>
      <p:pic>
        <p:nvPicPr>
          <p:cNvPr id="670727" name="Picture 7" descr="C:\mjk\shadowcast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981200"/>
            <a:ext cx="5316538" cy="39909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2nd Pass</a:t>
            </a:r>
          </a:p>
        </p:txBody>
      </p:sp>
      <p:sp>
        <p:nvSpPr>
          <p:cNvPr id="671747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i="1"/>
              <a:t>     Non-green in shadow </a:t>
            </a:r>
          </a:p>
        </p:txBody>
      </p:sp>
      <p:sp>
        <p:nvSpPr>
          <p:cNvPr id="671748" name="Rectangle 4"/>
          <p:cNvSpPr>
            <a:spLocks noChangeArrowheads="1"/>
          </p:cNvSpPr>
          <p:nvPr/>
        </p:nvSpPr>
        <p:spPr bwMode="auto">
          <a:xfrm>
            <a:off x="5715000" y="5486400"/>
            <a:ext cx="3429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3200" i="1"/>
              <a:t>       Final Image </a:t>
            </a:r>
          </a:p>
        </p:txBody>
      </p:sp>
      <p:pic>
        <p:nvPicPr>
          <p:cNvPr id="671750" name="Picture 6" descr="C:\mjk\shadowcast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981200"/>
            <a:ext cx="5316538" cy="39909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71751" name="Picture 7" descr="C:\mjk\shadowcast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2743200"/>
            <a:ext cx="3352800" cy="2517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Maps With Graphics Hardware</a:t>
            </a:r>
          </a:p>
        </p:txBody>
      </p:sp>
      <p:sp>
        <p:nvSpPr>
          <p:cNvPr id="67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Render scene using the light as a camera</a:t>
            </a:r>
          </a:p>
          <a:p>
            <a:r>
              <a:rPr lang="en-US" sz="2800"/>
              <a:t>Read depth buffer out and copy to a 2D texture.</a:t>
            </a:r>
          </a:p>
          <a:p>
            <a:pPr lvl="1"/>
            <a:r>
              <a:rPr lang="en-US" sz="2400"/>
              <a:t>Rather than Binary projected shadow, we now have a depth texture.</a:t>
            </a:r>
          </a:p>
          <a:p>
            <a:r>
              <a:rPr lang="en-US" sz="2800"/>
              <a:t>Fragment’s light position can be generated using eye-linear texture coordinate generation</a:t>
            </a:r>
          </a:p>
          <a:p>
            <a:pPr lvl="2"/>
            <a:r>
              <a:rPr lang="en-US" sz="2000"/>
              <a:t>specifically OpenGL’s GL_EYE_LINEAR texgen</a:t>
            </a:r>
          </a:p>
          <a:p>
            <a:pPr lvl="2"/>
            <a:r>
              <a:rPr lang="en-US" sz="2000"/>
              <a:t>generate homogenous (s, t, r, q) texture coordinates as light-space (x, y, z, w)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119A1-57BE-4ABC-A59F-7105A1286E25}" type="slidenum">
              <a:rPr lang="en-US" altLang="en-US"/>
              <a:pPr/>
              <a:t>14</a:t>
            </a:fld>
            <a:endParaRPr lang="en-US" altLang="en-US"/>
          </a:p>
        </p:txBody>
      </p:sp>
      <p:pic>
        <p:nvPicPr>
          <p:cNvPr id="319491" name="Picture 2" descr="snap1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9300" y="2063750"/>
            <a:ext cx="3511550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492" name="Picture 3" descr="snap1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8050" y="2063750"/>
            <a:ext cx="3511550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9493" name="Text Box 4"/>
          <p:cNvSpPr txBox="1">
            <a:spLocks noChangeArrowheads="1"/>
          </p:cNvSpPr>
          <p:nvPr/>
        </p:nvSpPr>
        <p:spPr bwMode="auto">
          <a:xfrm>
            <a:off x="984250" y="4802188"/>
            <a:ext cx="887413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52394" tIns="76197" rIns="152394" bIns="76197">
            <a:spAutoFit/>
          </a:bodyPr>
          <a:lstStyle/>
          <a:p>
            <a:pPr algn="l" defTabSz="915988"/>
            <a:r>
              <a:rPr lang="en-US" sz="1500" b="1">
                <a:solidFill>
                  <a:schemeClr val="bg1"/>
                </a:solidFill>
                <a:cs typeface="Arial" charset="0"/>
              </a:rPr>
              <a:t>umbra</a:t>
            </a:r>
          </a:p>
        </p:txBody>
      </p:sp>
      <p:sp>
        <p:nvSpPr>
          <p:cNvPr id="319494" name="Text Box 5"/>
          <p:cNvSpPr txBox="1">
            <a:spLocks noChangeArrowheads="1"/>
          </p:cNvSpPr>
          <p:nvPr/>
        </p:nvSpPr>
        <p:spPr bwMode="auto">
          <a:xfrm>
            <a:off x="4870450" y="4864100"/>
            <a:ext cx="8874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52394" tIns="76197" rIns="152394" bIns="76197">
            <a:spAutoFit/>
          </a:bodyPr>
          <a:lstStyle/>
          <a:p>
            <a:pPr algn="l" defTabSz="915988"/>
            <a:r>
              <a:rPr lang="en-US" sz="1500" b="1">
                <a:solidFill>
                  <a:schemeClr val="bg1"/>
                </a:solidFill>
                <a:cs typeface="Arial" charset="0"/>
              </a:rPr>
              <a:t>umbra</a:t>
            </a:r>
          </a:p>
        </p:txBody>
      </p:sp>
      <p:sp>
        <p:nvSpPr>
          <p:cNvPr id="319495" name="Text Box 6"/>
          <p:cNvSpPr txBox="1">
            <a:spLocks noChangeArrowheads="1"/>
          </p:cNvSpPr>
          <p:nvPr/>
        </p:nvSpPr>
        <p:spPr bwMode="auto">
          <a:xfrm>
            <a:off x="6534150" y="4114800"/>
            <a:ext cx="12255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52394" tIns="76197" rIns="152394" bIns="76197">
            <a:spAutoFit/>
          </a:bodyPr>
          <a:lstStyle/>
          <a:p>
            <a:pPr algn="l" defTabSz="915988"/>
            <a:r>
              <a:rPr lang="en-US" sz="1500" b="1">
                <a:cs typeface="Arial" charset="0"/>
              </a:rPr>
              <a:t>penumbra</a:t>
            </a:r>
          </a:p>
        </p:txBody>
      </p:sp>
      <p:sp>
        <p:nvSpPr>
          <p:cNvPr id="319496" name="Line 7"/>
          <p:cNvSpPr>
            <a:spLocks noChangeShapeType="1"/>
          </p:cNvSpPr>
          <p:nvPr/>
        </p:nvSpPr>
        <p:spPr bwMode="auto">
          <a:xfrm flipH="1">
            <a:off x="6550025" y="4459288"/>
            <a:ext cx="509588" cy="657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9497" name="Text Box 8"/>
          <p:cNvSpPr txBox="1">
            <a:spLocks noChangeArrowheads="1"/>
          </p:cNvSpPr>
          <p:nvPr/>
        </p:nvSpPr>
        <p:spPr bwMode="auto">
          <a:xfrm>
            <a:off x="3038475" y="2105025"/>
            <a:ext cx="76835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52394" tIns="76197" rIns="152394" bIns="76197">
            <a:spAutoFit/>
          </a:bodyPr>
          <a:lstStyle/>
          <a:p>
            <a:pPr algn="l" defTabSz="915988">
              <a:lnSpc>
                <a:spcPct val="85000"/>
              </a:lnSpc>
            </a:pPr>
            <a:r>
              <a:rPr lang="en-US" sz="1500" b="1">
                <a:solidFill>
                  <a:schemeClr val="bg1"/>
                </a:solidFill>
                <a:cs typeface="Arial" charset="0"/>
              </a:rPr>
              <a:t>point</a:t>
            </a:r>
            <a:br>
              <a:rPr lang="en-US" sz="1500" b="1">
                <a:solidFill>
                  <a:schemeClr val="bg1"/>
                </a:solidFill>
                <a:cs typeface="Arial" charset="0"/>
              </a:rPr>
            </a:br>
            <a:r>
              <a:rPr lang="en-US" sz="1500" b="1">
                <a:solidFill>
                  <a:schemeClr val="bg1"/>
                </a:solidFill>
                <a:cs typeface="Arial" charset="0"/>
              </a:rPr>
              <a:t>light</a:t>
            </a:r>
          </a:p>
        </p:txBody>
      </p:sp>
      <p:sp>
        <p:nvSpPr>
          <p:cNvPr id="319498" name="Line 9"/>
          <p:cNvSpPr>
            <a:spLocks noChangeShapeType="1"/>
          </p:cNvSpPr>
          <p:nvPr/>
        </p:nvSpPr>
        <p:spPr bwMode="auto">
          <a:xfrm flipH="1">
            <a:off x="2581275" y="2368550"/>
            <a:ext cx="54768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9499" name="Text Box 10"/>
          <p:cNvSpPr txBox="1">
            <a:spLocks noChangeArrowheads="1"/>
          </p:cNvSpPr>
          <p:nvPr/>
        </p:nvSpPr>
        <p:spPr bwMode="auto">
          <a:xfrm>
            <a:off x="6918325" y="2025650"/>
            <a:ext cx="114141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52394" tIns="76197" rIns="152394" bIns="76197">
            <a:spAutoFit/>
          </a:bodyPr>
          <a:lstStyle/>
          <a:p>
            <a:pPr algn="l" defTabSz="915988">
              <a:lnSpc>
                <a:spcPct val="85000"/>
              </a:lnSpc>
            </a:pPr>
            <a:r>
              <a:rPr lang="en-US" sz="1500" b="1">
                <a:solidFill>
                  <a:schemeClr val="bg1"/>
                </a:solidFill>
                <a:cs typeface="Arial" charset="0"/>
              </a:rPr>
              <a:t>extended</a:t>
            </a:r>
            <a:br>
              <a:rPr lang="en-US" sz="1500" b="1">
                <a:solidFill>
                  <a:schemeClr val="bg1"/>
                </a:solidFill>
                <a:cs typeface="Arial" charset="0"/>
              </a:rPr>
            </a:br>
            <a:r>
              <a:rPr lang="en-US" sz="1500" b="1">
                <a:solidFill>
                  <a:schemeClr val="bg1"/>
                </a:solidFill>
                <a:cs typeface="Arial" charset="0"/>
              </a:rPr>
              <a:t>light</a:t>
            </a:r>
          </a:p>
        </p:txBody>
      </p:sp>
      <p:sp>
        <p:nvSpPr>
          <p:cNvPr id="319500" name="Oval 11"/>
          <p:cNvSpPr>
            <a:spLocks noChangeArrowheads="1"/>
          </p:cNvSpPr>
          <p:nvPr/>
        </p:nvSpPr>
        <p:spPr bwMode="auto">
          <a:xfrm>
            <a:off x="2398713" y="2338388"/>
            <a:ext cx="90487" cy="92075"/>
          </a:xfrm>
          <a:prstGeom prst="ellipse">
            <a:avLst/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sz="2000" b="1">
              <a:latin typeface="Tahoma" pitchFamily="34" charset="0"/>
              <a:cs typeface="Arial" charset="0"/>
            </a:endParaRPr>
          </a:p>
        </p:txBody>
      </p:sp>
      <p:sp>
        <p:nvSpPr>
          <p:cNvPr id="319501" name="Text Box 13"/>
          <p:cNvSpPr txBox="1">
            <a:spLocks noChangeArrowheads="1"/>
          </p:cNvSpPr>
          <p:nvPr/>
        </p:nvSpPr>
        <p:spPr bwMode="auto">
          <a:xfrm>
            <a:off x="755650" y="5568950"/>
            <a:ext cx="1654175" cy="3968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ahoma" pitchFamily="34" charset="0"/>
                <a:cs typeface="Arial" charset="0"/>
              </a:rPr>
              <a:t>Hard shadow</a:t>
            </a:r>
          </a:p>
        </p:txBody>
      </p:sp>
      <p:sp>
        <p:nvSpPr>
          <p:cNvPr id="319502" name="Text Box 14"/>
          <p:cNvSpPr txBox="1">
            <a:spLocks noChangeArrowheads="1"/>
          </p:cNvSpPr>
          <p:nvPr/>
        </p:nvSpPr>
        <p:spPr bwMode="auto">
          <a:xfrm>
            <a:off x="4740275" y="5568950"/>
            <a:ext cx="1563688" cy="3968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ahoma" pitchFamily="34" charset="0"/>
                <a:cs typeface="Arial" charset="0"/>
              </a:rPr>
              <a:t>Soft shadow</a:t>
            </a:r>
          </a:p>
        </p:txBody>
      </p:sp>
      <p:sp>
        <p:nvSpPr>
          <p:cNvPr id="319503" name="Rectangle 15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en-US"/>
              <a:t>Hard and soft shadows</a:t>
            </a:r>
          </a:p>
        </p:txBody>
      </p:sp>
    </p:spTree>
  </p:cSld>
  <p:clrMapOvr>
    <a:masterClrMapping/>
  </p:clrMapOvr>
  <p:transition advTm="29609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Introducing Another Technique:</a:t>
            </a:r>
            <a:br>
              <a:rPr lang="en-US"/>
            </a:br>
            <a:r>
              <a:rPr lang="en-US"/>
              <a:t>Shadow Mapping</a:t>
            </a:r>
          </a:p>
        </p:txBody>
      </p:sp>
      <p:sp>
        <p:nvSpPr>
          <p:cNvPr id="685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/>
              <a:t>Image-space shadow determination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400"/>
              <a:t>Lance Williams published the basic idea in 1978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2200"/>
              <a:t>By coincidence, same year Jim Blinn invented bump mapping (a great vintage year for graphics)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400"/>
              <a:t>Completely image-space algorithm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2200"/>
              <a:t>means no knowledge of scene’s geometry is required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2200"/>
              <a:t>must deal with aliasing artifacts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400"/>
              <a:t>Well known software rendering technique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2200"/>
              <a:t>Pixar’s RenderMan uses the algorithm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2200"/>
              <a:t>Basic shadowing technique for Toy Story, etc.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Mapping</a:t>
            </a:r>
            <a:br>
              <a:rPr lang="en-US"/>
            </a:br>
            <a:r>
              <a:rPr lang="en-US"/>
              <a:t>References</a:t>
            </a:r>
          </a:p>
        </p:txBody>
      </p:sp>
      <p:sp>
        <p:nvSpPr>
          <p:cNvPr id="68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Important SIGGRAPH papers</a:t>
            </a:r>
          </a:p>
          <a:p>
            <a:pPr lvl="1"/>
            <a:r>
              <a:rPr lang="en-US" sz="2400"/>
              <a:t>Lance Williams, “Casting Curved Shadows on Curved Surfaces,” SIGGRAPH 78</a:t>
            </a:r>
          </a:p>
          <a:p>
            <a:pPr lvl="1"/>
            <a:r>
              <a:rPr lang="en-US" sz="2400"/>
              <a:t>William Reeves, David Salesin, and Robert Cook (Pixar), “Rendering antialiased shadows with depth maps,” SIGGRAPH 87</a:t>
            </a:r>
          </a:p>
          <a:p>
            <a:pPr lvl="1"/>
            <a:r>
              <a:rPr lang="en-US" sz="2400"/>
              <a:t>Mark Segal, et. al. (SGI), “Fast Shadows and Lighting Effects Using Texture Mapping,” SIGGRAPH 92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Shadow Mapping</a:t>
            </a:r>
            <a:br>
              <a:rPr lang="en-US"/>
            </a:br>
            <a:r>
              <a:rPr lang="en-US"/>
              <a:t>Concept (1)</a:t>
            </a:r>
          </a:p>
        </p:txBody>
      </p:sp>
      <p:sp>
        <p:nvSpPr>
          <p:cNvPr id="68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Depth testing from the light’s point-of-view</a:t>
            </a:r>
          </a:p>
          <a:p>
            <a:pPr lvl="1"/>
            <a:r>
              <a:rPr lang="en-US" sz="2400"/>
              <a:t>Two pass algorithm</a:t>
            </a:r>
          </a:p>
          <a:p>
            <a:pPr lvl="1"/>
            <a:r>
              <a:rPr lang="en-US" sz="2400"/>
              <a:t>First, render depth buffer from the light’s point-of-view</a:t>
            </a:r>
          </a:p>
          <a:p>
            <a:pPr lvl="2"/>
            <a:r>
              <a:rPr lang="en-US" sz="2200"/>
              <a:t>the result is a “depth map” or “shadow map”</a:t>
            </a:r>
          </a:p>
          <a:p>
            <a:pPr lvl="2"/>
            <a:r>
              <a:rPr lang="en-US" sz="2200"/>
              <a:t>essentially a 2D function indicating the depth of the closest pixels to the light</a:t>
            </a:r>
          </a:p>
          <a:p>
            <a:pPr lvl="1"/>
            <a:r>
              <a:rPr lang="en-US" sz="2400"/>
              <a:t>This depth map is used in the second pass 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Shadow Mapping</a:t>
            </a:r>
            <a:br>
              <a:rPr lang="en-US"/>
            </a:br>
            <a:r>
              <a:rPr lang="en-US"/>
              <a:t>Concept (2)</a:t>
            </a:r>
          </a:p>
        </p:txBody>
      </p:sp>
      <p:sp>
        <p:nvSpPr>
          <p:cNvPr id="68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Shadow determination with the depth map</a:t>
            </a:r>
          </a:p>
          <a:p>
            <a:pPr lvl="1"/>
            <a:r>
              <a:rPr lang="en-US" sz="2400"/>
              <a:t>Second, render scene from the eye’s point-of-view</a:t>
            </a:r>
          </a:p>
          <a:p>
            <a:pPr lvl="1"/>
            <a:r>
              <a:rPr lang="en-US" sz="2400"/>
              <a:t>For each rasterized fragment</a:t>
            </a:r>
          </a:p>
          <a:p>
            <a:pPr lvl="2"/>
            <a:r>
              <a:rPr lang="en-US" sz="2200"/>
              <a:t>determine fragment’s XYZ position relative to the light</a:t>
            </a:r>
          </a:p>
          <a:p>
            <a:pPr lvl="2"/>
            <a:r>
              <a:rPr lang="en-US" sz="2200"/>
              <a:t>this light position should be setup to match the frustum used to create the depth map</a:t>
            </a:r>
          </a:p>
          <a:p>
            <a:pPr lvl="2"/>
            <a:r>
              <a:rPr lang="en-US" sz="2200"/>
              <a:t>compare the depth value at light position XY in the depth map to fragment’s light position Z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Shadow Mapping</a:t>
            </a:r>
            <a:br>
              <a:rPr lang="en-US"/>
            </a:br>
            <a:r>
              <a:rPr lang="en-US"/>
              <a:t>Concept (3)</a:t>
            </a:r>
          </a:p>
        </p:txBody>
      </p:sp>
      <p:sp>
        <p:nvSpPr>
          <p:cNvPr id="68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The Shadow Map Comparison</a:t>
            </a:r>
          </a:p>
          <a:p>
            <a:pPr lvl="1"/>
            <a:r>
              <a:rPr lang="en-US" sz="2400"/>
              <a:t>Two values</a:t>
            </a:r>
          </a:p>
          <a:p>
            <a:pPr lvl="2"/>
            <a:r>
              <a:rPr lang="en-US" sz="2000"/>
              <a:t>A = Z value from depth map at fragment’s light XY position</a:t>
            </a:r>
          </a:p>
          <a:p>
            <a:pPr lvl="2"/>
            <a:r>
              <a:rPr lang="en-US" sz="2000"/>
              <a:t>B = Z value of fragment’s XYZ light position</a:t>
            </a:r>
          </a:p>
          <a:p>
            <a:pPr lvl="1"/>
            <a:r>
              <a:rPr lang="en-US" sz="2400"/>
              <a:t>If B is greater than A, then there must be something closer to the light than the fragment</a:t>
            </a:r>
          </a:p>
          <a:p>
            <a:pPr lvl="2"/>
            <a:r>
              <a:rPr lang="en-US" sz="2000"/>
              <a:t>then the fragment is shadowed</a:t>
            </a:r>
          </a:p>
          <a:p>
            <a:pPr lvl="1"/>
            <a:r>
              <a:rPr lang="en-US" sz="2400"/>
              <a:t>If A and B are approximately equal, the fragment is lit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Mapping</a:t>
            </a:r>
            <a:br>
              <a:rPr lang="en-US"/>
            </a:br>
            <a:r>
              <a:rPr lang="en-US"/>
              <a:t>with a Picture in 2D (1)</a:t>
            </a:r>
          </a:p>
        </p:txBody>
      </p:sp>
      <p:sp>
        <p:nvSpPr>
          <p:cNvPr id="690223" name="Rectangle 47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 lIns="90488" tIns="44450" rIns="90488" bIns="44450"/>
          <a:lstStyle/>
          <a:p>
            <a:pPr>
              <a:buFontTx/>
              <a:buNone/>
            </a:pPr>
            <a:r>
              <a:rPr lang="en-US"/>
              <a:t>The A &lt; B shadowed fragment case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487988" y="3333750"/>
            <a:ext cx="284162" cy="165100"/>
            <a:chOff x="1253" y="2079"/>
            <a:chExt cx="226" cy="120"/>
          </a:xfrm>
        </p:grpSpPr>
        <p:sp>
          <p:nvSpPr>
            <p:cNvPr id="690180" name="Oval 4"/>
            <p:cNvSpPr>
              <a:spLocks noChangeArrowheads="1"/>
            </p:cNvSpPr>
            <p:nvPr/>
          </p:nvSpPr>
          <p:spPr bwMode="auto">
            <a:xfrm>
              <a:off x="1253" y="2079"/>
              <a:ext cx="226" cy="120"/>
            </a:xfrm>
            <a:prstGeom prst="ellipse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0181" name="Oval 5"/>
            <p:cNvSpPr>
              <a:spLocks noChangeArrowheads="1"/>
            </p:cNvSpPr>
            <p:nvPr/>
          </p:nvSpPr>
          <p:spPr bwMode="auto">
            <a:xfrm>
              <a:off x="1296" y="2079"/>
              <a:ext cx="149" cy="120"/>
            </a:xfrm>
            <a:prstGeom prst="ellipse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0182" name="Oval 6"/>
            <p:cNvSpPr>
              <a:spLocks noChangeArrowheads="1"/>
            </p:cNvSpPr>
            <p:nvPr/>
          </p:nvSpPr>
          <p:spPr bwMode="auto">
            <a:xfrm>
              <a:off x="1339" y="2112"/>
              <a:ext cx="63" cy="63"/>
            </a:xfrm>
            <a:prstGeom prst="ellipse">
              <a:avLst/>
            </a:prstGeom>
            <a:solidFill>
              <a:srgbClr val="808080"/>
            </a:solidFill>
            <a:ln w="7938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976438" y="2354263"/>
            <a:ext cx="430212" cy="476250"/>
            <a:chOff x="1402" y="960"/>
            <a:chExt cx="341" cy="346"/>
          </a:xfrm>
        </p:grpSpPr>
        <p:sp>
          <p:nvSpPr>
            <p:cNvPr id="690184" name="Oval 8"/>
            <p:cNvSpPr>
              <a:spLocks noChangeArrowheads="1"/>
            </p:cNvSpPr>
            <p:nvPr/>
          </p:nvSpPr>
          <p:spPr bwMode="auto">
            <a:xfrm>
              <a:off x="1498" y="1080"/>
              <a:ext cx="96" cy="101"/>
            </a:xfrm>
            <a:prstGeom prst="ellipse">
              <a:avLst/>
            </a:prstGeom>
            <a:solidFill>
              <a:srgbClr val="FFFF00"/>
            </a:solidFill>
            <a:ln w="7938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0185" name="Line 9"/>
            <p:cNvSpPr>
              <a:spLocks noChangeShapeType="1"/>
            </p:cNvSpPr>
            <p:nvPr/>
          </p:nvSpPr>
          <p:spPr bwMode="auto">
            <a:xfrm flipV="1">
              <a:off x="1546" y="960"/>
              <a:ext cx="1" cy="72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0186" name="Line 10"/>
            <p:cNvSpPr>
              <a:spLocks noChangeShapeType="1"/>
            </p:cNvSpPr>
            <p:nvPr/>
          </p:nvSpPr>
          <p:spPr bwMode="auto">
            <a:xfrm>
              <a:off x="1546" y="1229"/>
              <a:ext cx="1" cy="77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0187" name="Line 11"/>
            <p:cNvSpPr>
              <a:spLocks noChangeShapeType="1"/>
            </p:cNvSpPr>
            <p:nvPr/>
          </p:nvSpPr>
          <p:spPr bwMode="auto">
            <a:xfrm flipV="1">
              <a:off x="1599" y="989"/>
              <a:ext cx="48" cy="62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0188" name="Line 12"/>
            <p:cNvSpPr>
              <a:spLocks noChangeShapeType="1"/>
            </p:cNvSpPr>
            <p:nvPr/>
          </p:nvSpPr>
          <p:spPr bwMode="auto">
            <a:xfrm flipV="1">
              <a:off x="1627" y="1056"/>
              <a:ext cx="87" cy="38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0189" name="Line 13"/>
            <p:cNvSpPr>
              <a:spLocks noChangeShapeType="1"/>
            </p:cNvSpPr>
            <p:nvPr/>
          </p:nvSpPr>
          <p:spPr bwMode="auto">
            <a:xfrm>
              <a:off x="1594" y="1219"/>
              <a:ext cx="53" cy="63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0190" name="Line 14"/>
            <p:cNvSpPr>
              <a:spLocks noChangeShapeType="1"/>
            </p:cNvSpPr>
            <p:nvPr/>
          </p:nvSpPr>
          <p:spPr bwMode="auto">
            <a:xfrm>
              <a:off x="1647" y="1181"/>
              <a:ext cx="72" cy="24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0191" name="Line 15"/>
            <p:cNvSpPr>
              <a:spLocks noChangeShapeType="1"/>
            </p:cNvSpPr>
            <p:nvPr/>
          </p:nvSpPr>
          <p:spPr bwMode="auto">
            <a:xfrm flipH="1" flipV="1">
              <a:off x="1459" y="989"/>
              <a:ext cx="39" cy="53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0192" name="Line 16"/>
            <p:cNvSpPr>
              <a:spLocks noChangeShapeType="1"/>
            </p:cNvSpPr>
            <p:nvPr/>
          </p:nvSpPr>
          <p:spPr bwMode="auto">
            <a:xfrm flipH="1" flipV="1">
              <a:off x="1407" y="1056"/>
              <a:ext cx="52" cy="34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0193" name="Line 17"/>
            <p:cNvSpPr>
              <a:spLocks noChangeShapeType="1"/>
            </p:cNvSpPr>
            <p:nvPr/>
          </p:nvSpPr>
          <p:spPr bwMode="auto">
            <a:xfrm flipH="1">
              <a:off x="1459" y="1215"/>
              <a:ext cx="34" cy="67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0194" name="Line 18"/>
            <p:cNvSpPr>
              <a:spLocks noChangeShapeType="1"/>
            </p:cNvSpPr>
            <p:nvPr/>
          </p:nvSpPr>
          <p:spPr bwMode="auto">
            <a:xfrm flipH="1">
              <a:off x="1402" y="1186"/>
              <a:ext cx="57" cy="29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0195" name="Line 19"/>
            <p:cNvSpPr>
              <a:spLocks noChangeShapeType="1"/>
            </p:cNvSpPr>
            <p:nvPr/>
          </p:nvSpPr>
          <p:spPr bwMode="auto">
            <a:xfrm>
              <a:off x="1647" y="1128"/>
              <a:ext cx="96" cy="1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0196" name="Line 20"/>
            <p:cNvSpPr>
              <a:spLocks noChangeShapeType="1"/>
            </p:cNvSpPr>
            <p:nvPr/>
          </p:nvSpPr>
          <p:spPr bwMode="auto">
            <a:xfrm flipH="1">
              <a:off x="1402" y="1128"/>
              <a:ext cx="48" cy="1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0197" name="Rectangle 21"/>
          <p:cNvSpPr>
            <a:spLocks noChangeArrowheads="1"/>
          </p:cNvSpPr>
          <p:nvPr/>
        </p:nvSpPr>
        <p:spPr bwMode="auto">
          <a:xfrm>
            <a:off x="1384300" y="3068638"/>
            <a:ext cx="739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light</a:t>
            </a:r>
            <a:br>
              <a:rPr lang="en-US" sz="2000">
                <a:latin typeface="Arial" charset="0"/>
              </a:rPr>
            </a:br>
            <a:r>
              <a:rPr lang="en-US" sz="2000">
                <a:latin typeface="Arial" charset="0"/>
              </a:rPr>
              <a:t>source </a:t>
            </a:r>
            <a:endParaRPr lang="en-US" sz="2000" b="1"/>
          </a:p>
        </p:txBody>
      </p:sp>
      <p:sp>
        <p:nvSpPr>
          <p:cNvPr id="690198" name="Rectangle 22"/>
          <p:cNvSpPr>
            <a:spLocks noChangeArrowheads="1"/>
          </p:cNvSpPr>
          <p:nvPr/>
        </p:nvSpPr>
        <p:spPr bwMode="auto">
          <a:xfrm>
            <a:off x="6292850" y="3862388"/>
            <a:ext cx="8413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eye</a:t>
            </a:r>
            <a:br>
              <a:rPr lang="en-US" sz="2000">
                <a:latin typeface="Arial" charset="0"/>
              </a:rPr>
            </a:br>
            <a:r>
              <a:rPr lang="en-US" sz="2000">
                <a:latin typeface="Arial" charset="0"/>
              </a:rPr>
              <a:t>position </a:t>
            </a:r>
            <a:endParaRPr lang="en-US" sz="2000" b="1"/>
          </a:p>
        </p:txBody>
      </p:sp>
      <p:sp>
        <p:nvSpPr>
          <p:cNvPr id="690199" name="Line 23"/>
          <p:cNvSpPr>
            <a:spLocks noChangeShapeType="1"/>
          </p:cNvSpPr>
          <p:nvPr/>
        </p:nvSpPr>
        <p:spPr bwMode="auto">
          <a:xfrm flipV="1">
            <a:off x="1603375" y="2738438"/>
            <a:ext cx="301625" cy="2651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0200" name="Line 24"/>
          <p:cNvSpPr>
            <a:spLocks noChangeShapeType="1"/>
          </p:cNvSpPr>
          <p:nvPr/>
        </p:nvSpPr>
        <p:spPr bwMode="auto">
          <a:xfrm flipH="1" flipV="1">
            <a:off x="5794375" y="3582988"/>
            <a:ext cx="303213" cy="425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90201" name="Line 25"/>
          <p:cNvSpPr>
            <a:spLocks noChangeShapeType="1"/>
          </p:cNvSpPr>
          <p:nvPr/>
        </p:nvSpPr>
        <p:spPr bwMode="auto">
          <a:xfrm>
            <a:off x="2570163" y="3532188"/>
            <a:ext cx="904875" cy="21685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0202" name="Line 26"/>
          <p:cNvSpPr>
            <a:spLocks noChangeShapeType="1"/>
          </p:cNvSpPr>
          <p:nvPr/>
        </p:nvSpPr>
        <p:spPr bwMode="auto">
          <a:xfrm>
            <a:off x="2670175" y="3460750"/>
            <a:ext cx="1231900" cy="2006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0203" name="Oval 27"/>
          <p:cNvSpPr>
            <a:spLocks noChangeArrowheads="1"/>
          </p:cNvSpPr>
          <p:nvPr/>
        </p:nvSpPr>
        <p:spPr bwMode="auto">
          <a:xfrm>
            <a:off x="2857500" y="4060825"/>
            <a:ext cx="214313" cy="265113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0204" name="Line 28"/>
          <p:cNvSpPr>
            <a:spLocks noChangeShapeType="1"/>
          </p:cNvSpPr>
          <p:nvPr/>
        </p:nvSpPr>
        <p:spPr bwMode="auto">
          <a:xfrm flipH="1">
            <a:off x="2078038" y="3929063"/>
            <a:ext cx="2873375" cy="20907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0205" name="Line 29"/>
          <p:cNvSpPr>
            <a:spLocks noChangeShapeType="1"/>
          </p:cNvSpPr>
          <p:nvPr/>
        </p:nvSpPr>
        <p:spPr bwMode="auto">
          <a:xfrm flipH="1">
            <a:off x="2305050" y="3979863"/>
            <a:ext cx="2700338" cy="238918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0206" name="Oval 30"/>
          <p:cNvSpPr>
            <a:spLocks noChangeArrowheads="1"/>
          </p:cNvSpPr>
          <p:nvPr/>
        </p:nvSpPr>
        <p:spPr bwMode="auto">
          <a:xfrm>
            <a:off x="3340100" y="5053013"/>
            <a:ext cx="215900" cy="263525"/>
          </a:xfrm>
          <a:prstGeom prst="ellipse">
            <a:avLst/>
          </a:prstGeom>
          <a:solidFill>
            <a:schemeClr val="folHlink"/>
          </a:solidFill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0207" name="Line 31"/>
          <p:cNvSpPr>
            <a:spLocks noChangeShapeType="1"/>
          </p:cNvSpPr>
          <p:nvPr/>
        </p:nvSpPr>
        <p:spPr bwMode="auto">
          <a:xfrm flipV="1">
            <a:off x="2124075" y="3148013"/>
            <a:ext cx="869950" cy="725487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0208" name="Line 32"/>
          <p:cNvSpPr>
            <a:spLocks noChangeShapeType="1"/>
          </p:cNvSpPr>
          <p:nvPr/>
        </p:nvSpPr>
        <p:spPr bwMode="auto">
          <a:xfrm>
            <a:off x="4791075" y="3663950"/>
            <a:ext cx="428625" cy="661988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0209" name="Line 33"/>
          <p:cNvSpPr>
            <a:spLocks noChangeShapeType="1"/>
          </p:cNvSpPr>
          <p:nvPr/>
        </p:nvSpPr>
        <p:spPr bwMode="auto">
          <a:xfrm>
            <a:off x="2374900" y="3730625"/>
            <a:ext cx="374650" cy="6604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0210" name="Line 34"/>
          <p:cNvSpPr>
            <a:spLocks noChangeShapeType="1"/>
          </p:cNvSpPr>
          <p:nvPr/>
        </p:nvSpPr>
        <p:spPr bwMode="auto">
          <a:xfrm>
            <a:off x="2232025" y="3783013"/>
            <a:ext cx="917575" cy="171291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0211" name="Rectangle 35"/>
          <p:cNvSpPr>
            <a:spLocks noChangeArrowheads="1"/>
          </p:cNvSpPr>
          <p:nvPr/>
        </p:nvSpPr>
        <p:spPr bwMode="auto">
          <a:xfrm>
            <a:off x="3930650" y="2805113"/>
            <a:ext cx="1735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depth map Z  = A</a:t>
            </a:r>
            <a:endParaRPr lang="en-US" sz="2000" b="1"/>
          </a:p>
        </p:txBody>
      </p:sp>
      <p:sp>
        <p:nvSpPr>
          <p:cNvPr id="690212" name="Rectangle 36"/>
          <p:cNvSpPr>
            <a:spLocks noChangeArrowheads="1"/>
          </p:cNvSpPr>
          <p:nvPr/>
        </p:nvSpPr>
        <p:spPr bwMode="auto">
          <a:xfrm>
            <a:off x="2803525" y="6045200"/>
            <a:ext cx="10525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fragment’s</a:t>
            </a:r>
            <a:br>
              <a:rPr lang="en-US" sz="2000">
                <a:latin typeface="Arial" charset="0"/>
              </a:rPr>
            </a:br>
            <a:r>
              <a:rPr lang="en-US" sz="2000">
                <a:latin typeface="Arial" charset="0"/>
              </a:rPr>
              <a:t>light Z = B</a:t>
            </a:r>
            <a:endParaRPr lang="en-US" sz="2000" b="1"/>
          </a:p>
        </p:txBody>
      </p:sp>
      <p:sp>
        <p:nvSpPr>
          <p:cNvPr id="690213" name="Line 37"/>
          <p:cNvSpPr>
            <a:spLocks noChangeShapeType="1"/>
          </p:cNvSpPr>
          <p:nvPr/>
        </p:nvSpPr>
        <p:spPr bwMode="auto">
          <a:xfrm flipH="1">
            <a:off x="2482850" y="3027363"/>
            <a:ext cx="1316038" cy="977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90214" name="Line 38"/>
          <p:cNvSpPr>
            <a:spLocks noChangeShapeType="1"/>
          </p:cNvSpPr>
          <p:nvPr/>
        </p:nvSpPr>
        <p:spPr bwMode="auto">
          <a:xfrm flipV="1">
            <a:off x="2898775" y="5510213"/>
            <a:ext cx="104775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90215" name="Line 39"/>
          <p:cNvSpPr>
            <a:spLocks noChangeShapeType="1"/>
          </p:cNvSpPr>
          <p:nvPr/>
        </p:nvSpPr>
        <p:spPr bwMode="auto">
          <a:xfrm flipH="1">
            <a:off x="2911475" y="2351088"/>
            <a:ext cx="373063" cy="717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90216" name="Rectangle 40"/>
          <p:cNvSpPr>
            <a:spLocks noChangeArrowheads="1"/>
          </p:cNvSpPr>
          <p:nvPr/>
        </p:nvSpPr>
        <p:spPr bwMode="auto">
          <a:xfrm>
            <a:off x="3448050" y="2209800"/>
            <a:ext cx="2359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depth map image plane</a:t>
            </a:r>
            <a:endParaRPr lang="en-US" sz="2000" b="1"/>
          </a:p>
        </p:txBody>
      </p:sp>
      <p:sp>
        <p:nvSpPr>
          <p:cNvPr id="690217" name="Rectangle 41"/>
          <p:cNvSpPr>
            <a:spLocks noChangeArrowheads="1"/>
          </p:cNvSpPr>
          <p:nvPr/>
        </p:nvSpPr>
        <p:spPr bwMode="auto">
          <a:xfrm>
            <a:off x="5487988" y="5316538"/>
            <a:ext cx="22336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eye view image plane,</a:t>
            </a:r>
            <a:br>
              <a:rPr lang="en-US" sz="2000">
                <a:latin typeface="Arial" charset="0"/>
              </a:rPr>
            </a:br>
            <a:r>
              <a:rPr lang="en-US" sz="2000">
                <a:latin typeface="Arial" charset="0"/>
              </a:rPr>
              <a:t>a.k.a. the frame buffer</a:t>
            </a:r>
            <a:endParaRPr lang="en-US" sz="2000" b="1"/>
          </a:p>
        </p:txBody>
      </p:sp>
      <p:sp>
        <p:nvSpPr>
          <p:cNvPr id="690218" name="Line 42"/>
          <p:cNvSpPr>
            <a:spLocks noChangeShapeType="1"/>
          </p:cNvSpPr>
          <p:nvPr/>
        </p:nvSpPr>
        <p:spPr bwMode="auto">
          <a:xfrm flipH="1" flipV="1">
            <a:off x="5273675" y="4391025"/>
            <a:ext cx="331788" cy="8604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90219" name="Line 43"/>
          <p:cNvSpPr>
            <a:spLocks noChangeShapeType="1"/>
          </p:cNvSpPr>
          <p:nvPr/>
        </p:nvSpPr>
        <p:spPr bwMode="auto">
          <a:xfrm flipH="1">
            <a:off x="1050925" y="3656013"/>
            <a:ext cx="3733800" cy="1058862"/>
          </a:xfrm>
          <a:prstGeom prst="line">
            <a:avLst/>
          </a:prstGeom>
          <a:noFill/>
          <a:ln w="28575" cap="rnd">
            <a:solidFill>
              <a:schemeClr val="tx2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0220" name="Line 44"/>
          <p:cNvSpPr>
            <a:spLocks noChangeShapeType="1"/>
          </p:cNvSpPr>
          <p:nvPr/>
        </p:nvSpPr>
        <p:spPr bwMode="auto">
          <a:xfrm flipH="1">
            <a:off x="4198938" y="4335463"/>
            <a:ext cx="998537" cy="2370137"/>
          </a:xfrm>
          <a:prstGeom prst="line">
            <a:avLst/>
          </a:prstGeom>
          <a:noFill/>
          <a:ln w="28575" cap="rnd">
            <a:solidFill>
              <a:schemeClr val="tx2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0221" name="Line 45"/>
          <p:cNvSpPr>
            <a:spLocks noChangeShapeType="1"/>
          </p:cNvSpPr>
          <p:nvPr/>
        </p:nvSpPr>
        <p:spPr bwMode="auto">
          <a:xfrm flipH="1">
            <a:off x="2127250" y="3876675"/>
            <a:ext cx="25400" cy="1698625"/>
          </a:xfrm>
          <a:prstGeom prst="line">
            <a:avLst/>
          </a:prstGeom>
          <a:noFill/>
          <a:ln w="28575" cap="rnd">
            <a:solidFill>
              <a:schemeClr val="tx2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0222" name="Line 46"/>
          <p:cNvSpPr>
            <a:spLocks noChangeShapeType="1"/>
          </p:cNvSpPr>
          <p:nvPr/>
        </p:nvSpPr>
        <p:spPr bwMode="auto">
          <a:xfrm>
            <a:off x="2968625" y="3136900"/>
            <a:ext cx="1444625" cy="990600"/>
          </a:xfrm>
          <a:prstGeom prst="line">
            <a:avLst/>
          </a:prstGeom>
          <a:noFill/>
          <a:ln w="28575" cap="rnd">
            <a:solidFill>
              <a:schemeClr val="tx2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0488" tIns="44450" rIns="90488" bIns="44450"/>
          <a:lstStyle/>
          <a:p>
            <a:r>
              <a:rPr lang="en-US"/>
              <a:t>Shadow Mapping</a:t>
            </a:r>
            <a:br>
              <a:rPr lang="en-US"/>
            </a:br>
            <a:r>
              <a:rPr lang="en-US"/>
              <a:t>with a Picture in 2D (2)</a:t>
            </a:r>
          </a:p>
        </p:txBody>
      </p:sp>
      <p:sp>
        <p:nvSpPr>
          <p:cNvPr id="47" name="Content Placeholder 4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487988" y="3333750"/>
            <a:ext cx="284162" cy="165100"/>
            <a:chOff x="1253" y="2079"/>
            <a:chExt cx="226" cy="120"/>
          </a:xfrm>
        </p:grpSpPr>
        <p:sp>
          <p:nvSpPr>
            <p:cNvPr id="691204" name="Oval 4"/>
            <p:cNvSpPr>
              <a:spLocks noChangeArrowheads="1"/>
            </p:cNvSpPr>
            <p:nvPr/>
          </p:nvSpPr>
          <p:spPr bwMode="auto">
            <a:xfrm>
              <a:off x="1253" y="2079"/>
              <a:ext cx="226" cy="120"/>
            </a:xfrm>
            <a:prstGeom prst="ellipse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1205" name="Oval 5"/>
            <p:cNvSpPr>
              <a:spLocks noChangeArrowheads="1"/>
            </p:cNvSpPr>
            <p:nvPr/>
          </p:nvSpPr>
          <p:spPr bwMode="auto">
            <a:xfrm>
              <a:off x="1296" y="2079"/>
              <a:ext cx="149" cy="120"/>
            </a:xfrm>
            <a:prstGeom prst="ellipse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1206" name="Oval 6"/>
            <p:cNvSpPr>
              <a:spLocks noChangeArrowheads="1"/>
            </p:cNvSpPr>
            <p:nvPr/>
          </p:nvSpPr>
          <p:spPr bwMode="auto">
            <a:xfrm>
              <a:off x="1339" y="2112"/>
              <a:ext cx="63" cy="63"/>
            </a:xfrm>
            <a:prstGeom prst="ellipse">
              <a:avLst/>
            </a:prstGeom>
            <a:solidFill>
              <a:srgbClr val="808080"/>
            </a:solidFill>
            <a:ln w="7938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976438" y="2354263"/>
            <a:ext cx="430212" cy="476250"/>
            <a:chOff x="1402" y="960"/>
            <a:chExt cx="341" cy="346"/>
          </a:xfrm>
        </p:grpSpPr>
        <p:sp>
          <p:nvSpPr>
            <p:cNvPr id="691208" name="Oval 8"/>
            <p:cNvSpPr>
              <a:spLocks noChangeArrowheads="1"/>
            </p:cNvSpPr>
            <p:nvPr/>
          </p:nvSpPr>
          <p:spPr bwMode="auto">
            <a:xfrm>
              <a:off x="1498" y="1080"/>
              <a:ext cx="96" cy="101"/>
            </a:xfrm>
            <a:prstGeom prst="ellipse">
              <a:avLst/>
            </a:prstGeom>
            <a:solidFill>
              <a:srgbClr val="FFFF00"/>
            </a:solidFill>
            <a:ln w="7938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1209" name="Line 9"/>
            <p:cNvSpPr>
              <a:spLocks noChangeShapeType="1"/>
            </p:cNvSpPr>
            <p:nvPr/>
          </p:nvSpPr>
          <p:spPr bwMode="auto">
            <a:xfrm flipV="1">
              <a:off x="1546" y="960"/>
              <a:ext cx="1" cy="72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1210" name="Line 10"/>
            <p:cNvSpPr>
              <a:spLocks noChangeShapeType="1"/>
            </p:cNvSpPr>
            <p:nvPr/>
          </p:nvSpPr>
          <p:spPr bwMode="auto">
            <a:xfrm>
              <a:off x="1546" y="1229"/>
              <a:ext cx="1" cy="77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1211" name="Line 11"/>
            <p:cNvSpPr>
              <a:spLocks noChangeShapeType="1"/>
            </p:cNvSpPr>
            <p:nvPr/>
          </p:nvSpPr>
          <p:spPr bwMode="auto">
            <a:xfrm flipV="1">
              <a:off x="1599" y="989"/>
              <a:ext cx="48" cy="62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1212" name="Line 12"/>
            <p:cNvSpPr>
              <a:spLocks noChangeShapeType="1"/>
            </p:cNvSpPr>
            <p:nvPr/>
          </p:nvSpPr>
          <p:spPr bwMode="auto">
            <a:xfrm flipV="1">
              <a:off x="1627" y="1056"/>
              <a:ext cx="87" cy="38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1213" name="Line 13"/>
            <p:cNvSpPr>
              <a:spLocks noChangeShapeType="1"/>
            </p:cNvSpPr>
            <p:nvPr/>
          </p:nvSpPr>
          <p:spPr bwMode="auto">
            <a:xfrm>
              <a:off x="1594" y="1219"/>
              <a:ext cx="53" cy="63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1214" name="Line 14"/>
            <p:cNvSpPr>
              <a:spLocks noChangeShapeType="1"/>
            </p:cNvSpPr>
            <p:nvPr/>
          </p:nvSpPr>
          <p:spPr bwMode="auto">
            <a:xfrm>
              <a:off x="1647" y="1181"/>
              <a:ext cx="72" cy="24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1215" name="Line 15"/>
            <p:cNvSpPr>
              <a:spLocks noChangeShapeType="1"/>
            </p:cNvSpPr>
            <p:nvPr/>
          </p:nvSpPr>
          <p:spPr bwMode="auto">
            <a:xfrm flipH="1" flipV="1">
              <a:off x="1459" y="989"/>
              <a:ext cx="39" cy="53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1216" name="Line 16"/>
            <p:cNvSpPr>
              <a:spLocks noChangeShapeType="1"/>
            </p:cNvSpPr>
            <p:nvPr/>
          </p:nvSpPr>
          <p:spPr bwMode="auto">
            <a:xfrm flipH="1" flipV="1">
              <a:off x="1407" y="1056"/>
              <a:ext cx="52" cy="34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1217" name="Line 17"/>
            <p:cNvSpPr>
              <a:spLocks noChangeShapeType="1"/>
            </p:cNvSpPr>
            <p:nvPr/>
          </p:nvSpPr>
          <p:spPr bwMode="auto">
            <a:xfrm flipH="1">
              <a:off x="1459" y="1215"/>
              <a:ext cx="34" cy="67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1218" name="Line 18"/>
            <p:cNvSpPr>
              <a:spLocks noChangeShapeType="1"/>
            </p:cNvSpPr>
            <p:nvPr/>
          </p:nvSpPr>
          <p:spPr bwMode="auto">
            <a:xfrm flipH="1">
              <a:off x="1402" y="1186"/>
              <a:ext cx="57" cy="29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1219" name="Line 19"/>
            <p:cNvSpPr>
              <a:spLocks noChangeShapeType="1"/>
            </p:cNvSpPr>
            <p:nvPr/>
          </p:nvSpPr>
          <p:spPr bwMode="auto">
            <a:xfrm>
              <a:off x="1647" y="1128"/>
              <a:ext cx="96" cy="1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1220" name="Line 20"/>
            <p:cNvSpPr>
              <a:spLocks noChangeShapeType="1"/>
            </p:cNvSpPr>
            <p:nvPr/>
          </p:nvSpPr>
          <p:spPr bwMode="auto">
            <a:xfrm flipH="1">
              <a:off x="1402" y="1128"/>
              <a:ext cx="48" cy="1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1221" name="Rectangle 21"/>
          <p:cNvSpPr>
            <a:spLocks noChangeArrowheads="1"/>
          </p:cNvSpPr>
          <p:nvPr/>
        </p:nvSpPr>
        <p:spPr bwMode="auto">
          <a:xfrm>
            <a:off x="1384300" y="3068638"/>
            <a:ext cx="739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light</a:t>
            </a:r>
            <a:br>
              <a:rPr lang="en-US" sz="2000">
                <a:latin typeface="Arial" charset="0"/>
              </a:rPr>
            </a:br>
            <a:r>
              <a:rPr lang="en-US" sz="2000">
                <a:latin typeface="Arial" charset="0"/>
              </a:rPr>
              <a:t>source </a:t>
            </a:r>
            <a:endParaRPr lang="en-US" sz="2000" b="1"/>
          </a:p>
        </p:txBody>
      </p:sp>
      <p:sp>
        <p:nvSpPr>
          <p:cNvPr id="691222" name="Rectangle 22"/>
          <p:cNvSpPr>
            <a:spLocks noChangeArrowheads="1"/>
          </p:cNvSpPr>
          <p:nvPr/>
        </p:nvSpPr>
        <p:spPr bwMode="auto">
          <a:xfrm>
            <a:off x="6292850" y="3862388"/>
            <a:ext cx="8413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eye</a:t>
            </a:r>
            <a:br>
              <a:rPr lang="en-US" sz="2000">
                <a:latin typeface="Arial" charset="0"/>
              </a:rPr>
            </a:br>
            <a:r>
              <a:rPr lang="en-US" sz="2000">
                <a:latin typeface="Arial" charset="0"/>
              </a:rPr>
              <a:t>position </a:t>
            </a:r>
            <a:endParaRPr lang="en-US" sz="2000" b="1"/>
          </a:p>
        </p:txBody>
      </p:sp>
      <p:sp>
        <p:nvSpPr>
          <p:cNvPr id="691223" name="Line 23"/>
          <p:cNvSpPr>
            <a:spLocks noChangeShapeType="1"/>
          </p:cNvSpPr>
          <p:nvPr/>
        </p:nvSpPr>
        <p:spPr bwMode="auto">
          <a:xfrm flipV="1">
            <a:off x="1603375" y="2738438"/>
            <a:ext cx="301625" cy="2651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1224" name="Line 24"/>
          <p:cNvSpPr>
            <a:spLocks noChangeShapeType="1"/>
          </p:cNvSpPr>
          <p:nvPr/>
        </p:nvSpPr>
        <p:spPr bwMode="auto">
          <a:xfrm flipH="1" flipV="1">
            <a:off x="5794375" y="3582988"/>
            <a:ext cx="303213" cy="425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91225" name="Line 25"/>
          <p:cNvSpPr>
            <a:spLocks noChangeShapeType="1"/>
          </p:cNvSpPr>
          <p:nvPr/>
        </p:nvSpPr>
        <p:spPr bwMode="auto">
          <a:xfrm>
            <a:off x="2570163" y="3532188"/>
            <a:ext cx="904875" cy="21685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1226" name="Line 26"/>
          <p:cNvSpPr>
            <a:spLocks noChangeShapeType="1"/>
          </p:cNvSpPr>
          <p:nvPr/>
        </p:nvSpPr>
        <p:spPr bwMode="auto">
          <a:xfrm>
            <a:off x="2670175" y="3460750"/>
            <a:ext cx="1231900" cy="2006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1227" name="Line 27"/>
          <p:cNvSpPr>
            <a:spLocks noChangeShapeType="1"/>
          </p:cNvSpPr>
          <p:nvPr/>
        </p:nvSpPr>
        <p:spPr bwMode="auto">
          <a:xfrm flipH="1">
            <a:off x="2078038" y="3929063"/>
            <a:ext cx="2873375" cy="20907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1228" name="Line 28"/>
          <p:cNvSpPr>
            <a:spLocks noChangeShapeType="1"/>
          </p:cNvSpPr>
          <p:nvPr/>
        </p:nvSpPr>
        <p:spPr bwMode="auto">
          <a:xfrm flipH="1">
            <a:off x="2305050" y="3979863"/>
            <a:ext cx="2700338" cy="238918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1229" name="Oval 29"/>
          <p:cNvSpPr>
            <a:spLocks noChangeArrowheads="1"/>
          </p:cNvSpPr>
          <p:nvPr/>
        </p:nvSpPr>
        <p:spPr bwMode="auto">
          <a:xfrm>
            <a:off x="3340100" y="5053013"/>
            <a:ext cx="215900" cy="263525"/>
          </a:xfrm>
          <a:prstGeom prst="ellipse">
            <a:avLst/>
          </a:prstGeom>
          <a:solidFill>
            <a:schemeClr val="folHlink"/>
          </a:solidFill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1230" name="Line 30"/>
          <p:cNvSpPr>
            <a:spLocks noChangeShapeType="1"/>
          </p:cNvSpPr>
          <p:nvPr/>
        </p:nvSpPr>
        <p:spPr bwMode="auto">
          <a:xfrm flipV="1">
            <a:off x="2124075" y="3148013"/>
            <a:ext cx="869950" cy="725487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1231" name="Line 31"/>
          <p:cNvSpPr>
            <a:spLocks noChangeShapeType="1"/>
          </p:cNvSpPr>
          <p:nvPr/>
        </p:nvSpPr>
        <p:spPr bwMode="auto">
          <a:xfrm>
            <a:off x="4791075" y="3663950"/>
            <a:ext cx="428625" cy="661988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1232" name="Line 32"/>
          <p:cNvSpPr>
            <a:spLocks noChangeShapeType="1"/>
          </p:cNvSpPr>
          <p:nvPr/>
        </p:nvSpPr>
        <p:spPr bwMode="auto">
          <a:xfrm>
            <a:off x="2374900" y="3730625"/>
            <a:ext cx="876300" cy="160337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1233" name="Line 33"/>
          <p:cNvSpPr>
            <a:spLocks noChangeShapeType="1"/>
          </p:cNvSpPr>
          <p:nvPr/>
        </p:nvSpPr>
        <p:spPr bwMode="auto">
          <a:xfrm>
            <a:off x="2232025" y="3783013"/>
            <a:ext cx="917575" cy="171291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1234" name="Rectangle 34"/>
          <p:cNvSpPr>
            <a:spLocks noChangeArrowheads="1"/>
          </p:cNvSpPr>
          <p:nvPr/>
        </p:nvSpPr>
        <p:spPr bwMode="auto">
          <a:xfrm>
            <a:off x="3930650" y="2805113"/>
            <a:ext cx="1735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depth map Z  = A</a:t>
            </a:r>
            <a:endParaRPr lang="en-US" sz="2000" b="1"/>
          </a:p>
        </p:txBody>
      </p:sp>
      <p:sp>
        <p:nvSpPr>
          <p:cNvPr id="691235" name="Rectangle 35"/>
          <p:cNvSpPr>
            <a:spLocks noChangeArrowheads="1"/>
          </p:cNvSpPr>
          <p:nvPr/>
        </p:nvSpPr>
        <p:spPr bwMode="auto">
          <a:xfrm>
            <a:off x="2803525" y="6045200"/>
            <a:ext cx="10525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fragment’s</a:t>
            </a:r>
            <a:br>
              <a:rPr lang="en-US" sz="2000">
                <a:latin typeface="Arial" charset="0"/>
              </a:rPr>
            </a:br>
            <a:r>
              <a:rPr lang="en-US" sz="2000">
                <a:latin typeface="Arial" charset="0"/>
              </a:rPr>
              <a:t>light Z = B</a:t>
            </a:r>
            <a:endParaRPr lang="en-US" sz="2000" b="1"/>
          </a:p>
        </p:txBody>
      </p:sp>
      <p:sp>
        <p:nvSpPr>
          <p:cNvPr id="691236" name="Line 36"/>
          <p:cNvSpPr>
            <a:spLocks noChangeShapeType="1"/>
          </p:cNvSpPr>
          <p:nvPr/>
        </p:nvSpPr>
        <p:spPr bwMode="auto">
          <a:xfrm flipH="1">
            <a:off x="2482850" y="3027363"/>
            <a:ext cx="1316038" cy="977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91237" name="Line 37"/>
          <p:cNvSpPr>
            <a:spLocks noChangeShapeType="1"/>
          </p:cNvSpPr>
          <p:nvPr/>
        </p:nvSpPr>
        <p:spPr bwMode="auto">
          <a:xfrm flipV="1">
            <a:off x="2898775" y="5510213"/>
            <a:ext cx="104775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91238" name="Line 38"/>
          <p:cNvSpPr>
            <a:spLocks noChangeShapeType="1"/>
          </p:cNvSpPr>
          <p:nvPr/>
        </p:nvSpPr>
        <p:spPr bwMode="auto">
          <a:xfrm flipH="1">
            <a:off x="2911475" y="2351088"/>
            <a:ext cx="373063" cy="717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91239" name="Rectangle 39"/>
          <p:cNvSpPr>
            <a:spLocks noChangeArrowheads="1"/>
          </p:cNvSpPr>
          <p:nvPr/>
        </p:nvSpPr>
        <p:spPr bwMode="auto">
          <a:xfrm>
            <a:off x="3448050" y="2209800"/>
            <a:ext cx="2359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depth map image plane</a:t>
            </a:r>
            <a:endParaRPr lang="en-US" sz="2000" b="1"/>
          </a:p>
        </p:txBody>
      </p:sp>
      <p:sp>
        <p:nvSpPr>
          <p:cNvPr id="691240" name="Rectangle 40"/>
          <p:cNvSpPr>
            <a:spLocks noChangeArrowheads="1"/>
          </p:cNvSpPr>
          <p:nvPr/>
        </p:nvSpPr>
        <p:spPr bwMode="auto">
          <a:xfrm>
            <a:off x="5487988" y="5316538"/>
            <a:ext cx="22336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eye view image plane,</a:t>
            </a:r>
            <a:br>
              <a:rPr lang="en-US" sz="2000">
                <a:latin typeface="Arial" charset="0"/>
              </a:rPr>
            </a:br>
            <a:r>
              <a:rPr lang="en-US" sz="2000">
                <a:latin typeface="Arial" charset="0"/>
              </a:rPr>
              <a:t>a.k.a. the frame buffer</a:t>
            </a:r>
            <a:endParaRPr lang="en-US" sz="2000" b="1"/>
          </a:p>
        </p:txBody>
      </p:sp>
      <p:sp>
        <p:nvSpPr>
          <p:cNvPr id="691241" name="Line 41"/>
          <p:cNvSpPr>
            <a:spLocks noChangeShapeType="1"/>
          </p:cNvSpPr>
          <p:nvPr/>
        </p:nvSpPr>
        <p:spPr bwMode="auto">
          <a:xfrm flipH="1" flipV="1">
            <a:off x="5273675" y="4391025"/>
            <a:ext cx="331788" cy="8604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91242" name="Line 42"/>
          <p:cNvSpPr>
            <a:spLocks noChangeShapeType="1"/>
          </p:cNvSpPr>
          <p:nvPr/>
        </p:nvSpPr>
        <p:spPr bwMode="auto">
          <a:xfrm flipH="1">
            <a:off x="1050925" y="3656013"/>
            <a:ext cx="3733800" cy="1058862"/>
          </a:xfrm>
          <a:prstGeom prst="line">
            <a:avLst/>
          </a:prstGeom>
          <a:noFill/>
          <a:ln w="28575" cap="rnd">
            <a:solidFill>
              <a:schemeClr val="tx2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1243" name="Line 43"/>
          <p:cNvSpPr>
            <a:spLocks noChangeShapeType="1"/>
          </p:cNvSpPr>
          <p:nvPr/>
        </p:nvSpPr>
        <p:spPr bwMode="auto">
          <a:xfrm flipH="1">
            <a:off x="4198938" y="4335463"/>
            <a:ext cx="998537" cy="2370137"/>
          </a:xfrm>
          <a:prstGeom prst="line">
            <a:avLst/>
          </a:prstGeom>
          <a:noFill/>
          <a:ln w="28575" cap="rnd">
            <a:solidFill>
              <a:schemeClr val="tx2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1244" name="Line 44"/>
          <p:cNvSpPr>
            <a:spLocks noChangeShapeType="1"/>
          </p:cNvSpPr>
          <p:nvPr/>
        </p:nvSpPr>
        <p:spPr bwMode="auto">
          <a:xfrm flipH="1">
            <a:off x="2127250" y="3876675"/>
            <a:ext cx="25400" cy="1698625"/>
          </a:xfrm>
          <a:prstGeom prst="line">
            <a:avLst/>
          </a:prstGeom>
          <a:noFill/>
          <a:ln w="28575" cap="rnd">
            <a:solidFill>
              <a:schemeClr val="tx2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1245" name="Line 45"/>
          <p:cNvSpPr>
            <a:spLocks noChangeShapeType="1"/>
          </p:cNvSpPr>
          <p:nvPr/>
        </p:nvSpPr>
        <p:spPr bwMode="auto">
          <a:xfrm>
            <a:off x="2968625" y="3136900"/>
            <a:ext cx="1444625" cy="990600"/>
          </a:xfrm>
          <a:prstGeom prst="line">
            <a:avLst/>
          </a:prstGeom>
          <a:noFill/>
          <a:ln w="28575" cap="rnd">
            <a:solidFill>
              <a:schemeClr val="tx2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1246" name="Rectangle 46"/>
          <p:cNvSpPr>
            <a:spLocks noChangeArrowheads="1"/>
          </p:cNvSpPr>
          <p:nvPr/>
        </p:nvSpPr>
        <p:spPr bwMode="auto">
          <a:xfrm>
            <a:off x="712788" y="1447800"/>
            <a:ext cx="8566150" cy="4500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2021404" algn="ctr" rotWithShape="0">
              <a:schemeClr val="bg1"/>
            </a:outerShdw>
          </a:effectLst>
        </p:spPr>
        <p:txBody>
          <a:bodyPr lIns="90488" tIns="44450" rIns="90488" bIns="44450"/>
          <a:lstStyle/>
          <a:p>
            <a:r>
              <a:rPr lang="en-US" b="1">
                <a:latin typeface="Arial" charset="0"/>
              </a:rPr>
              <a:t>The A </a:t>
            </a:r>
            <a:r>
              <a:rPr lang="en-US" b="1">
                <a:latin typeface="Arial" charset="0"/>
                <a:sym typeface="Symbol" pitchFamily="18" charset="2"/>
              </a:rPr>
              <a:t> </a:t>
            </a:r>
            <a:r>
              <a:rPr lang="en-US" b="1">
                <a:latin typeface="Arial" charset="0"/>
              </a:rPr>
              <a:t>B unshadowed fragment case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200650" y="3233738"/>
            <a:ext cx="285750" cy="165100"/>
            <a:chOff x="1253" y="2079"/>
            <a:chExt cx="226" cy="120"/>
          </a:xfrm>
        </p:grpSpPr>
        <p:sp>
          <p:nvSpPr>
            <p:cNvPr id="692227" name="Oval 3"/>
            <p:cNvSpPr>
              <a:spLocks noChangeArrowheads="1"/>
            </p:cNvSpPr>
            <p:nvPr/>
          </p:nvSpPr>
          <p:spPr bwMode="auto">
            <a:xfrm>
              <a:off x="1253" y="2079"/>
              <a:ext cx="226" cy="120"/>
            </a:xfrm>
            <a:prstGeom prst="ellipse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2228" name="Oval 4"/>
            <p:cNvSpPr>
              <a:spLocks noChangeArrowheads="1"/>
            </p:cNvSpPr>
            <p:nvPr/>
          </p:nvSpPr>
          <p:spPr bwMode="auto">
            <a:xfrm>
              <a:off x="1296" y="2079"/>
              <a:ext cx="149" cy="120"/>
            </a:xfrm>
            <a:prstGeom prst="ellipse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2229" name="Oval 5"/>
            <p:cNvSpPr>
              <a:spLocks noChangeArrowheads="1"/>
            </p:cNvSpPr>
            <p:nvPr/>
          </p:nvSpPr>
          <p:spPr bwMode="auto">
            <a:xfrm>
              <a:off x="1339" y="2112"/>
              <a:ext cx="63" cy="63"/>
            </a:xfrm>
            <a:prstGeom prst="ellipse">
              <a:avLst/>
            </a:prstGeom>
            <a:solidFill>
              <a:srgbClr val="808080"/>
            </a:solidFill>
            <a:ln w="7938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690688" y="2254250"/>
            <a:ext cx="430212" cy="476250"/>
            <a:chOff x="1402" y="960"/>
            <a:chExt cx="341" cy="346"/>
          </a:xfrm>
        </p:grpSpPr>
        <p:sp>
          <p:nvSpPr>
            <p:cNvPr id="692231" name="Oval 7"/>
            <p:cNvSpPr>
              <a:spLocks noChangeArrowheads="1"/>
            </p:cNvSpPr>
            <p:nvPr/>
          </p:nvSpPr>
          <p:spPr bwMode="auto">
            <a:xfrm>
              <a:off x="1498" y="1080"/>
              <a:ext cx="96" cy="101"/>
            </a:xfrm>
            <a:prstGeom prst="ellipse">
              <a:avLst/>
            </a:prstGeom>
            <a:solidFill>
              <a:srgbClr val="FFFF00"/>
            </a:solidFill>
            <a:ln w="7938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2232" name="Line 8"/>
            <p:cNvSpPr>
              <a:spLocks noChangeShapeType="1"/>
            </p:cNvSpPr>
            <p:nvPr/>
          </p:nvSpPr>
          <p:spPr bwMode="auto">
            <a:xfrm flipV="1">
              <a:off x="1546" y="960"/>
              <a:ext cx="1" cy="72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2233" name="Line 9"/>
            <p:cNvSpPr>
              <a:spLocks noChangeShapeType="1"/>
            </p:cNvSpPr>
            <p:nvPr/>
          </p:nvSpPr>
          <p:spPr bwMode="auto">
            <a:xfrm>
              <a:off x="1546" y="1229"/>
              <a:ext cx="1" cy="77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2234" name="Line 10"/>
            <p:cNvSpPr>
              <a:spLocks noChangeShapeType="1"/>
            </p:cNvSpPr>
            <p:nvPr/>
          </p:nvSpPr>
          <p:spPr bwMode="auto">
            <a:xfrm flipV="1">
              <a:off x="1599" y="989"/>
              <a:ext cx="48" cy="62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2235" name="Line 11"/>
            <p:cNvSpPr>
              <a:spLocks noChangeShapeType="1"/>
            </p:cNvSpPr>
            <p:nvPr/>
          </p:nvSpPr>
          <p:spPr bwMode="auto">
            <a:xfrm flipV="1">
              <a:off x="1627" y="1056"/>
              <a:ext cx="87" cy="38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2236" name="Line 12"/>
            <p:cNvSpPr>
              <a:spLocks noChangeShapeType="1"/>
            </p:cNvSpPr>
            <p:nvPr/>
          </p:nvSpPr>
          <p:spPr bwMode="auto">
            <a:xfrm>
              <a:off x="1594" y="1219"/>
              <a:ext cx="53" cy="63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2237" name="Line 13"/>
            <p:cNvSpPr>
              <a:spLocks noChangeShapeType="1"/>
            </p:cNvSpPr>
            <p:nvPr/>
          </p:nvSpPr>
          <p:spPr bwMode="auto">
            <a:xfrm>
              <a:off x="1647" y="1181"/>
              <a:ext cx="72" cy="24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2238" name="Line 14"/>
            <p:cNvSpPr>
              <a:spLocks noChangeShapeType="1"/>
            </p:cNvSpPr>
            <p:nvPr/>
          </p:nvSpPr>
          <p:spPr bwMode="auto">
            <a:xfrm flipH="1" flipV="1">
              <a:off x="1459" y="989"/>
              <a:ext cx="39" cy="53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2239" name="Line 15"/>
            <p:cNvSpPr>
              <a:spLocks noChangeShapeType="1"/>
            </p:cNvSpPr>
            <p:nvPr/>
          </p:nvSpPr>
          <p:spPr bwMode="auto">
            <a:xfrm flipH="1" flipV="1">
              <a:off x="1407" y="1056"/>
              <a:ext cx="52" cy="34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2240" name="Line 16"/>
            <p:cNvSpPr>
              <a:spLocks noChangeShapeType="1"/>
            </p:cNvSpPr>
            <p:nvPr/>
          </p:nvSpPr>
          <p:spPr bwMode="auto">
            <a:xfrm flipH="1">
              <a:off x="1459" y="1215"/>
              <a:ext cx="34" cy="67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2241" name="Line 17"/>
            <p:cNvSpPr>
              <a:spLocks noChangeShapeType="1"/>
            </p:cNvSpPr>
            <p:nvPr/>
          </p:nvSpPr>
          <p:spPr bwMode="auto">
            <a:xfrm flipH="1">
              <a:off x="1402" y="1186"/>
              <a:ext cx="57" cy="29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2242" name="Line 18"/>
            <p:cNvSpPr>
              <a:spLocks noChangeShapeType="1"/>
            </p:cNvSpPr>
            <p:nvPr/>
          </p:nvSpPr>
          <p:spPr bwMode="auto">
            <a:xfrm>
              <a:off x="1647" y="1128"/>
              <a:ext cx="96" cy="1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2243" name="Line 19"/>
            <p:cNvSpPr>
              <a:spLocks noChangeShapeType="1"/>
            </p:cNvSpPr>
            <p:nvPr/>
          </p:nvSpPr>
          <p:spPr bwMode="auto">
            <a:xfrm flipH="1">
              <a:off x="1402" y="1128"/>
              <a:ext cx="48" cy="1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2244" name="Line 20"/>
          <p:cNvSpPr>
            <a:spLocks noChangeShapeType="1"/>
          </p:cNvSpPr>
          <p:nvPr/>
        </p:nvSpPr>
        <p:spPr bwMode="auto">
          <a:xfrm>
            <a:off x="2282825" y="3432175"/>
            <a:ext cx="906463" cy="21685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2245" name="Line 21"/>
          <p:cNvSpPr>
            <a:spLocks noChangeShapeType="1"/>
          </p:cNvSpPr>
          <p:nvPr/>
        </p:nvSpPr>
        <p:spPr bwMode="auto">
          <a:xfrm>
            <a:off x="2382838" y="3360738"/>
            <a:ext cx="1231900" cy="2006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2246" name="Oval 22"/>
          <p:cNvSpPr>
            <a:spLocks noChangeArrowheads="1"/>
          </p:cNvSpPr>
          <p:nvPr/>
        </p:nvSpPr>
        <p:spPr bwMode="auto">
          <a:xfrm>
            <a:off x="2571750" y="3960813"/>
            <a:ext cx="214313" cy="265112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2247" name="Line 23"/>
          <p:cNvSpPr>
            <a:spLocks noChangeShapeType="1"/>
          </p:cNvSpPr>
          <p:nvPr/>
        </p:nvSpPr>
        <p:spPr bwMode="auto">
          <a:xfrm flipH="1">
            <a:off x="1792288" y="3829050"/>
            <a:ext cx="2873375" cy="209073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2248" name="Line 24"/>
          <p:cNvSpPr>
            <a:spLocks noChangeShapeType="1"/>
          </p:cNvSpPr>
          <p:nvPr/>
        </p:nvSpPr>
        <p:spPr bwMode="auto">
          <a:xfrm flipH="1">
            <a:off x="2017713" y="3879850"/>
            <a:ext cx="2700337" cy="238918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2249" name="Oval 25"/>
          <p:cNvSpPr>
            <a:spLocks noChangeArrowheads="1"/>
          </p:cNvSpPr>
          <p:nvPr/>
        </p:nvSpPr>
        <p:spPr bwMode="auto">
          <a:xfrm>
            <a:off x="3054350" y="4953000"/>
            <a:ext cx="215900" cy="263525"/>
          </a:xfrm>
          <a:prstGeom prst="ellipse">
            <a:avLst/>
          </a:prstGeom>
          <a:solidFill>
            <a:schemeClr val="folHlink"/>
          </a:solidFill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2250" name="Line 26"/>
          <p:cNvSpPr>
            <a:spLocks noChangeShapeType="1"/>
          </p:cNvSpPr>
          <p:nvPr/>
        </p:nvSpPr>
        <p:spPr bwMode="auto">
          <a:xfrm flipV="1">
            <a:off x="1836738" y="3048000"/>
            <a:ext cx="871537" cy="725488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2251" name="Line 27"/>
          <p:cNvSpPr>
            <a:spLocks noChangeShapeType="1"/>
          </p:cNvSpPr>
          <p:nvPr/>
        </p:nvSpPr>
        <p:spPr bwMode="auto">
          <a:xfrm>
            <a:off x="4503738" y="3563938"/>
            <a:ext cx="430212" cy="661987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2252" name="Line 28"/>
          <p:cNvSpPr>
            <a:spLocks noChangeShapeType="1"/>
          </p:cNvSpPr>
          <p:nvPr/>
        </p:nvSpPr>
        <p:spPr bwMode="auto">
          <a:xfrm flipH="1">
            <a:off x="765175" y="3556000"/>
            <a:ext cx="3733800" cy="1058863"/>
          </a:xfrm>
          <a:prstGeom prst="line">
            <a:avLst/>
          </a:prstGeom>
          <a:noFill/>
          <a:ln w="28575" cap="rnd">
            <a:solidFill>
              <a:schemeClr val="tx2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2253" name="Line 29"/>
          <p:cNvSpPr>
            <a:spLocks noChangeShapeType="1"/>
          </p:cNvSpPr>
          <p:nvPr/>
        </p:nvSpPr>
        <p:spPr bwMode="auto">
          <a:xfrm flipH="1">
            <a:off x="3598863" y="4213225"/>
            <a:ext cx="1284287" cy="2492375"/>
          </a:xfrm>
          <a:prstGeom prst="line">
            <a:avLst/>
          </a:prstGeom>
          <a:noFill/>
          <a:ln w="28575" cap="rnd">
            <a:solidFill>
              <a:schemeClr val="tx2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2254" name="Line 30"/>
          <p:cNvSpPr>
            <a:spLocks noChangeShapeType="1"/>
          </p:cNvSpPr>
          <p:nvPr/>
        </p:nvSpPr>
        <p:spPr bwMode="auto">
          <a:xfrm flipH="1">
            <a:off x="1839913" y="3776663"/>
            <a:ext cx="25400" cy="1698625"/>
          </a:xfrm>
          <a:prstGeom prst="line">
            <a:avLst/>
          </a:prstGeom>
          <a:noFill/>
          <a:ln w="28575" cap="rnd">
            <a:solidFill>
              <a:schemeClr val="tx2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2255" name="Line 31"/>
          <p:cNvSpPr>
            <a:spLocks noChangeShapeType="1"/>
          </p:cNvSpPr>
          <p:nvPr/>
        </p:nvSpPr>
        <p:spPr bwMode="auto">
          <a:xfrm>
            <a:off x="2682875" y="3036888"/>
            <a:ext cx="1444625" cy="990600"/>
          </a:xfrm>
          <a:prstGeom prst="line">
            <a:avLst/>
          </a:prstGeom>
          <a:noFill/>
          <a:ln w="28575" cap="rnd">
            <a:solidFill>
              <a:schemeClr val="tx2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2256" name="Rectangle 32"/>
          <p:cNvSpPr>
            <a:spLocks noChangeArrowheads="1"/>
          </p:cNvSpPr>
          <p:nvPr/>
        </p:nvSpPr>
        <p:spPr bwMode="auto">
          <a:xfrm>
            <a:off x="644525" y="1447800"/>
            <a:ext cx="8567738" cy="4500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2021404" algn="ctr" rotWithShape="0">
              <a:schemeClr val="bg1"/>
            </a:outerShdw>
          </a:effectLst>
        </p:spPr>
        <p:txBody>
          <a:bodyPr lIns="90488" tIns="44450" rIns="90488" bIns="44450"/>
          <a:lstStyle/>
          <a:p>
            <a:r>
              <a:rPr lang="en-US" b="1">
                <a:latin typeface="Arial" charset="0"/>
              </a:rPr>
              <a:t>Note image precision mismatch!</a:t>
            </a:r>
          </a:p>
        </p:txBody>
      </p:sp>
      <p:sp>
        <p:nvSpPr>
          <p:cNvPr id="692257" name="Freeform 33"/>
          <p:cNvSpPr>
            <a:spLocks/>
          </p:cNvSpPr>
          <p:nvPr/>
        </p:nvSpPr>
        <p:spPr bwMode="auto">
          <a:xfrm>
            <a:off x="2693988" y="4548188"/>
            <a:ext cx="1282700" cy="1220787"/>
          </a:xfrm>
          <a:custGeom>
            <a:avLst/>
            <a:gdLst/>
            <a:ahLst/>
            <a:cxnLst>
              <a:cxn ang="0">
                <a:pos x="793" y="196"/>
              </a:cxn>
              <a:cxn ang="0">
                <a:pos x="759" y="155"/>
              </a:cxn>
              <a:cxn ang="0">
                <a:pos x="691" y="94"/>
              </a:cxn>
              <a:cxn ang="0">
                <a:pos x="404" y="19"/>
              </a:cxn>
              <a:cxn ang="0">
                <a:pos x="322" y="5"/>
              </a:cxn>
              <a:cxn ang="0">
                <a:pos x="220" y="12"/>
              </a:cxn>
              <a:cxn ang="0">
                <a:pos x="145" y="73"/>
              </a:cxn>
              <a:cxn ang="0">
                <a:pos x="104" y="107"/>
              </a:cxn>
              <a:cxn ang="0">
                <a:pos x="84" y="203"/>
              </a:cxn>
              <a:cxn ang="0">
                <a:pos x="36" y="278"/>
              </a:cxn>
              <a:cxn ang="0">
                <a:pos x="2" y="387"/>
              </a:cxn>
              <a:cxn ang="0">
                <a:pos x="16" y="537"/>
              </a:cxn>
              <a:cxn ang="0">
                <a:pos x="91" y="639"/>
              </a:cxn>
              <a:cxn ang="0">
                <a:pos x="152" y="707"/>
              </a:cxn>
              <a:cxn ang="0">
                <a:pos x="281" y="769"/>
              </a:cxn>
              <a:cxn ang="0">
                <a:pos x="636" y="742"/>
              </a:cxn>
              <a:cxn ang="0">
                <a:pos x="684" y="728"/>
              </a:cxn>
              <a:cxn ang="0">
                <a:pos x="786" y="632"/>
              </a:cxn>
              <a:cxn ang="0">
                <a:pos x="861" y="585"/>
              </a:cxn>
              <a:cxn ang="0">
                <a:pos x="888" y="462"/>
              </a:cxn>
              <a:cxn ang="0">
                <a:pos x="902" y="428"/>
              </a:cxn>
              <a:cxn ang="0">
                <a:pos x="909" y="401"/>
              </a:cxn>
              <a:cxn ang="0">
                <a:pos x="841" y="217"/>
              </a:cxn>
            </a:cxnLst>
            <a:rect l="0" t="0" r="r" b="b"/>
            <a:pathLst>
              <a:path w="909" h="769">
                <a:moveTo>
                  <a:pt x="793" y="196"/>
                </a:moveTo>
                <a:cubicBezTo>
                  <a:pt x="781" y="162"/>
                  <a:pt x="793" y="186"/>
                  <a:pt x="759" y="155"/>
                </a:cubicBezTo>
                <a:cubicBezTo>
                  <a:pt x="739" y="137"/>
                  <a:pt x="714" y="106"/>
                  <a:pt x="691" y="94"/>
                </a:cubicBezTo>
                <a:cubicBezTo>
                  <a:pt x="613" y="55"/>
                  <a:pt x="476" y="34"/>
                  <a:pt x="404" y="19"/>
                </a:cubicBezTo>
                <a:cubicBezTo>
                  <a:pt x="377" y="13"/>
                  <a:pt x="322" y="5"/>
                  <a:pt x="322" y="5"/>
                </a:cubicBezTo>
                <a:cubicBezTo>
                  <a:pt x="288" y="7"/>
                  <a:pt x="252" y="0"/>
                  <a:pt x="220" y="12"/>
                </a:cubicBezTo>
                <a:cubicBezTo>
                  <a:pt x="190" y="24"/>
                  <a:pt x="170" y="53"/>
                  <a:pt x="145" y="73"/>
                </a:cubicBezTo>
                <a:cubicBezTo>
                  <a:pt x="131" y="84"/>
                  <a:pt x="104" y="107"/>
                  <a:pt x="104" y="107"/>
                </a:cubicBezTo>
                <a:cubicBezTo>
                  <a:pt x="97" y="139"/>
                  <a:pt x="93" y="171"/>
                  <a:pt x="84" y="203"/>
                </a:cubicBezTo>
                <a:cubicBezTo>
                  <a:pt x="76" y="234"/>
                  <a:pt x="48" y="248"/>
                  <a:pt x="36" y="278"/>
                </a:cubicBezTo>
                <a:cubicBezTo>
                  <a:pt x="23" y="313"/>
                  <a:pt x="14" y="352"/>
                  <a:pt x="2" y="387"/>
                </a:cubicBezTo>
                <a:cubicBezTo>
                  <a:pt x="4" y="415"/>
                  <a:pt x="0" y="494"/>
                  <a:pt x="16" y="537"/>
                </a:cubicBezTo>
                <a:cubicBezTo>
                  <a:pt x="33" y="582"/>
                  <a:pt x="61" y="605"/>
                  <a:pt x="91" y="639"/>
                </a:cubicBezTo>
                <a:cubicBezTo>
                  <a:pt x="124" y="677"/>
                  <a:pt x="75" y="659"/>
                  <a:pt x="152" y="707"/>
                </a:cubicBezTo>
                <a:cubicBezTo>
                  <a:pt x="193" y="732"/>
                  <a:pt x="238" y="747"/>
                  <a:pt x="281" y="769"/>
                </a:cubicBezTo>
                <a:cubicBezTo>
                  <a:pt x="400" y="762"/>
                  <a:pt x="517" y="749"/>
                  <a:pt x="636" y="742"/>
                </a:cubicBezTo>
                <a:cubicBezTo>
                  <a:pt x="638" y="742"/>
                  <a:pt x="680" y="731"/>
                  <a:pt x="684" y="728"/>
                </a:cubicBezTo>
                <a:cubicBezTo>
                  <a:pt x="720" y="700"/>
                  <a:pt x="749" y="659"/>
                  <a:pt x="786" y="632"/>
                </a:cubicBezTo>
                <a:cubicBezTo>
                  <a:pt x="809" y="615"/>
                  <a:pt x="837" y="601"/>
                  <a:pt x="861" y="585"/>
                </a:cubicBezTo>
                <a:cubicBezTo>
                  <a:pt x="874" y="545"/>
                  <a:pt x="876" y="502"/>
                  <a:pt x="888" y="462"/>
                </a:cubicBezTo>
                <a:cubicBezTo>
                  <a:pt x="891" y="450"/>
                  <a:pt x="898" y="440"/>
                  <a:pt x="902" y="428"/>
                </a:cubicBezTo>
                <a:cubicBezTo>
                  <a:pt x="905" y="419"/>
                  <a:pt x="907" y="410"/>
                  <a:pt x="909" y="401"/>
                </a:cubicBezTo>
                <a:cubicBezTo>
                  <a:pt x="902" y="347"/>
                  <a:pt x="905" y="246"/>
                  <a:pt x="841" y="217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92258" name="Text Box 34"/>
          <p:cNvSpPr txBox="1">
            <a:spLocks noChangeArrowheads="1"/>
          </p:cNvSpPr>
          <p:nvPr/>
        </p:nvSpPr>
        <p:spPr bwMode="auto">
          <a:xfrm>
            <a:off x="5824538" y="2552700"/>
            <a:ext cx="2921000" cy="34083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The depth map</a:t>
            </a:r>
            <a:br>
              <a:rPr lang="en-US" sz="27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27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could be at a</a:t>
            </a:r>
            <a:br>
              <a:rPr lang="en-US" sz="27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27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different resolution</a:t>
            </a:r>
            <a:br>
              <a:rPr lang="en-US" sz="27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27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from the framebuffer</a:t>
            </a:r>
            <a:br>
              <a:rPr lang="en-US" sz="27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endParaRPr lang="en-US" sz="27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This mismatch can</a:t>
            </a:r>
            <a:br>
              <a:rPr lang="en-US" sz="27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27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lead to artifacts</a:t>
            </a:r>
          </a:p>
        </p:txBody>
      </p:sp>
      <p:sp>
        <p:nvSpPr>
          <p:cNvPr id="692259" name="Rectangle 35"/>
          <p:cNvSpPr>
            <a:spLocks noChangeArrowheads="1"/>
          </p:cNvSpPr>
          <p:nvPr/>
        </p:nvSpPr>
        <p:spPr bwMode="auto">
          <a:xfrm>
            <a:off x="909638" y="793750"/>
            <a:ext cx="77724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b"/>
          <a:lstStyle/>
          <a:p>
            <a:pPr marL="339725"/>
            <a:r>
              <a:rPr lang="en-US" sz="3200" b="1">
                <a:solidFill>
                  <a:srgbClr val="3D00A4"/>
                </a:solidFill>
                <a:latin typeface="Arial" charset="0"/>
              </a:rPr>
              <a:t>Shadow Mapping</a:t>
            </a:r>
            <a:br>
              <a:rPr lang="en-US" sz="3200" b="1">
                <a:solidFill>
                  <a:srgbClr val="3D00A4"/>
                </a:solidFill>
                <a:latin typeface="Arial" charset="0"/>
              </a:rPr>
            </a:br>
            <a:r>
              <a:rPr lang="en-US" sz="3200" b="1">
                <a:solidFill>
                  <a:srgbClr val="3D00A4"/>
                </a:solidFill>
                <a:latin typeface="Arial" charset="0"/>
              </a:rPr>
              <a:t>with a Picture in 2D (3)</a:t>
            </a:r>
          </a:p>
        </p:txBody>
      </p:sp>
      <p:sp>
        <p:nvSpPr>
          <p:cNvPr id="36" name="Title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Content Placeholder 3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Visualizing the Shadow</a:t>
            </a:r>
            <a:br>
              <a:rPr lang="en-US"/>
            </a:br>
            <a:r>
              <a:rPr lang="en-US"/>
              <a:t>Mapping Technique (1)</a:t>
            </a:r>
          </a:p>
        </p:txBody>
      </p:sp>
      <p:sp>
        <p:nvSpPr>
          <p:cNvPr id="69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A fairly complex scene with shadows</a:t>
            </a:r>
          </a:p>
        </p:txBody>
      </p:sp>
      <p:pic>
        <p:nvPicPr>
          <p:cNvPr id="693252" name="Picture 4" descr="C:\mjk\shadowcast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ltGray">
          <a:xfrm>
            <a:off x="2641600" y="2362200"/>
            <a:ext cx="4605338" cy="3890963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693253" name="Text Box 5"/>
          <p:cNvSpPr txBox="1">
            <a:spLocks noChangeArrowheads="1"/>
          </p:cNvSpPr>
          <p:nvPr/>
        </p:nvSpPr>
        <p:spPr bwMode="auto">
          <a:xfrm>
            <a:off x="541338" y="3238500"/>
            <a:ext cx="1695450" cy="8921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spAutoFit/>
          </a:bodyPr>
          <a:lstStyle/>
          <a:p>
            <a: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the point</a:t>
            </a:r>
            <a:br>
              <a:rPr lang="en-US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light source</a:t>
            </a:r>
          </a:p>
        </p:txBody>
      </p:sp>
      <p:sp>
        <p:nvSpPr>
          <p:cNvPr id="693254" name="Line 6"/>
          <p:cNvSpPr>
            <a:spLocks noChangeShapeType="1"/>
          </p:cNvSpPr>
          <p:nvPr/>
        </p:nvSpPr>
        <p:spPr bwMode="auto">
          <a:xfrm flipV="1">
            <a:off x="2235200" y="2590800"/>
            <a:ext cx="677863" cy="5334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25400" dir="5400000" algn="ctr" rotWithShape="0">
              <a:schemeClr val="hlink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 Scene and</a:t>
            </a:r>
            <a:br>
              <a:rPr lang="en-US"/>
            </a:br>
            <a:r>
              <a:rPr lang="en-US"/>
              <a:t>Access the Depth Texture</a:t>
            </a:r>
          </a:p>
        </p:txBody>
      </p:sp>
      <p:sp>
        <p:nvSpPr>
          <p:cNvPr id="69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Realizing the theory in practice</a:t>
            </a:r>
          </a:p>
          <a:p>
            <a:pPr lvl="1"/>
            <a:r>
              <a:rPr lang="en-US" sz="2500"/>
              <a:t>Fragment’s light position can be generated using eye-linear texture coordinate generation</a:t>
            </a:r>
          </a:p>
          <a:p>
            <a:pPr lvl="2"/>
            <a:r>
              <a:rPr lang="en-US" sz="2300"/>
              <a:t>specifically OpenGL’s GL_EYE_LINEAR texgen</a:t>
            </a:r>
          </a:p>
          <a:p>
            <a:pPr lvl="2"/>
            <a:r>
              <a:rPr lang="en-US" sz="2300"/>
              <a:t>generate homogenous (s, t, r, q) texture coordinates as light-space (x, y, z, w)</a:t>
            </a:r>
          </a:p>
          <a:p>
            <a:pPr lvl="2"/>
            <a:r>
              <a:rPr lang="en-US" sz="2300"/>
              <a:t>T&amp;L engines such as GeForce accelerate texgen!</a:t>
            </a:r>
          </a:p>
          <a:p>
            <a:pPr lvl="2"/>
            <a:r>
              <a:rPr lang="en-US" sz="2300"/>
              <a:t>relies on </a:t>
            </a:r>
            <a:r>
              <a:rPr lang="en-US" sz="2300" u="sng"/>
              <a:t>projective texturing</a:t>
            </a:r>
            <a:endParaRPr lang="en-US" sz="23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 </a:t>
            </a:r>
            <a:r>
              <a:rPr lang="en-US" dirty="0" smtClean="0"/>
              <a:t>Shadows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Shadow is a function of the area of the light source and the distance.</a:t>
            </a:r>
            <a:endParaRPr lang="en-US" dirty="0"/>
          </a:p>
        </p:txBody>
      </p:sp>
      <p:pic>
        <p:nvPicPr>
          <p:cNvPr id="64519" name="Picture 7" descr="D:\Ucheba\Seminar\d1-Hugo-pointSr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700" y="2743200"/>
            <a:ext cx="2730500" cy="3276600"/>
          </a:xfrm>
          <a:prstGeom prst="rect">
            <a:avLst/>
          </a:prstGeom>
          <a:noFill/>
        </p:spPr>
      </p:pic>
      <p:pic>
        <p:nvPicPr>
          <p:cNvPr id="64520" name="Picture 8" descr="D:\Ucheba\Seminar\d2-Hugo-smallSr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3100" y="2743200"/>
            <a:ext cx="2730500" cy="3276600"/>
          </a:xfrm>
          <a:prstGeom prst="rect">
            <a:avLst/>
          </a:prstGeom>
          <a:noFill/>
        </p:spPr>
      </p:pic>
      <p:pic>
        <p:nvPicPr>
          <p:cNvPr id="64521" name="Picture 9" descr="D:\Ucheba\Seminar\d3-Hugo-largeSr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2500" y="2743200"/>
            <a:ext cx="2730500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Recall</a:t>
            </a:r>
            <a:br>
              <a:rPr lang="en-US"/>
            </a:br>
            <a:r>
              <a:rPr lang="en-US"/>
              <a:t>Projective Texturing</a:t>
            </a:r>
          </a:p>
        </p:txBody>
      </p:sp>
      <p:sp>
        <p:nvSpPr>
          <p:cNvPr id="6952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3300"/>
              <a:t>A slide projector analogy</a:t>
            </a:r>
          </a:p>
        </p:txBody>
      </p:sp>
      <p:pic>
        <p:nvPicPr>
          <p:cNvPr id="695300" name="Picture 4" descr="C:\mjk\projte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3352800"/>
            <a:ext cx="3048000" cy="2894013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695301" name="Picture 5" descr="C:\mjk\slidesho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200400"/>
            <a:ext cx="3667125" cy="294322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</p:pic>
      <p:sp>
        <p:nvSpPr>
          <p:cNvPr id="695302" name="Text Box 6"/>
          <p:cNvSpPr txBox="1">
            <a:spLocks noChangeArrowheads="1"/>
          </p:cNvSpPr>
          <p:nvPr/>
        </p:nvSpPr>
        <p:spPr bwMode="auto">
          <a:xfrm>
            <a:off x="619125" y="6096000"/>
            <a:ext cx="3960813" cy="4238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Source: Wolfgang Heidrich [99]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Projective Texture Shadows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57763" name="Object 3"/>
          <p:cNvGraphicFramePr>
            <a:graphicFrameLocks noChangeAspect="1"/>
          </p:cNvGraphicFramePr>
          <p:nvPr/>
        </p:nvGraphicFramePr>
        <p:xfrm>
          <a:off x="303213" y="2211388"/>
          <a:ext cx="2741612" cy="274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Photo Editor Photo" r:id="rId3" imgW="2438095" imgH="2438095" progId="MSPhotoEd.3">
                  <p:embed/>
                </p:oleObj>
              </mc:Choice>
              <mc:Fallback>
                <p:oleObj name="Photo Editor Photo" r:id="rId3" imgW="2438095" imgH="2438095" progId="MSPhotoEd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213" y="2211388"/>
                        <a:ext cx="2741612" cy="2741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764" name="Object 4"/>
          <p:cNvGraphicFramePr>
            <a:graphicFrameLocks noChangeAspect="1"/>
          </p:cNvGraphicFramePr>
          <p:nvPr/>
        </p:nvGraphicFramePr>
        <p:xfrm>
          <a:off x="6096000" y="2211388"/>
          <a:ext cx="2741613" cy="274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Photo Editor Photo" r:id="rId5" imgW="2438095" imgH="2438095" progId="MSPhotoEd.3">
                  <p:embed/>
                </p:oleObj>
              </mc:Choice>
              <mc:Fallback>
                <p:oleObj name="Photo Editor Photo" r:id="rId5" imgW="2438095" imgH="2438095" progId="MSPhotoEd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211388"/>
                        <a:ext cx="2741613" cy="2741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765" name="Object 5"/>
          <p:cNvGraphicFramePr>
            <a:graphicFrameLocks noChangeAspect="1"/>
          </p:cNvGraphicFramePr>
          <p:nvPr/>
        </p:nvGraphicFramePr>
        <p:xfrm>
          <a:off x="3200400" y="2209800"/>
          <a:ext cx="2741613" cy="274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Photo Editor Photo" r:id="rId7" imgW="2438095" imgH="2438095" progId="MSPhotoEd.3">
                  <p:embed/>
                </p:oleObj>
              </mc:Choice>
              <mc:Fallback>
                <p:oleObj name="Photo Editor Photo" r:id="rId7" imgW="2438095" imgH="2438095" progId="MSPhotoEd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209800"/>
                        <a:ext cx="2741613" cy="2741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766" name="Text Box 6"/>
          <p:cNvSpPr txBox="1">
            <a:spLocks noChangeArrowheads="1"/>
          </p:cNvSpPr>
          <p:nvPr/>
        </p:nvSpPr>
        <p:spPr bwMode="auto">
          <a:xfrm>
            <a:off x="303213" y="4937125"/>
            <a:ext cx="274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Light’s point-of-view</a:t>
            </a:r>
            <a:endParaRPr lang="en-US"/>
          </a:p>
        </p:txBody>
      </p:sp>
      <p:sp>
        <p:nvSpPr>
          <p:cNvPr id="757767" name="Text Box 7"/>
          <p:cNvSpPr txBox="1">
            <a:spLocks noChangeArrowheads="1"/>
          </p:cNvSpPr>
          <p:nvPr/>
        </p:nvSpPr>
        <p:spPr bwMode="auto">
          <a:xfrm>
            <a:off x="3198813" y="4937125"/>
            <a:ext cx="2743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Shadow projective texture (modulation image or light-map)</a:t>
            </a:r>
            <a:endParaRPr lang="en-US"/>
          </a:p>
        </p:txBody>
      </p:sp>
      <p:sp>
        <p:nvSpPr>
          <p:cNvPr id="757768" name="Text Box 8"/>
          <p:cNvSpPr txBox="1">
            <a:spLocks noChangeArrowheads="1"/>
          </p:cNvSpPr>
          <p:nvPr/>
        </p:nvSpPr>
        <p:spPr bwMode="auto">
          <a:xfrm>
            <a:off x="6094413" y="4937125"/>
            <a:ext cx="27432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Eye’s point-of-view, projective texture applied to ground-plane</a:t>
            </a:r>
            <a:br>
              <a:rPr lang="en-US" sz="2000"/>
            </a:br>
            <a:r>
              <a:rPr lang="en-US" sz="2000"/>
              <a:t>(</a:t>
            </a:r>
            <a:r>
              <a:rPr lang="en-US" sz="1600"/>
              <a:t>self-shadowing is from another algorithm)</a:t>
            </a:r>
            <a:endParaRPr lang="en-US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Projective Texture Shadows</a:t>
            </a:r>
          </a:p>
        </p:txBody>
      </p:sp>
      <p:sp>
        <p:nvSpPr>
          <p:cNvPr id="7587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Two-pass approach</a:t>
            </a:r>
          </a:p>
          <a:p>
            <a:pPr>
              <a:lnSpc>
                <a:spcPct val="90000"/>
              </a:lnSpc>
            </a:pPr>
            <a:r>
              <a:rPr lang="en-US" sz="2800"/>
              <a:t>For each light source: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Create a light camera that encloses shadowed area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Render shadow casting objects into light’s view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/>
              <a:t>only need to create a light map (1 in light, 0 in shadow)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Create projective texture from light’s view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Render fully-lit shadow receiving objects with applied modulation projective-textures (need additive blending for all light sources except first one)</a:t>
            </a:r>
          </a:p>
          <a:p>
            <a:pPr>
              <a:lnSpc>
                <a:spcPct val="90000"/>
              </a:lnSpc>
            </a:pPr>
            <a:r>
              <a:rPr lang="en-US" sz="2800"/>
              <a:t>Render fully-lit shadow casting objects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Perspective-Correct Texturing</a:t>
            </a:r>
          </a:p>
        </p:txBody>
      </p:sp>
      <p:sp>
        <p:nvSpPr>
          <p:cNvPr id="696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First, what is perspective-correct texturing?</a:t>
            </a:r>
          </a:p>
          <a:p>
            <a:pPr lvl="1"/>
            <a:r>
              <a:rPr lang="en-US"/>
              <a:t>Normal 2D texture mapping uses (s, t) coordinates</a:t>
            </a:r>
          </a:p>
          <a:p>
            <a:pPr lvl="1"/>
            <a:r>
              <a:rPr lang="en-US"/>
              <a:t>2D perspective-correct texture mapping</a:t>
            </a:r>
          </a:p>
          <a:p>
            <a:pPr lvl="2"/>
            <a:r>
              <a:rPr lang="en-US" sz="2600"/>
              <a:t>means (s, t) should be interpolated linearly in eye-space</a:t>
            </a:r>
          </a:p>
          <a:p>
            <a:pPr lvl="2"/>
            <a:r>
              <a:rPr lang="en-US" sz="2600"/>
              <a:t>so compute per-vertex s/w, t/w, and 1/w</a:t>
            </a:r>
          </a:p>
          <a:p>
            <a:pPr lvl="2"/>
            <a:r>
              <a:rPr lang="en-US" sz="2600"/>
              <a:t>linearly interpolate these three parameters over polygon</a:t>
            </a:r>
          </a:p>
          <a:p>
            <a:pPr lvl="2"/>
            <a:r>
              <a:rPr lang="en-US" sz="2600"/>
              <a:t>per-fragment compute s’ = (s/w) / (1/w) and t’ = (t/w) / (1/w)</a:t>
            </a:r>
          </a:p>
          <a:p>
            <a:pPr lvl="2"/>
            <a:r>
              <a:rPr lang="en-US" sz="2600"/>
              <a:t>results in per-fragment perspective correct (s’, t’)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Projective Texturing</a:t>
            </a:r>
          </a:p>
        </p:txBody>
      </p:sp>
      <p:sp>
        <p:nvSpPr>
          <p:cNvPr id="69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So what is projective texturing?</a:t>
            </a:r>
          </a:p>
          <a:p>
            <a:pPr lvl="1"/>
            <a:r>
              <a:rPr lang="en-US" sz="2400"/>
              <a:t>Now consider homogeneous texture coordinates</a:t>
            </a:r>
          </a:p>
          <a:p>
            <a:pPr lvl="2"/>
            <a:r>
              <a:rPr lang="en-US" sz="2200"/>
              <a:t>(s, t, r, q) --&gt; (s/q, t/q, r/q)</a:t>
            </a:r>
          </a:p>
          <a:p>
            <a:pPr lvl="2"/>
            <a:r>
              <a:rPr lang="en-US" sz="2200"/>
              <a:t>Similar to homogeneous clip coordinates where</a:t>
            </a:r>
            <a:br>
              <a:rPr lang="en-US" sz="2200"/>
            </a:br>
            <a:r>
              <a:rPr lang="en-US" sz="2200"/>
              <a:t>(x, y, z, w) = (x/w, y/w, z/w)</a:t>
            </a:r>
          </a:p>
          <a:p>
            <a:pPr lvl="1"/>
            <a:r>
              <a:rPr lang="en-US" sz="2400"/>
              <a:t>Idea is to have (s/q, t/q, r/q) be projected per-fragment</a:t>
            </a:r>
          </a:p>
          <a:p>
            <a:pPr lvl="1"/>
            <a:r>
              <a:rPr lang="en-US" sz="2400"/>
              <a:t>This requires a per-fragment divider</a:t>
            </a:r>
          </a:p>
          <a:p>
            <a:pPr lvl="2"/>
            <a:r>
              <a:rPr lang="en-US" sz="2200"/>
              <a:t>yikes, dividers in hardware are fairly expensive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Projective Texturing</a:t>
            </a:r>
          </a:p>
        </p:txBody>
      </p:sp>
      <p:sp>
        <p:nvSpPr>
          <p:cNvPr id="69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Hardware designer’s view of texturing</a:t>
            </a:r>
          </a:p>
          <a:p>
            <a:pPr lvl="1"/>
            <a:r>
              <a:rPr lang="en-US" sz="2400"/>
              <a:t>Perspective-correct texturing is a practical requirement</a:t>
            </a:r>
          </a:p>
          <a:p>
            <a:pPr lvl="2"/>
            <a:r>
              <a:rPr lang="en-US" sz="2200"/>
              <a:t>otherwise, textures “swim”</a:t>
            </a:r>
          </a:p>
          <a:p>
            <a:pPr lvl="2"/>
            <a:r>
              <a:rPr lang="en-US" sz="2200"/>
              <a:t>perspective-correct texturing already requires the hardware expense of a per-fragment divider</a:t>
            </a:r>
          </a:p>
          <a:p>
            <a:pPr lvl="1"/>
            <a:r>
              <a:rPr lang="en-US" sz="2400"/>
              <a:t>Clever idea [Segal, et.al. ‘92]</a:t>
            </a:r>
          </a:p>
          <a:p>
            <a:pPr lvl="2"/>
            <a:r>
              <a:rPr lang="en-US" sz="2200"/>
              <a:t>interpolate q/w instead of simply 1/w</a:t>
            </a:r>
          </a:p>
          <a:p>
            <a:pPr lvl="2"/>
            <a:r>
              <a:rPr lang="en-US" sz="2200"/>
              <a:t>so projective texturing is practically free if you already do perspective-correct texturing!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Projective Texturing</a:t>
            </a:r>
          </a:p>
        </p:txBody>
      </p:sp>
      <p:sp>
        <p:nvSpPr>
          <p:cNvPr id="6993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Tricking hardware into doing projective textures</a:t>
            </a:r>
          </a:p>
          <a:p>
            <a:pPr lvl="1"/>
            <a:r>
              <a:rPr lang="en-US" sz="2400"/>
              <a:t>By interpolating q/w, hardware computes per-fragment</a:t>
            </a:r>
          </a:p>
          <a:p>
            <a:pPr lvl="2"/>
            <a:r>
              <a:rPr lang="en-US" sz="2200"/>
              <a:t>(s/w) / (q/w) = s/q</a:t>
            </a:r>
          </a:p>
          <a:p>
            <a:pPr lvl="2"/>
            <a:r>
              <a:rPr lang="en-US" sz="2200"/>
              <a:t>(t/w) / (q/w) = t/q</a:t>
            </a:r>
          </a:p>
          <a:p>
            <a:pPr lvl="1"/>
            <a:r>
              <a:rPr lang="en-US" sz="2400"/>
              <a:t>Net result:  projective texturing</a:t>
            </a:r>
          </a:p>
          <a:p>
            <a:pPr lvl="2"/>
            <a:r>
              <a:rPr lang="en-US" sz="2200"/>
              <a:t>OpenGL specifies projective texturing</a:t>
            </a:r>
          </a:p>
          <a:p>
            <a:pPr lvl="2"/>
            <a:r>
              <a:rPr lang="en-US" sz="2200"/>
              <a:t>only overhead is multiplying 1/w by q</a:t>
            </a:r>
          </a:p>
          <a:p>
            <a:pPr lvl="2"/>
            <a:r>
              <a:rPr lang="en-US" sz="2200"/>
              <a:t>but this is per-vertex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Projected Shadow Maps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 lIns="90488" tIns="44450" rIns="90488" bIns="44450"/>
          <a:lstStyle/>
          <a:p>
            <a:r>
              <a:rPr lang="en-US" sz="2800"/>
              <a:t>Assign light-space texture coordinates via texgen</a:t>
            </a:r>
          </a:p>
          <a:p>
            <a:pPr lvl="1"/>
            <a:r>
              <a:rPr lang="en-US" sz="2400"/>
              <a:t>Transform eye-space (x, y, z, w) coordinates to the light’s view frustum (match how the light’s depth map is generated)</a:t>
            </a:r>
          </a:p>
          <a:p>
            <a:pPr lvl="1"/>
            <a:r>
              <a:rPr lang="en-US" sz="2400"/>
              <a:t>Further transform these coordinates to map directly into the light view’s depth map</a:t>
            </a:r>
          </a:p>
          <a:p>
            <a:pPr lvl="1"/>
            <a:r>
              <a:rPr lang="en-US" sz="2400"/>
              <a:t>Expressible as a projective transform</a:t>
            </a:r>
          </a:p>
          <a:p>
            <a:pPr lvl="2"/>
            <a:r>
              <a:rPr lang="en-US" sz="2000"/>
              <a:t>load this transform into the 4 eye linear plane equations for S, T, and Q coordinates</a:t>
            </a:r>
          </a:p>
          <a:p>
            <a:pPr lvl="1"/>
            <a:r>
              <a:rPr lang="en-US" sz="2400"/>
              <a:t>(s/q, t/q) will map to light’s depth map texture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OpenGL’s Standard</a:t>
            </a:r>
            <a:br>
              <a:rPr lang="en-US"/>
            </a:br>
            <a:r>
              <a:rPr lang="en-US"/>
              <a:t>Vertex Coordinate Transform</a:t>
            </a:r>
          </a:p>
        </p:txBody>
      </p:sp>
      <p:sp>
        <p:nvSpPr>
          <p:cNvPr id="724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From object coordinates to window coordinates</a:t>
            </a:r>
          </a:p>
          <a:p>
            <a:pPr lvl="1"/>
            <a:endParaRPr lang="en-US" sz="2400"/>
          </a:p>
        </p:txBody>
      </p:sp>
      <p:sp>
        <p:nvSpPr>
          <p:cNvPr id="724996" name="Rectangle 4"/>
          <p:cNvSpPr>
            <a:spLocks noChangeArrowheads="1"/>
          </p:cNvSpPr>
          <p:nvPr/>
        </p:nvSpPr>
        <p:spPr bwMode="auto">
          <a:xfrm>
            <a:off x="1951038" y="2676525"/>
            <a:ext cx="1625600" cy="1143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4997" name="Text Box 5"/>
          <p:cNvSpPr txBox="1">
            <a:spLocks noChangeArrowheads="1"/>
          </p:cNvSpPr>
          <p:nvPr/>
        </p:nvSpPr>
        <p:spPr bwMode="auto">
          <a:xfrm>
            <a:off x="374650" y="2813050"/>
            <a:ext cx="1476375" cy="11461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object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coordinates</a:t>
            </a:r>
            <a:b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(x, y, z, w)</a:t>
            </a:r>
          </a:p>
        </p:txBody>
      </p:sp>
      <p:sp>
        <p:nvSpPr>
          <p:cNvPr id="724998" name="Text Box 6"/>
          <p:cNvSpPr txBox="1">
            <a:spLocks noChangeArrowheads="1"/>
          </p:cNvSpPr>
          <p:nvPr/>
        </p:nvSpPr>
        <p:spPr bwMode="auto">
          <a:xfrm>
            <a:off x="3625850" y="2813050"/>
            <a:ext cx="1476375" cy="11461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eye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coordinates</a:t>
            </a:r>
            <a:b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(x, y, z, w)</a:t>
            </a:r>
          </a:p>
        </p:txBody>
      </p:sp>
      <p:sp>
        <p:nvSpPr>
          <p:cNvPr id="724999" name="Text Box 7"/>
          <p:cNvSpPr txBox="1">
            <a:spLocks noChangeArrowheads="1"/>
          </p:cNvSpPr>
          <p:nvPr/>
        </p:nvSpPr>
        <p:spPr bwMode="auto">
          <a:xfrm>
            <a:off x="2047875" y="2890838"/>
            <a:ext cx="1349375" cy="692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modelview</a:t>
            </a:r>
            <a:b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matrix</a:t>
            </a:r>
          </a:p>
        </p:txBody>
      </p:sp>
      <p:sp>
        <p:nvSpPr>
          <p:cNvPr id="725000" name="Rectangle 8"/>
          <p:cNvSpPr>
            <a:spLocks noChangeArrowheads="1"/>
          </p:cNvSpPr>
          <p:nvPr/>
        </p:nvSpPr>
        <p:spPr bwMode="auto">
          <a:xfrm>
            <a:off x="5270500" y="2676525"/>
            <a:ext cx="1625600" cy="1143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5001" name="Text Box 9"/>
          <p:cNvSpPr txBox="1">
            <a:spLocks noChangeArrowheads="1"/>
          </p:cNvSpPr>
          <p:nvPr/>
        </p:nvSpPr>
        <p:spPr bwMode="auto">
          <a:xfrm>
            <a:off x="5402263" y="2890838"/>
            <a:ext cx="1285875" cy="692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projection</a:t>
            </a:r>
            <a:b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matrix</a:t>
            </a:r>
          </a:p>
        </p:txBody>
      </p:sp>
      <p:sp>
        <p:nvSpPr>
          <p:cNvPr id="725002" name="Rectangle 10"/>
          <p:cNvSpPr>
            <a:spLocks noChangeArrowheads="1"/>
          </p:cNvSpPr>
          <p:nvPr/>
        </p:nvSpPr>
        <p:spPr bwMode="auto">
          <a:xfrm>
            <a:off x="596900" y="4733925"/>
            <a:ext cx="1625600" cy="1143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5003" name="Text Box 11"/>
          <p:cNvSpPr txBox="1">
            <a:spLocks noChangeArrowheads="1"/>
          </p:cNvSpPr>
          <p:nvPr/>
        </p:nvSpPr>
        <p:spPr bwMode="auto">
          <a:xfrm>
            <a:off x="981075" y="4948238"/>
            <a:ext cx="841375" cy="692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divide</a:t>
            </a:r>
            <a:b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by w</a:t>
            </a:r>
          </a:p>
        </p:txBody>
      </p:sp>
      <p:sp>
        <p:nvSpPr>
          <p:cNvPr id="725004" name="Rectangle 12"/>
          <p:cNvSpPr>
            <a:spLocks noChangeArrowheads="1"/>
          </p:cNvSpPr>
          <p:nvPr/>
        </p:nvSpPr>
        <p:spPr bwMode="auto">
          <a:xfrm>
            <a:off x="3983038" y="4733925"/>
            <a:ext cx="1625600" cy="1143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5005" name="Text Box 13"/>
          <p:cNvSpPr txBox="1">
            <a:spLocks noChangeArrowheads="1"/>
          </p:cNvSpPr>
          <p:nvPr/>
        </p:nvSpPr>
        <p:spPr bwMode="auto">
          <a:xfrm>
            <a:off x="4021138" y="4948238"/>
            <a:ext cx="1489075" cy="692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viewport &amp;</a:t>
            </a:r>
            <a:b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depth range</a:t>
            </a:r>
          </a:p>
        </p:txBody>
      </p:sp>
      <p:sp>
        <p:nvSpPr>
          <p:cNvPr id="725006" name="Text Box 14"/>
          <p:cNvSpPr txBox="1">
            <a:spLocks noChangeArrowheads="1"/>
          </p:cNvSpPr>
          <p:nvPr/>
        </p:nvSpPr>
        <p:spPr bwMode="auto">
          <a:xfrm>
            <a:off x="2339975" y="4941888"/>
            <a:ext cx="1476375" cy="1447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normalized 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device</a:t>
            </a:r>
            <a:b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coordinates</a:t>
            </a:r>
            <a:b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(x, y, z)</a:t>
            </a:r>
          </a:p>
        </p:txBody>
      </p:sp>
      <p:sp>
        <p:nvSpPr>
          <p:cNvPr id="725007" name="Text Box 15"/>
          <p:cNvSpPr txBox="1">
            <a:spLocks noChangeArrowheads="1"/>
          </p:cNvSpPr>
          <p:nvPr/>
        </p:nvSpPr>
        <p:spPr bwMode="auto">
          <a:xfrm>
            <a:off x="7080250" y="2813050"/>
            <a:ext cx="1476375" cy="11461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clip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coordinates</a:t>
            </a:r>
            <a:b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(x, y, z, w)</a:t>
            </a:r>
          </a:p>
        </p:txBody>
      </p:sp>
      <p:sp>
        <p:nvSpPr>
          <p:cNvPr id="725008" name="Text Box 16"/>
          <p:cNvSpPr txBox="1">
            <a:spLocks noChangeArrowheads="1"/>
          </p:cNvSpPr>
          <p:nvPr/>
        </p:nvSpPr>
        <p:spPr bwMode="auto">
          <a:xfrm>
            <a:off x="5726113" y="4881563"/>
            <a:ext cx="1476375" cy="844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window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coordinates</a:t>
            </a:r>
          </a:p>
        </p:txBody>
      </p:sp>
      <p:sp>
        <p:nvSpPr>
          <p:cNvPr id="725009" name="Line 17"/>
          <p:cNvSpPr>
            <a:spLocks noChangeShapeType="1"/>
          </p:cNvSpPr>
          <p:nvPr/>
        </p:nvSpPr>
        <p:spPr bwMode="auto">
          <a:xfrm>
            <a:off x="393700" y="3209925"/>
            <a:ext cx="14224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5010" name="Line 18"/>
          <p:cNvSpPr>
            <a:spLocks noChangeShapeType="1"/>
          </p:cNvSpPr>
          <p:nvPr/>
        </p:nvSpPr>
        <p:spPr bwMode="auto">
          <a:xfrm>
            <a:off x="3711575" y="3209925"/>
            <a:ext cx="14224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5011" name="Line 19"/>
          <p:cNvSpPr>
            <a:spLocks noChangeShapeType="1"/>
          </p:cNvSpPr>
          <p:nvPr/>
        </p:nvSpPr>
        <p:spPr bwMode="auto">
          <a:xfrm>
            <a:off x="7165975" y="3209925"/>
            <a:ext cx="155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cxnSp>
        <p:nvCxnSpPr>
          <p:cNvPr id="725012" name="AutoShape 20"/>
          <p:cNvCxnSpPr>
            <a:cxnSpLocks noChangeShapeType="1"/>
            <a:stCxn id="725011" idx="1"/>
            <a:endCxn id="725002" idx="0"/>
          </p:cNvCxnSpPr>
          <p:nvPr/>
        </p:nvCxnSpPr>
        <p:spPr bwMode="auto">
          <a:xfrm rot="5400000">
            <a:off x="4319587" y="314326"/>
            <a:ext cx="1495425" cy="731520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dist="45791" dir="2021404" algn="ctr" rotWithShape="0">
              <a:srgbClr val="000000"/>
            </a:outerShdw>
          </a:effectLst>
        </p:spPr>
      </p:cxnSp>
      <p:sp>
        <p:nvSpPr>
          <p:cNvPr id="725013" name="Line 21"/>
          <p:cNvSpPr>
            <a:spLocks noChangeShapeType="1"/>
          </p:cNvSpPr>
          <p:nvPr/>
        </p:nvSpPr>
        <p:spPr bwMode="auto">
          <a:xfrm>
            <a:off x="2289175" y="5343525"/>
            <a:ext cx="1558925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5014" name="Line 22"/>
          <p:cNvSpPr>
            <a:spLocks noChangeShapeType="1"/>
          </p:cNvSpPr>
          <p:nvPr/>
        </p:nvSpPr>
        <p:spPr bwMode="auto">
          <a:xfrm>
            <a:off x="5676900" y="5267325"/>
            <a:ext cx="1557338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5015" name="Text Box 23"/>
          <p:cNvSpPr txBox="1">
            <a:spLocks noChangeArrowheads="1"/>
          </p:cNvSpPr>
          <p:nvPr/>
        </p:nvSpPr>
        <p:spPr bwMode="auto">
          <a:xfrm>
            <a:off x="7521575" y="5645150"/>
            <a:ext cx="1273175" cy="993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onward to</a:t>
            </a:r>
            <a:br>
              <a:rPr lang="en-US" sz="1800" b="1" i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b="1" i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primitive</a:t>
            </a:r>
            <a:br>
              <a:rPr lang="en-US" sz="1800" b="1" i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b="1" i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assembly</a:t>
            </a:r>
          </a:p>
        </p:txBody>
      </p:sp>
      <p:sp>
        <p:nvSpPr>
          <p:cNvPr id="725016" name="Text Box 24"/>
          <p:cNvSpPr txBox="1">
            <a:spLocks noChangeArrowheads="1"/>
          </p:cNvSpPr>
          <p:nvPr/>
        </p:nvSpPr>
        <p:spPr bwMode="auto">
          <a:xfrm>
            <a:off x="7446963" y="5092700"/>
            <a:ext cx="955675" cy="3905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(x, y, z)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Eye Linear Texture</a:t>
            </a:r>
            <a:br>
              <a:rPr lang="en-US"/>
            </a:br>
            <a:r>
              <a:rPr lang="en-US"/>
              <a:t>Coordinate Generation</a:t>
            </a:r>
          </a:p>
        </p:txBody>
      </p:sp>
      <p:sp>
        <p:nvSpPr>
          <p:cNvPr id="726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Generating texture coordinates from eye-space</a:t>
            </a:r>
          </a:p>
        </p:txBody>
      </p:sp>
      <p:sp>
        <p:nvSpPr>
          <p:cNvPr id="726020" name="Rectangle 4"/>
          <p:cNvSpPr>
            <a:spLocks noChangeArrowheads="1"/>
          </p:cNvSpPr>
          <p:nvPr/>
        </p:nvSpPr>
        <p:spPr bwMode="auto">
          <a:xfrm>
            <a:off x="1973263" y="4051300"/>
            <a:ext cx="1377950" cy="84296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6021" name="Text Box 5"/>
          <p:cNvSpPr txBox="1">
            <a:spLocks noChangeArrowheads="1"/>
          </p:cNvSpPr>
          <p:nvPr/>
        </p:nvSpPr>
        <p:spPr bwMode="auto">
          <a:xfrm>
            <a:off x="523875" y="4048125"/>
            <a:ext cx="1476375" cy="844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object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coordinates</a:t>
            </a:r>
          </a:p>
        </p:txBody>
      </p:sp>
      <p:sp>
        <p:nvSpPr>
          <p:cNvPr id="726022" name="Text Box 6"/>
          <p:cNvSpPr txBox="1">
            <a:spLocks noChangeArrowheads="1"/>
          </p:cNvSpPr>
          <p:nvPr/>
        </p:nvSpPr>
        <p:spPr bwMode="auto">
          <a:xfrm>
            <a:off x="3281363" y="4048125"/>
            <a:ext cx="1476375" cy="844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eye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coordinates</a:t>
            </a:r>
          </a:p>
        </p:txBody>
      </p:sp>
      <p:sp>
        <p:nvSpPr>
          <p:cNvPr id="726023" name="Text Box 7"/>
          <p:cNvSpPr txBox="1">
            <a:spLocks noChangeArrowheads="1"/>
          </p:cNvSpPr>
          <p:nvPr/>
        </p:nvSpPr>
        <p:spPr bwMode="auto">
          <a:xfrm>
            <a:off x="1952625" y="4117975"/>
            <a:ext cx="1349375" cy="692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modelview</a:t>
            </a:r>
            <a:b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matrix</a:t>
            </a:r>
          </a:p>
        </p:txBody>
      </p:sp>
      <p:sp>
        <p:nvSpPr>
          <p:cNvPr id="726024" name="Rectangle 8"/>
          <p:cNvSpPr>
            <a:spLocks noChangeArrowheads="1"/>
          </p:cNvSpPr>
          <p:nvPr/>
        </p:nvSpPr>
        <p:spPr bwMode="auto">
          <a:xfrm>
            <a:off x="4787900" y="4051300"/>
            <a:ext cx="1377950" cy="84296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6025" name="Text Box 9"/>
          <p:cNvSpPr txBox="1">
            <a:spLocks noChangeArrowheads="1"/>
          </p:cNvSpPr>
          <p:nvPr/>
        </p:nvSpPr>
        <p:spPr bwMode="auto">
          <a:xfrm>
            <a:off x="4802188" y="4117975"/>
            <a:ext cx="1285875" cy="692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projection</a:t>
            </a:r>
            <a:b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matrix</a:t>
            </a:r>
          </a:p>
        </p:txBody>
      </p:sp>
      <p:sp>
        <p:nvSpPr>
          <p:cNvPr id="726026" name="Rectangle 10"/>
          <p:cNvSpPr>
            <a:spLocks noChangeArrowheads="1"/>
          </p:cNvSpPr>
          <p:nvPr/>
        </p:nvSpPr>
        <p:spPr bwMode="auto">
          <a:xfrm>
            <a:off x="822325" y="5570538"/>
            <a:ext cx="1381125" cy="8445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6027" name="Text Box 11"/>
          <p:cNvSpPr txBox="1">
            <a:spLocks noChangeArrowheads="1"/>
          </p:cNvSpPr>
          <p:nvPr/>
        </p:nvSpPr>
        <p:spPr bwMode="auto">
          <a:xfrm>
            <a:off x="1085850" y="5638800"/>
            <a:ext cx="841375" cy="692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divide</a:t>
            </a:r>
            <a:b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by w</a:t>
            </a:r>
          </a:p>
        </p:txBody>
      </p:sp>
      <p:sp>
        <p:nvSpPr>
          <p:cNvPr id="726028" name="Rectangle 12"/>
          <p:cNvSpPr>
            <a:spLocks noChangeArrowheads="1"/>
          </p:cNvSpPr>
          <p:nvPr/>
        </p:nvSpPr>
        <p:spPr bwMode="auto">
          <a:xfrm>
            <a:off x="3695700" y="5570538"/>
            <a:ext cx="1379538" cy="8445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6029" name="Text Box 13"/>
          <p:cNvSpPr txBox="1">
            <a:spLocks noChangeArrowheads="1"/>
          </p:cNvSpPr>
          <p:nvPr/>
        </p:nvSpPr>
        <p:spPr bwMode="auto">
          <a:xfrm>
            <a:off x="3614738" y="5638800"/>
            <a:ext cx="1489075" cy="692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viewport &amp;</a:t>
            </a:r>
            <a:b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depth range</a:t>
            </a:r>
          </a:p>
        </p:txBody>
      </p:sp>
      <p:sp>
        <p:nvSpPr>
          <p:cNvPr id="726030" name="Text Box 14"/>
          <p:cNvSpPr txBox="1">
            <a:spLocks noChangeArrowheads="1"/>
          </p:cNvSpPr>
          <p:nvPr/>
        </p:nvSpPr>
        <p:spPr bwMode="auto">
          <a:xfrm>
            <a:off x="2208213" y="5508625"/>
            <a:ext cx="1441450" cy="13223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normalized 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device</a:t>
            </a:r>
            <a:br>
              <a:rPr lang="en-US" sz="20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20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coordinates</a:t>
            </a:r>
          </a:p>
        </p:txBody>
      </p:sp>
      <p:sp>
        <p:nvSpPr>
          <p:cNvPr id="726031" name="Text Box 15"/>
          <p:cNvSpPr txBox="1">
            <a:spLocks noChangeArrowheads="1"/>
          </p:cNvSpPr>
          <p:nvPr/>
        </p:nvSpPr>
        <p:spPr bwMode="auto">
          <a:xfrm>
            <a:off x="6211888" y="4051300"/>
            <a:ext cx="1476375" cy="844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clip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coordinates</a:t>
            </a:r>
          </a:p>
        </p:txBody>
      </p:sp>
      <p:sp>
        <p:nvSpPr>
          <p:cNvPr id="726032" name="Text Box 16"/>
          <p:cNvSpPr txBox="1">
            <a:spLocks noChangeArrowheads="1"/>
          </p:cNvSpPr>
          <p:nvPr/>
        </p:nvSpPr>
        <p:spPr bwMode="auto">
          <a:xfrm>
            <a:off x="5062538" y="5568950"/>
            <a:ext cx="1476375" cy="844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window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coordinates</a:t>
            </a:r>
          </a:p>
        </p:txBody>
      </p:sp>
      <p:sp>
        <p:nvSpPr>
          <p:cNvPr id="726033" name="Line 17"/>
          <p:cNvSpPr>
            <a:spLocks noChangeShapeType="1"/>
          </p:cNvSpPr>
          <p:nvPr/>
        </p:nvSpPr>
        <p:spPr bwMode="auto">
          <a:xfrm>
            <a:off x="650875" y="4445000"/>
            <a:ext cx="1206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6034" name="Line 18"/>
          <p:cNvSpPr>
            <a:spLocks noChangeShapeType="1"/>
          </p:cNvSpPr>
          <p:nvPr/>
        </p:nvSpPr>
        <p:spPr bwMode="auto">
          <a:xfrm>
            <a:off x="3465513" y="4445000"/>
            <a:ext cx="1206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6035" name="Line 19"/>
          <p:cNvSpPr>
            <a:spLocks noChangeShapeType="1"/>
          </p:cNvSpPr>
          <p:nvPr/>
        </p:nvSpPr>
        <p:spPr bwMode="auto">
          <a:xfrm>
            <a:off x="6396038" y="4445000"/>
            <a:ext cx="13223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cxnSp>
        <p:nvCxnSpPr>
          <p:cNvPr id="726036" name="AutoShape 20"/>
          <p:cNvCxnSpPr>
            <a:cxnSpLocks noChangeShapeType="1"/>
            <a:stCxn id="726035" idx="1"/>
            <a:endCxn id="726026" idx="0"/>
          </p:cNvCxnSpPr>
          <p:nvPr/>
        </p:nvCxnSpPr>
        <p:spPr bwMode="auto">
          <a:xfrm rot="5400000">
            <a:off x="4067176" y="1905000"/>
            <a:ext cx="1096962" cy="6205537"/>
          </a:xfrm>
          <a:prstGeom prst="bentConnector3">
            <a:avLst>
              <a:gd name="adj1" fmla="val 49926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dist="45791" dir="2021404" algn="ctr" rotWithShape="0">
              <a:srgbClr val="000000"/>
            </a:outerShdw>
          </a:effectLst>
        </p:spPr>
      </p:cxnSp>
      <p:sp>
        <p:nvSpPr>
          <p:cNvPr id="726037" name="Line 21"/>
          <p:cNvSpPr>
            <a:spLocks noChangeShapeType="1"/>
          </p:cNvSpPr>
          <p:nvPr/>
        </p:nvSpPr>
        <p:spPr bwMode="auto">
          <a:xfrm>
            <a:off x="2259013" y="6021388"/>
            <a:ext cx="13223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6038" name="Line 22"/>
          <p:cNvSpPr>
            <a:spLocks noChangeShapeType="1"/>
          </p:cNvSpPr>
          <p:nvPr/>
        </p:nvSpPr>
        <p:spPr bwMode="auto">
          <a:xfrm flipV="1">
            <a:off x="4335463" y="3116263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6039" name="Rectangle 23"/>
          <p:cNvSpPr>
            <a:spLocks noChangeArrowheads="1"/>
          </p:cNvSpPr>
          <p:nvPr/>
        </p:nvSpPr>
        <p:spPr bwMode="auto">
          <a:xfrm>
            <a:off x="4775200" y="2528888"/>
            <a:ext cx="1377950" cy="12192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6040" name="Text Box 24"/>
          <p:cNvSpPr txBox="1">
            <a:spLocks noChangeArrowheads="1"/>
          </p:cNvSpPr>
          <p:nvPr/>
        </p:nvSpPr>
        <p:spPr bwMode="auto">
          <a:xfrm>
            <a:off x="4805363" y="2601913"/>
            <a:ext cx="1260475" cy="993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eye-linear</a:t>
            </a:r>
            <a:b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plane</a:t>
            </a:r>
            <a:b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equations</a:t>
            </a:r>
          </a:p>
        </p:txBody>
      </p:sp>
      <p:sp>
        <p:nvSpPr>
          <p:cNvPr id="726041" name="Line 25"/>
          <p:cNvSpPr>
            <a:spLocks noChangeShapeType="1"/>
          </p:cNvSpPr>
          <p:nvPr/>
        </p:nvSpPr>
        <p:spPr bwMode="auto">
          <a:xfrm>
            <a:off x="4335463" y="3116263"/>
            <a:ext cx="338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6042" name="Line 26"/>
          <p:cNvSpPr>
            <a:spLocks noChangeShapeType="1"/>
          </p:cNvSpPr>
          <p:nvPr/>
        </p:nvSpPr>
        <p:spPr bwMode="auto">
          <a:xfrm>
            <a:off x="6230938" y="3062288"/>
            <a:ext cx="7461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6043" name="Text Box 27"/>
          <p:cNvSpPr txBox="1">
            <a:spLocks noChangeArrowheads="1"/>
          </p:cNvSpPr>
          <p:nvPr/>
        </p:nvSpPr>
        <p:spPr bwMode="auto">
          <a:xfrm>
            <a:off x="7000875" y="2887663"/>
            <a:ext cx="1146175" cy="3905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(s, t, </a:t>
            </a:r>
            <a:r>
              <a:rPr lang="en-US" sz="1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</a:t>
            </a: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q)</a:t>
            </a:r>
          </a:p>
        </p:txBody>
      </p:sp>
      <p:sp>
        <p:nvSpPr>
          <p:cNvPr id="726044" name="Line 28"/>
          <p:cNvSpPr>
            <a:spLocks noChangeShapeType="1"/>
          </p:cNvSpPr>
          <p:nvPr/>
        </p:nvSpPr>
        <p:spPr bwMode="auto">
          <a:xfrm>
            <a:off x="5214938" y="5957888"/>
            <a:ext cx="1355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6045" name="Text Box 29"/>
          <p:cNvSpPr txBox="1">
            <a:spLocks noChangeArrowheads="1"/>
          </p:cNvSpPr>
          <p:nvPr/>
        </p:nvSpPr>
        <p:spPr bwMode="auto">
          <a:xfrm>
            <a:off x="6757988" y="5783263"/>
            <a:ext cx="955675" cy="3905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(x, y, z)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 shadow creation</a:t>
            </a:r>
          </a:p>
        </p:txBody>
      </p:sp>
      <p:pic>
        <p:nvPicPr>
          <p:cNvPr id="65542" name="Picture 6" descr="D:\Ucheba\Seminar\fig-hardShadows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2057400"/>
            <a:ext cx="3765550" cy="3621088"/>
          </a:xfrm>
          <a:prstGeom prst="rect">
            <a:avLst/>
          </a:prstGeom>
          <a:noFill/>
        </p:spPr>
      </p:pic>
      <p:pic>
        <p:nvPicPr>
          <p:cNvPr id="65543" name="Picture 7" descr="D:\Ucheba\Seminar\Hugo-hardShadowLater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276600"/>
            <a:ext cx="4419600" cy="2416175"/>
          </a:xfrm>
          <a:prstGeom prst="rect">
            <a:avLst/>
          </a:prstGeom>
          <a:noFill/>
        </p:spPr>
      </p:pic>
      <p:sp>
        <p:nvSpPr>
          <p:cNvPr id="65544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133600"/>
            <a:ext cx="4419600" cy="1143000"/>
          </a:xfrm>
          <a:noFill/>
          <a:ln/>
        </p:spPr>
        <p:txBody>
          <a:bodyPr/>
          <a:lstStyle/>
          <a:p>
            <a:pPr algn="l" rtl="0">
              <a:buFontTx/>
              <a:buChar char="•"/>
            </a:pPr>
            <a:r>
              <a:rPr lang="en-US" sz="2400"/>
              <a:t>For every pixel light source is either visible or occluded</a:t>
            </a:r>
          </a:p>
          <a:p>
            <a:pPr algn="l" rtl="0">
              <a:buFontTx/>
              <a:buChar char="•"/>
            </a:pP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Setting Up</a:t>
            </a:r>
            <a:br>
              <a:rPr lang="en-US"/>
            </a:br>
            <a:r>
              <a:rPr lang="en-US"/>
              <a:t>Eye Linear Texgen</a:t>
            </a:r>
          </a:p>
        </p:txBody>
      </p:sp>
      <p:sp>
        <p:nvSpPr>
          <p:cNvPr id="7270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US"/>
              <a:t>With OpenGL</a:t>
            </a:r>
          </a:p>
          <a:p>
            <a:pPr marL="457200" lvl="1" indent="-342900">
              <a:lnSpc>
                <a:spcPct val="90000"/>
              </a:lnSpc>
              <a:spcBef>
                <a:spcPct val="0"/>
              </a:spcBef>
            </a:pPr>
            <a:r>
              <a:rPr lang="en-US" sz="2000"/>
              <a:t>GLfloat Splane[4], Tplane[4], Rplane[4], Qplane[4];</a:t>
            </a:r>
          </a:p>
          <a:p>
            <a:pPr marL="457200" lvl="1" indent="-342900">
              <a:lnSpc>
                <a:spcPct val="90000"/>
              </a:lnSpc>
              <a:spcBef>
                <a:spcPct val="0"/>
              </a:spcBef>
            </a:pPr>
            <a:r>
              <a:rPr lang="en-US" sz="2000"/>
              <a:t>glTexGenfv(GL_S, GL_EYE_PLANE, Splane);</a:t>
            </a:r>
          </a:p>
          <a:p>
            <a:pPr marL="457200" lvl="1" indent="-342900">
              <a:lnSpc>
                <a:spcPct val="90000"/>
              </a:lnSpc>
              <a:spcBef>
                <a:spcPct val="0"/>
              </a:spcBef>
            </a:pPr>
            <a:r>
              <a:rPr lang="en-US" sz="2000"/>
              <a:t>glTexGenfv(GL_T, GL_EYE_PLANE, Tplane);</a:t>
            </a:r>
          </a:p>
          <a:p>
            <a:pPr marL="457200" lvl="1" indent="-342900">
              <a:lnSpc>
                <a:spcPct val="90000"/>
              </a:lnSpc>
              <a:spcBef>
                <a:spcPct val="0"/>
              </a:spcBef>
            </a:pPr>
            <a:r>
              <a:rPr lang="en-US" sz="2000"/>
              <a:t>glTexGenfv(GL_R, GL_EYE_PLANE, Rplane);</a:t>
            </a:r>
          </a:p>
          <a:p>
            <a:pPr marL="457200" lvl="1" indent="-342900">
              <a:lnSpc>
                <a:spcPct val="90000"/>
              </a:lnSpc>
              <a:spcBef>
                <a:spcPct val="0"/>
              </a:spcBef>
            </a:pPr>
            <a:r>
              <a:rPr lang="en-US" sz="2000"/>
              <a:t>glTexGenfv(GL_Q, GL_EYE_PLANE, Qplane);</a:t>
            </a:r>
          </a:p>
          <a:p>
            <a:pPr marL="457200" lvl="1" indent="-342900">
              <a:lnSpc>
                <a:spcPct val="90000"/>
              </a:lnSpc>
              <a:spcBef>
                <a:spcPct val="0"/>
              </a:spcBef>
            </a:pPr>
            <a:r>
              <a:rPr lang="en-US" sz="2000"/>
              <a:t>glEnable(GL_TEXTURE_GEN_S);</a:t>
            </a:r>
          </a:p>
          <a:p>
            <a:pPr marL="457200" lvl="1" indent="-342900">
              <a:lnSpc>
                <a:spcPct val="90000"/>
              </a:lnSpc>
              <a:spcBef>
                <a:spcPct val="0"/>
              </a:spcBef>
            </a:pPr>
            <a:r>
              <a:rPr lang="en-US" sz="2000"/>
              <a:t>glEnable(GL_TEXTURE_GEN_T);</a:t>
            </a:r>
          </a:p>
          <a:p>
            <a:pPr marL="457200" lvl="1" indent="-342900">
              <a:lnSpc>
                <a:spcPct val="90000"/>
              </a:lnSpc>
              <a:spcBef>
                <a:spcPct val="0"/>
              </a:spcBef>
            </a:pPr>
            <a:r>
              <a:rPr lang="en-US" sz="2000"/>
              <a:t>glEnable(GL_TEXTURE_GEN_R);</a:t>
            </a:r>
          </a:p>
          <a:p>
            <a:pPr marL="457200" lvl="1" indent="-342900">
              <a:lnSpc>
                <a:spcPct val="90000"/>
              </a:lnSpc>
              <a:spcBef>
                <a:spcPct val="0"/>
              </a:spcBef>
            </a:pPr>
            <a:r>
              <a:rPr lang="en-US" sz="2000"/>
              <a:t>glEnable(GL_TEXTURE_GEN_Q);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endParaRPr lang="en-US" sz="2300"/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r>
              <a:rPr lang="en-US" sz="2700">
                <a:solidFill>
                  <a:schemeClr val="tx2"/>
                </a:solidFill>
              </a:rPr>
              <a:t>Each plane equation is transformed by current inverse modelview matrix (a very handy thing for us)</a:t>
            </a:r>
            <a:endParaRPr lang="en-US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Eye Linear</a:t>
            </a:r>
            <a:br>
              <a:rPr lang="en-US"/>
            </a:br>
            <a:r>
              <a:rPr lang="en-US"/>
              <a:t>Texgen Transform</a:t>
            </a:r>
          </a:p>
        </p:txBody>
      </p:sp>
      <p:sp>
        <p:nvSpPr>
          <p:cNvPr id="728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Plane equations form a projective transform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sz="2700">
                <a:solidFill>
                  <a:schemeClr val="tx2"/>
                </a:solidFill>
              </a:rPr>
              <a:t>The 4 eye linear plane equations form a 4x4 matrix</a:t>
            </a:r>
            <a:br>
              <a:rPr lang="en-US" sz="2700">
                <a:solidFill>
                  <a:schemeClr val="tx2"/>
                </a:solidFill>
              </a:rPr>
            </a:br>
            <a:r>
              <a:rPr lang="en-US" sz="2700">
                <a:solidFill>
                  <a:schemeClr val="tx2"/>
                </a:solidFill>
              </a:rPr>
              <a:t>(No need for the texture matrix!)</a:t>
            </a:r>
          </a:p>
        </p:txBody>
      </p:sp>
      <p:sp>
        <p:nvSpPr>
          <p:cNvPr id="728068" name="Text Box 4"/>
          <p:cNvSpPr txBox="1">
            <a:spLocks noChangeArrowheads="1"/>
          </p:cNvSpPr>
          <p:nvPr/>
        </p:nvSpPr>
        <p:spPr bwMode="auto">
          <a:xfrm>
            <a:off x="736600" y="2917825"/>
            <a:ext cx="390525" cy="18986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</a:t>
            </a:r>
            <a:br>
              <a:rPr lang="en-US" sz="27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27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</a:t>
            </a:r>
            <a:br>
              <a:rPr lang="en-US" sz="27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27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</a:t>
            </a:r>
            <a:br>
              <a:rPr lang="en-US" sz="27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27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q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56538" y="2743200"/>
            <a:ext cx="136525" cy="2286000"/>
            <a:chOff x="4368" y="1872"/>
            <a:chExt cx="96" cy="1440"/>
          </a:xfrm>
        </p:grpSpPr>
        <p:sp>
          <p:nvSpPr>
            <p:cNvPr id="728070" name="Line 6"/>
            <p:cNvSpPr>
              <a:spLocks noChangeShapeType="1"/>
            </p:cNvSpPr>
            <p:nvPr/>
          </p:nvSpPr>
          <p:spPr bwMode="auto">
            <a:xfrm>
              <a:off x="4368" y="1872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8071" name="Line 7"/>
            <p:cNvSpPr>
              <a:spLocks noChangeShapeType="1"/>
            </p:cNvSpPr>
            <p:nvPr/>
          </p:nvSpPr>
          <p:spPr bwMode="auto">
            <a:xfrm>
              <a:off x="4368" y="3312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8072" name="Line 8"/>
            <p:cNvSpPr>
              <a:spLocks noChangeShapeType="1"/>
            </p:cNvSpPr>
            <p:nvPr/>
          </p:nvSpPr>
          <p:spPr bwMode="auto">
            <a:xfrm>
              <a:off x="4368" y="1872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 flipH="1">
            <a:off x="8331200" y="2743200"/>
            <a:ext cx="134938" cy="2286000"/>
            <a:chOff x="4464" y="1968"/>
            <a:chExt cx="96" cy="1440"/>
          </a:xfrm>
        </p:grpSpPr>
        <p:sp>
          <p:nvSpPr>
            <p:cNvPr id="728074" name="Line 10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8075" name="Line 11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8076" name="Line 12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609600" y="2705100"/>
            <a:ext cx="134938" cy="2286000"/>
            <a:chOff x="432" y="1848"/>
            <a:chExt cx="96" cy="1440"/>
          </a:xfrm>
        </p:grpSpPr>
        <p:sp>
          <p:nvSpPr>
            <p:cNvPr id="728078" name="Line 14"/>
            <p:cNvSpPr>
              <a:spLocks noChangeShapeType="1"/>
            </p:cNvSpPr>
            <p:nvPr/>
          </p:nvSpPr>
          <p:spPr bwMode="auto">
            <a:xfrm>
              <a:off x="432" y="184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8079" name="Line 15"/>
            <p:cNvSpPr>
              <a:spLocks noChangeShapeType="1"/>
            </p:cNvSpPr>
            <p:nvPr/>
          </p:nvSpPr>
          <p:spPr bwMode="auto">
            <a:xfrm>
              <a:off x="432" y="328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8080" name="Line 16"/>
            <p:cNvSpPr>
              <a:spLocks noChangeShapeType="1"/>
            </p:cNvSpPr>
            <p:nvPr/>
          </p:nvSpPr>
          <p:spPr bwMode="auto">
            <a:xfrm>
              <a:off x="432" y="184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 flipH="1">
            <a:off x="1084263" y="2705100"/>
            <a:ext cx="134937" cy="2286000"/>
            <a:chOff x="4464" y="1968"/>
            <a:chExt cx="96" cy="1440"/>
          </a:xfrm>
        </p:grpSpPr>
        <p:sp>
          <p:nvSpPr>
            <p:cNvPr id="728082" name="Line 18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8083" name="Line 19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8084" name="Line 20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2032000" y="2743200"/>
            <a:ext cx="134938" cy="2286000"/>
            <a:chOff x="4368" y="1872"/>
            <a:chExt cx="96" cy="1440"/>
          </a:xfrm>
        </p:grpSpPr>
        <p:sp>
          <p:nvSpPr>
            <p:cNvPr id="728086" name="Line 22"/>
            <p:cNvSpPr>
              <a:spLocks noChangeShapeType="1"/>
            </p:cNvSpPr>
            <p:nvPr/>
          </p:nvSpPr>
          <p:spPr bwMode="auto">
            <a:xfrm>
              <a:off x="4368" y="1872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8087" name="Line 23"/>
            <p:cNvSpPr>
              <a:spLocks noChangeShapeType="1"/>
            </p:cNvSpPr>
            <p:nvPr/>
          </p:nvSpPr>
          <p:spPr bwMode="auto">
            <a:xfrm>
              <a:off x="4368" y="3312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8088" name="Line 24"/>
            <p:cNvSpPr>
              <a:spLocks noChangeShapeType="1"/>
            </p:cNvSpPr>
            <p:nvPr/>
          </p:nvSpPr>
          <p:spPr bwMode="auto">
            <a:xfrm>
              <a:off x="4368" y="1872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 flipH="1">
            <a:off x="7450138" y="2743200"/>
            <a:ext cx="136525" cy="2286000"/>
            <a:chOff x="4464" y="1968"/>
            <a:chExt cx="96" cy="1440"/>
          </a:xfrm>
        </p:grpSpPr>
        <p:sp>
          <p:nvSpPr>
            <p:cNvPr id="728090" name="Line 26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8091" name="Line 27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8092" name="Line 28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728093" name="Text Box 29"/>
          <p:cNvSpPr txBox="1">
            <a:spLocks noChangeArrowheads="1"/>
          </p:cNvSpPr>
          <p:nvPr/>
        </p:nvSpPr>
        <p:spPr bwMode="auto">
          <a:xfrm>
            <a:off x="2108200" y="2873375"/>
            <a:ext cx="5381625" cy="4238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Splane[0]   Splane[1]   Splane[2]   Splane[3]</a:t>
            </a:r>
          </a:p>
        </p:txBody>
      </p:sp>
      <p:sp>
        <p:nvSpPr>
          <p:cNvPr id="728094" name="Text Box 30"/>
          <p:cNvSpPr txBox="1">
            <a:spLocks noChangeArrowheads="1"/>
          </p:cNvSpPr>
          <p:nvPr/>
        </p:nvSpPr>
        <p:spPr bwMode="auto">
          <a:xfrm>
            <a:off x="2135188" y="3406775"/>
            <a:ext cx="5324475" cy="4238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Tplane[0]   Tplane[1]   Tplane[2]   Tplane[3]</a:t>
            </a:r>
          </a:p>
        </p:txBody>
      </p:sp>
      <p:sp>
        <p:nvSpPr>
          <p:cNvPr id="728095" name="Text Box 31"/>
          <p:cNvSpPr txBox="1">
            <a:spLocks noChangeArrowheads="1"/>
          </p:cNvSpPr>
          <p:nvPr/>
        </p:nvSpPr>
        <p:spPr bwMode="auto">
          <a:xfrm>
            <a:off x="2081213" y="4016375"/>
            <a:ext cx="5438775" cy="4238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Rplane[0]   Rplane[1]   Rplane[2]   Rplane[3]</a:t>
            </a:r>
          </a:p>
        </p:txBody>
      </p:sp>
      <p:sp>
        <p:nvSpPr>
          <p:cNvPr id="728096" name="Text Box 32"/>
          <p:cNvSpPr txBox="1">
            <a:spLocks noChangeArrowheads="1"/>
          </p:cNvSpPr>
          <p:nvPr/>
        </p:nvSpPr>
        <p:spPr bwMode="auto">
          <a:xfrm>
            <a:off x="2054225" y="4549775"/>
            <a:ext cx="5489575" cy="4238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Qplane[0]   Qplane[1]   Qplane[2]   Qplane[3]</a:t>
            </a:r>
          </a:p>
        </p:txBody>
      </p:sp>
      <p:sp>
        <p:nvSpPr>
          <p:cNvPr id="728097" name="Text Box 33"/>
          <p:cNvSpPr txBox="1">
            <a:spLocks noChangeArrowheads="1"/>
          </p:cNvSpPr>
          <p:nvPr/>
        </p:nvSpPr>
        <p:spPr bwMode="auto">
          <a:xfrm>
            <a:off x="1414463" y="3500438"/>
            <a:ext cx="381000" cy="5413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=</a:t>
            </a:r>
          </a:p>
        </p:txBody>
      </p:sp>
      <p:sp>
        <p:nvSpPr>
          <p:cNvPr id="728098" name="Text Box 34"/>
          <p:cNvSpPr txBox="1">
            <a:spLocks noChangeArrowheads="1"/>
          </p:cNvSpPr>
          <p:nvPr/>
        </p:nvSpPr>
        <p:spPr bwMode="auto">
          <a:xfrm>
            <a:off x="7874000" y="2984500"/>
            <a:ext cx="574675" cy="18986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x</a:t>
            </a:r>
            <a:r>
              <a:rPr lang="en-US" sz="2700" b="1" i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</a:t>
            </a:r>
            <a:r>
              <a:rPr lang="en-US" sz="27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en-US" sz="27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27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y</a:t>
            </a:r>
            <a:r>
              <a:rPr lang="en-US" sz="2700" b="1" i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</a:t>
            </a:r>
            <a:r>
              <a:rPr lang="en-US" sz="27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en-US" sz="27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27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z</a:t>
            </a:r>
            <a:r>
              <a:rPr lang="en-US" sz="2700" b="1" i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</a:t>
            </a:r>
            <a:r>
              <a:rPr lang="en-US" sz="27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en-US" sz="27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27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</a:t>
            </a:r>
            <a:r>
              <a:rPr lang="en-US" sz="2700" b="1" i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</a:t>
            </a:r>
            <a:endParaRPr lang="en-US" sz="2700" b="1" i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Map Eye Linear</a:t>
            </a:r>
            <a:br>
              <a:rPr lang="en-US"/>
            </a:br>
            <a:r>
              <a:rPr lang="en-US"/>
              <a:t>Texgen Transform</a:t>
            </a:r>
          </a:p>
        </p:txBody>
      </p:sp>
      <p:sp>
        <p:nvSpPr>
          <p:cNvPr id="110" name="Content Placeholder 10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29091" name="Text Box 3"/>
          <p:cNvSpPr txBox="1">
            <a:spLocks noChangeArrowheads="1"/>
          </p:cNvSpPr>
          <p:nvPr/>
        </p:nvSpPr>
        <p:spPr bwMode="auto">
          <a:xfrm>
            <a:off x="2025650" y="4029075"/>
            <a:ext cx="444500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1/2</a:t>
            </a:r>
          </a:p>
        </p:txBody>
      </p:sp>
      <p:sp>
        <p:nvSpPr>
          <p:cNvPr id="729092" name="Text Box 4"/>
          <p:cNvSpPr txBox="1">
            <a:spLocks noChangeArrowheads="1"/>
          </p:cNvSpPr>
          <p:nvPr/>
        </p:nvSpPr>
        <p:spPr bwMode="auto">
          <a:xfrm>
            <a:off x="2284413" y="4562475"/>
            <a:ext cx="442912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1/2</a:t>
            </a:r>
          </a:p>
        </p:txBody>
      </p:sp>
      <p:sp>
        <p:nvSpPr>
          <p:cNvPr id="729093" name="Text Box 5"/>
          <p:cNvSpPr txBox="1">
            <a:spLocks noChangeArrowheads="1"/>
          </p:cNvSpPr>
          <p:nvPr/>
        </p:nvSpPr>
        <p:spPr bwMode="auto">
          <a:xfrm>
            <a:off x="2611438" y="5095875"/>
            <a:ext cx="442912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1/2</a:t>
            </a:r>
          </a:p>
        </p:txBody>
      </p:sp>
      <p:sp>
        <p:nvSpPr>
          <p:cNvPr id="729094" name="Text Box 6"/>
          <p:cNvSpPr txBox="1">
            <a:spLocks noChangeArrowheads="1"/>
          </p:cNvSpPr>
          <p:nvPr/>
        </p:nvSpPr>
        <p:spPr bwMode="auto">
          <a:xfrm>
            <a:off x="3071813" y="5553075"/>
            <a:ext cx="274637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729095" name="Text Box 7"/>
          <p:cNvSpPr txBox="1">
            <a:spLocks noChangeArrowheads="1"/>
          </p:cNvSpPr>
          <p:nvPr/>
        </p:nvSpPr>
        <p:spPr bwMode="auto">
          <a:xfrm>
            <a:off x="2987675" y="5095875"/>
            <a:ext cx="442913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1/2</a:t>
            </a:r>
          </a:p>
        </p:txBody>
      </p:sp>
      <p:sp>
        <p:nvSpPr>
          <p:cNvPr id="729096" name="Text Box 8"/>
          <p:cNvSpPr txBox="1">
            <a:spLocks noChangeArrowheads="1"/>
          </p:cNvSpPr>
          <p:nvPr/>
        </p:nvSpPr>
        <p:spPr bwMode="auto">
          <a:xfrm>
            <a:off x="2987675" y="4562475"/>
            <a:ext cx="442913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1/2</a:t>
            </a:r>
          </a:p>
        </p:txBody>
      </p:sp>
      <p:sp>
        <p:nvSpPr>
          <p:cNvPr id="729097" name="Text Box 9"/>
          <p:cNvSpPr txBox="1">
            <a:spLocks noChangeArrowheads="1"/>
          </p:cNvSpPr>
          <p:nvPr/>
        </p:nvSpPr>
        <p:spPr bwMode="auto">
          <a:xfrm>
            <a:off x="2987675" y="4029075"/>
            <a:ext cx="442913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1/2</a:t>
            </a:r>
          </a:p>
        </p:txBody>
      </p:sp>
      <p:sp>
        <p:nvSpPr>
          <p:cNvPr id="729098" name="Text Box 10"/>
          <p:cNvSpPr txBox="1">
            <a:spLocks noChangeArrowheads="1"/>
          </p:cNvSpPr>
          <p:nvPr/>
        </p:nvSpPr>
        <p:spPr bwMode="auto">
          <a:xfrm>
            <a:off x="3725863" y="4249738"/>
            <a:ext cx="1176337" cy="1371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Light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frustum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(projection)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matrix</a:t>
            </a:r>
          </a:p>
        </p:txBody>
      </p:sp>
      <p:sp>
        <p:nvSpPr>
          <p:cNvPr id="729099" name="Text Box 11"/>
          <p:cNvSpPr txBox="1">
            <a:spLocks noChangeArrowheads="1"/>
          </p:cNvSpPr>
          <p:nvPr/>
        </p:nvSpPr>
        <p:spPr bwMode="auto">
          <a:xfrm>
            <a:off x="5214938" y="4249738"/>
            <a:ext cx="895350" cy="1371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Light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view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(look at)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matrix</a:t>
            </a:r>
          </a:p>
        </p:txBody>
      </p:sp>
      <p:sp>
        <p:nvSpPr>
          <p:cNvPr id="729100" name="Text Box 12"/>
          <p:cNvSpPr txBox="1">
            <a:spLocks noChangeArrowheads="1"/>
          </p:cNvSpPr>
          <p:nvPr/>
        </p:nvSpPr>
        <p:spPr bwMode="auto">
          <a:xfrm>
            <a:off x="6570663" y="4122738"/>
            <a:ext cx="893762" cy="16732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Inverse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eye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view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(look at)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matrix</a:t>
            </a:r>
          </a:p>
        </p:txBody>
      </p:sp>
      <p:sp>
        <p:nvSpPr>
          <p:cNvPr id="729101" name="Text Box 13"/>
          <p:cNvSpPr txBox="1">
            <a:spLocks noChangeArrowheads="1"/>
          </p:cNvSpPr>
          <p:nvPr/>
        </p:nvSpPr>
        <p:spPr bwMode="auto">
          <a:xfrm>
            <a:off x="2166938" y="2076450"/>
            <a:ext cx="895350" cy="1371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Eye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view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(look at)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matrix</a:t>
            </a:r>
          </a:p>
        </p:txBody>
      </p:sp>
      <p:sp>
        <p:nvSpPr>
          <p:cNvPr id="729102" name="Text Box 14"/>
          <p:cNvSpPr txBox="1">
            <a:spLocks noChangeArrowheads="1"/>
          </p:cNvSpPr>
          <p:nvPr/>
        </p:nvSpPr>
        <p:spPr bwMode="auto">
          <a:xfrm>
            <a:off x="3386138" y="2376488"/>
            <a:ext cx="985837" cy="768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Modeling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matrix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 flipH="1">
            <a:off x="3359150" y="3995738"/>
            <a:ext cx="95250" cy="1933575"/>
            <a:chOff x="4464" y="1968"/>
            <a:chExt cx="96" cy="1440"/>
          </a:xfrm>
        </p:grpSpPr>
        <p:sp>
          <p:nvSpPr>
            <p:cNvPr id="729104" name="Line 16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05" name="Line 17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06" name="Line 18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963738" y="3995738"/>
            <a:ext cx="136525" cy="1933575"/>
            <a:chOff x="432" y="1848"/>
            <a:chExt cx="96" cy="1440"/>
          </a:xfrm>
        </p:grpSpPr>
        <p:sp>
          <p:nvSpPr>
            <p:cNvPr id="729108" name="Line 20"/>
            <p:cNvSpPr>
              <a:spLocks noChangeShapeType="1"/>
            </p:cNvSpPr>
            <p:nvPr/>
          </p:nvSpPr>
          <p:spPr bwMode="auto">
            <a:xfrm>
              <a:off x="432" y="184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09" name="Line 21"/>
            <p:cNvSpPr>
              <a:spLocks noChangeShapeType="1"/>
            </p:cNvSpPr>
            <p:nvPr/>
          </p:nvSpPr>
          <p:spPr bwMode="auto">
            <a:xfrm>
              <a:off x="432" y="328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10" name="Line 22"/>
            <p:cNvSpPr>
              <a:spLocks noChangeShapeType="1"/>
            </p:cNvSpPr>
            <p:nvPr/>
          </p:nvSpPr>
          <p:spPr bwMode="auto">
            <a:xfrm>
              <a:off x="432" y="184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 flipH="1">
            <a:off x="4808538" y="3995738"/>
            <a:ext cx="136525" cy="1933575"/>
            <a:chOff x="4464" y="1968"/>
            <a:chExt cx="96" cy="1440"/>
          </a:xfrm>
        </p:grpSpPr>
        <p:sp>
          <p:nvSpPr>
            <p:cNvPr id="729112" name="Line 24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13" name="Line 25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14" name="Line 26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3725863" y="3995738"/>
            <a:ext cx="134937" cy="1933575"/>
            <a:chOff x="432" y="1848"/>
            <a:chExt cx="96" cy="1440"/>
          </a:xfrm>
        </p:grpSpPr>
        <p:sp>
          <p:nvSpPr>
            <p:cNvPr id="729116" name="Line 28"/>
            <p:cNvSpPr>
              <a:spLocks noChangeShapeType="1"/>
            </p:cNvSpPr>
            <p:nvPr/>
          </p:nvSpPr>
          <p:spPr bwMode="auto">
            <a:xfrm>
              <a:off x="432" y="184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17" name="Line 29"/>
            <p:cNvSpPr>
              <a:spLocks noChangeShapeType="1"/>
            </p:cNvSpPr>
            <p:nvPr/>
          </p:nvSpPr>
          <p:spPr bwMode="auto">
            <a:xfrm>
              <a:off x="432" y="328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18" name="Line 30"/>
            <p:cNvSpPr>
              <a:spLocks noChangeShapeType="1"/>
            </p:cNvSpPr>
            <p:nvPr/>
          </p:nvSpPr>
          <p:spPr bwMode="auto">
            <a:xfrm>
              <a:off x="432" y="184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 flipH="1">
            <a:off x="6096000" y="3995738"/>
            <a:ext cx="134938" cy="1933575"/>
            <a:chOff x="4464" y="1968"/>
            <a:chExt cx="96" cy="1440"/>
          </a:xfrm>
        </p:grpSpPr>
        <p:sp>
          <p:nvSpPr>
            <p:cNvPr id="729120" name="Line 32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21" name="Line 33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22" name="Line 34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5148263" y="3995738"/>
            <a:ext cx="134937" cy="1933575"/>
            <a:chOff x="432" y="1848"/>
            <a:chExt cx="96" cy="1440"/>
          </a:xfrm>
        </p:grpSpPr>
        <p:sp>
          <p:nvSpPr>
            <p:cNvPr id="729124" name="Line 36"/>
            <p:cNvSpPr>
              <a:spLocks noChangeShapeType="1"/>
            </p:cNvSpPr>
            <p:nvPr/>
          </p:nvSpPr>
          <p:spPr bwMode="auto">
            <a:xfrm>
              <a:off x="432" y="184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25" name="Line 37"/>
            <p:cNvSpPr>
              <a:spLocks noChangeShapeType="1"/>
            </p:cNvSpPr>
            <p:nvPr/>
          </p:nvSpPr>
          <p:spPr bwMode="auto">
            <a:xfrm>
              <a:off x="432" y="328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26" name="Line 38"/>
            <p:cNvSpPr>
              <a:spLocks noChangeShapeType="1"/>
            </p:cNvSpPr>
            <p:nvPr/>
          </p:nvSpPr>
          <p:spPr bwMode="auto">
            <a:xfrm>
              <a:off x="432" y="184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6434138" y="3995738"/>
            <a:ext cx="136525" cy="1933575"/>
            <a:chOff x="432" y="1848"/>
            <a:chExt cx="96" cy="1440"/>
          </a:xfrm>
        </p:grpSpPr>
        <p:sp>
          <p:nvSpPr>
            <p:cNvPr id="729128" name="Line 40"/>
            <p:cNvSpPr>
              <a:spLocks noChangeShapeType="1"/>
            </p:cNvSpPr>
            <p:nvPr/>
          </p:nvSpPr>
          <p:spPr bwMode="auto">
            <a:xfrm>
              <a:off x="432" y="184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29" name="Line 41"/>
            <p:cNvSpPr>
              <a:spLocks noChangeShapeType="1"/>
            </p:cNvSpPr>
            <p:nvPr/>
          </p:nvSpPr>
          <p:spPr bwMode="auto">
            <a:xfrm>
              <a:off x="432" y="328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30" name="Line 42"/>
            <p:cNvSpPr>
              <a:spLocks noChangeShapeType="1"/>
            </p:cNvSpPr>
            <p:nvPr/>
          </p:nvSpPr>
          <p:spPr bwMode="auto">
            <a:xfrm>
              <a:off x="432" y="184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9" name="Group 43"/>
          <p:cNvGrpSpPr>
            <a:grpSpLocks/>
          </p:cNvGrpSpPr>
          <p:nvPr/>
        </p:nvGrpSpPr>
        <p:grpSpPr bwMode="auto">
          <a:xfrm flipH="1">
            <a:off x="7450138" y="3995738"/>
            <a:ext cx="136525" cy="1933575"/>
            <a:chOff x="4464" y="1968"/>
            <a:chExt cx="96" cy="1440"/>
          </a:xfrm>
        </p:grpSpPr>
        <p:sp>
          <p:nvSpPr>
            <p:cNvPr id="729132" name="Line 44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33" name="Line 45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34" name="Line 46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10" name="Group 47"/>
          <p:cNvGrpSpPr>
            <a:grpSpLocks/>
          </p:cNvGrpSpPr>
          <p:nvPr/>
        </p:nvGrpSpPr>
        <p:grpSpPr bwMode="auto">
          <a:xfrm>
            <a:off x="2166938" y="1792288"/>
            <a:ext cx="136525" cy="1931987"/>
            <a:chOff x="432" y="1848"/>
            <a:chExt cx="96" cy="1440"/>
          </a:xfrm>
        </p:grpSpPr>
        <p:sp>
          <p:nvSpPr>
            <p:cNvPr id="729136" name="Line 48"/>
            <p:cNvSpPr>
              <a:spLocks noChangeShapeType="1"/>
            </p:cNvSpPr>
            <p:nvPr/>
          </p:nvSpPr>
          <p:spPr bwMode="auto">
            <a:xfrm>
              <a:off x="432" y="184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37" name="Line 49"/>
            <p:cNvSpPr>
              <a:spLocks noChangeShapeType="1"/>
            </p:cNvSpPr>
            <p:nvPr/>
          </p:nvSpPr>
          <p:spPr bwMode="auto">
            <a:xfrm>
              <a:off x="432" y="328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38" name="Line 50"/>
            <p:cNvSpPr>
              <a:spLocks noChangeShapeType="1"/>
            </p:cNvSpPr>
            <p:nvPr/>
          </p:nvSpPr>
          <p:spPr bwMode="auto">
            <a:xfrm>
              <a:off x="432" y="184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11" name="Group 51"/>
          <p:cNvGrpSpPr>
            <a:grpSpLocks/>
          </p:cNvGrpSpPr>
          <p:nvPr/>
        </p:nvGrpSpPr>
        <p:grpSpPr bwMode="auto">
          <a:xfrm flipH="1">
            <a:off x="3048000" y="1792288"/>
            <a:ext cx="134938" cy="1931987"/>
            <a:chOff x="4464" y="1968"/>
            <a:chExt cx="96" cy="1440"/>
          </a:xfrm>
        </p:grpSpPr>
        <p:sp>
          <p:nvSpPr>
            <p:cNvPr id="729140" name="Line 52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41" name="Line 53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42" name="Line 54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12" name="Group 55"/>
          <p:cNvGrpSpPr>
            <a:grpSpLocks/>
          </p:cNvGrpSpPr>
          <p:nvPr/>
        </p:nvGrpSpPr>
        <p:grpSpPr bwMode="auto">
          <a:xfrm>
            <a:off x="3386138" y="1800225"/>
            <a:ext cx="136525" cy="1933575"/>
            <a:chOff x="432" y="1848"/>
            <a:chExt cx="96" cy="1440"/>
          </a:xfrm>
        </p:grpSpPr>
        <p:sp>
          <p:nvSpPr>
            <p:cNvPr id="729144" name="Line 56"/>
            <p:cNvSpPr>
              <a:spLocks noChangeShapeType="1"/>
            </p:cNvSpPr>
            <p:nvPr/>
          </p:nvSpPr>
          <p:spPr bwMode="auto">
            <a:xfrm>
              <a:off x="432" y="184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45" name="Line 57"/>
            <p:cNvSpPr>
              <a:spLocks noChangeShapeType="1"/>
            </p:cNvSpPr>
            <p:nvPr/>
          </p:nvSpPr>
          <p:spPr bwMode="auto">
            <a:xfrm>
              <a:off x="432" y="328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46" name="Line 58"/>
            <p:cNvSpPr>
              <a:spLocks noChangeShapeType="1"/>
            </p:cNvSpPr>
            <p:nvPr/>
          </p:nvSpPr>
          <p:spPr bwMode="auto">
            <a:xfrm>
              <a:off x="432" y="184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13" name="Group 59"/>
          <p:cNvGrpSpPr>
            <a:grpSpLocks/>
          </p:cNvGrpSpPr>
          <p:nvPr/>
        </p:nvGrpSpPr>
        <p:grpSpPr bwMode="auto">
          <a:xfrm flipH="1">
            <a:off x="4267200" y="1752600"/>
            <a:ext cx="134938" cy="1981200"/>
            <a:chOff x="4464" y="1968"/>
            <a:chExt cx="96" cy="1440"/>
          </a:xfrm>
        </p:grpSpPr>
        <p:sp>
          <p:nvSpPr>
            <p:cNvPr id="729148" name="Line 60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49" name="Line 61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50" name="Line 62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14" name="Group 63"/>
          <p:cNvGrpSpPr>
            <a:grpSpLocks/>
          </p:cNvGrpSpPr>
          <p:nvPr/>
        </p:nvGrpSpPr>
        <p:grpSpPr bwMode="auto">
          <a:xfrm flipH="1">
            <a:off x="5148263" y="1752600"/>
            <a:ext cx="134937" cy="1981200"/>
            <a:chOff x="4464" y="1968"/>
            <a:chExt cx="96" cy="1440"/>
          </a:xfrm>
        </p:grpSpPr>
        <p:sp>
          <p:nvSpPr>
            <p:cNvPr id="729152" name="Line 64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53" name="Line 65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54" name="Line 66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15" name="Group 67"/>
          <p:cNvGrpSpPr>
            <a:grpSpLocks/>
          </p:cNvGrpSpPr>
          <p:nvPr/>
        </p:nvGrpSpPr>
        <p:grpSpPr bwMode="auto">
          <a:xfrm>
            <a:off x="4605338" y="1752600"/>
            <a:ext cx="136525" cy="1933575"/>
            <a:chOff x="432" y="1848"/>
            <a:chExt cx="96" cy="1440"/>
          </a:xfrm>
        </p:grpSpPr>
        <p:sp>
          <p:nvSpPr>
            <p:cNvPr id="729156" name="Line 68"/>
            <p:cNvSpPr>
              <a:spLocks noChangeShapeType="1"/>
            </p:cNvSpPr>
            <p:nvPr/>
          </p:nvSpPr>
          <p:spPr bwMode="auto">
            <a:xfrm>
              <a:off x="432" y="184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57" name="Line 69"/>
            <p:cNvSpPr>
              <a:spLocks noChangeShapeType="1"/>
            </p:cNvSpPr>
            <p:nvPr/>
          </p:nvSpPr>
          <p:spPr bwMode="auto">
            <a:xfrm>
              <a:off x="432" y="328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58" name="Line 70"/>
            <p:cNvSpPr>
              <a:spLocks noChangeShapeType="1"/>
            </p:cNvSpPr>
            <p:nvPr/>
          </p:nvSpPr>
          <p:spPr bwMode="auto">
            <a:xfrm>
              <a:off x="432" y="184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729159" name="Text Box 71"/>
          <p:cNvSpPr txBox="1">
            <a:spLocks noChangeArrowheads="1"/>
          </p:cNvSpPr>
          <p:nvPr/>
        </p:nvSpPr>
        <p:spPr bwMode="auto">
          <a:xfrm>
            <a:off x="4725988" y="1828800"/>
            <a:ext cx="481012" cy="17716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x</a:t>
            </a:r>
            <a:r>
              <a:rPr lang="en-US" b="1" i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</a:t>
            </a: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y</a:t>
            </a:r>
            <a:r>
              <a:rPr lang="en-US" b="1" i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</a:t>
            </a: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z</a:t>
            </a:r>
            <a:r>
              <a:rPr lang="en-US" b="1" i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</a:t>
            </a: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</a:t>
            </a:r>
            <a:r>
              <a:rPr lang="en-US" b="1" i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</a:t>
            </a:r>
            <a:endParaRPr lang="en-US" b="1" i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grpSp>
        <p:nvGrpSpPr>
          <p:cNvPr id="16" name="Group 72"/>
          <p:cNvGrpSpPr>
            <a:grpSpLocks/>
          </p:cNvGrpSpPr>
          <p:nvPr/>
        </p:nvGrpSpPr>
        <p:grpSpPr bwMode="auto">
          <a:xfrm flipH="1">
            <a:off x="1287463" y="1752600"/>
            <a:ext cx="134937" cy="1981200"/>
            <a:chOff x="4464" y="1968"/>
            <a:chExt cx="96" cy="1440"/>
          </a:xfrm>
        </p:grpSpPr>
        <p:sp>
          <p:nvSpPr>
            <p:cNvPr id="729161" name="Line 73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62" name="Line 74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63" name="Line 75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17" name="Group 76"/>
          <p:cNvGrpSpPr>
            <a:grpSpLocks/>
          </p:cNvGrpSpPr>
          <p:nvPr/>
        </p:nvGrpSpPr>
        <p:grpSpPr bwMode="auto">
          <a:xfrm>
            <a:off x="744538" y="1752600"/>
            <a:ext cx="136525" cy="1933575"/>
            <a:chOff x="432" y="1848"/>
            <a:chExt cx="96" cy="1440"/>
          </a:xfrm>
        </p:grpSpPr>
        <p:sp>
          <p:nvSpPr>
            <p:cNvPr id="729165" name="Line 77"/>
            <p:cNvSpPr>
              <a:spLocks noChangeShapeType="1"/>
            </p:cNvSpPr>
            <p:nvPr/>
          </p:nvSpPr>
          <p:spPr bwMode="auto">
            <a:xfrm>
              <a:off x="432" y="184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66" name="Line 78"/>
            <p:cNvSpPr>
              <a:spLocks noChangeShapeType="1"/>
            </p:cNvSpPr>
            <p:nvPr/>
          </p:nvSpPr>
          <p:spPr bwMode="auto">
            <a:xfrm>
              <a:off x="432" y="328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67" name="Line 79"/>
            <p:cNvSpPr>
              <a:spLocks noChangeShapeType="1"/>
            </p:cNvSpPr>
            <p:nvPr/>
          </p:nvSpPr>
          <p:spPr bwMode="auto">
            <a:xfrm>
              <a:off x="432" y="184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729168" name="Text Box 80"/>
          <p:cNvSpPr txBox="1">
            <a:spLocks noChangeArrowheads="1"/>
          </p:cNvSpPr>
          <p:nvPr/>
        </p:nvSpPr>
        <p:spPr bwMode="auto">
          <a:xfrm>
            <a:off x="869950" y="1828800"/>
            <a:ext cx="469900" cy="17716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x</a:t>
            </a:r>
            <a:r>
              <a:rPr lang="en-US" b="1" i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</a:t>
            </a: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y</a:t>
            </a:r>
            <a:r>
              <a:rPr lang="en-US" b="1" i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</a:t>
            </a: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z</a:t>
            </a:r>
            <a:r>
              <a:rPr lang="en-US" b="1" i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</a:t>
            </a: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</a:t>
            </a:r>
            <a:r>
              <a:rPr lang="en-US" b="1" i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</a:t>
            </a:r>
            <a:endParaRPr lang="en-US" b="1" i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729169" name="Text Box 81"/>
          <p:cNvSpPr txBox="1">
            <a:spLocks noChangeArrowheads="1"/>
          </p:cNvSpPr>
          <p:nvPr/>
        </p:nvSpPr>
        <p:spPr bwMode="auto">
          <a:xfrm>
            <a:off x="1625600" y="2362200"/>
            <a:ext cx="365125" cy="685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1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=</a:t>
            </a:r>
          </a:p>
        </p:txBody>
      </p:sp>
      <p:sp>
        <p:nvSpPr>
          <p:cNvPr id="729170" name="Text Box 82"/>
          <p:cNvSpPr txBox="1">
            <a:spLocks noChangeArrowheads="1"/>
          </p:cNvSpPr>
          <p:nvPr/>
        </p:nvSpPr>
        <p:spPr bwMode="auto">
          <a:xfrm>
            <a:off x="1490663" y="4572000"/>
            <a:ext cx="365125" cy="685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1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=</a:t>
            </a:r>
          </a:p>
        </p:txBody>
      </p:sp>
      <p:grpSp>
        <p:nvGrpSpPr>
          <p:cNvPr id="18" name="Group 83"/>
          <p:cNvGrpSpPr>
            <a:grpSpLocks/>
          </p:cNvGrpSpPr>
          <p:nvPr/>
        </p:nvGrpSpPr>
        <p:grpSpPr bwMode="auto">
          <a:xfrm flipH="1">
            <a:off x="8331200" y="3962400"/>
            <a:ext cx="134938" cy="1981200"/>
            <a:chOff x="4464" y="1968"/>
            <a:chExt cx="96" cy="1440"/>
          </a:xfrm>
        </p:grpSpPr>
        <p:sp>
          <p:nvSpPr>
            <p:cNvPr id="729172" name="Line 84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73" name="Line 85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74" name="Line 86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19" name="Group 87"/>
          <p:cNvGrpSpPr>
            <a:grpSpLocks/>
          </p:cNvGrpSpPr>
          <p:nvPr/>
        </p:nvGrpSpPr>
        <p:grpSpPr bwMode="auto">
          <a:xfrm>
            <a:off x="7789863" y="3962400"/>
            <a:ext cx="134937" cy="1933575"/>
            <a:chOff x="432" y="1848"/>
            <a:chExt cx="96" cy="1440"/>
          </a:xfrm>
        </p:grpSpPr>
        <p:sp>
          <p:nvSpPr>
            <p:cNvPr id="729176" name="Line 88"/>
            <p:cNvSpPr>
              <a:spLocks noChangeShapeType="1"/>
            </p:cNvSpPr>
            <p:nvPr/>
          </p:nvSpPr>
          <p:spPr bwMode="auto">
            <a:xfrm>
              <a:off x="432" y="184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77" name="Line 89"/>
            <p:cNvSpPr>
              <a:spLocks noChangeShapeType="1"/>
            </p:cNvSpPr>
            <p:nvPr/>
          </p:nvSpPr>
          <p:spPr bwMode="auto">
            <a:xfrm>
              <a:off x="432" y="328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78" name="Line 90"/>
            <p:cNvSpPr>
              <a:spLocks noChangeShapeType="1"/>
            </p:cNvSpPr>
            <p:nvPr/>
          </p:nvSpPr>
          <p:spPr bwMode="auto">
            <a:xfrm>
              <a:off x="432" y="184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729179" name="Text Box 91"/>
          <p:cNvSpPr txBox="1">
            <a:spLocks noChangeArrowheads="1"/>
          </p:cNvSpPr>
          <p:nvPr/>
        </p:nvSpPr>
        <p:spPr bwMode="auto">
          <a:xfrm>
            <a:off x="7913688" y="4038600"/>
            <a:ext cx="471487" cy="17716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x</a:t>
            </a:r>
            <a:r>
              <a:rPr lang="en-US" b="1" i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</a:t>
            </a: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y</a:t>
            </a:r>
            <a:r>
              <a:rPr lang="en-US" b="1" i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</a:t>
            </a: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z</a:t>
            </a:r>
            <a:r>
              <a:rPr lang="en-US" b="1" i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</a:t>
            </a: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</a:t>
            </a:r>
            <a:r>
              <a:rPr lang="en-US" b="1" i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</a:t>
            </a:r>
            <a:endParaRPr lang="en-US" b="1" i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grpSp>
        <p:nvGrpSpPr>
          <p:cNvPr id="20" name="Group 92"/>
          <p:cNvGrpSpPr>
            <a:grpSpLocks/>
          </p:cNvGrpSpPr>
          <p:nvPr/>
        </p:nvGrpSpPr>
        <p:grpSpPr bwMode="auto">
          <a:xfrm flipH="1">
            <a:off x="1219200" y="3962400"/>
            <a:ext cx="134938" cy="1981200"/>
            <a:chOff x="4464" y="1968"/>
            <a:chExt cx="96" cy="1440"/>
          </a:xfrm>
        </p:grpSpPr>
        <p:sp>
          <p:nvSpPr>
            <p:cNvPr id="729181" name="Line 93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82" name="Line 94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83" name="Line 95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21" name="Group 96"/>
          <p:cNvGrpSpPr>
            <a:grpSpLocks/>
          </p:cNvGrpSpPr>
          <p:nvPr/>
        </p:nvGrpSpPr>
        <p:grpSpPr bwMode="auto">
          <a:xfrm>
            <a:off x="812800" y="3962400"/>
            <a:ext cx="134938" cy="1933575"/>
            <a:chOff x="432" y="1848"/>
            <a:chExt cx="96" cy="1440"/>
          </a:xfrm>
        </p:grpSpPr>
        <p:sp>
          <p:nvSpPr>
            <p:cNvPr id="729185" name="Line 97"/>
            <p:cNvSpPr>
              <a:spLocks noChangeShapeType="1"/>
            </p:cNvSpPr>
            <p:nvPr/>
          </p:nvSpPr>
          <p:spPr bwMode="auto">
            <a:xfrm>
              <a:off x="432" y="184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86" name="Line 98"/>
            <p:cNvSpPr>
              <a:spLocks noChangeShapeType="1"/>
            </p:cNvSpPr>
            <p:nvPr/>
          </p:nvSpPr>
          <p:spPr bwMode="auto">
            <a:xfrm>
              <a:off x="432" y="328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29187" name="Line 99"/>
            <p:cNvSpPr>
              <a:spLocks noChangeShapeType="1"/>
            </p:cNvSpPr>
            <p:nvPr/>
          </p:nvSpPr>
          <p:spPr bwMode="auto">
            <a:xfrm>
              <a:off x="432" y="184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729188" name="Text Box 100"/>
          <p:cNvSpPr txBox="1">
            <a:spLocks noChangeArrowheads="1"/>
          </p:cNvSpPr>
          <p:nvPr/>
        </p:nvSpPr>
        <p:spPr bwMode="auto">
          <a:xfrm>
            <a:off x="941388" y="4038600"/>
            <a:ext cx="325437" cy="17716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</a:t>
            </a:r>
            <a:b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</a:t>
            </a:r>
            <a:b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</a:t>
            </a:r>
            <a:b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q</a:t>
            </a:r>
          </a:p>
        </p:txBody>
      </p:sp>
      <p:sp>
        <p:nvSpPr>
          <p:cNvPr id="729189" name="Line 101"/>
          <p:cNvSpPr>
            <a:spLocks noChangeShapeType="1"/>
          </p:cNvSpPr>
          <p:nvPr/>
        </p:nvSpPr>
        <p:spPr bwMode="auto">
          <a:xfrm flipH="1">
            <a:off x="7315200" y="2895600"/>
            <a:ext cx="474663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9190" name="Text Box 102"/>
          <p:cNvSpPr txBox="1">
            <a:spLocks noChangeArrowheads="1"/>
          </p:cNvSpPr>
          <p:nvPr/>
        </p:nvSpPr>
        <p:spPr bwMode="auto">
          <a:xfrm>
            <a:off x="5824538" y="2030413"/>
            <a:ext cx="3184525" cy="8651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glTexGen automatically applies this when modelview matrix contains just the eye view transform</a:t>
            </a:r>
          </a:p>
        </p:txBody>
      </p:sp>
      <p:sp>
        <p:nvSpPr>
          <p:cNvPr id="729191" name="Line 103"/>
          <p:cNvSpPr>
            <a:spLocks noChangeShapeType="1"/>
          </p:cNvSpPr>
          <p:nvPr/>
        </p:nvSpPr>
        <p:spPr bwMode="auto">
          <a:xfrm>
            <a:off x="2032000" y="6248400"/>
            <a:ext cx="41322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9192" name="Line 104"/>
          <p:cNvSpPr>
            <a:spLocks noChangeShapeType="1"/>
          </p:cNvSpPr>
          <p:nvPr/>
        </p:nvSpPr>
        <p:spPr bwMode="auto">
          <a:xfrm flipH="1" flipV="1">
            <a:off x="1897063" y="6096000"/>
            <a:ext cx="134937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9193" name="Line 105"/>
          <p:cNvSpPr>
            <a:spLocks noChangeShapeType="1"/>
          </p:cNvSpPr>
          <p:nvPr/>
        </p:nvSpPr>
        <p:spPr bwMode="auto">
          <a:xfrm flipV="1">
            <a:off x="6164263" y="6096000"/>
            <a:ext cx="134937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9194" name="Line 106"/>
          <p:cNvSpPr>
            <a:spLocks noChangeShapeType="1"/>
          </p:cNvSpPr>
          <p:nvPr/>
        </p:nvSpPr>
        <p:spPr bwMode="auto">
          <a:xfrm>
            <a:off x="6502400" y="3733800"/>
            <a:ext cx="9477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9195" name="Line 107"/>
          <p:cNvSpPr>
            <a:spLocks noChangeShapeType="1"/>
          </p:cNvSpPr>
          <p:nvPr/>
        </p:nvSpPr>
        <p:spPr bwMode="auto">
          <a:xfrm flipH="1">
            <a:off x="6367463" y="3733800"/>
            <a:ext cx="134937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9196" name="Line 108"/>
          <p:cNvSpPr>
            <a:spLocks noChangeShapeType="1"/>
          </p:cNvSpPr>
          <p:nvPr/>
        </p:nvSpPr>
        <p:spPr bwMode="auto">
          <a:xfrm>
            <a:off x="7450138" y="3733800"/>
            <a:ext cx="136525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9197" name="Text Box 109"/>
          <p:cNvSpPr txBox="1">
            <a:spLocks noChangeArrowheads="1"/>
          </p:cNvSpPr>
          <p:nvPr/>
        </p:nvSpPr>
        <p:spPr bwMode="auto">
          <a:xfrm>
            <a:off x="1211263" y="6324600"/>
            <a:ext cx="5484812" cy="533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Supply this combined transform to glTexGen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Map Operation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600"/>
              <a:t>Automatic depth map lookups</a:t>
            </a:r>
          </a:p>
          <a:p>
            <a:pPr lvl="1"/>
            <a:r>
              <a:rPr lang="en-US" sz="2400"/>
              <a:t>After the eye linear texgen with the proper transform loaded </a:t>
            </a:r>
          </a:p>
          <a:p>
            <a:pPr lvl="2"/>
            <a:r>
              <a:rPr lang="en-US" sz="2200"/>
              <a:t>(s/q, t/q) is the fragment’s corresponding location within the light’s depth texture</a:t>
            </a:r>
          </a:p>
          <a:p>
            <a:pPr lvl="2"/>
            <a:r>
              <a:rPr lang="en-US" sz="2200"/>
              <a:t>r/q is the Z planar distance of the fragment relative to the light’s frustum, scaled and biased to [0,1] range</a:t>
            </a:r>
          </a:p>
          <a:p>
            <a:pPr lvl="1"/>
            <a:r>
              <a:rPr lang="en-US" sz="2400"/>
              <a:t>Next compare texture value at (s/q, t/q) to value r/q</a:t>
            </a:r>
          </a:p>
          <a:p>
            <a:pPr lvl="2"/>
            <a:r>
              <a:rPr lang="en-US" sz="2200"/>
              <a:t>if  texture[s/q, t/q] </a:t>
            </a:r>
            <a:r>
              <a:rPr lang="en-US" sz="2200">
                <a:sym typeface="Symbol" pitchFamily="18" charset="2"/>
              </a:rPr>
              <a:t> r/q  then </a:t>
            </a:r>
            <a:r>
              <a:rPr lang="en-US" sz="2200" i="1">
                <a:sym typeface="Symbol" pitchFamily="18" charset="2"/>
              </a:rPr>
              <a:t>not shadowed</a:t>
            </a:r>
            <a:endParaRPr lang="en-US" sz="2200">
              <a:sym typeface="Symbol" pitchFamily="18" charset="2"/>
            </a:endParaRPr>
          </a:p>
          <a:p>
            <a:pPr lvl="2"/>
            <a:r>
              <a:rPr lang="en-US" sz="2200">
                <a:sym typeface="Symbol" pitchFamily="18" charset="2"/>
              </a:rPr>
              <a:t>if  texture[s/q, t/q] &lt; r/q  then </a:t>
            </a:r>
            <a:r>
              <a:rPr lang="en-US" sz="2200" i="1">
                <a:sym typeface="Symbol" pitchFamily="18" charset="2"/>
              </a:rPr>
              <a:t>shadowed</a:t>
            </a:r>
            <a:endParaRPr lang="en-US" sz="2200"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Map Construction</a:t>
            </a:r>
          </a:p>
        </p:txBody>
      </p:sp>
      <p:sp>
        <p:nvSpPr>
          <p:cNvPr id="746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/>
              <a:t>Set up your view matrix to be the light’s “LookAt” matrix</a:t>
            </a:r>
          </a:p>
          <a:p>
            <a:pPr lvl="1"/>
            <a:r>
              <a:rPr lang="en-US"/>
              <a:t>Set up the projection matrix based on the light type</a:t>
            </a:r>
          </a:p>
          <a:p>
            <a:pPr lvl="2"/>
            <a:r>
              <a:rPr lang="en-US"/>
              <a:t>For spotlights, use the penumbra angle for the FOV</a:t>
            </a:r>
          </a:p>
          <a:p>
            <a:pPr lvl="2"/>
            <a:r>
              <a:rPr lang="en-US"/>
              <a:t>For directional lights, use an orthographic projection</a:t>
            </a:r>
          </a:p>
          <a:p>
            <a:pPr lvl="2"/>
            <a:r>
              <a:rPr lang="en-US"/>
              <a:t>For point lights, use a cubemap</a:t>
            </a:r>
          </a:p>
          <a:p>
            <a:pPr lvl="3"/>
            <a:r>
              <a:rPr lang="en-US"/>
              <a:t>And render once for each face with a 90 degree FOV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Map Construction</a:t>
            </a:r>
          </a:p>
        </p:txBody>
      </p:sp>
      <p:sp>
        <p:nvSpPr>
          <p:cNvPr id="7598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/>
              <a:t>Render your depth value into the texture</a:t>
            </a:r>
          </a:p>
          <a:p>
            <a:pPr lvl="2"/>
            <a:r>
              <a:rPr lang="en-US"/>
              <a:t>As an Alpha or Color Value</a:t>
            </a:r>
          </a:p>
          <a:p>
            <a:pPr lvl="3"/>
            <a:r>
              <a:rPr lang="en-US"/>
              <a:t>0 means at the light plane</a:t>
            </a:r>
          </a:p>
          <a:p>
            <a:pPr lvl="3"/>
            <a:r>
              <a:rPr lang="en-US"/>
              <a:t>FF means at the edge of the light’s range</a:t>
            </a:r>
          </a:p>
          <a:p>
            <a:pPr lvl="2"/>
            <a:r>
              <a:rPr lang="en-US"/>
              <a:t>Or into the depth buffer</a:t>
            </a:r>
          </a:p>
          <a:p>
            <a:pPr lvl="3"/>
            <a:r>
              <a:rPr lang="en-US"/>
              <a:t>Extract it with glReadPixels</a:t>
            </a:r>
          </a:p>
          <a:p>
            <a:pPr lvl="3"/>
            <a:r>
              <a:rPr lang="en-US"/>
              <a:t>Extract with new extensions (more later)</a:t>
            </a:r>
          </a:p>
          <a:p>
            <a:pPr lvl="3"/>
            <a:r>
              <a:rPr lang="en-US"/>
              <a:t>Map it into a hi-precision texture.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Dedicated Hardware</a:t>
            </a:r>
            <a:br>
              <a:rPr lang="en-US"/>
            </a:br>
            <a:r>
              <a:rPr lang="en-US"/>
              <a:t>Shadow Mapping Support</a:t>
            </a:r>
          </a:p>
        </p:txBody>
      </p:sp>
      <p:sp>
        <p:nvSpPr>
          <p:cNvPr id="70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900"/>
              <a:t>SGI RealityEngine, InfiniteReality, and </a:t>
            </a:r>
            <a:r>
              <a:rPr lang="en-US" sz="2900" u="sng"/>
              <a:t>GeForce3</a:t>
            </a:r>
            <a:r>
              <a:rPr lang="en-US" sz="2900"/>
              <a:t> Hardware</a:t>
            </a:r>
          </a:p>
          <a:p>
            <a:pPr lvl="1"/>
            <a:r>
              <a:rPr lang="en-US" sz="2400"/>
              <a:t>Performs the shadow test as a texture filtering operation</a:t>
            </a:r>
          </a:p>
          <a:p>
            <a:pPr lvl="2"/>
            <a:r>
              <a:rPr lang="en-US" sz="2200"/>
              <a:t>looks up texel at (s/q, t/q) in a 2D texture</a:t>
            </a:r>
          </a:p>
          <a:p>
            <a:pPr lvl="2"/>
            <a:r>
              <a:rPr lang="en-US" sz="2200"/>
              <a:t>compares lookup value to r/q</a:t>
            </a:r>
          </a:p>
          <a:p>
            <a:pPr lvl="2"/>
            <a:r>
              <a:rPr lang="en-US" sz="2200"/>
              <a:t>if texel is greater than or equal to r/q, then generate 1.0</a:t>
            </a:r>
          </a:p>
          <a:p>
            <a:pPr lvl="2"/>
            <a:r>
              <a:rPr lang="en-US" sz="2200"/>
              <a:t>if texel is less than r/q, then generate 0.0</a:t>
            </a:r>
          </a:p>
          <a:p>
            <a:pPr lvl="1"/>
            <a:r>
              <a:rPr lang="en-US" sz="2400"/>
              <a:t>Modulate color with result</a:t>
            </a:r>
          </a:p>
          <a:p>
            <a:pPr lvl="2"/>
            <a:r>
              <a:rPr lang="en-US" sz="2200"/>
              <a:t>zero if fragment is shadowed or unchanged color if not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OpenGL Extensions for</a:t>
            </a:r>
            <a:br>
              <a:rPr lang="en-US"/>
            </a:br>
            <a:r>
              <a:rPr lang="en-US"/>
              <a:t>Shadow Map Hardware</a:t>
            </a:r>
          </a:p>
        </p:txBody>
      </p:sp>
      <p:sp>
        <p:nvSpPr>
          <p:cNvPr id="70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Two extensions work together</a:t>
            </a:r>
          </a:p>
          <a:p>
            <a:pPr lvl="1"/>
            <a:r>
              <a:rPr lang="en-US" sz="2400"/>
              <a:t>SGIX_depth_texture</a:t>
            </a:r>
          </a:p>
          <a:p>
            <a:pPr lvl="2"/>
            <a:r>
              <a:rPr lang="en-US" sz="2200"/>
              <a:t>supports high-precision depth texture formats</a:t>
            </a:r>
          </a:p>
          <a:p>
            <a:pPr lvl="2"/>
            <a:r>
              <a:rPr lang="en-US" sz="2200"/>
              <a:t>copy from depth buffer to texture memory supported</a:t>
            </a:r>
          </a:p>
          <a:p>
            <a:pPr lvl="1"/>
            <a:r>
              <a:rPr lang="en-US" sz="2400"/>
              <a:t>SGIX_shadow</a:t>
            </a:r>
          </a:p>
          <a:p>
            <a:pPr lvl="2"/>
            <a:r>
              <a:rPr lang="en-US" sz="2200"/>
              <a:t>adds “shadow comparison” texture filtering mode</a:t>
            </a:r>
          </a:p>
          <a:p>
            <a:pPr lvl="2"/>
            <a:r>
              <a:rPr lang="en-US" sz="2200"/>
              <a:t>compares r/q to texel value at (s/q, t/q)</a:t>
            </a:r>
          </a:p>
          <a:p>
            <a:pPr lvl="1"/>
            <a:r>
              <a:rPr lang="en-US" sz="2400"/>
              <a:t>Multi-vendor support: SGI, NVIDIA, others?</a:t>
            </a:r>
          </a:p>
          <a:p>
            <a:pPr lvl="2"/>
            <a:r>
              <a:rPr lang="en-US" sz="2000"/>
              <a:t>Brian Paul has implemented these extensions in Mesa!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Depth Texture</a:t>
            </a:r>
            <a:br>
              <a:rPr lang="en-US"/>
            </a:br>
            <a:r>
              <a:rPr lang="en-US"/>
              <a:t>Internal Texture Formats</a:t>
            </a:r>
          </a:p>
        </p:txBody>
      </p:sp>
      <p:sp>
        <p:nvSpPr>
          <p:cNvPr id="704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200"/>
              <a:t>SGIX_depth_texture supports textures containing depth values for shadow mapping</a:t>
            </a:r>
          </a:p>
          <a:p>
            <a:r>
              <a:rPr lang="en-US" sz="2200"/>
              <a:t>Three new internal formats</a:t>
            </a:r>
          </a:p>
          <a:p>
            <a:pPr lvl="1"/>
            <a:r>
              <a:rPr lang="en-US" sz="2000"/>
              <a:t>GL_DEPTH_COMPONENT16_SGIX</a:t>
            </a:r>
          </a:p>
          <a:p>
            <a:pPr lvl="1"/>
            <a:r>
              <a:rPr lang="en-US" sz="2000"/>
              <a:t>GL_DEPTH_COMPONENT24_SGIX</a:t>
            </a:r>
          </a:p>
          <a:p>
            <a:pPr lvl="1"/>
            <a:r>
              <a:rPr lang="en-US" sz="2000"/>
              <a:t>GL_DEPTH_COMPONENT32_SGIX</a:t>
            </a:r>
            <a:br>
              <a:rPr lang="en-US" sz="2000"/>
            </a:br>
            <a:r>
              <a:rPr lang="en-US" sz="2000"/>
              <a:t>(same as 24-bit on GeForce3)</a:t>
            </a:r>
          </a:p>
          <a:p>
            <a:r>
              <a:rPr lang="en-US" sz="2200"/>
              <a:t>Use GL_DEPTH_COMPONENT for your external format</a:t>
            </a:r>
          </a:p>
          <a:p>
            <a:r>
              <a:rPr lang="en-US" sz="2200"/>
              <a:t>Work with glCopySubTexImage2D for fast copies from depth buffer to texture</a:t>
            </a:r>
          </a:p>
          <a:p>
            <a:pPr lvl="1"/>
            <a:r>
              <a:rPr lang="en-US" sz="2000"/>
              <a:t>NVIDIA optimizes these copy texture paths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Texture Details</a:t>
            </a:r>
          </a:p>
        </p:txBody>
      </p:sp>
      <p:sp>
        <p:nvSpPr>
          <p:cNvPr id="705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3000"/>
              <a:t>Usage example:</a:t>
            </a:r>
            <a:br>
              <a:rPr lang="en-US" sz="3000"/>
            </a:br>
            <a:r>
              <a:rPr lang="en-US" sz="2200">
                <a:latin typeface="Courier New" pitchFamily="49" charset="0"/>
              </a:rPr>
              <a:t>glCopyTexImage2D(GL_TEXTURE_2D,level=0,     	internalfmt=GL_DEPTH_COMPONENT24_SGIX,</a:t>
            </a:r>
          </a:p>
          <a:p>
            <a:pPr lvl="1">
              <a:buFontTx/>
              <a:buNone/>
            </a:pPr>
            <a:r>
              <a:rPr lang="en-US" sz="2000">
                <a:latin typeface="Courier New" pitchFamily="49" charset="0"/>
              </a:rPr>
              <a:t>		x=0, y=0, w=256, h=256, border=0);</a:t>
            </a:r>
          </a:p>
          <a:p>
            <a:r>
              <a:rPr lang="en-US" sz="3000"/>
              <a:t>Then use glCopyTexSubImage2D for faster updates once texture internal format initially defined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6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Soft shadow creation</a:t>
            </a:r>
          </a:p>
        </p:txBody>
      </p:sp>
      <p:pic>
        <p:nvPicPr>
          <p:cNvPr id="66570" name="Picture 10" descr="D:\Ucheba\Seminar\fig-softShadow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05000"/>
            <a:ext cx="8216900" cy="4349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Texture Details</a:t>
            </a:r>
          </a:p>
        </p:txBody>
      </p:sp>
      <p:sp>
        <p:nvSpPr>
          <p:cNvPr id="7608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3000"/>
              <a:t>Hint: use GL_DEPTH_COMPONENT for your texture internal format</a:t>
            </a:r>
          </a:p>
          <a:p>
            <a:pPr lvl="1"/>
            <a:r>
              <a:rPr lang="en-US" sz="2900"/>
              <a:t>Leaving off the “n_SGIX” precision specifier tells the driver to match your depth buffer’s precision</a:t>
            </a:r>
          </a:p>
          <a:p>
            <a:pPr lvl="1"/>
            <a:r>
              <a:rPr lang="en-US" sz="2900"/>
              <a:t>Copy texture performance is optimum when depth buffer precision matches the depth texture precision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Texture Copy Performance</a:t>
            </a:r>
          </a:p>
        </p:txBody>
      </p:sp>
      <p:sp>
        <p:nvSpPr>
          <p:cNvPr id="7065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The more depth values you copy, the slower the performance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512</a:t>
            </a:r>
            <a:r>
              <a:rPr lang="en-US" sz="2000"/>
              <a:t>x</a:t>
            </a:r>
            <a:r>
              <a:rPr lang="en-US" sz="2400"/>
              <a:t>512 takes 4 times longer to copy than 256</a:t>
            </a:r>
            <a:r>
              <a:rPr lang="en-US" sz="2000"/>
              <a:t>x</a:t>
            </a:r>
            <a:r>
              <a:rPr lang="en-US" sz="2400"/>
              <a:t>256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Tradeoff:  better defined shadows require higher resolution shadow maps, but slows copying</a:t>
            </a:r>
          </a:p>
          <a:p>
            <a:pPr>
              <a:lnSpc>
                <a:spcPct val="90000"/>
              </a:lnSpc>
            </a:pPr>
            <a:r>
              <a:rPr lang="en-US" sz="2800"/>
              <a:t>16-bit depth values copy twice as fast as 24-bit depth values (which are contained in 32-bit words)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Requesting a 16-bit depth buffer (even with 32-bit color buffer) and copying to a 16-bit depth texture is faster than using a 24-bit depth buffer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Note that using 16-bit depth buffer usually</a:t>
            </a:r>
            <a:br>
              <a:rPr lang="en-US" sz="2400"/>
            </a:br>
            <a:r>
              <a:rPr lang="en-US" sz="2400"/>
              <a:t>requires giving up stencil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Issues With Shadow Maps</a:t>
            </a:r>
          </a:p>
        </p:txBody>
      </p:sp>
      <p:sp>
        <p:nvSpPr>
          <p:cNvPr id="67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Compute shadow maps for all light sources</a:t>
            </a:r>
          </a:p>
          <a:p>
            <a:r>
              <a:rPr lang="en-US"/>
              <a:t>Need space to store shadow maps</a:t>
            </a:r>
          </a:p>
          <a:p>
            <a:r>
              <a:rPr lang="en-US"/>
              <a:t>How do you filter the shadow map when indexing into it?</a:t>
            </a:r>
          </a:p>
          <a:p>
            <a:r>
              <a:rPr lang="en-US"/>
              <a:t>Does a mismatch in shadow map resolution and screen resolution matter?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Shadow-Maps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67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/>
              <a:t>Depth Sampling Problems</a:t>
            </a:r>
            <a:endParaRPr lang="en-US" sz="2800"/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Can we just use the nearest sample?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How would you anti-alias depth?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What is we move closer to the reciever?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Opposite problem</a:t>
            </a:r>
          </a:p>
        </p:txBody>
      </p:sp>
      <p:graphicFrame>
        <p:nvGraphicFramePr>
          <p:cNvPr id="679940" name="Object 4"/>
          <p:cNvGraphicFramePr>
            <a:graphicFrameLocks noChangeAspect="1"/>
          </p:cNvGraphicFramePr>
          <p:nvPr/>
        </p:nvGraphicFramePr>
        <p:xfrm>
          <a:off x="381000" y="914400"/>
          <a:ext cx="4159250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Photo Editor Photo" r:id="rId3" imgW="5923810" imgH="8247619" progId="MSPhotoEd.3">
                  <p:embed/>
                </p:oleObj>
              </mc:Choice>
              <mc:Fallback>
                <p:oleObj name="Photo Editor Photo" r:id="rId3" imgW="5923810" imgH="8247619" progId="MSPhotoEd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914400"/>
                        <a:ext cx="4159250" cy="579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Shadow-Maps</a:t>
            </a:r>
            <a:br>
              <a:rPr lang="en-US"/>
            </a:br>
            <a:r>
              <a:rPr lang="en-US" sz="3200">
                <a:solidFill>
                  <a:schemeClr val="tx1"/>
                </a:solidFill>
              </a:rPr>
              <a:t>Depth sampling: normal filtering</a:t>
            </a:r>
          </a:p>
        </p:txBody>
      </p:sp>
      <p:sp>
        <p:nvSpPr>
          <p:cNvPr id="68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Averaging depth doesn’t really make sense </a:t>
            </a:r>
            <a:br>
              <a:rPr lang="en-US" sz="2800"/>
            </a:br>
            <a:r>
              <a:rPr lang="en-US" sz="2800"/>
              <a:t>(unrelated to surface, especially at shadow boundaries!)</a:t>
            </a:r>
          </a:p>
          <a:p>
            <a:pPr>
              <a:lnSpc>
                <a:spcPct val="90000"/>
              </a:lnSpc>
            </a:pPr>
            <a:r>
              <a:rPr lang="en-US" sz="2800"/>
              <a:t>Still a binary result, (no anti-aliased </a:t>
            </a:r>
            <a:r>
              <a:rPr lang="en-US" sz="2800" i="1"/>
              <a:t>softer</a:t>
            </a:r>
            <a:r>
              <a:rPr lang="en-US" sz="2800"/>
              <a:t> shadows)</a:t>
            </a:r>
          </a:p>
        </p:txBody>
      </p:sp>
      <p:graphicFrame>
        <p:nvGraphicFramePr>
          <p:cNvPr id="680964" name="Object 4"/>
          <p:cNvGraphicFramePr>
            <a:graphicFrameLocks noChangeAspect="1"/>
          </p:cNvGraphicFramePr>
          <p:nvPr/>
        </p:nvGraphicFramePr>
        <p:xfrm>
          <a:off x="381000" y="1543050"/>
          <a:ext cx="8402638" cy="379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Photo Editor Photo" r:id="rId3" imgW="8400000" imgH="3790476" progId="MSPhotoEd.3">
                  <p:embed/>
                </p:oleObj>
              </mc:Choice>
              <mc:Fallback>
                <p:oleObj name="Photo Editor Photo" r:id="rId3" imgW="8400000" imgH="3790476" progId="MSPhotoEd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543050"/>
                        <a:ext cx="8402638" cy="379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Values are not Blend-able</a:t>
            </a:r>
          </a:p>
        </p:txBody>
      </p:sp>
      <p:sp>
        <p:nvSpPr>
          <p:cNvPr id="40" name="Content Placeholder 3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09635" name="Rectangle 3"/>
          <p:cNvSpPr>
            <a:spLocks noChangeArrowheads="1"/>
          </p:cNvSpPr>
          <p:nvPr/>
        </p:nvSpPr>
        <p:spPr bwMode="auto">
          <a:xfrm>
            <a:off x="406400" y="1828800"/>
            <a:ext cx="8566150" cy="4500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spcAft>
                <a:spcPct val="5000"/>
              </a:spcAft>
              <a:buClr>
                <a:srgbClr val="3D00A4"/>
              </a:buClr>
              <a:buFontTx/>
              <a:buChar char="•"/>
            </a:pPr>
            <a:r>
              <a:rPr lang="en-US" b="1">
                <a:latin typeface="Arial" charset="0"/>
              </a:rPr>
              <a:t>Traditional filtering is inappropriate</a:t>
            </a:r>
          </a:p>
        </p:txBody>
      </p:sp>
      <p:sp>
        <p:nvSpPr>
          <p:cNvPr id="709636" name="Oval 4"/>
          <p:cNvSpPr>
            <a:spLocks noChangeArrowheads="1"/>
          </p:cNvSpPr>
          <p:nvPr/>
        </p:nvSpPr>
        <p:spPr bwMode="auto">
          <a:xfrm>
            <a:off x="3602038" y="2781300"/>
            <a:ext cx="746125" cy="8382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709637" name="AutoShape 5"/>
          <p:cNvSpPr>
            <a:spLocks noChangeArrowheads="1"/>
          </p:cNvSpPr>
          <p:nvPr/>
        </p:nvSpPr>
        <p:spPr bwMode="auto">
          <a:xfrm>
            <a:off x="5905500" y="3314700"/>
            <a:ext cx="1422400" cy="1600200"/>
          </a:xfrm>
          <a:prstGeom prst="plus">
            <a:avLst>
              <a:gd name="adj" fmla="val 25000"/>
            </a:avLst>
          </a:prstGeom>
          <a:solidFill>
            <a:schemeClr val="folHlink"/>
          </a:solidFill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77975" y="3624263"/>
            <a:ext cx="284163" cy="165100"/>
            <a:chOff x="1253" y="2079"/>
            <a:chExt cx="226" cy="120"/>
          </a:xfrm>
        </p:grpSpPr>
        <p:sp>
          <p:nvSpPr>
            <p:cNvPr id="709639" name="Oval 7"/>
            <p:cNvSpPr>
              <a:spLocks noChangeArrowheads="1"/>
            </p:cNvSpPr>
            <p:nvPr/>
          </p:nvSpPr>
          <p:spPr bwMode="auto">
            <a:xfrm>
              <a:off x="1253" y="2079"/>
              <a:ext cx="226" cy="120"/>
            </a:xfrm>
            <a:prstGeom prst="ellipse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09640" name="Oval 8"/>
            <p:cNvSpPr>
              <a:spLocks noChangeArrowheads="1"/>
            </p:cNvSpPr>
            <p:nvPr/>
          </p:nvSpPr>
          <p:spPr bwMode="auto">
            <a:xfrm>
              <a:off x="1296" y="2079"/>
              <a:ext cx="149" cy="120"/>
            </a:xfrm>
            <a:prstGeom prst="ellipse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09641" name="Oval 9"/>
            <p:cNvSpPr>
              <a:spLocks noChangeArrowheads="1"/>
            </p:cNvSpPr>
            <p:nvPr/>
          </p:nvSpPr>
          <p:spPr bwMode="auto">
            <a:xfrm>
              <a:off x="1339" y="2112"/>
              <a:ext cx="63" cy="63"/>
            </a:xfrm>
            <a:prstGeom prst="ellipse">
              <a:avLst/>
            </a:prstGeom>
            <a:solidFill>
              <a:srgbClr val="808080"/>
            </a:solidFill>
            <a:ln w="7938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09642" name="Rectangle 10"/>
          <p:cNvSpPr>
            <a:spLocks noChangeArrowheads="1"/>
          </p:cNvSpPr>
          <p:nvPr/>
        </p:nvSpPr>
        <p:spPr bwMode="auto">
          <a:xfrm>
            <a:off x="1028700" y="4381500"/>
            <a:ext cx="8413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eye</a:t>
            </a:r>
            <a:br>
              <a:rPr lang="en-US" sz="2000">
                <a:latin typeface="Arial" charset="0"/>
              </a:rPr>
            </a:br>
            <a:r>
              <a:rPr lang="en-US" sz="2000">
                <a:latin typeface="Arial" charset="0"/>
              </a:rPr>
              <a:t>position </a:t>
            </a:r>
            <a:endParaRPr lang="en-US" sz="2000" b="1"/>
          </a:p>
        </p:txBody>
      </p:sp>
      <p:sp>
        <p:nvSpPr>
          <p:cNvPr id="709643" name="Line 11"/>
          <p:cNvSpPr>
            <a:spLocks noChangeShapeType="1"/>
          </p:cNvSpPr>
          <p:nvPr/>
        </p:nvSpPr>
        <p:spPr bwMode="auto">
          <a:xfrm flipV="1">
            <a:off x="1366838" y="3924300"/>
            <a:ext cx="2032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09644" name="Line 12"/>
          <p:cNvSpPr>
            <a:spLocks noChangeShapeType="1"/>
          </p:cNvSpPr>
          <p:nvPr/>
        </p:nvSpPr>
        <p:spPr bwMode="auto">
          <a:xfrm flipV="1">
            <a:off x="2112963" y="3314700"/>
            <a:ext cx="6299200" cy="3048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709645" name="Line 13"/>
          <p:cNvSpPr>
            <a:spLocks noChangeShapeType="1"/>
          </p:cNvSpPr>
          <p:nvPr/>
        </p:nvSpPr>
        <p:spPr bwMode="auto">
          <a:xfrm>
            <a:off x="2112963" y="3771900"/>
            <a:ext cx="6434137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709646" name="Rectangle 14"/>
          <p:cNvSpPr>
            <a:spLocks noChangeArrowheads="1"/>
          </p:cNvSpPr>
          <p:nvPr/>
        </p:nvSpPr>
        <p:spPr bwMode="auto">
          <a:xfrm>
            <a:off x="881063" y="2438400"/>
            <a:ext cx="20304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What pixel covers in</a:t>
            </a:r>
            <a:br>
              <a:rPr lang="en-US" sz="2000">
                <a:latin typeface="Arial" charset="0"/>
              </a:rPr>
            </a:br>
            <a:r>
              <a:rPr lang="en-US" sz="2000">
                <a:latin typeface="Arial" charset="0"/>
              </a:rPr>
              <a:t>shadow map texture</a:t>
            </a:r>
            <a:endParaRPr lang="en-US" sz="2000" b="1"/>
          </a:p>
        </p:txBody>
      </p:sp>
      <p:sp>
        <p:nvSpPr>
          <p:cNvPr id="709647" name="Line 15"/>
          <p:cNvSpPr>
            <a:spLocks noChangeShapeType="1"/>
          </p:cNvSpPr>
          <p:nvPr/>
        </p:nvSpPr>
        <p:spPr bwMode="auto">
          <a:xfrm>
            <a:off x="2438400" y="3124200"/>
            <a:ext cx="4064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09648" name="Line 16"/>
          <p:cNvSpPr>
            <a:spLocks noChangeShapeType="1"/>
          </p:cNvSpPr>
          <p:nvPr/>
        </p:nvSpPr>
        <p:spPr bwMode="auto">
          <a:xfrm flipV="1">
            <a:off x="3725863" y="3581400"/>
            <a:ext cx="269875" cy="914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09649" name="Rectangle 17"/>
          <p:cNvSpPr>
            <a:spLocks noChangeArrowheads="1"/>
          </p:cNvSpPr>
          <p:nvPr/>
        </p:nvSpPr>
        <p:spPr bwMode="auto">
          <a:xfrm>
            <a:off x="2979738" y="4648200"/>
            <a:ext cx="13446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Texel sample</a:t>
            </a:r>
            <a:br>
              <a:rPr lang="en-US" sz="2000">
                <a:latin typeface="Arial" charset="0"/>
              </a:rPr>
            </a:br>
            <a:r>
              <a:rPr lang="en-US" sz="2000">
                <a:latin typeface="Arial" charset="0"/>
              </a:rPr>
              <a:t>depth = 0.25</a:t>
            </a:r>
            <a:endParaRPr lang="en-US" sz="2000" b="1"/>
          </a:p>
        </p:txBody>
      </p:sp>
      <p:sp>
        <p:nvSpPr>
          <p:cNvPr id="709650" name="Line 18"/>
          <p:cNvSpPr>
            <a:spLocks noChangeShapeType="1"/>
          </p:cNvSpPr>
          <p:nvPr/>
        </p:nvSpPr>
        <p:spPr bwMode="auto">
          <a:xfrm flipV="1">
            <a:off x="5689600" y="3771900"/>
            <a:ext cx="2841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09651" name="Rectangle 19"/>
          <p:cNvSpPr>
            <a:spLocks noChangeArrowheads="1"/>
          </p:cNvSpPr>
          <p:nvPr/>
        </p:nvSpPr>
        <p:spPr bwMode="auto">
          <a:xfrm>
            <a:off x="4808538" y="4648200"/>
            <a:ext cx="13446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Texel sample</a:t>
            </a:r>
            <a:br>
              <a:rPr lang="en-US" sz="2000">
                <a:latin typeface="Arial" charset="0"/>
              </a:rPr>
            </a:br>
            <a:r>
              <a:rPr lang="en-US" sz="2000">
                <a:latin typeface="Arial" charset="0"/>
              </a:rPr>
              <a:t>depth = 0.63</a:t>
            </a:r>
            <a:endParaRPr lang="en-US" sz="2000" b="1"/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881063" y="5181600"/>
            <a:ext cx="1219200" cy="1295400"/>
            <a:chOff x="1008" y="3456"/>
            <a:chExt cx="528" cy="528"/>
          </a:xfrm>
        </p:grpSpPr>
        <p:sp>
          <p:nvSpPr>
            <p:cNvPr id="709653" name="Rectangle 21"/>
            <p:cNvSpPr>
              <a:spLocks noChangeArrowheads="1"/>
            </p:cNvSpPr>
            <p:nvPr/>
          </p:nvSpPr>
          <p:spPr bwMode="auto">
            <a:xfrm>
              <a:off x="1008" y="3456"/>
              <a:ext cx="528" cy="528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>
              <a:spAutoFit/>
            </a:bodyPr>
            <a:lstStyle/>
            <a:p>
              <a:endParaRPr lang="en-US"/>
            </a:p>
          </p:txBody>
        </p:sp>
        <p:sp>
          <p:nvSpPr>
            <p:cNvPr id="709654" name="Line 22"/>
            <p:cNvSpPr>
              <a:spLocks noChangeShapeType="1"/>
            </p:cNvSpPr>
            <p:nvPr/>
          </p:nvSpPr>
          <p:spPr bwMode="auto">
            <a:xfrm>
              <a:off x="1008" y="3716"/>
              <a:ext cx="528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lIns="90488" tIns="44450" rIns="90488" bIns="44450" anchor="ctr">
              <a:spAutoFit/>
            </a:bodyPr>
            <a:lstStyle/>
            <a:p>
              <a:endParaRPr lang="en-US"/>
            </a:p>
          </p:txBody>
        </p:sp>
        <p:sp>
          <p:nvSpPr>
            <p:cNvPr id="709655" name="Line 23"/>
            <p:cNvSpPr>
              <a:spLocks noChangeShapeType="1"/>
            </p:cNvSpPr>
            <p:nvPr/>
          </p:nvSpPr>
          <p:spPr bwMode="auto">
            <a:xfrm>
              <a:off x="1269" y="3456"/>
              <a:ext cx="0" cy="52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lIns="90488" tIns="44450" rIns="90488" bIns="4445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09656" name="Rectangle 24"/>
          <p:cNvSpPr>
            <a:spLocks noChangeArrowheads="1"/>
          </p:cNvSpPr>
          <p:nvPr/>
        </p:nvSpPr>
        <p:spPr bwMode="auto">
          <a:xfrm>
            <a:off x="881063" y="5943600"/>
            <a:ext cx="598487" cy="4238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Arial" charset="0"/>
              </a:rPr>
              <a:t>0.63</a:t>
            </a:r>
          </a:p>
        </p:txBody>
      </p:sp>
      <p:sp>
        <p:nvSpPr>
          <p:cNvPr id="709657" name="Rectangle 25"/>
          <p:cNvSpPr>
            <a:spLocks noChangeArrowheads="1"/>
          </p:cNvSpPr>
          <p:nvPr/>
        </p:nvSpPr>
        <p:spPr bwMode="auto">
          <a:xfrm>
            <a:off x="881063" y="5334000"/>
            <a:ext cx="598487" cy="4238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Arial" charset="0"/>
              </a:rPr>
              <a:t>0.25</a:t>
            </a:r>
          </a:p>
        </p:txBody>
      </p:sp>
      <p:sp>
        <p:nvSpPr>
          <p:cNvPr id="709658" name="Rectangle 26"/>
          <p:cNvSpPr>
            <a:spLocks noChangeArrowheads="1"/>
          </p:cNvSpPr>
          <p:nvPr/>
        </p:nvSpPr>
        <p:spPr bwMode="auto">
          <a:xfrm>
            <a:off x="1490663" y="5334000"/>
            <a:ext cx="598487" cy="4238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Arial" charset="0"/>
              </a:rPr>
              <a:t>0.25</a:t>
            </a:r>
          </a:p>
        </p:txBody>
      </p:sp>
      <p:sp>
        <p:nvSpPr>
          <p:cNvPr id="709659" name="Rectangle 27"/>
          <p:cNvSpPr>
            <a:spLocks noChangeArrowheads="1"/>
          </p:cNvSpPr>
          <p:nvPr/>
        </p:nvSpPr>
        <p:spPr bwMode="auto">
          <a:xfrm>
            <a:off x="1490663" y="5943600"/>
            <a:ext cx="598487" cy="4238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Arial" charset="0"/>
              </a:rPr>
              <a:t>0.63</a:t>
            </a:r>
          </a:p>
        </p:txBody>
      </p: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8315325" y="3346450"/>
            <a:ext cx="542925" cy="609600"/>
            <a:chOff x="1008" y="3456"/>
            <a:chExt cx="528" cy="528"/>
          </a:xfrm>
        </p:grpSpPr>
        <p:sp>
          <p:nvSpPr>
            <p:cNvPr id="709661" name="Rectangle 29"/>
            <p:cNvSpPr>
              <a:spLocks noChangeArrowheads="1"/>
            </p:cNvSpPr>
            <p:nvPr/>
          </p:nvSpPr>
          <p:spPr bwMode="auto">
            <a:xfrm>
              <a:off x="1008" y="3456"/>
              <a:ext cx="528" cy="528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>
              <a:spAutoFit/>
            </a:bodyPr>
            <a:lstStyle/>
            <a:p>
              <a:endParaRPr lang="en-US"/>
            </a:p>
          </p:txBody>
        </p:sp>
        <p:sp>
          <p:nvSpPr>
            <p:cNvPr id="709662" name="Line 30"/>
            <p:cNvSpPr>
              <a:spLocks noChangeShapeType="1"/>
            </p:cNvSpPr>
            <p:nvPr/>
          </p:nvSpPr>
          <p:spPr bwMode="auto">
            <a:xfrm>
              <a:off x="1008" y="3716"/>
              <a:ext cx="528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lIns="90488" tIns="44450" rIns="90488" bIns="44450" anchor="ctr">
              <a:spAutoFit/>
            </a:bodyPr>
            <a:lstStyle/>
            <a:p>
              <a:endParaRPr lang="en-US"/>
            </a:p>
          </p:txBody>
        </p:sp>
        <p:sp>
          <p:nvSpPr>
            <p:cNvPr id="709663" name="Line 31"/>
            <p:cNvSpPr>
              <a:spLocks noChangeShapeType="1"/>
            </p:cNvSpPr>
            <p:nvPr/>
          </p:nvSpPr>
          <p:spPr bwMode="auto">
            <a:xfrm>
              <a:off x="1269" y="3456"/>
              <a:ext cx="0" cy="52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lIns="90488" tIns="44450" rIns="90488" bIns="4445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2044700" y="3619500"/>
            <a:ext cx="134938" cy="152400"/>
            <a:chOff x="1008" y="3456"/>
            <a:chExt cx="528" cy="528"/>
          </a:xfrm>
        </p:grpSpPr>
        <p:sp>
          <p:nvSpPr>
            <p:cNvPr id="709665" name="Rectangle 33"/>
            <p:cNvSpPr>
              <a:spLocks noChangeArrowheads="1"/>
            </p:cNvSpPr>
            <p:nvPr/>
          </p:nvSpPr>
          <p:spPr bwMode="auto">
            <a:xfrm>
              <a:off x="1008" y="3456"/>
              <a:ext cx="528" cy="528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>
              <a:spAutoFit/>
            </a:bodyPr>
            <a:lstStyle/>
            <a:p>
              <a:endParaRPr lang="en-US"/>
            </a:p>
          </p:txBody>
        </p:sp>
        <p:sp>
          <p:nvSpPr>
            <p:cNvPr id="709666" name="Line 34"/>
            <p:cNvSpPr>
              <a:spLocks noChangeShapeType="1"/>
            </p:cNvSpPr>
            <p:nvPr/>
          </p:nvSpPr>
          <p:spPr bwMode="auto">
            <a:xfrm>
              <a:off x="1008" y="3716"/>
              <a:ext cx="528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lIns="90488" tIns="44450" rIns="90488" bIns="44450" anchor="ctr">
              <a:spAutoFit/>
            </a:bodyPr>
            <a:lstStyle/>
            <a:p>
              <a:endParaRPr lang="en-US"/>
            </a:p>
          </p:txBody>
        </p:sp>
        <p:sp>
          <p:nvSpPr>
            <p:cNvPr id="709667" name="Line 35"/>
            <p:cNvSpPr>
              <a:spLocks noChangeShapeType="1"/>
            </p:cNvSpPr>
            <p:nvPr/>
          </p:nvSpPr>
          <p:spPr bwMode="auto">
            <a:xfrm>
              <a:off x="1269" y="3456"/>
              <a:ext cx="0" cy="52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lIns="90488" tIns="44450" rIns="90488" bIns="4445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09668" name="Rectangle 36"/>
          <p:cNvSpPr>
            <a:spLocks noChangeArrowheads="1"/>
          </p:cNvSpPr>
          <p:nvPr/>
        </p:nvSpPr>
        <p:spPr bwMode="auto">
          <a:xfrm>
            <a:off x="2335213" y="5334000"/>
            <a:ext cx="5137150" cy="10937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Arial" charset="0"/>
              </a:rPr>
              <a:t>Average(0.25, 0.25, 0.63, 0.63) = 0.44</a:t>
            </a:r>
            <a:br>
              <a:rPr lang="en-US" sz="2000">
                <a:latin typeface="Arial" charset="0"/>
              </a:rPr>
            </a:br>
            <a:r>
              <a:rPr lang="en-US" sz="2000">
                <a:latin typeface="Arial" charset="0"/>
              </a:rPr>
              <a:t>0.57  &gt; 0.44 so pixel is </a:t>
            </a:r>
            <a:r>
              <a:rPr lang="en-US" sz="2000" b="1">
                <a:latin typeface="Arial" charset="0"/>
              </a:rPr>
              <a:t>wrongly</a:t>
            </a:r>
            <a:r>
              <a:rPr lang="en-US" sz="2000">
                <a:latin typeface="Arial" charset="0"/>
              </a:rPr>
              <a:t> “in shadow”</a:t>
            </a:r>
            <a:br>
              <a:rPr lang="en-US" sz="2000">
                <a:latin typeface="Arial" charset="0"/>
              </a:rPr>
            </a:br>
            <a:r>
              <a:rPr lang="en-US" sz="2000">
                <a:latin typeface="Arial" charset="0"/>
              </a:rPr>
              <a:t>Truth: nothing is at 0.44, just 0.25 and 0.63</a:t>
            </a:r>
          </a:p>
        </p:txBody>
      </p:sp>
      <p:sp>
        <p:nvSpPr>
          <p:cNvPr id="709669" name="Oval 37"/>
          <p:cNvSpPr>
            <a:spLocks noChangeArrowheads="1"/>
          </p:cNvSpPr>
          <p:nvPr/>
        </p:nvSpPr>
        <p:spPr bwMode="auto">
          <a:xfrm>
            <a:off x="5011738" y="3570288"/>
            <a:ext cx="203200" cy="228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709670" name="Line 38"/>
          <p:cNvSpPr>
            <a:spLocks noChangeShapeType="1"/>
          </p:cNvSpPr>
          <p:nvPr/>
        </p:nvSpPr>
        <p:spPr bwMode="auto">
          <a:xfrm flipH="1">
            <a:off x="5214938" y="2971800"/>
            <a:ext cx="542925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09671" name="Rectangle 39"/>
          <p:cNvSpPr>
            <a:spLocks noChangeArrowheads="1"/>
          </p:cNvSpPr>
          <p:nvPr/>
        </p:nvSpPr>
        <p:spPr bwMode="auto">
          <a:xfrm>
            <a:off x="5824538" y="2667000"/>
            <a:ext cx="1812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Pixel depth = 0.57</a:t>
            </a:r>
            <a:endParaRPr lang="en-US" sz="2000" b="1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Shadow-Maps</a:t>
            </a:r>
            <a:br>
              <a:rPr lang="en-US"/>
            </a:br>
            <a:r>
              <a:rPr lang="en-US" sz="3200">
                <a:solidFill>
                  <a:schemeClr val="tx1"/>
                </a:solidFill>
              </a:rPr>
              <a:t>Depth sampling: percentage closer filtering (Reeves87)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Could average binary results of all depth map pixels covered</a:t>
            </a:r>
          </a:p>
          <a:p>
            <a:pPr>
              <a:lnSpc>
                <a:spcPct val="90000"/>
              </a:lnSpc>
            </a:pPr>
            <a:r>
              <a:rPr lang="en-US" sz="2800"/>
              <a:t>Soft anti-aliased shadows</a:t>
            </a:r>
          </a:p>
          <a:p>
            <a:pPr>
              <a:lnSpc>
                <a:spcPct val="90000"/>
              </a:lnSpc>
            </a:pPr>
            <a:r>
              <a:rPr lang="en-US" sz="2800"/>
              <a:t>Very similar to point-sampling across an area light source in ray-traced shadow computation</a:t>
            </a:r>
            <a:endParaRPr lang="en-US"/>
          </a:p>
        </p:txBody>
      </p:sp>
      <p:graphicFrame>
        <p:nvGraphicFramePr>
          <p:cNvPr id="681988" name="Object 4"/>
          <p:cNvGraphicFramePr>
            <a:graphicFrameLocks noChangeAspect="1"/>
          </p:cNvGraphicFramePr>
          <p:nvPr/>
        </p:nvGraphicFramePr>
        <p:xfrm>
          <a:off x="228600" y="1600200"/>
          <a:ext cx="8763000" cy="294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Photo Editor Photo" r:id="rId3" imgW="10495238" imgH="3524742" progId="MSPhotoEd.3">
                  <p:embed/>
                </p:oleObj>
              </mc:Choice>
              <mc:Fallback>
                <p:oleObj name="Photo Editor Photo" r:id="rId3" imgW="10495238" imgH="3524742" progId="MSPhotoEd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00200"/>
                        <a:ext cx="8763000" cy="2941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Shadow-Maps</a:t>
            </a:r>
            <a:br>
              <a:rPr lang="en-US"/>
            </a:br>
            <a:r>
              <a:rPr lang="en-US" sz="3200">
                <a:solidFill>
                  <a:schemeClr val="tx1"/>
                </a:solidFill>
              </a:rPr>
              <a:t>How do you choose the samples?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83011" name="Object 3"/>
          <p:cNvGraphicFramePr>
            <a:graphicFrameLocks noChangeAspect="1"/>
          </p:cNvGraphicFramePr>
          <p:nvPr/>
        </p:nvGraphicFramePr>
        <p:xfrm>
          <a:off x="228600" y="1490663"/>
          <a:ext cx="8686800" cy="460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Photo Editor Photo" r:id="rId3" imgW="10752381" imgH="5695238" progId="MSPhotoEd.3">
                  <p:embed/>
                </p:oleObj>
              </mc:Choice>
              <mc:Fallback>
                <p:oleObj name="Photo Editor Photo" r:id="rId3" imgW="10752381" imgH="5695238" progId="MSPhotoEd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490663"/>
                        <a:ext cx="8686800" cy="460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3012" name="Text Box 4"/>
          <p:cNvSpPr txBox="1">
            <a:spLocks noChangeArrowheads="1"/>
          </p:cNvSpPr>
          <p:nvPr/>
        </p:nvSpPr>
        <p:spPr bwMode="auto">
          <a:xfrm>
            <a:off x="1479550" y="6134100"/>
            <a:ext cx="6994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Quadrilateral represents the area covered by a pixel’s projection onto a polygon after being projected into the shadow-map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Hardware Shadow</a:t>
            </a:r>
            <a:br>
              <a:rPr lang="en-US"/>
            </a:br>
            <a:r>
              <a:rPr lang="en-US"/>
              <a:t>Map Filtering</a:t>
            </a:r>
          </a:p>
        </p:txBody>
      </p:sp>
      <p:sp>
        <p:nvSpPr>
          <p:cNvPr id="7075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“Percentage Closer” filtering</a:t>
            </a:r>
          </a:p>
          <a:p>
            <a:pPr lvl="1"/>
            <a:r>
              <a:rPr lang="en-US"/>
              <a:t>Provides anti-aliasing at shadow map edges</a:t>
            </a:r>
          </a:p>
          <a:p>
            <a:pPr lvl="2"/>
            <a:r>
              <a:rPr lang="en-US" sz="2600"/>
              <a:t>Not soft shadows in the umbra/penumbra sense</a:t>
            </a:r>
          </a:p>
          <a:p>
            <a:r>
              <a:rPr lang="en-US" sz="3100"/>
              <a:t>Does not do full filtering</a:t>
            </a:r>
          </a:p>
          <a:p>
            <a:pPr lvl="1"/>
            <a:r>
              <a:rPr lang="en-US" sz="2700"/>
              <a:t>Will lead to aliasing for picket-fence shadows.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Hardware Shadow Map</a:t>
            </a:r>
            <a:br>
              <a:rPr lang="en-US"/>
            </a:br>
            <a:r>
              <a:rPr lang="en-US"/>
              <a:t>Filtering Example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8611" name="Picture 3" descr="C:\mjk\smap_linear.bmp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ltGray">
          <a:xfrm>
            <a:off x="4402138" y="2282825"/>
            <a:ext cx="3048000" cy="337343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708612" name="Picture 4" descr="C:\mjk\smap_nearest.bmp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ltGray">
          <a:xfrm>
            <a:off x="896938" y="2282825"/>
            <a:ext cx="2820987" cy="335597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</p:pic>
      <p:sp>
        <p:nvSpPr>
          <p:cNvPr id="708613" name="Text Box 5"/>
          <p:cNvSpPr txBox="1">
            <a:spLocks noChangeArrowheads="1"/>
          </p:cNvSpPr>
          <p:nvPr/>
        </p:nvSpPr>
        <p:spPr bwMode="auto">
          <a:xfrm>
            <a:off x="581025" y="1676400"/>
            <a:ext cx="3381375" cy="4905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i="1">
                <a:latin typeface="Arial" charset="0"/>
              </a:rPr>
              <a:t>GL_NEAREST: blocky</a:t>
            </a:r>
          </a:p>
        </p:txBody>
      </p:sp>
      <p:sp>
        <p:nvSpPr>
          <p:cNvPr id="708614" name="Text Box 6"/>
          <p:cNvSpPr txBox="1">
            <a:spLocks noChangeArrowheads="1"/>
          </p:cNvSpPr>
          <p:nvPr/>
        </p:nvSpPr>
        <p:spPr bwMode="auto">
          <a:xfrm>
            <a:off x="4205288" y="1676400"/>
            <a:ext cx="4633912" cy="4905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i="1">
                <a:latin typeface="Arial" charset="0"/>
              </a:rPr>
              <a:t>GL_LINEAR: antialiased edges</a:t>
            </a:r>
          </a:p>
        </p:txBody>
      </p:sp>
      <p:sp>
        <p:nvSpPr>
          <p:cNvPr id="708615" name="Text Box 7"/>
          <p:cNvSpPr txBox="1">
            <a:spLocks noChangeArrowheads="1"/>
          </p:cNvSpPr>
          <p:nvPr/>
        </p:nvSpPr>
        <p:spPr bwMode="auto">
          <a:xfrm>
            <a:off x="1354138" y="5867400"/>
            <a:ext cx="3863975" cy="692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solidFill>
                  <a:schemeClr val="tx2"/>
                </a:solidFill>
                <a:latin typeface="Arial" charset="0"/>
              </a:rPr>
              <a:t>Low shadow map resolution</a:t>
            </a:r>
            <a:br>
              <a:rPr lang="en-US" sz="1800" b="1" i="1">
                <a:solidFill>
                  <a:schemeClr val="tx2"/>
                </a:solidFill>
                <a:latin typeface="Arial" charset="0"/>
              </a:rPr>
            </a:br>
            <a:r>
              <a:rPr lang="en-US" sz="1800" b="1" i="1">
                <a:solidFill>
                  <a:schemeClr val="tx2"/>
                </a:solidFill>
                <a:latin typeface="Arial" charset="0"/>
              </a:rPr>
              <a:t>used to heighten filtering artifacts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</a:t>
            </a:r>
            <a:r>
              <a:rPr lang="en-US" dirty="0" smtClean="0"/>
              <a:t>Affecting Shadows</a:t>
            </a:r>
            <a:endParaRPr lang="en-US" dirty="0"/>
          </a:p>
        </p:txBody>
      </p:sp>
      <p:sp>
        <p:nvSpPr>
          <p:cNvPr id="649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Scene Complexity</a:t>
            </a:r>
          </a:p>
          <a:p>
            <a:pPr lvl="1"/>
            <a:r>
              <a:rPr lang="en-US" dirty="0" smtClean="0"/>
              <a:t>Number </a:t>
            </a:r>
            <a:r>
              <a:rPr lang="en-US" dirty="0"/>
              <a:t>of light </a:t>
            </a:r>
            <a:r>
              <a:rPr lang="en-US" dirty="0" smtClean="0"/>
              <a:t>sources</a:t>
            </a:r>
          </a:p>
          <a:p>
            <a:pPr lvl="1"/>
            <a:r>
              <a:rPr lang="en-US" dirty="0" smtClean="0"/>
              <a:t>Types of light sources</a:t>
            </a:r>
          </a:p>
          <a:p>
            <a:pPr lvl="1"/>
            <a:r>
              <a:rPr lang="en-US" dirty="0" smtClean="0"/>
              <a:t>Number of </a:t>
            </a:r>
            <a:r>
              <a:rPr lang="en-US" dirty="0" err="1" smtClean="0"/>
              <a:t>occluders</a:t>
            </a:r>
            <a:endParaRPr lang="en-US" dirty="0" smtClean="0"/>
          </a:p>
          <a:p>
            <a:pPr lvl="1"/>
            <a:r>
              <a:rPr lang="en-US" dirty="0" smtClean="0"/>
              <a:t>Number of receivers</a:t>
            </a:r>
          </a:p>
          <a:p>
            <a:pPr lvl="1"/>
            <a:r>
              <a:rPr lang="en-US" dirty="0" smtClean="0"/>
              <a:t>Position, size and strength of lights</a:t>
            </a:r>
            <a:endParaRPr lang="en-US" dirty="0"/>
          </a:p>
          <a:p>
            <a:r>
              <a:rPr lang="en-US" dirty="0" smtClean="0"/>
              <a:t>Static </a:t>
            </a:r>
            <a:r>
              <a:rPr lang="en-US" dirty="0"/>
              <a:t>vs. </a:t>
            </a:r>
            <a:r>
              <a:rPr lang="en-US" dirty="0" smtClean="0"/>
              <a:t>dynamic</a:t>
            </a:r>
          </a:p>
          <a:p>
            <a:pPr lvl="1"/>
            <a:r>
              <a:rPr lang="en-US" dirty="0" smtClean="0"/>
              <a:t>Objects</a:t>
            </a:r>
          </a:p>
          <a:p>
            <a:pPr lvl="1"/>
            <a:r>
              <a:rPr lang="en-US" dirty="0" smtClean="0"/>
              <a:t>Lighting</a:t>
            </a:r>
            <a:endParaRPr lang="en-US" dirty="0"/>
          </a:p>
          <a:p>
            <a:r>
              <a:rPr lang="en-US" dirty="0" smtClean="0"/>
              <a:t>Self-shadowing</a:t>
            </a:r>
          </a:p>
          <a:p>
            <a:r>
              <a:rPr lang="en-US" dirty="0" smtClean="0"/>
              <a:t>Opaque </a:t>
            </a:r>
            <a:r>
              <a:rPr lang="en-US" dirty="0"/>
              <a:t>vs. </a:t>
            </a:r>
            <a:r>
              <a:rPr lang="en-US" dirty="0" smtClean="0"/>
              <a:t>transparent objects</a:t>
            </a:r>
          </a:p>
          <a:p>
            <a:r>
              <a:rPr lang="en-US" dirty="0" smtClean="0"/>
              <a:t>Precision or realism of shadows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Issues with Shadow Mapping</a:t>
            </a:r>
          </a:p>
        </p:txBody>
      </p:sp>
      <p:sp>
        <p:nvSpPr>
          <p:cNvPr id="71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Not without its problems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Prone to aliasing artifacts</a:t>
            </a:r>
          </a:p>
          <a:p>
            <a:pPr lvl="2">
              <a:lnSpc>
                <a:spcPct val="90000"/>
              </a:lnSpc>
            </a:pPr>
            <a:r>
              <a:rPr lang="en-US" sz="2200"/>
              <a:t>“percentage closer” filtering helps this</a:t>
            </a:r>
          </a:p>
          <a:p>
            <a:pPr lvl="2">
              <a:lnSpc>
                <a:spcPct val="90000"/>
              </a:lnSpc>
            </a:pPr>
            <a:r>
              <a:rPr lang="en-US" sz="2200"/>
              <a:t>normal color filtering does </a:t>
            </a:r>
            <a:r>
              <a:rPr lang="en-US" sz="2200" b="1" u="sng"/>
              <a:t>not</a:t>
            </a:r>
            <a:r>
              <a:rPr lang="en-US" sz="2200"/>
              <a:t> work well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Depth bias is not completely foolproof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Requires extra shadow map rendering pass and texture loading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Higher resolution shadow map reduces blockiness</a:t>
            </a:r>
          </a:p>
          <a:p>
            <a:pPr lvl="2">
              <a:lnSpc>
                <a:spcPct val="90000"/>
              </a:lnSpc>
            </a:pPr>
            <a:r>
              <a:rPr lang="en-US" sz="2200"/>
              <a:t>but also increases texture copying expense 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Issues with Shadow Mapping</a:t>
            </a:r>
          </a:p>
        </p:txBody>
      </p:sp>
      <p:sp>
        <p:nvSpPr>
          <p:cNvPr id="712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Not without its problems</a:t>
            </a:r>
          </a:p>
          <a:p>
            <a:pPr lvl="1"/>
            <a:r>
              <a:rPr lang="en-US" sz="2400"/>
              <a:t>Shadows are limited to view frustums</a:t>
            </a:r>
          </a:p>
          <a:p>
            <a:pPr lvl="2"/>
            <a:r>
              <a:rPr lang="en-US" sz="2200"/>
              <a:t>could use six view frustums for omni-directional light</a:t>
            </a:r>
          </a:p>
          <a:p>
            <a:pPr lvl="1"/>
            <a:r>
              <a:rPr lang="en-US" sz="2400"/>
              <a:t>Objects outside or crossing the near and far clip planes are not properly accounted for by shadowing</a:t>
            </a:r>
          </a:p>
          <a:p>
            <a:pPr lvl="2"/>
            <a:r>
              <a:rPr lang="en-US" sz="2200"/>
              <a:t>move near plane in as close as possible</a:t>
            </a:r>
          </a:p>
          <a:p>
            <a:pPr lvl="2"/>
            <a:r>
              <a:rPr lang="en-US" sz="2200"/>
              <a:t>but too close throws away valuable depth map precision when using a projective frustum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Map Resolutions</a:t>
            </a:r>
          </a:p>
        </p:txBody>
      </p:sp>
      <p:sp>
        <p:nvSpPr>
          <p:cNvPr id="713732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b="1">
                <a:latin typeface="Arial" charset="0"/>
              </a:rPr>
              <a:t>Requires knowing how pixels (samples) in the light’s view compare to the size of pixels (samples) in the eye’s view</a:t>
            </a:r>
          </a:p>
          <a:p>
            <a:pPr lvl="1">
              <a:lnSpc>
                <a:spcPct val="90000"/>
              </a:lnSpc>
            </a:pPr>
            <a:r>
              <a:rPr lang="en-US" sz="2000" b="1">
                <a:latin typeface="Arial" charset="0"/>
              </a:rPr>
              <a:t>A re-sampling problem</a:t>
            </a:r>
          </a:p>
          <a:p>
            <a:pPr>
              <a:lnSpc>
                <a:spcPct val="90000"/>
              </a:lnSpc>
            </a:pPr>
            <a:r>
              <a:rPr lang="en-US" sz="2000" b="1">
                <a:latin typeface="Arial" charset="0"/>
              </a:rPr>
              <a:t>When light source frustum is reasonably well aligned with the eye’s view frustum, the ratio of sample sizes is close to 1.0</a:t>
            </a:r>
          </a:p>
          <a:p>
            <a:pPr lvl="1">
              <a:lnSpc>
                <a:spcPct val="90000"/>
              </a:lnSpc>
            </a:pPr>
            <a:r>
              <a:rPr lang="en-US" sz="2000" b="1">
                <a:latin typeface="Arial" charset="0"/>
              </a:rPr>
              <a:t>Great match if eye and light frustum’s are nearly identical</a:t>
            </a:r>
          </a:p>
          <a:p>
            <a:pPr lvl="1">
              <a:lnSpc>
                <a:spcPct val="90000"/>
              </a:lnSpc>
            </a:pPr>
            <a:r>
              <a:rPr lang="en-US" sz="2000" b="1">
                <a:latin typeface="Arial" charset="0"/>
              </a:rPr>
              <a:t>But that implies very few viewable shadows</a:t>
            </a:r>
          </a:p>
          <a:p>
            <a:pPr lvl="1">
              <a:lnSpc>
                <a:spcPct val="90000"/>
              </a:lnSpc>
            </a:pPr>
            <a:r>
              <a:rPr lang="en-US" sz="2000" b="1">
                <a:latin typeface="Arial" charset="0"/>
              </a:rPr>
              <a:t>Consider a miner’s lamp (i.e., a light attached to your helmet)</a:t>
            </a:r>
          </a:p>
          <a:p>
            <a:pPr lvl="1">
              <a:lnSpc>
                <a:spcPct val="90000"/>
              </a:lnSpc>
            </a:pPr>
            <a:r>
              <a:rPr lang="en-US" sz="2000" b="1">
                <a:latin typeface="Arial" charset="0"/>
              </a:rPr>
              <a:t>The chief reason for such a lamp is you don’t see shadows from the lamp while wearing it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Map Resolution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So best case is miner’s lamp</a:t>
            </a:r>
          </a:p>
          <a:p>
            <a:pPr>
              <a:lnSpc>
                <a:spcPct val="90000"/>
              </a:lnSpc>
            </a:pPr>
            <a:r>
              <a:rPr lang="en-US" sz="2800"/>
              <a:t>Worst case is shadows from light shining at the viewer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“that deer in the headlights” problem – definitely worst case for the deer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Also known as the “dueling frusta” problem</a:t>
            </a:r>
            <a:br>
              <a:rPr lang="en-US" sz="2400"/>
            </a:br>
            <a:r>
              <a:rPr lang="en-US" sz="2400"/>
              <a:t>(frusta, plural of frustum)</a:t>
            </a:r>
          </a:p>
          <a:p>
            <a:pPr>
              <a:lnSpc>
                <a:spcPct val="90000"/>
              </a:lnSpc>
            </a:pPr>
            <a:r>
              <a:rPr lang="en-US" sz="2800"/>
              <a:t>Let’s attempt to visualize what happens…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Dueling Frusta Case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57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ltGray">
          <a:xfrm>
            <a:off x="1447800" y="1787525"/>
            <a:ext cx="2303463" cy="2281238"/>
          </a:xfrm>
          <a:prstGeom prst="rect">
            <a:avLst/>
          </a:prstGeom>
          <a:noFill/>
          <a:ln w="38100" cap="sq">
            <a:solidFill>
              <a:schemeClr val="accent2"/>
            </a:solidFill>
            <a:miter lim="800000"/>
            <a:headEnd type="none" w="sm" len="sm"/>
            <a:tailEnd type="none" w="sm" len="sm"/>
          </a:ln>
          <a:effectLst/>
        </p:spPr>
      </p:pic>
      <p:pic>
        <p:nvPicPr>
          <p:cNvPr id="7157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ltGray">
          <a:xfrm>
            <a:off x="4022725" y="1787525"/>
            <a:ext cx="2301875" cy="2297113"/>
          </a:xfrm>
          <a:prstGeom prst="rect">
            <a:avLst/>
          </a:prstGeom>
          <a:noFill/>
          <a:ln w="38100" cap="sq">
            <a:solidFill>
              <a:schemeClr val="accent2"/>
            </a:solidFill>
            <a:miter lim="800000"/>
            <a:headEnd type="none" w="sm" len="sm"/>
            <a:tailEnd type="none" w="sm" len="sm"/>
          </a:ln>
          <a:effectLst/>
        </p:spPr>
      </p:pic>
      <p:pic>
        <p:nvPicPr>
          <p:cNvPr id="71578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ltGray">
          <a:xfrm>
            <a:off x="1447800" y="4302125"/>
            <a:ext cx="2303463" cy="2327275"/>
          </a:xfrm>
          <a:prstGeom prst="rect">
            <a:avLst/>
          </a:prstGeom>
          <a:noFill/>
          <a:ln w="38100" cap="sq">
            <a:solidFill>
              <a:schemeClr val="accent2"/>
            </a:solidFill>
            <a:miter lim="800000"/>
            <a:headEnd type="none" w="sm" len="sm"/>
            <a:tailEnd type="none" w="sm" len="sm"/>
          </a:ln>
          <a:effectLst/>
        </p:spPr>
      </p:pic>
      <p:pic>
        <p:nvPicPr>
          <p:cNvPr id="71578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ltGray">
          <a:xfrm>
            <a:off x="4022725" y="4302125"/>
            <a:ext cx="2301875" cy="2322513"/>
          </a:xfrm>
          <a:prstGeom prst="rect">
            <a:avLst/>
          </a:prstGeom>
          <a:noFill/>
          <a:ln w="38100" cap="sq">
            <a:solidFill>
              <a:schemeClr val="accent2"/>
            </a:solidFill>
            <a:miter lim="800000"/>
            <a:headEnd type="none" w="sm" len="sm"/>
            <a:tailEnd type="none" w="sm" len="sm"/>
          </a:ln>
          <a:effectLst/>
        </p:spPr>
      </p:pic>
      <p:sp>
        <p:nvSpPr>
          <p:cNvPr id="715783" name="Text Box 7"/>
          <p:cNvSpPr txBox="1">
            <a:spLocks noChangeArrowheads="1"/>
          </p:cNvSpPr>
          <p:nvPr/>
        </p:nvSpPr>
        <p:spPr bwMode="auto">
          <a:xfrm>
            <a:off x="533400" y="2693988"/>
            <a:ext cx="2303463" cy="692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latin typeface="Arial" charset="0"/>
              </a:rPr>
              <a:t>Eye’s</a:t>
            </a:r>
            <a:br>
              <a:rPr lang="en-US" sz="1800" b="1" i="1">
                <a:latin typeface="Arial" charset="0"/>
              </a:rPr>
            </a:br>
            <a:r>
              <a:rPr lang="en-US" sz="1800" b="1" i="1">
                <a:latin typeface="Arial" charset="0"/>
              </a:rPr>
              <a:t>View</a:t>
            </a:r>
          </a:p>
        </p:txBody>
      </p:sp>
      <p:sp>
        <p:nvSpPr>
          <p:cNvPr id="715784" name="Text Box 8"/>
          <p:cNvSpPr txBox="1">
            <a:spLocks noChangeArrowheads="1"/>
          </p:cNvSpPr>
          <p:nvPr/>
        </p:nvSpPr>
        <p:spPr bwMode="auto">
          <a:xfrm>
            <a:off x="533400" y="4868863"/>
            <a:ext cx="2303463" cy="692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latin typeface="Arial" charset="0"/>
              </a:rPr>
              <a:t>Light’s</a:t>
            </a:r>
            <a:br>
              <a:rPr lang="en-US" sz="1800" b="1" i="1">
                <a:latin typeface="Arial" charset="0"/>
              </a:rPr>
            </a:br>
            <a:r>
              <a:rPr lang="en-US" sz="1800" b="1" i="1">
                <a:latin typeface="Arial" charset="0"/>
              </a:rPr>
              <a:t>View</a:t>
            </a:r>
          </a:p>
        </p:txBody>
      </p:sp>
      <p:sp>
        <p:nvSpPr>
          <p:cNvPr id="715785" name="Text Box 9"/>
          <p:cNvSpPr txBox="1">
            <a:spLocks noChangeArrowheads="1"/>
          </p:cNvSpPr>
          <p:nvPr/>
        </p:nvSpPr>
        <p:spPr bwMode="auto">
          <a:xfrm>
            <a:off x="6840538" y="1949450"/>
            <a:ext cx="2303462" cy="25019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latin typeface="Arial" charset="0"/>
              </a:rPr>
              <a:t>Eye’s View with projection</a:t>
            </a:r>
            <a:br>
              <a:rPr lang="en-US" sz="1800" b="1" i="1">
                <a:latin typeface="Arial" charset="0"/>
              </a:rPr>
            </a:br>
            <a:r>
              <a:rPr lang="en-US" sz="1800" b="1" i="1">
                <a:latin typeface="Arial" charset="0"/>
              </a:rPr>
              <a:t>of color-coded</a:t>
            </a:r>
            <a:br>
              <a:rPr lang="en-US" sz="1800" b="1" i="1">
                <a:latin typeface="Arial" charset="0"/>
              </a:rPr>
            </a:br>
            <a:r>
              <a:rPr lang="en-US" sz="1800" b="1" i="1">
                <a:latin typeface="Arial" charset="0"/>
              </a:rPr>
              <a:t>mipmap levels</a:t>
            </a:r>
            <a:br>
              <a:rPr lang="en-US" sz="1800" b="1" i="1">
                <a:latin typeface="Arial" charset="0"/>
              </a:rPr>
            </a:br>
            <a:r>
              <a:rPr lang="en-US" sz="1800" b="1" i="1">
                <a:latin typeface="Arial" charset="0"/>
              </a:rPr>
              <a:t>from light:</a:t>
            </a:r>
            <a:br>
              <a:rPr lang="en-US" sz="1800" b="1" i="1">
                <a:latin typeface="Arial" charset="0"/>
              </a:rPr>
            </a:br>
            <a:r>
              <a:rPr lang="en-US" sz="1800" b="1" i="1">
                <a:latin typeface="Arial" charset="0"/>
              </a:rPr>
              <a:t>Blue = magnification</a:t>
            </a:r>
            <a:br>
              <a:rPr lang="en-US" sz="1800" b="1" i="1">
                <a:latin typeface="Arial" charset="0"/>
              </a:rPr>
            </a:br>
            <a:r>
              <a:rPr lang="en-US" sz="1800" b="1" i="1">
                <a:latin typeface="Arial" charset="0"/>
              </a:rPr>
              <a:t>Red = minification</a:t>
            </a:r>
          </a:p>
        </p:txBody>
      </p:sp>
      <p:sp>
        <p:nvSpPr>
          <p:cNvPr id="715786" name="Text Box 10"/>
          <p:cNvSpPr txBox="1">
            <a:spLocks noChangeArrowheads="1"/>
          </p:cNvSpPr>
          <p:nvPr/>
        </p:nvSpPr>
        <p:spPr bwMode="auto">
          <a:xfrm>
            <a:off x="6840538" y="4724400"/>
            <a:ext cx="2303462" cy="15970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latin typeface="Arial" charset="0"/>
              </a:rPr>
              <a:t>Light’s View with</a:t>
            </a:r>
            <a:br>
              <a:rPr lang="en-US" sz="1800" b="1" i="1">
                <a:latin typeface="Arial" charset="0"/>
              </a:rPr>
            </a:br>
            <a:r>
              <a:rPr lang="en-US" sz="1800" b="1" i="1">
                <a:latin typeface="Arial" charset="0"/>
              </a:rPr>
              <a:t>re-projection</a:t>
            </a:r>
            <a:br>
              <a:rPr lang="en-US" sz="1800" b="1" i="1">
                <a:latin typeface="Arial" charset="0"/>
              </a:rPr>
            </a:br>
            <a:r>
              <a:rPr lang="en-US" sz="1800" b="1" i="1">
                <a:latin typeface="Arial" charset="0"/>
              </a:rPr>
              <a:t>of above image</a:t>
            </a:r>
            <a:br>
              <a:rPr lang="en-US" sz="1800" b="1" i="1">
                <a:latin typeface="Arial" charset="0"/>
              </a:rPr>
            </a:br>
            <a:r>
              <a:rPr lang="en-US" sz="1800" b="1" i="1">
                <a:latin typeface="Arial" charset="0"/>
              </a:rPr>
              <a:t>from the eye</a:t>
            </a:r>
            <a:br>
              <a:rPr lang="en-US" sz="1800" b="1" i="1">
                <a:latin typeface="Arial" charset="0"/>
              </a:rPr>
            </a:br>
            <a:endParaRPr lang="en-US" sz="1800" b="1" i="1">
              <a:latin typeface="Arial" charset="0"/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Dueling Frusta Case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ltGray">
          <a:xfrm>
            <a:off x="1963738" y="1744663"/>
            <a:ext cx="2303462" cy="2297112"/>
          </a:xfrm>
          <a:prstGeom prst="rect">
            <a:avLst/>
          </a:prstGeom>
          <a:noFill/>
          <a:ln w="38100" cap="sq">
            <a:solidFill>
              <a:schemeClr val="accent2"/>
            </a:solidFill>
            <a:miter lim="800000"/>
            <a:headEnd type="none" w="sm" len="sm"/>
            <a:tailEnd type="none" w="sm" len="sm"/>
          </a:ln>
          <a:effectLst/>
        </p:spPr>
      </p:pic>
      <p:pic>
        <p:nvPicPr>
          <p:cNvPr id="7168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ltGray">
          <a:xfrm>
            <a:off x="1963738" y="4259263"/>
            <a:ext cx="2303462" cy="2322512"/>
          </a:xfrm>
          <a:prstGeom prst="rect">
            <a:avLst/>
          </a:prstGeom>
          <a:noFill/>
          <a:ln w="38100" cap="sq">
            <a:solidFill>
              <a:schemeClr val="accent2"/>
            </a:solidFill>
            <a:miter lim="800000"/>
            <a:headEnd type="none" w="sm" len="sm"/>
            <a:tailEnd type="none" w="sm" len="sm"/>
          </a:ln>
          <a:effectLst/>
        </p:spPr>
      </p:pic>
      <p:sp>
        <p:nvSpPr>
          <p:cNvPr id="716805" name="Line 5"/>
          <p:cNvSpPr>
            <a:spLocks noChangeShapeType="1"/>
          </p:cNvSpPr>
          <p:nvPr/>
        </p:nvSpPr>
        <p:spPr bwMode="auto">
          <a:xfrm flipH="1">
            <a:off x="3116263" y="3200400"/>
            <a:ext cx="2166937" cy="457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25400" dir="5400000" algn="ctr" rotWithShape="0">
              <a:schemeClr val="hlink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06" name="Line 6"/>
          <p:cNvSpPr>
            <a:spLocks noChangeShapeType="1"/>
          </p:cNvSpPr>
          <p:nvPr/>
        </p:nvSpPr>
        <p:spPr bwMode="auto">
          <a:xfrm flipH="1">
            <a:off x="3048000" y="3200400"/>
            <a:ext cx="2235200" cy="17526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25400" dir="5400000" algn="ctr" rotWithShape="0">
              <a:schemeClr val="hlink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07" name="Text Box 7"/>
          <p:cNvSpPr txBox="1">
            <a:spLocks noChangeArrowheads="1"/>
          </p:cNvSpPr>
          <p:nvPr/>
        </p:nvSpPr>
        <p:spPr bwMode="auto">
          <a:xfrm>
            <a:off x="609600" y="2693988"/>
            <a:ext cx="2303463" cy="692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latin typeface="Arial" charset="0"/>
              </a:rPr>
              <a:t>Eye’s</a:t>
            </a:r>
            <a:br>
              <a:rPr lang="en-US" sz="1800" b="1" i="1">
                <a:latin typeface="Arial" charset="0"/>
              </a:rPr>
            </a:br>
            <a:r>
              <a:rPr lang="en-US" sz="1800" b="1" i="1">
                <a:latin typeface="Arial" charset="0"/>
              </a:rPr>
              <a:t>View</a:t>
            </a:r>
          </a:p>
        </p:txBody>
      </p:sp>
      <p:sp>
        <p:nvSpPr>
          <p:cNvPr id="716808" name="Text Box 8"/>
          <p:cNvSpPr txBox="1">
            <a:spLocks noChangeArrowheads="1"/>
          </p:cNvSpPr>
          <p:nvPr/>
        </p:nvSpPr>
        <p:spPr bwMode="auto">
          <a:xfrm>
            <a:off x="609600" y="4868863"/>
            <a:ext cx="2303463" cy="692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latin typeface="Arial" charset="0"/>
              </a:rPr>
              <a:t>Light’s</a:t>
            </a:r>
            <a:br>
              <a:rPr lang="en-US" sz="1800" b="1" i="1">
                <a:latin typeface="Arial" charset="0"/>
              </a:rPr>
            </a:br>
            <a:r>
              <a:rPr lang="en-US" sz="1800" b="1" i="1">
                <a:latin typeface="Arial" charset="0"/>
              </a:rPr>
              <a:t>View</a:t>
            </a:r>
          </a:p>
        </p:txBody>
      </p:sp>
      <p:sp>
        <p:nvSpPr>
          <p:cNvPr id="716809" name="Text Box 9"/>
          <p:cNvSpPr txBox="1">
            <a:spLocks noChangeArrowheads="1"/>
          </p:cNvSpPr>
          <p:nvPr/>
        </p:nvSpPr>
        <p:spPr bwMode="auto">
          <a:xfrm>
            <a:off x="5283200" y="2211388"/>
            <a:ext cx="3182938" cy="28035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latin typeface="Arial" charset="0"/>
              </a:rPr>
              <a:t>Region that is smallest in the light’s view is a region that is very large in the eye’s view.  This implies that it would require a very high-resolution shadow map to avoid obvious blocky shadow edge artifacts.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Dueling Frusta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8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ltGray">
          <a:xfrm>
            <a:off x="1989138" y="1752600"/>
            <a:ext cx="4310062" cy="4683125"/>
          </a:xfrm>
          <a:prstGeom prst="rect">
            <a:avLst/>
          </a:prstGeom>
          <a:noFill/>
          <a:ln w="38100" cap="sq">
            <a:solidFill>
              <a:schemeClr val="accent2"/>
            </a:solidFill>
            <a:miter lim="800000"/>
            <a:headEnd type="none" w="sm" len="sm"/>
            <a:tailEnd type="none" w="sm" len="sm"/>
          </a:ln>
          <a:effectLst/>
        </p:spPr>
      </p:pic>
      <p:sp>
        <p:nvSpPr>
          <p:cNvPr id="717828" name="Line 4"/>
          <p:cNvSpPr>
            <a:spLocks noChangeShapeType="1"/>
          </p:cNvSpPr>
          <p:nvPr/>
        </p:nvSpPr>
        <p:spPr bwMode="auto">
          <a:xfrm flipH="1">
            <a:off x="4064000" y="5029200"/>
            <a:ext cx="2506663" cy="7620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25400" dir="5400000" algn="ctr" rotWithShape="0">
              <a:schemeClr val="hlink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829" name="Text Box 5"/>
          <p:cNvSpPr txBox="1">
            <a:spLocks noChangeArrowheads="1"/>
          </p:cNvSpPr>
          <p:nvPr/>
        </p:nvSpPr>
        <p:spPr bwMode="auto">
          <a:xfrm>
            <a:off x="6570663" y="3125788"/>
            <a:ext cx="2098675" cy="1295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latin typeface="Arial" charset="0"/>
              </a:rPr>
              <a:t>Light position out here pointing towards the viewer.</a:t>
            </a:r>
          </a:p>
        </p:txBody>
      </p:sp>
      <p:sp>
        <p:nvSpPr>
          <p:cNvPr id="717830" name="Line 6"/>
          <p:cNvSpPr>
            <a:spLocks noChangeShapeType="1"/>
          </p:cNvSpPr>
          <p:nvPr/>
        </p:nvSpPr>
        <p:spPr bwMode="auto">
          <a:xfrm>
            <a:off x="1219200" y="3276600"/>
            <a:ext cx="81280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25400" dir="5400000" algn="ctr" rotWithShape="0">
              <a:schemeClr val="hlink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831" name="Text Box 7"/>
          <p:cNvSpPr txBox="1">
            <a:spLocks noChangeArrowheads="1"/>
          </p:cNvSpPr>
          <p:nvPr/>
        </p:nvSpPr>
        <p:spPr bwMode="auto">
          <a:xfrm>
            <a:off x="6637338" y="4649788"/>
            <a:ext cx="1828800" cy="993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latin typeface="Arial" charset="0"/>
              </a:rPr>
              <a:t>Blocky shadow edge artifacts.</a:t>
            </a:r>
          </a:p>
        </p:txBody>
      </p:sp>
      <p:sp>
        <p:nvSpPr>
          <p:cNvPr id="717832" name="Text Box 8"/>
          <p:cNvSpPr txBox="1">
            <a:spLocks noChangeArrowheads="1"/>
          </p:cNvSpPr>
          <p:nvPr/>
        </p:nvSpPr>
        <p:spPr bwMode="auto">
          <a:xfrm>
            <a:off x="304800" y="2362200"/>
            <a:ext cx="1422400" cy="2200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latin typeface="Arial" charset="0"/>
              </a:rPr>
              <a:t>Notice that shadow edge is well defined in the distance.</a:t>
            </a:r>
          </a:p>
        </p:txBody>
      </p:sp>
      <p:sp>
        <p:nvSpPr>
          <p:cNvPr id="717833" name="Line 9"/>
          <p:cNvSpPr>
            <a:spLocks noChangeShapeType="1"/>
          </p:cNvSpPr>
          <p:nvPr/>
        </p:nvSpPr>
        <p:spPr bwMode="auto">
          <a:xfrm flipH="1" flipV="1">
            <a:off x="4267200" y="2057400"/>
            <a:ext cx="2235200" cy="12954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25400" dir="5400000" algn="ctr" rotWithShape="0">
              <a:schemeClr val="hlink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Good Situation, Close to the Miner’s Lamp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88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ltGray">
          <a:xfrm>
            <a:off x="1635125" y="1905000"/>
            <a:ext cx="2235200" cy="2243138"/>
          </a:xfrm>
          <a:prstGeom prst="rect">
            <a:avLst/>
          </a:prstGeom>
          <a:noFill/>
          <a:ln w="38100" cap="sq">
            <a:solidFill>
              <a:schemeClr val="accent2"/>
            </a:solidFill>
            <a:miter lim="800000"/>
            <a:headEnd type="none" w="sm" len="sm"/>
            <a:tailEnd type="none" w="sm" len="sm"/>
          </a:ln>
          <a:effectLst/>
        </p:spPr>
      </p:pic>
      <p:pic>
        <p:nvPicPr>
          <p:cNvPr id="7188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ltGray">
          <a:xfrm>
            <a:off x="4198938" y="1878013"/>
            <a:ext cx="2235200" cy="2224087"/>
          </a:xfrm>
          <a:prstGeom prst="rect">
            <a:avLst/>
          </a:prstGeom>
          <a:noFill/>
          <a:ln w="38100" cap="sq">
            <a:solidFill>
              <a:schemeClr val="accent2"/>
            </a:solidFill>
            <a:miter lim="800000"/>
            <a:headEnd type="none" w="sm" len="sm"/>
            <a:tailEnd type="none" w="sm" len="sm"/>
          </a:ln>
          <a:effectLst/>
        </p:spPr>
      </p:pic>
      <p:pic>
        <p:nvPicPr>
          <p:cNvPr id="7188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ltGray">
          <a:xfrm>
            <a:off x="1635125" y="4289425"/>
            <a:ext cx="2235200" cy="2246313"/>
          </a:xfrm>
          <a:prstGeom prst="rect">
            <a:avLst/>
          </a:prstGeom>
          <a:noFill/>
          <a:ln w="38100" cap="sq">
            <a:solidFill>
              <a:schemeClr val="accent2"/>
            </a:solidFill>
            <a:miter lim="800000"/>
            <a:headEnd type="none" w="sm" len="sm"/>
            <a:tailEnd type="none" w="sm" len="sm"/>
          </a:ln>
          <a:effectLst/>
        </p:spPr>
      </p:pic>
      <p:pic>
        <p:nvPicPr>
          <p:cNvPr id="7188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ltGray">
          <a:xfrm>
            <a:off x="4198938" y="4267200"/>
            <a:ext cx="2235200" cy="2254250"/>
          </a:xfrm>
          <a:prstGeom prst="rect">
            <a:avLst/>
          </a:prstGeom>
          <a:noFill/>
          <a:ln w="38100" cap="sq">
            <a:solidFill>
              <a:schemeClr val="accent2"/>
            </a:solidFill>
            <a:miter lim="800000"/>
            <a:headEnd type="none" w="sm" len="sm"/>
            <a:tailEnd type="none" w="sm" len="sm"/>
          </a:ln>
          <a:effectLst/>
        </p:spPr>
      </p:pic>
      <p:sp>
        <p:nvSpPr>
          <p:cNvPr id="718855" name="Text Box 7"/>
          <p:cNvSpPr txBox="1">
            <a:spLocks noChangeArrowheads="1"/>
          </p:cNvSpPr>
          <p:nvPr/>
        </p:nvSpPr>
        <p:spPr bwMode="auto">
          <a:xfrm>
            <a:off x="609600" y="1981200"/>
            <a:ext cx="2303463" cy="692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latin typeface="Arial" charset="0"/>
              </a:rPr>
              <a:t>Eye’s</a:t>
            </a:r>
            <a:br>
              <a:rPr lang="en-US" sz="1800" b="1" i="1">
                <a:latin typeface="Arial" charset="0"/>
              </a:rPr>
            </a:br>
            <a:r>
              <a:rPr lang="en-US" sz="1800" b="1" i="1">
                <a:latin typeface="Arial" charset="0"/>
              </a:rPr>
              <a:t>View</a:t>
            </a:r>
          </a:p>
        </p:txBody>
      </p:sp>
      <p:sp>
        <p:nvSpPr>
          <p:cNvPr id="718856" name="Text Box 8"/>
          <p:cNvSpPr txBox="1">
            <a:spLocks noChangeArrowheads="1"/>
          </p:cNvSpPr>
          <p:nvPr/>
        </p:nvSpPr>
        <p:spPr bwMode="auto">
          <a:xfrm>
            <a:off x="609600" y="4946650"/>
            <a:ext cx="2303463" cy="692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latin typeface="Arial" charset="0"/>
              </a:rPr>
              <a:t>Light’s</a:t>
            </a:r>
            <a:br>
              <a:rPr lang="en-US" sz="1800" b="1" i="1">
                <a:latin typeface="Arial" charset="0"/>
              </a:rPr>
            </a:br>
            <a:r>
              <a:rPr lang="en-US" sz="1800" b="1" i="1">
                <a:latin typeface="Arial" charset="0"/>
              </a:rPr>
              <a:t>View</a:t>
            </a:r>
          </a:p>
        </p:txBody>
      </p:sp>
      <p:sp>
        <p:nvSpPr>
          <p:cNvPr id="718857" name="Text Box 9"/>
          <p:cNvSpPr txBox="1">
            <a:spLocks noChangeArrowheads="1"/>
          </p:cNvSpPr>
          <p:nvPr/>
        </p:nvSpPr>
        <p:spPr bwMode="auto">
          <a:xfrm>
            <a:off x="260350" y="3429000"/>
            <a:ext cx="1016000" cy="993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latin typeface="Arial" charset="0"/>
              </a:rPr>
              <a:t>Very similar views</a:t>
            </a:r>
          </a:p>
        </p:txBody>
      </p:sp>
      <p:sp>
        <p:nvSpPr>
          <p:cNvPr id="718858" name="Line 10"/>
          <p:cNvSpPr>
            <a:spLocks noChangeShapeType="1"/>
          </p:cNvSpPr>
          <p:nvPr/>
        </p:nvSpPr>
        <p:spPr bwMode="auto">
          <a:xfrm>
            <a:off x="1287463" y="4343400"/>
            <a:ext cx="81280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25400" dir="5400000" algn="ctr" rotWithShape="0">
              <a:schemeClr val="hlink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8859" name="Line 11"/>
          <p:cNvSpPr>
            <a:spLocks noChangeShapeType="1"/>
          </p:cNvSpPr>
          <p:nvPr/>
        </p:nvSpPr>
        <p:spPr bwMode="auto">
          <a:xfrm flipV="1">
            <a:off x="1287463" y="3429000"/>
            <a:ext cx="676275" cy="2286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25400" dir="5400000" algn="ctr" rotWithShape="0">
              <a:schemeClr val="hlink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8860" name="Text Box 12"/>
          <p:cNvSpPr txBox="1">
            <a:spLocks noChangeArrowheads="1"/>
          </p:cNvSpPr>
          <p:nvPr/>
        </p:nvSpPr>
        <p:spPr bwMode="auto">
          <a:xfrm>
            <a:off x="6637338" y="1754188"/>
            <a:ext cx="2506662" cy="28035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latin typeface="Arial" charset="0"/>
              </a:rPr>
              <a:t>Note how the color-coded images share similar pattern and the coloration is uniform.  Implies single depth map resolution would work well for most of the scene.</a:t>
            </a:r>
          </a:p>
        </p:txBody>
      </p:sp>
      <p:sp>
        <p:nvSpPr>
          <p:cNvPr id="718861" name="Text Box 13"/>
          <p:cNvSpPr txBox="1">
            <a:spLocks noChangeArrowheads="1"/>
          </p:cNvSpPr>
          <p:nvPr/>
        </p:nvSpPr>
        <p:spPr bwMode="auto">
          <a:xfrm>
            <a:off x="6773863" y="4497388"/>
            <a:ext cx="2032000" cy="1295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latin typeface="Arial" charset="0"/>
              </a:rPr>
              <a:t>Ghosting is where projection would be in shadow.</a:t>
            </a:r>
          </a:p>
        </p:txBody>
      </p:sp>
      <p:sp>
        <p:nvSpPr>
          <p:cNvPr id="718862" name="Line 14"/>
          <p:cNvSpPr>
            <a:spLocks noChangeShapeType="1"/>
          </p:cNvSpPr>
          <p:nvPr/>
        </p:nvSpPr>
        <p:spPr bwMode="auto">
          <a:xfrm flipH="1" flipV="1">
            <a:off x="5689600" y="4724400"/>
            <a:ext cx="1084263" cy="1524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25400" dir="5400000" algn="ctr" rotWithShape="0">
              <a:schemeClr val="hlink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Examples</a:t>
            </a:r>
          </a:p>
        </p:txBody>
      </p:sp>
      <p:sp>
        <p:nvSpPr>
          <p:cNvPr id="7198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Smooth surfaces with object self-shadowing</a:t>
            </a:r>
          </a:p>
        </p:txBody>
      </p:sp>
      <p:pic>
        <p:nvPicPr>
          <p:cNvPr id="719876" name="Picture 4" descr="C:\mjk\Image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ltGray">
          <a:xfrm>
            <a:off x="1566863" y="2286000"/>
            <a:ext cx="5756275" cy="385603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</p:pic>
      <p:sp>
        <p:nvSpPr>
          <p:cNvPr id="719877" name="Text Box 5"/>
          <p:cNvSpPr txBox="1">
            <a:spLocks noChangeArrowheads="1"/>
          </p:cNvSpPr>
          <p:nvPr/>
        </p:nvSpPr>
        <p:spPr bwMode="auto">
          <a:xfrm>
            <a:off x="3530600" y="6134100"/>
            <a:ext cx="4470400" cy="3905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latin typeface="Arial" charset="0"/>
              </a:rPr>
              <a:t>Note object self-shadowing</a:t>
            </a:r>
          </a:p>
        </p:txBody>
      </p:sp>
      <p:sp>
        <p:nvSpPr>
          <p:cNvPr id="719878" name="Line 6"/>
          <p:cNvSpPr>
            <a:spLocks noChangeShapeType="1"/>
          </p:cNvSpPr>
          <p:nvPr/>
        </p:nvSpPr>
        <p:spPr bwMode="auto">
          <a:xfrm flipV="1">
            <a:off x="4614863" y="4267200"/>
            <a:ext cx="134937" cy="1752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>
            <a:outerShdw dist="28398" dir="20006097" algn="ctr" rotWithShape="0">
              <a:schemeClr val="hlink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9879" name="Line 7"/>
          <p:cNvSpPr>
            <a:spLocks noChangeShapeType="1"/>
          </p:cNvSpPr>
          <p:nvPr/>
        </p:nvSpPr>
        <p:spPr bwMode="auto">
          <a:xfrm flipH="1" flipV="1">
            <a:off x="4546600" y="3657600"/>
            <a:ext cx="0" cy="2362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>
            <a:outerShdw dist="28398" dir="20006097" algn="ctr" rotWithShape="0">
              <a:schemeClr val="hlink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9880" name="Line 8"/>
          <p:cNvSpPr>
            <a:spLocks noChangeShapeType="1"/>
          </p:cNvSpPr>
          <p:nvPr/>
        </p:nvSpPr>
        <p:spPr bwMode="auto">
          <a:xfrm flipV="1">
            <a:off x="4681538" y="3810000"/>
            <a:ext cx="271462" cy="2209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>
            <a:outerShdw dist="28398" dir="20006097" algn="ctr" rotWithShape="0">
              <a:schemeClr val="hlink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Examples</a:t>
            </a:r>
          </a:p>
        </p:txBody>
      </p:sp>
      <p:sp>
        <p:nvSpPr>
          <p:cNvPr id="72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Complex objects all shadow</a:t>
            </a:r>
          </a:p>
        </p:txBody>
      </p:sp>
      <p:pic>
        <p:nvPicPr>
          <p:cNvPr id="720900" name="Picture 4" descr="C:\mjk\Image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ltGray">
          <a:xfrm>
            <a:off x="3276600" y="2667000"/>
            <a:ext cx="4403725" cy="39370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465DF-31AE-4B2D-BA3F-587DE9E530B0}" type="slidenum">
              <a:rPr lang="en-US"/>
              <a:pPr/>
              <a:t>19</a:t>
            </a:fld>
            <a:endParaRPr lang="en-US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</a:t>
            </a:r>
            <a:r>
              <a:rPr lang="en-US" dirty="0" smtClean="0"/>
              <a:t>Shadow </a:t>
            </a:r>
            <a:r>
              <a:rPr lang="en-US" dirty="0"/>
              <a:t>Methods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023225" cy="4114800"/>
          </a:xfrm>
        </p:spPr>
        <p:txBody>
          <a:bodyPr/>
          <a:lstStyle/>
          <a:p>
            <a:r>
              <a:rPr lang="en-US"/>
              <a:t>There exist a very large number of methods</a:t>
            </a:r>
          </a:p>
          <a:p>
            <a:r>
              <a:rPr lang="en-US"/>
              <a:t>We are interested in methods suitable for interactive walkthroughs, speed is crucial</a:t>
            </a:r>
          </a:p>
          <a:p>
            <a:r>
              <a:rPr lang="en-US"/>
              <a:t>We will classify them on complexity:</a:t>
            </a:r>
          </a:p>
          <a:p>
            <a:endParaRPr lang="en-US"/>
          </a:p>
        </p:txBody>
      </p:sp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1133475" y="5205413"/>
            <a:ext cx="1376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latin typeface="Times New Roman" pitchFamily="18" charset="0"/>
              </a:rPr>
              <a:t>no shadows</a:t>
            </a:r>
            <a:endParaRPr lang="en-US" sz="3200" i="1" u="sng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6199" name="Text Box 7"/>
          <p:cNvSpPr txBox="1">
            <a:spLocks noChangeArrowheads="1"/>
          </p:cNvSpPr>
          <p:nvPr/>
        </p:nvSpPr>
        <p:spPr bwMode="auto">
          <a:xfrm>
            <a:off x="2671763" y="5194300"/>
            <a:ext cx="1714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latin typeface="Times New Roman" pitchFamily="18" charset="0"/>
              </a:rPr>
              <a:t>Sharp shadows</a:t>
            </a:r>
            <a:endParaRPr lang="en-US" sz="3200" i="1" u="sng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4498975" y="5167313"/>
            <a:ext cx="1544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latin typeface="Times New Roman" pitchFamily="18" charset="0"/>
              </a:rPr>
              <a:t>Soft shadows</a:t>
            </a:r>
            <a:endParaRPr lang="en-US" sz="3200" i="1" u="sng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6202" name="Text Box 10"/>
          <p:cNvSpPr txBox="1">
            <a:spLocks noChangeArrowheads="1"/>
          </p:cNvSpPr>
          <p:nvPr/>
        </p:nvSpPr>
        <p:spPr bwMode="auto">
          <a:xfrm>
            <a:off x="6350000" y="5170488"/>
            <a:ext cx="1668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latin typeface="Times New Roman" pitchFamily="18" charset="0"/>
              </a:rPr>
              <a:t>Special effects</a:t>
            </a:r>
            <a:endParaRPr lang="en-US" sz="3200" i="1" u="sng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6204" name="Line 12"/>
          <p:cNvSpPr>
            <a:spLocks noChangeShapeType="1"/>
          </p:cNvSpPr>
          <p:nvPr/>
        </p:nvSpPr>
        <p:spPr bwMode="auto">
          <a:xfrm flipH="1">
            <a:off x="1963738" y="4375150"/>
            <a:ext cx="2363787" cy="811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6205" name="Line 13"/>
          <p:cNvSpPr>
            <a:spLocks noChangeShapeType="1"/>
          </p:cNvSpPr>
          <p:nvPr/>
        </p:nvSpPr>
        <p:spPr bwMode="auto">
          <a:xfrm>
            <a:off x="4432300" y="4386263"/>
            <a:ext cx="2363788" cy="811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6206" name="Line 14"/>
          <p:cNvSpPr>
            <a:spLocks noChangeShapeType="1"/>
          </p:cNvSpPr>
          <p:nvPr/>
        </p:nvSpPr>
        <p:spPr bwMode="auto">
          <a:xfrm flipH="1">
            <a:off x="3527425" y="4375150"/>
            <a:ext cx="835025" cy="72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6207" name="Line 15"/>
          <p:cNvSpPr>
            <a:spLocks noChangeShapeType="1"/>
          </p:cNvSpPr>
          <p:nvPr/>
        </p:nvSpPr>
        <p:spPr bwMode="auto">
          <a:xfrm>
            <a:off x="4395788" y="4373563"/>
            <a:ext cx="835025" cy="728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Examples</a:t>
            </a:r>
          </a:p>
        </p:txBody>
      </p:sp>
      <p:sp>
        <p:nvSpPr>
          <p:cNvPr id="721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Even the floor casts shadow</a:t>
            </a:r>
          </a:p>
        </p:txBody>
      </p:sp>
      <p:pic>
        <p:nvPicPr>
          <p:cNvPr id="721924" name="Picture 4" descr="C:\mjk\Image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ltGray">
          <a:xfrm>
            <a:off x="1287463" y="2743200"/>
            <a:ext cx="5114925" cy="381952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</p:pic>
      <p:sp>
        <p:nvSpPr>
          <p:cNvPr id="721925" name="Text Box 5"/>
          <p:cNvSpPr txBox="1">
            <a:spLocks noChangeArrowheads="1"/>
          </p:cNvSpPr>
          <p:nvPr/>
        </p:nvSpPr>
        <p:spPr bwMode="auto">
          <a:xfrm>
            <a:off x="6637338" y="2562225"/>
            <a:ext cx="2100262" cy="25019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latin typeface="Arial" charset="0"/>
              </a:rPr>
              <a:t>Note shadow leakage due to</a:t>
            </a:r>
            <a:br>
              <a:rPr lang="en-US" sz="1800" b="1" i="1">
                <a:latin typeface="Arial" charset="0"/>
              </a:rPr>
            </a:br>
            <a:r>
              <a:rPr lang="en-US" sz="1800" b="1" i="1">
                <a:latin typeface="Arial" charset="0"/>
              </a:rPr>
              <a:t>infinitely thin floor</a:t>
            </a:r>
            <a:br>
              <a:rPr lang="en-US" sz="1800" b="1" i="1">
                <a:latin typeface="Arial" charset="0"/>
              </a:rPr>
            </a:br>
            <a:r>
              <a:rPr lang="en-US" sz="1800" b="1" i="1">
                <a:latin typeface="Arial" charset="0"/>
              </a:rPr>
              <a:t/>
            </a:r>
            <a:br>
              <a:rPr lang="en-US" sz="1800" b="1" i="1">
                <a:latin typeface="Arial" charset="0"/>
              </a:rPr>
            </a:br>
            <a:r>
              <a:rPr lang="en-US" sz="1800" b="1" i="1">
                <a:latin typeface="Arial" charset="0"/>
              </a:rPr>
              <a:t>Could be fixed by</a:t>
            </a:r>
            <a:br>
              <a:rPr lang="en-US" sz="1800" b="1" i="1">
                <a:latin typeface="Arial" charset="0"/>
              </a:rPr>
            </a:br>
            <a:r>
              <a:rPr lang="en-US" sz="1800" b="1" i="1">
                <a:latin typeface="Arial" charset="0"/>
              </a:rPr>
              <a:t>giving floor thickness</a:t>
            </a:r>
          </a:p>
        </p:txBody>
      </p:sp>
      <p:sp>
        <p:nvSpPr>
          <p:cNvPr id="721926" name="Line 6"/>
          <p:cNvSpPr>
            <a:spLocks noChangeShapeType="1"/>
          </p:cNvSpPr>
          <p:nvPr/>
        </p:nvSpPr>
        <p:spPr bwMode="auto">
          <a:xfrm flipH="1">
            <a:off x="4808538" y="3276600"/>
            <a:ext cx="1897062" cy="1600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>
            <a:outerShdw dist="28398" dir="1593903" algn="ctr" rotWithShape="0">
              <a:schemeClr val="hlink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21927" name="Line 7"/>
          <p:cNvSpPr>
            <a:spLocks noChangeShapeType="1"/>
          </p:cNvSpPr>
          <p:nvPr/>
        </p:nvSpPr>
        <p:spPr bwMode="auto">
          <a:xfrm flipH="1" flipV="1">
            <a:off x="4724400" y="4648200"/>
            <a:ext cx="137160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Projective Texturing</a:t>
            </a:r>
            <a:br>
              <a:rPr lang="en-US"/>
            </a:br>
            <a:r>
              <a:rPr lang="en-US"/>
              <a:t>for Spotlight Shadows</a:t>
            </a:r>
          </a:p>
        </p:txBody>
      </p:sp>
      <p:sp>
        <p:nvSpPr>
          <p:cNvPr id="722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Use a spotlight-style projected texture to give shadow maps a spotlight </a:t>
            </a:r>
            <a:br>
              <a:rPr lang="en-US" sz="2800"/>
            </a:br>
            <a:r>
              <a:rPr lang="en-US" sz="2800"/>
              <a:t>falloff.</a:t>
            </a:r>
          </a:p>
        </p:txBody>
      </p:sp>
      <p:pic>
        <p:nvPicPr>
          <p:cNvPr id="722948" name="Picture 4" descr="C:\mjk\shadow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ltGray">
          <a:xfrm>
            <a:off x="4953000" y="2514600"/>
            <a:ext cx="3657600" cy="39751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722949" name="Picture 5" descr="C:\src\devrel\OpenGL\main\data\images\nvlogo_spo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ltGray">
          <a:xfrm>
            <a:off x="1828800" y="3200400"/>
            <a:ext cx="2438400" cy="27432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Multi-texturing Shadow Maps</a:t>
            </a:r>
          </a:p>
        </p:txBody>
      </p:sp>
      <p:sp>
        <p:nvSpPr>
          <p:cNvPr id="7301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Consumer 3D hardware solution</a:t>
            </a:r>
          </a:p>
          <a:p>
            <a:pPr lvl="1"/>
            <a:r>
              <a:rPr lang="en-US" sz="2400"/>
              <a:t>Proposed by Wolfgang Heidrich in his 1999 Ph.D. thesis</a:t>
            </a:r>
          </a:p>
          <a:p>
            <a:pPr lvl="1"/>
            <a:r>
              <a:rPr lang="en-US" sz="2400"/>
              <a:t>Leverages today’s consumer multi-texture hardware</a:t>
            </a:r>
          </a:p>
          <a:p>
            <a:pPr lvl="2"/>
            <a:r>
              <a:rPr lang="en-US" sz="2000"/>
              <a:t>1st texture unit accesses 2D depth map texture</a:t>
            </a:r>
          </a:p>
          <a:p>
            <a:pPr lvl="2"/>
            <a:r>
              <a:rPr lang="en-US" sz="2000"/>
              <a:t>2nd texture unit accesses 1D Z range texture</a:t>
            </a:r>
          </a:p>
          <a:p>
            <a:pPr lvl="1"/>
            <a:r>
              <a:rPr lang="en-US" sz="2400"/>
              <a:t>Extended texture environment subtracts 2nd texture from 1st</a:t>
            </a:r>
          </a:p>
          <a:p>
            <a:pPr lvl="2"/>
            <a:r>
              <a:rPr lang="en-US" sz="2000"/>
              <a:t>shadowed if greater than zero, unshadowed otherwise</a:t>
            </a:r>
          </a:p>
          <a:p>
            <a:pPr lvl="2"/>
            <a:r>
              <a:rPr lang="en-US" sz="2000"/>
              <a:t>use alpha test to discard shadowed fragments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Dual-texture Shadow</a:t>
            </a:r>
            <a:br>
              <a:rPr lang="en-US"/>
            </a:br>
            <a:r>
              <a:rPr lang="en-US"/>
              <a:t>Mapping Approach</a:t>
            </a:r>
          </a:p>
        </p:txBody>
      </p:sp>
      <p:sp>
        <p:nvSpPr>
          <p:cNvPr id="7311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Constructing the depth map texture</a:t>
            </a:r>
          </a:p>
          <a:p>
            <a:pPr lvl="1"/>
            <a:r>
              <a:rPr lang="en-US"/>
              <a:t>Render scene from the light view (can disable color writes)</a:t>
            </a:r>
          </a:p>
          <a:p>
            <a:pPr lvl="1"/>
            <a:r>
              <a:rPr lang="en-US"/>
              <a:t>Use projective textures and a shadow map as before.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Dual-texture Shadow</a:t>
            </a:r>
            <a:br>
              <a:rPr lang="en-US"/>
            </a:br>
            <a:r>
              <a:rPr lang="en-US"/>
              <a:t>Mapping Approach</a:t>
            </a:r>
          </a:p>
        </p:txBody>
      </p:sp>
      <p:sp>
        <p:nvSpPr>
          <p:cNvPr id="7331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Two-pass shadow determination</a:t>
            </a:r>
          </a:p>
          <a:p>
            <a:pPr lvl="1"/>
            <a:r>
              <a:rPr lang="en-US" sz="2300"/>
              <a:t>1st pass: draw everything shadowed</a:t>
            </a:r>
          </a:p>
          <a:p>
            <a:pPr lvl="2"/>
            <a:r>
              <a:rPr lang="en-US" sz="1900"/>
              <a:t>render scene with light disabled -or- dimmed substantially and specular light color of zero</a:t>
            </a:r>
          </a:p>
          <a:p>
            <a:pPr lvl="2"/>
            <a:r>
              <a:rPr lang="en-US" sz="1900"/>
              <a:t>with depth testing enabled</a:t>
            </a:r>
          </a:p>
          <a:p>
            <a:pPr lvl="1"/>
            <a:r>
              <a:rPr lang="en-US" sz="2300"/>
              <a:t>2nd pass: draw unshadowed, rejecting shadowed fragments</a:t>
            </a:r>
          </a:p>
          <a:p>
            <a:pPr lvl="2"/>
            <a:r>
              <a:rPr lang="en-US" sz="1900"/>
              <a:t>use </a:t>
            </a:r>
            <a:r>
              <a:rPr lang="en-US" sz="1900" i="1"/>
              <a:t>glDepthFunc</a:t>
            </a:r>
            <a:r>
              <a:rPr lang="en-US" sz="1900"/>
              <a:t>(</a:t>
            </a:r>
            <a:r>
              <a:rPr lang="en-US" sz="1900" i="1"/>
              <a:t>GL_EQUAL</a:t>
            </a:r>
            <a:r>
              <a:rPr lang="en-US" sz="1900"/>
              <a:t>) to match 1st pass pixels</a:t>
            </a:r>
          </a:p>
          <a:p>
            <a:pPr lvl="2"/>
            <a:r>
              <a:rPr lang="en-US" sz="1900"/>
              <a:t>enable the light source, un-rejected pixels = </a:t>
            </a:r>
            <a:r>
              <a:rPr lang="en-US" sz="1900" i="1"/>
              <a:t>un</a:t>
            </a:r>
            <a:r>
              <a:rPr lang="en-US" sz="1900"/>
              <a:t>shadowed</a:t>
            </a:r>
          </a:p>
          <a:p>
            <a:pPr lvl="2"/>
            <a:r>
              <a:rPr lang="en-US" sz="1900"/>
              <a:t>use dual-texture as described in subsequent slides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Dual-texture Shadow</a:t>
            </a:r>
            <a:br>
              <a:rPr lang="en-US"/>
            </a:br>
            <a:r>
              <a:rPr lang="en-US"/>
              <a:t>Mapping Approach</a:t>
            </a:r>
          </a:p>
        </p:txBody>
      </p:sp>
      <p:sp>
        <p:nvSpPr>
          <p:cNvPr id="7342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Dual-texture configuration</a:t>
            </a:r>
          </a:p>
          <a:p>
            <a:pPr lvl="1"/>
            <a:r>
              <a:rPr lang="en-US" sz="2400"/>
              <a:t>1st texture unit</a:t>
            </a:r>
          </a:p>
          <a:p>
            <a:pPr lvl="2"/>
            <a:r>
              <a:rPr lang="en-US" sz="2000"/>
              <a:t>bind to 2D texture containing light’s depth map texture</a:t>
            </a:r>
          </a:p>
          <a:p>
            <a:pPr lvl="2"/>
            <a:r>
              <a:rPr lang="en-US" sz="2000"/>
              <a:t>intensity texture format (same value in RGB and alpha)</a:t>
            </a:r>
          </a:p>
          <a:p>
            <a:pPr lvl="1"/>
            <a:r>
              <a:rPr lang="en-US" sz="2400"/>
              <a:t>2nd texture unit</a:t>
            </a:r>
          </a:p>
          <a:p>
            <a:pPr lvl="2"/>
            <a:r>
              <a:rPr lang="en-US" sz="2000"/>
              <a:t>bind to 1D texture containing a linear ramp from 0 to 1</a:t>
            </a:r>
          </a:p>
          <a:p>
            <a:pPr lvl="2"/>
            <a:r>
              <a:rPr lang="en-US" sz="2000"/>
              <a:t>maps S texture coordinate in [0, 1] range to intensity value in [0, 1] range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Dual-texture Shadow</a:t>
            </a:r>
            <a:br>
              <a:rPr lang="en-US"/>
            </a:br>
            <a:r>
              <a:rPr lang="en-US"/>
              <a:t>Mapping Approach</a:t>
            </a:r>
          </a:p>
        </p:txBody>
      </p:sp>
      <p:sp>
        <p:nvSpPr>
          <p:cNvPr id="7352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Texgen Configuration</a:t>
            </a:r>
          </a:p>
          <a:p>
            <a:pPr lvl="1"/>
            <a:r>
              <a:rPr lang="en-US"/>
              <a:t>1st texture unit using 2D texture</a:t>
            </a:r>
          </a:p>
          <a:p>
            <a:pPr lvl="2"/>
            <a:r>
              <a:rPr lang="en-US"/>
              <a:t>generate (s/q, t/q) to access depth map texture, ignore R</a:t>
            </a:r>
          </a:p>
        </p:txBody>
      </p:sp>
      <p:sp>
        <p:nvSpPr>
          <p:cNvPr id="735236" name="Text Box 4"/>
          <p:cNvSpPr txBox="1">
            <a:spLocks noChangeArrowheads="1"/>
          </p:cNvSpPr>
          <p:nvPr/>
        </p:nvSpPr>
        <p:spPr bwMode="auto">
          <a:xfrm>
            <a:off x="1958975" y="3952875"/>
            <a:ext cx="442913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1/2</a:t>
            </a:r>
          </a:p>
        </p:txBody>
      </p:sp>
      <p:sp>
        <p:nvSpPr>
          <p:cNvPr id="735237" name="Text Box 5"/>
          <p:cNvSpPr txBox="1">
            <a:spLocks noChangeArrowheads="1"/>
          </p:cNvSpPr>
          <p:nvPr/>
        </p:nvSpPr>
        <p:spPr bwMode="auto">
          <a:xfrm>
            <a:off x="2216150" y="4486275"/>
            <a:ext cx="444500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1/2</a:t>
            </a:r>
          </a:p>
        </p:txBody>
      </p:sp>
      <p:sp>
        <p:nvSpPr>
          <p:cNvPr id="735238" name="Text Box 6"/>
          <p:cNvSpPr txBox="1">
            <a:spLocks noChangeArrowheads="1"/>
          </p:cNvSpPr>
          <p:nvPr/>
        </p:nvSpPr>
        <p:spPr bwMode="auto">
          <a:xfrm>
            <a:off x="3003550" y="5476875"/>
            <a:ext cx="274638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735239" name="Text Box 7"/>
          <p:cNvSpPr txBox="1">
            <a:spLocks noChangeArrowheads="1"/>
          </p:cNvSpPr>
          <p:nvPr/>
        </p:nvSpPr>
        <p:spPr bwMode="auto">
          <a:xfrm>
            <a:off x="2919413" y="4486275"/>
            <a:ext cx="442912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1/2</a:t>
            </a:r>
          </a:p>
        </p:txBody>
      </p:sp>
      <p:sp>
        <p:nvSpPr>
          <p:cNvPr id="735240" name="Text Box 8"/>
          <p:cNvSpPr txBox="1">
            <a:spLocks noChangeArrowheads="1"/>
          </p:cNvSpPr>
          <p:nvPr/>
        </p:nvSpPr>
        <p:spPr bwMode="auto">
          <a:xfrm>
            <a:off x="2919413" y="3952875"/>
            <a:ext cx="442912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1/2</a:t>
            </a:r>
          </a:p>
        </p:txBody>
      </p:sp>
      <p:sp>
        <p:nvSpPr>
          <p:cNvPr id="735241" name="Text Box 9"/>
          <p:cNvSpPr txBox="1">
            <a:spLocks noChangeArrowheads="1"/>
          </p:cNvSpPr>
          <p:nvPr/>
        </p:nvSpPr>
        <p:spPr bwMode="auto">
          <a:xfrm>
            <a:off x="3657600" y="4173538"/>
            <a:ext cx="1176338" cy="1371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Light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frustum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(projection)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matrix</a:t>
            </a:r>
          </a:p>
        </p:txBody>
      </p:sp>
      <p:sp>
        <p:nvSpPr>
          <p:cNvPr id="735242" name="Text Box 10"/>
          <p:cNvSpPr txBox="1">
            <a:spLocks noChangeArrowheads="1"/>
          </p:cNvSpPr>
          <p:nvPr/>
        </p:nvSpPr>
        <p:spPr bwMode="auto">
          <a:xfrm>
            <a:off x="5148263" y="4173538"/>
            <a:ext cx="893762" cy="1371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Light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view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(look at)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matrix</a:t>
            </a:r>
          </a:p>
        </p:txBody>
      </p:sp>
      <p:sp>
        <p:nvSpPr>
          <p:cNvPr id="735243" name="Text Box 11"/>
          <p:cNvSpPr txBox="1">
            <a:spLocks noChangeArrowheads="1"/>
          </p:cNvSpPr>
          <p:nvPr/>
        </p:nvSpPr>
        <p:spPr bwMode="auto">
          <a:xfrm>
            <a:off x="6502400" y="4046538"/>
            <a:ext cx="895350" cy="16732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Inverse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eye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view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(look at)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matrix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 flipH="1">
            <a:off x="3292475" y="3919538"/>
            <a:ext cx="93663" cy="1933575"/>
            <a:chOff x="4464" y="1968"/>
            <a:chExt cx="96" cy="1440"/>
          </a:xfrm>
        </p:grpSpPr>
        <p:sp>
          <p:nvSpPr>
            <p:cNvPr id="735245" name="Line 13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246" name="Line 14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247" name="Line 15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1897063" y="3919538"/>
            <a:ext cx="134937" cy="1933575"/>
            <a:chOff x="432" y="1848"/>
            <a:chExt cx="96" cy="1440"/>
          </a:xfrm>
        </p:grpSpPr>
        <p:sp>
          <p:nvSpPr>
            <p:cNvPr id="735249" name="Line 17"/>
            <p:cNvSpPr>
              <a:spLocks noChangeShapeType="1"/>
            </p:cNvSpPr>
            <p:nvPr/>
          </p:nvSpPr>
          <p:spPr bwMode="auto">
            <a:xfrm>
              <a:off x="432" y="184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250" name="Line 18"/>
            <p:cNvSpPr>
              <a:spLocks noChangeShapeType="1"/>
            </p:cNvSpPr>
            <p:nvPr/>
          </p:nvSpPr>
          <p:spPr bwMode="auto">
            <a:xfrm>
              <a:off x="432" y="328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251" name="Line 19"/>
            <p:cNvSpPr>
              <a:spLocks noChangeShapeType="1"/>
            </p:cNvSpPr>
            <p:nvPr/>
          </p:nvSpPr>
          <p:spPr bwMode="auto">
            <a:xfrm>
              <a:off x="432" y="184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 flipH="1">
            <a:off x="4741863" y="3919538"/>
            <a:ext cx="134937" cy="1933575"/>
            <a:chOff x="4464" y="1968"/>
            <a:chExt cx="96" cy="1440"/>
          </a:xfrm>
        </p:grpSpPr>
        <p:sp>
          <p:nvSpPr>
            <p:cNvPr id="735253" name="Line 21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254" name="Line 22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255" name="Line 23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3657600" y="3919538"/>
            <a:ext cx="134938" cy="1933575"/>
            <a:chOff x="432" y="1848"/>
            <a:chExt cx="96" cy="1440"/>
          </a:xfrm>
        </p:grpSpPr>
        <p:sp>
          <p:nvSpPr>
            <p:cNvPr id="735257" name="Line 25"/>
            <p:cNvSpPr>
              <a:spLocks noChangeShapeType="1"/>
            </p:cNvSpPr>
            <p:nvPr/>
          </p:nvSpPr>
          <p:spPr bwMode="auto">
            <a:xfrm>
              <a:off x="432" y="184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258" name="Line 26"/>
            <p:cNvSpPr>
              <a:spLocks noChangeShapeType="1"/>
            </p:cNvSpPr>
            <p:nvPr/>
          </p:nvSpPr>
          <p:spPr bwMode="auto">
            <a:xfrm>
              <a:off x="432" y="328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259" name="Line 27"/>
            <p:cNvSpPr>
              <a:spLocks noChangeShapeType="1"/>
            </p:cNvSpPr>
            <p:nvPr/>
          </p:nvSpPr>
          <p:spPr bwMode="auto">
            <a:xfrm>
              <a:off x="432" y="184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 flipH="1">
            <a:off x="6027738" y="3919538"/>
            <a:ext cx="136525" cy="1933575"/>
            <a:chOff x="4464" y="1968"/>
            <a:chExt cx="96" cy="1440"/>
          </a:xfrm>
        </p:grpSpPr>
        <p:sp>
          <p:nvSpPr>
            <p:cNvPr id="735261" name="Line 29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262" name="Line 30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263" name="Line 31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5080000" y="3919538"/>
            <a:ext cx="134938" cy="1933575"/>
            <a:chOff x="432" y="1848"/>
            <a:chExt cx="96" cy="1440"/>
          </a:xfrm>
        </p:grpSpPr>
        <p:sp>
          <p:nvSpPr>
            <p:cNvPr id="735265" name="Line 33"/>
            <p:cNvSpPr>
              <a:spLocks noChangeShapeType="1"/>
            </p:cNvSpPr>
            <p:nvPr/>
          </p:nvSpPr>
          <p:spPr bwMode="auto">
            <a:xfrm>
              <a:off x="432" y="184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266" name="Line 34"/>
            <p:cNvSpPr>
              <a:spLocks noChangeShapeType="1"/>
            </p:cNvSpPr>
            <p:nvPr/>
          </p:nvSpPr>
          <p:spPr bwMode="auto">
            <a:xfrm>
              <a:off x="432" y="328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267" name="Line 35"/>
            <p:cNvSpPr>
              <a:spLocks noChangeShapeType="1"/>
            </p:cNvSpPr>
            <p:nvPr/>
          </p:nvSpPr>
          <p:spPr bwMode="auto">
            <a:xfrm>
              <a:off x="432" y="184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6367463" y="3919538"/>
            <a:ext cx="134937" cy="1933575"/>
            <a:chOff x="432" y="1848"/>
            <a:chExt cx="96" cy="1440"/>
          </a:xfrm>
        </p:grpSpPr>
        <p:sp>
          <p:nvSpPr>
            <p:cNvPr id="735269" name="Line 37"/>
            <p:cNvSpPr>
              <a:spLocks noChangeShapeType="1"/>
            </p:cNvSpPr>
            <p:nvPr/>
          </p:nvSpPr>
          <p:spPr bwMode="auto">
            <a:xfrm>
              <a:off x="432" y="184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270" name="Line 38"/>
            <p:cNvSpPr>
              <a:spLocks noChangeShapeType="1"/>
            </p:cNvSpPr>
            <p:nvPr/>
          </p:nvSpPr>
          <p:spPr bwMode="auto">
            <a:xfrm>
              <a:off x="432" y="328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271" name="Line 39"/>
            <p:cNvSpPr>
              <a:spLocks noChangeShapeType="1"/>
            </p:cNvSpPr>
            <p:nvPr/>
          </p:nvSpPr>
          <p:spPr bwMode="auto">
            <a:xfrm>
              <a:off x="432" y="184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9" name="Group 40"/>
          <p:cNvGrpSpPr>
            <a:grpSpLocks/>
          </p:cNvGrpSpPr>
          <p:nvPr/>
        </p:nvGrpSpPr>
        <p:grpSpPr bwMode="auto">
          <a:xfrm flipH="1">
            <a:off x="7383463" y="3919538"/>
            <a:ext cx="134937" cy="1933575"/>
            <a:chOff x="4464" y="1968"/>
            <a:chExt cx="96" cy="1440"/>
          </a:xfrm>
        </p:grpSpPr>
        <p:sp>
          <p:nvSpPr>
            <p:cNvPr id="735273" name="Line 41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274" name="Line 42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275" name="Line 43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735276" name="Text Box 44"/>
          <p:cNvSpPr txBox="1">
            <a:spLocks noChangeArrowheads="1"/>
          </p:cNvSpPr>
          <p:nvPr/>
        </p:nvSpPr>
        <p:spPr bwMode="auto">
          <a:xfrm>
            <a:off x="1422400" y="4495800"/>
            <a:ext cx="365125" cy="685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1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=</a:t>
            </a:r>
          </a:p>
        </p:txBody>
      </p:sp>
      <p:grpSp>
        <p:nvGrpSpPr>
          <p:cNvPr id="10" name="Group 45"/>
          <p:cNvGrpSpPr>
            <a:grpSpLocks/>
          </p:cNvGrpSpPr>
          <p:nvPr/>
        </p:nvGrpSpPr>
        <p:grpSpPr bwMode="auto">
          <a:xfrm flipH="1">
            <a:off x="8262938" y="3886200"/>
            <a:ext cx="136525" cy="1981200"/>
            <a:chOff x="4464" y="1968"/>
            <a:chExt cx="96" cy="1440"/>
          </a:xfrm>
        </p:grpSpPr>
        <p:sp>
          <p:nvSpPr>
            <p:cNvPr id="735278" name="Line 46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279" name="Line 47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280" name="Line 48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11" name="Group 49"/>
          <p:cNvGrpSpPr>
            <a:grpSpLocks/>
          </p:cNvGrpSpPr>
          <p:nvPr/>
        </p:nvGrpSpPr>
        <p:grpSpPr bwMode="auto">
          <a:xfrm>
            <a:off x="7721600" y="3886200"/>
            <a:ext cx="134938" cy="1933575"/>
            <a:chOff x="432" y="1848"/>
            <a:chExt cx="96" cy="1440"/>
          </a:xfrm>
        </p:grpSpPr>
        <p:sp>
          <p:nvSpPr>
            <p:cNvPr id="735282" name="Line 50"/>
            <p:cNvSpPr>
              <a:spLocks noChangeShapeType="1"/>
            </p:cNvSpPr>
            <p:nvPr/>
          </p:nvSpPr>
          <p:spPr bwMode="auto">
            <a:xfrm>
              <a:off x="432" y="184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283" name="Line 51"/>
            <p:cNvSpPr>
              <a:spLocks noChangeShapeType="1"/>
            </p:cNvSpPr>
            <p:nvPr/>
          </p:nvSpPr>
          <p:spPr bwMode="auto">
            <a:xfrm>
              <a:off x="432" y="328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284" name="Line 52"/>
            <p:cNvSpPr>
              <a:spLocks noChangeShapeType="1"/>
            </p:cNvSpPr>
            <p:nvPr/>
          </p:nvSpPr>
          <p:spPr bwMode="auto">
            <a:xfrm>
              <a:off x="432" y="184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735285" name="Text Box 53"/>
          <p:cNvSpPr txBox="1">
            <a:spLocks noChangeArrowheads="1"/>
          </p:cNvSpPr>
          <p:nvPr/>
        </p:nvSpPr>
        <p:spPr bwMode="auto">
          <a:xfrm>
            <a:off x="7845425" y="3962400"/>
            <a:ext cx="471488" cy="17716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x</a:t>
            </a:r>
            <a:r>
              <a:rPr lang="en-US" b="1" i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</a:t>
            </a: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y</a:t>
            </a:r>
            <a:r>
              <a:rPr lang="en-US" b="1" i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</a:t>
            </a: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z</a:t>
            </a:r>
            <a:r>
              <a:rPr lang="en-US" b="1" i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</a:t>
            </a: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</a:t>
            </a:r>
            <a:r>
              <a:rPr lang="en-US" b="1" i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</a:t>
            </a:r>
            <a:endParaRPr lang="en-US" b="1" i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grpSp>
        <p:nvGrpSpPr>
          <p:cNvPr id="12" name="Group 54"/>
          <p:cNvGrpSpPr>
            <a:grpSpLocks/>
          </p:cNvGrpSpPr>
          <p:nvPr/>
        </p:nvGrpSpPr>
        <p:grpSpPr bwMode="auto">
          <a:xfrm flipH="1">
            <a:off x="1150938" y="3886200"/>
            <a:ext cx="136525" cy="1981200"/>
            <a:chOff x="4464" y="1968"/>
            <a:chExt cx="96" cy="1440"/>
          </a:xfrm>
        </p:grpSpPr>
        <p:sp>
          <p:nvSpPr>
            <p:cNvPr id="735287" name="Line 55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288" name="Line 56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289" name="Line 57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13" name="Group 58"/>
          <p:cNvGrpSpPr>
            <a:grpSpLocks/>
          </p:cNvGrpSpPr>
          <p:nvPr/>
        </p:nvGrpSpPr>
        <p:grpSpPr bwMode="auto">
          <a:xfrm>
            <a:off x="744538" y="3886200"/>
            <a:ext cx="136525" cy="1933575"/>
            <a:chOff x="432" y="1848"/>
            <a:chExt cx="96" cy="1440"/>
          </a:xfrm>
        </p:grpSpPr>
        <p:sp>
          <p:nvSpPr>
            <p:cNvPr id="735291" name="Line 59"/>
            <p:cNvSpPr>
              <a:spLocks noChangeShapeType="1"/>
            </p:cNvSpPr>
            <p:nvPr/>
          </p:nvSpPr>
          <p:spPr bwMode="auto">
            <a:xfrm>
              <a:off x="432" y="184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292" name="Line 60"/>
            <p:cNvSpPr>
              <a:spLocks noChangeShapeType="1"/>
            </p:cNvSpPr>
            <p:nvPr/>
          </p:nvSpPr>
          <p:spPr bwMode="auto">
            <a:xfrm>
              <a:off x="432" y="328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293" name="Line 61"/>
            <p:cNvSpPr>
              <a:spLocks noChangeShapeType="1"/>
            </p:cNvSpPr>
            <p:nvPr/>
          </p:nvSpPr>
          <p:spPr bwMode="auto">
            <a:xfrm>
              <a:off x="432" y="184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735294" name="Text Box 62"/>
          <p:cNvSpPr txBox="1">
            <a:spLocks noChangeArrowheads="1"/>
          </p:cNvSpPr>
          <p:nvPr/>
        </p:nvSpPr>
        <p:spPr bwMode="auto">
          <a:xfrm>
            <a:off x="873125" y="3962400"/>
            <a:ext cx="327025" cy="17716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</a:t>
            </a:r>
            <a:b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</a:t>
            </a:r>
            <a:b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q</a:t>
            </a:r>
          </a:p>
        </p:txBody>
      </p:sp>
      <p:sp>
        <p:nvSpPr>
          <p:cNvPr id="735295" name="Line 63"/>
          <p:cNvSpPr>
            <a:spLocks noChangeShapeType="1"/>
          </p:cNvSpPr>
          <p:nvPr/>
        </p:nvSpPr>
        <p:spPr bwMode="auto">
          <a:xfrm>
            <a:off x="1963738" y="6172200"/>
            <a:ext cx="41322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35296" name="Line 64"/>
          <p:cNvSpPr>
            <a:spLocks noChangeShapeType="1"/>
          </p:cNvSpPr>
          <p:nvPr/>
        </p:nvSpPr>
        <p:spPr bwMode="auto">
          <a:xfrm flipH="1" flipV="1">
            <a:off x="1828800" y="6019800"/>
            <a:ext cx="134938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35297" name="Line 65"/>
          <p:cNvSpPr>
            <a:spLocks noChangeShapeType="1"/>
          </p:cNvSpPr>
          <p:nvPr/>
        </p:nvSpPr>
        <p:spPr bwMode="auto">
          <a:xfrm flipV="1">
            <a:off x="6096000" y="6019800"/>
            <a:ext cx="134938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grpSp>
        <p:nvGrpSpPr>
          <p:cNvPr id="14" name="Group 66"/>
          <p:cNvGrpSpPr>
            <a:grpSpLocks/>
          </p:cNvGrpSpPr>
          <p:nvPr/>
        </p:nvGrpSpPr>
        <p:grpSpPr bwMode="auto">
          <a:xfrm flipV="1">
            <a:off x="6367463" y="6019800"/>
            <a:ext cx="1219200" cy="152400"/>
            <a:chOff x="4464" y="2448"/>
            <a:chExt cx="864" cy="96"/>
          </a:xfrm>
        </p:grpSpPr>
        <p:sp>
          <p:nvSpPr>
            <p:cNvPr id="735299" name="Line 67"/>
            <p:cNvSpPr>
              <a:spLocks noChangeShapeType="1"/>
            </p:cNvSpPr>
            <p:nvPr/>
          </p:nvSpPr>
          <p:spPr bwMode="auto">
            <a:xfrm>
              <a:off x="4560" y="2448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300" name="Line 68"/>
            <p:cNvSpPr>
              <a:spLocks noChangeShapeType="1"/>
            </p:cNvSpPr>
            <p:nvPr/>
          </p:nvSpPr>
          <p:spPr bwMode="auto">
            <a:xfrm flipH="1">
              <a:off x="4464" y="2448"/>
              <a:ext cx="96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5301" name="Line 69"/>
            <p:cNvSpPr>
              <a:spLocks noChangeShapeType="1"/>
            </p:cNvSpPr>
            <p:nvPr/>
          </p:nvSpPr>
          <p:spPr bwMode="auto">
            <a:xfrm>
              <a:off x="5232" y="2448"/>
              <a:ext cx="96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735302" name="Text Box 70"/>
          <p:cNvSpPr txBox="1">
            <a:spLocks noChangeArrowheads="1"/>
          </p:cNvSpPr>
          <p:nvPr/>
        </p:nvSpPr>
        <p:spPr bwMode="auto">
          <a:xfrm>
            <a:off x="744538" y="6248400"/>
            <a:ext cx="5484812" cy="533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Supply this combined transform to glTexGen</a:t>
            </a:r>
          </a:p>
        </p:txBody>
      </p:sp>
      <p:sp>
        <p:nvSpPr>
          <p:cNvPr id="735303" name="Text Box 71"/>
          <p:cNvSpPr txBox="1">
            <a:spLocks noChangeArrowheads="1"/>
          </p:cNvSpPr>
          <p:nvPr/>
        </p:nvSpPr>
        <p:spPr bwMode="auto">
          <a:xfrm>
            <a:off x="7586663" y="5992813"/>
            <a:ext cx="1166812" cy="8651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glTexGen</a:t>
            </a:r>
            <a:br>
              <a:rPr lang="en-US" sz="14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4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automatically</a:t>
            </a:r>
            <a:br>
              <a:rPr lang="en-US" sz="14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4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applies this</a:t>
            </a:r>
          </a:p>
        </p:txBody>
      </p:sp>
      <p:sp>
        <p:nvSpPr>
          <p:cNvPr id="735304" name="Line 72"/>
          <p:cNvSpPr>
            <a:spLocks noChangeShapeType="1"/>
          </p:cNvSpPr>
          <p:nvPr/>
        </p:nvSpPr>
        <p:spPr bwMode="auto">
          <a:xfrm flipH="1" flipV="1">
            <a:off x="7180263" y="6248400"/>
            <a:ext cx="406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Dual-texture Shadow</a:t>
            </a:r>
            <a:br>
              <a:rPr lang="en-US"/>
            </a:br>
            <a:r>
              <a:rPr lang="en-US"/>
              <a:t>Mapping Approach</a:t>
            </a:r>
          </a:p>
        </p:txBody>
      </p:sp>
      <p:sp>
        <p:nvSpPr>
          <p:cNvPr id="7362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Texgen Configuration</a:t>
            </a:r>
          </a:p>
          <a:p>
            <a:pPr lvl="1"/>
            <a:r>
              <a:rPr lang="en-US"/>
              <a:t>2nd texture unit using 1D texture</a:t>
            </a:r>
          </a:p>
          <a:p>
            <a:pPr lvl="2"/>
            <a:r>
              <a:rPr lang="en-US"/>
              <a:t>generate Z planar distance in S, flips what R is into S</a:t>
            </a:r>
          </a:p>
        </p:txBody>
      </p:sp>
      <p:sp>
        <p:nvSpPr>
          <p:cNvPr id="736260" name="Text Box 4"/>
          <p:cNvSpPr txBox="1">
            <a:spLocks noChangeArrowheads="1"/>
          </p:cNvSpPr>
          <p:nvPr/>
        </p:nvSpPr>
        <p:spPr bwMode="auto">
          <a:xfrm>
            <a:off x="2316163" y="3971925"/>
            <a:ext cx="442912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1/2</a:t>
            </a:r>
          </a:p>
        </p:txBody>
      </p:sp>
      <p:sp>
        <p:nvSpPr>
          <p:cNvPr id="736261" name="Text Box 5"/>
          <p:cNvSpPr txBox="1">
            <a:spLocks noChangeArrowheads="1"/>
          </p:cNvSpPr>
          <p:nvPr/>
        </p:nvSpPr>
        <p:spPr bwMode="auto">
          <a:xfrm>
            <a:off x="2573338" y="4505325"/>
            <a:ext cx="442912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1/2</a:t>
            </a:r>
          </a:p>
        </p:txBody>
      </p:sp>
      <p:sp>
        <p:nvSpPr>
          <p:cNvPr id="736262" name="Text Box 6"/>
          <p:cNvSpPr txBox="1">
            <a:spLocks noChangeArrowheads="1"/>
          </p:cNvSpPr>
          <p:nvPr/>
        </p:nvSpPr>
        <p:spPr bwMode="auto">
          <a:xfrm>
            <a:off x="3360738" y="5495925"/>
            <a:ext cx="274637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736263" name="Text Box 7"/>
          <p:cNvSpPr txBox="1">
            <a:spLocks noChangeArrowheads="1"/>
          </p:cNvSpPr>
          <p:nvPr/>
        </p:nvSpPr>
        <p:spPr bwMode="auto">
          <a:xfrm>
            <a:off x="3276600" y="4505325"/>
            <a:ext cx="442913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1/2</a:t>
            </a:r>
          </a:p>
        </p:txBody>
      </p:sp>
      <p:sp>
        <p:nvSpPr>
          <p:cNvPr id="736264" name="Text Box 8"/>
          <p:cNvSpPr txBox="1">
            <a:spLocks noChangeArrowheads="1"/>
          </p:cNvSpPr>
          <p:nvPr/>
        </p:nvSpPr>
        <p:spPr bwMode="auto">
          <a:xfrm>
            <a:off x="3276600" y="3971925"/>
            <a:ext cx="442913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1/2</a:t>
            </a:r>
          </a:p>
        </p:txBody>
      </p:sp>
      <p:sp>
        <p:nvSpPr>
          <p:cNvPr id="736265" name="Text Box 9"/>
          <p:cNvSpPr txBox="1">
            <a:spLocks noChangeArrowheads="1"/>
          </p:cNvSpPr>
          <p:nvPr/>
        </p:nvSpPr>
        <p:spPr bwMode="auto">
          <a:xfrm>
            <a:off x="4014788" y="4192588"/>
            <a:ext cx="1176337" cy="1371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Light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frustum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(projection)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matrix</a:t>
            </a:r>
          </a:p>
        </p:txBody>
      </p:sp>
      <p:sp>
        <p:nvSpPr>
          <p:cNvPr id="736266" name="Text Box 10"/>
          <p:cNvSpPr txBox="1">
            <a:spLocks noChangeArrowheads="1"/>
          </p:cNvSpPr>
          <p:nvPr/>
        </p:nvSpPr>
        <p:spPr bwMode="auto">
          <a:xfrm>
            <a:off x="5505450" y="4192588"/>
            <a:ext cx="893763" cy="1371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Light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view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(look at)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matrix</a:t>
            </a:r>
          </a:p>
        </p:txBody>
      </p:sp>
      <p:sp>
        <p:nvSpPr>
          <p:cNvPr id="736267" name="Text Box 11"/>
          <p:cNvSpPr txBox="1">
            <a:spLocks noChangeArrowheads="1"/>
          </p:cNvSpPr>
          <p:nvPr/>
        </p:nvSpPr>
        <p:spPr bwMode="auto">
          <a:xfrm>
            <a:off x="6859588" y="4065588"/>
            <a:ext cx="893762" cy="16732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Inverse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eye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view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(look at)</a:t>
            </a:r>
            <a:b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i="1">
                <a:solidFill>
                  <a:srgbClr val="FEC5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matrix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 flipH="1">
            <a:off x="3649663" y="3938588"/>
            <a:ext cx="93662" cy="1933575"/>
            <a:chOff x="4464" y="1968"/>
            <a:chExt cx="96" cy="1440"/>
          </a:xfrm>
        </p:grpSpPr>
        <p:sp>
          <p:nvSpPr>
            <p:cNvPr id="736269" name="Line 13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270" name="Line 14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271" name="Line 15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254250" y="3938588"/>
            <a:ext cx="134938" cy="1933575"/>
            <a:chOff x="432" y="1848"/>
            <a:chExt cx="96" cy="1440"/>
          </a:xfrm>
        </p:grpSpPr>
        <p:sp>
          <p:nvSpPr>
            <p:cNvPr id="736273" name="Line 17"/>
            <p:cNvSpPr>
              <a:spLocks noChangeShapeType="1"/>
            </p:cNvSpPr>
            <p:nvPr/>
          </p:nvSpPr>
          <p:spPr bwMode="auto">
            <a:xfrm>
              <a:off x="432" y="184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274" name="Line 18"/>
            <p:cNvSpPr>
              <a:spLocks noChangeShapeType="1"/>
            </p:cNvSpPr>
            <p:nvPr/>
          </p:nvSpPr>
          <p:spPr bwMode="auto">
            <a:xfrm>
              <a:off x="432" y="328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275" name="Line 19"/>
            <p:cNvSpPr>
              <a:spLocks noChangeShapeType="1"/>
            </p:cNvSpPr>
            <p:nvPr/>
          </p:nvSpPr>
          <p:spPr bwMode="auto">
            <a:xfrm>
              <a:off x="432" y="184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 flipH="1">
            <a:off x="5099050" y="3938588"/>
            <a:ext cx="134938" cy="1933575"/>
            <a:chOff x="4464" y="1968"/>
            <a:chExt cx="96" cy="1440"/>
          </a:xfrm>
        </p:grpSpPr>
        <p:sp>
          <p:nvSpPr>
            <p:cNvPr id="736277" name="Line 21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278" name="Line 22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279" name="Line 23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4014788" y="3938588"/>
            <a:ext cx="134937" cy="1933575"/>
            <a:chOff x="432" y="1848"/>
            <a:chExt cx="96" cy="1440"/>
          </a:xfrm>
        </p:grpSpPr>
        <p:sp>
          <p:nvSpPr>
            <p:cNvPr id="736281" name="Line 25"/>
            <p:cNvSpPr>
              <a:spLocks noChangeShapeType="1"/>
            </p:cNvSpPr>
            <p:nvPr/>
          </p:nvSpPr>
          <p:spPr bwMode="auto">
            <a:xfrm>
              <a:off x="432" y="184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282" name="Line 26"/>
            <p:cNvSpPr>
              <a:spLocks noChangeShapeType="1"/>
            </p:cNvSpPr>
            <p:nvPr/>
          </p:nvSpPr>
          <p:spPr bwMode="auto">
            <a:xfrm>
              <a:off x="432" y="328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283" name="Line 27"/>
            <p:cNvSpPr>
              <a:spLocks noChangeShapeType="1"/>
            </p:cNvSpPr>
            <p:nvPr/>
          </p:nvSpPr>
          <p:spPr bwMode="auto">
            <a:xfrm>
              <a:off x="432" y="184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 flipH="1">
            <a:off x="6384925" y="3938588"/>
            <a:ext cx="136525" cy="1933575"/>
            <a:chOff x="4464" y="1968"/>
            <a:chExt cx="96" cy="1440"/>
          </a:xfrm>
        </p:grpSpPr>
        <p:sp>
          <p:nvSpPr>
            <p:cNvPr id="736285" name="Line 29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286" name="Line 30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287" name="Line 31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5437188" y="3938588"/>
            <a:ext cx="134937" cy="1933575"/>
            <a:chOff x="432" y="1848"/>
            <a:chExt cx="96" cy="1440"/>
          </a:xfrm>
        </p:grpSpPr>
        <p:sp>
          <p:nvSpPr>
            <p:cNvPr id="736289" name="Line 33"/>
            <p:cNvSpPr>
              <a:spLocks noChangeShapeType="1"/>
            </p:cNvSpPr>
            <p:nvPr/>
          </p:nvSpPr>
          <p:spPr bwMode="auto">
            <a:xfrm>
              <a:off x="432" y="184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290" name="Line 34"/>
            <p:cNvSpPr>
              <a:spLocks noChangeShapeType="1"/>
            </p:cNvSpPr>
            <p:nvPr/>
          </p:nvSpPr>
          <p:spPr bwMode="auto">
            <a:xfrm>
              <a:off x="432" y="328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291" name="Line 35"/>
            <p:cNvSpPr>
              <a:spLocks noChangeShapeType="1"/>
            </p:cNvSpPr>
            <p:nvPr/>
          </p:nvSpPr>
          <p:spPr bwMode="auto">
            <a:xfrm>
              <a:off x="432" y="184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6724650" y="3938588"/>
            <a:ext cx="134938" cy="1933575"/>
            <a:chOff x="432" y="1848"/>
            <a:chExt cx="96" cy="1440"/>
          </a:xfrm>
        </p:grpSpPr>
        <p:sp>
          <p:nvSpPr>
            <p:cNvPr id="736293" name="Line 37"/>
            <p:cNvSpPr>
              <a:spLocks noChangeShapeType="1"/>
            </p:cNvSpPr>
            <p:nvPr/>
          </p:nvSpPr>
          <p:spPr bwMode="auto">
            <a:xfrm>
              <a:off x="432" y="184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294" name="Line 38"/>
            <p:cNvSpPr>
              <a:spLocks noChangeShapeType="1"/>
            </p:cNvSpPr>
            <p:nvPr/>
          </p:nvSpPr>
          <p:spPr bwMode="auto">
            <a:xfrm>
              <a:off x="432" y="328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295" name="Line 39"/>
            <p:cNvSpPr>
              <a:spLocks noChangeShapeType="1"/>
            </p:cNvSpPr>
            <p:nvPr/>
          </p:nvSpPr>
          <p:spPr bwMode="auto">
            <a:xfrm>
              <a:off x="432" y="184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9" name="Group 40"/>
          <p:cNvGrpSpPr>
            <a:grpSpLocks/>
          </p:cNvGrpSpPr>
          <p:nvPr/>
        </p:nvGrpSpPr>
        <p:grpSpPr bwMode="auto">
          <a:xfrm flipH="1">
            <a:off x="7740650" y="3938588"/>
            <a:ext cx="134938" cy="1933575"/>
            <a:chOff x="4464" y="1968"/>
            <a:chExt cx="96" cy="1440"/>
          </a:xfrm>
        </p:grpSpPr>
        <p:sp>
          <p:nvSpPr>
            <p:cNvPr id="736297" name="Line 41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298" name="Line 42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299" name="Line 43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736300" name="Text Box 44"/>
          <p:cNvSpPr txBox="1">
            <a:spLocks noChangeArrowheads="1"/>
          </p:cNvSpPr>
          <p:nvPr/>
        </p:nvSpPr>
        <p:spPr bwMode="auto">
          <a:xfrm>
            <a:off x="736600" y="4543425"/>
            <a:ext cx="365125" cy="685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1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=</a:t>
            </a:r>
          </a:p>
        </p:txBody>
      </p:sp>
      <p:grpSp>
        <p:nvGrpSpPr>
          <p:cNvPr id="10" name="Group 45"/>
          <p:cNvGrpSpPr>
            <a:grpSpLocks/>
          </p:cNvGrpSpPr>
          <p:nvPr/>
        </p:nvGrpSpPr>
        <p:grpSpPr bwMode="auto">
          <a:xfrm flipH="1">
            <a:off x="8620125" y="3905250"/>
            <a:ext cx="136525" cy="1981200"/>
            <a:chOff x="4464" y="1968"/>
            <a:chExt cx="96" cy="1440"/>
          </a:xfrm>
        </p:grpSpPr>
        <p:sp>
          <p:nvSpPr>
            <p:cNvPr id="736302" name="Line 46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303" name="Line 47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304" name="Line 48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11" name="Group 49"/>
          <p:cNvGrpSpPr>
            <a:grpSpLocks/>
          </p:cNvGrpSpPr>
          <p:nvPr/>
        </p:nvGrpSpPr>
        <p:grpSpPr bwMode="auto">
          <a:xfrm>
            <a:off x="8078788" y="3905250"/>
            <a:ext cx="134937" cy="1933575"/>
            <a:chOff x="432" y="1848"/>
            <a:chExt cx="96" cy="1440"/>
          </a:xfrm>
        </p:grpSpPr>
        <p:sp>
          <p:nvSpPr>
            <p:cNvPr id="736306" name="Line 50"/>
            <p:cNvSpPr>
              <a:spLocks noChangeShapeType="1"/>
            </p:cNvSpPr>
            <p:nvPr/>
          </p:nvSpPr>
          <p:spPr bwMode="auto">
            <a:xfrm>
              <a:off x="432" y="184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307" name="Line 51"/>
            <p:cNvSpPr>
              <a:spLocks noChangeShapeType="1"/>
            </p:cNvSpPr>
            <p:nvPr/>
          </p:nvSpPr>
          <p:spPr bwMode="auto">
            <a:xfrm>
              <a:off x="432" y="328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308" name="Line 52"/>
            <p:cNvSpPr>
              <a:spLocks noChangeShapeType="1"/>
            </p:cNvSpPr>
            <p:nvPr/>
          </p:nvSpPr>
          <p:spPr bwMode="auto">
            <a:xfrm>
              <a:off x="432" y="184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736309" name="Text Box 53"/>
          <p:cNvSpPr txBox="1">
            <a:spLocks noChangeArrowheads="1"/>
          </p:cNvSpPr>
          <p:nvPr/>
        </p:nvSpPr>
        <p:spPr bwMode="auto">
          <a:xfrm>
            <a:off x="8202613" y="3981450"/>
            <a:ext cx="471487" cy="17716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x</a:t>
            </a:r>
            <a:r>
              <a:rPr lang="en-US" b="1" i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</a:t>
            </a: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y</a:t>
            </a:r>
            <a:r>
              <a:rPr lang="en-US" b="1" i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</a:t>
            </a: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z</a:t>
            </a:r>
            <a:r>
              <a:rPr lang="en-US" b="1" i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</a:t>
            </a: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</a:t>
            </a:r>
            <a:r>
              <a:rPr lang="en-US" b="1" i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</a:t>
            </a:r>
            <a:endParaRPr lang="en-US" b="1" i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grpSp>
        <p:nvGrpSpPr>
          <p:cNvPr id="12" name="Group 54"/>
          <p:cNvGrpSpPr>
            <a:grpSpLocks/>
          </p:cNvGrpSpPr>
          <p:nvPr/>
        </p:nvGrpSpPr>
        <p:grpSpPr bwMode="auto">
          <a:xfrm flipH="1">
            <a:off x="592138" y="3933825"/>
            <a:ext cx="136525" cy="1981200"/>
            <a:chOff x="4464" y="1968"/>
            <a:chExt cx="96" cy="1440"/>
          </a:xfrm>
        </p:grpSpPr>
        <p:sp>
          <p:nvSpPr>
            <p:cNvPr id="736311" name="Line 55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312" name="Line 56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313" name="Line 57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13" name="Group 58"/>
          <p:cNvGrpSpPr>
            <a:grpSpLocks/>
          </p:cNvGrpSpPr>
          <p:nvPr/>
        </p:nvGrpSpPr>
        <p:grpSpPr bwMode="auto">
          <a:xfrm>
            <a:off x="185738" y="3933825"/>
            <a:ext cx="136525" cy="1933575"/>
            <a:chOff x="432" y="1848"/>
            <a:chExt cx="96" cy="1440"/>
          </a:xfrm>
        </p:grpSpPr>
        <p:sp>
          <p:nvSpPr>
            <p:cNvPr id="736315" name="Line 59"/>
            <p:cNvSpPr>
              <a:spLocks noChangeShapeType="1"/>
            </p:cNvSpPr>
            <p:nvPr/>
          </p:nvSpPr>
          <p:spPr bwMode="auto">
            <a:xfrm>
              <a:off x="432" y="184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316" name="Line 60"/>
            <p:cNvSpPr>
              <a:spLocks noChangeShapeType="1"/>
            </p:cNvSpPr>
            <p:nvPr/>
          </p:nvSpPr>
          <p:spPr bwMode="auto">
            <a:xfrm>
              <a:off x="432" y="328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317" name="Line 61"/>
            <p:cNvSpPr>
              <a:spLocks noChangeShapeType="1"/>
            </p:cNvSpPr>
            <p:nvPr/>
          </p:nvSpPr>
          <p:spPr bwMode="auto">
            <a:xfrm>
              <a:off x="432" y="184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736318" name="Text Box 62"/>
          <p:cNvSpPr txBox="1">
            <a:spLocks noChangeArrowheads="1"/>
          </p:cNvSpPr>
          <p:nvPr/>
        </p:nvSpPr>
        <p:spPr bwMode="auto">
          <a:xfrm>
            <a:off x="314325" y="4010025"/>
            <a:ext cx="327025" cy="17716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</a:t>
            </a:r>
            <a:b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q</a:t>
            </a:r>
          </a:p>
        </p:txBody>
      </p:sp>
      <p:sp>
        <p:nvSpPr>
          <p:cNvPr id="736319" name="Line 63"/>
          <p:cNvSpPr>
            <a:spLocks noChangeShapeType="1"/>
          </p:cNvSpPr>
          <p:nvPr/>
        </p:nvSpPr>
        <p:spPr bwMode="auto">
          <a:xfrm>
            <a:off x="1287463" y="6172200"/>
            <a:ext cx="51323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36320" name="Line 64"/>
          <p:cNvSpPr>
            <a:spLocks noChangeShapeType="1"/>
          </p:cNvSpPr>
          <p:nvPr/>
        </p:nvSpPr>
        <p:spPr bwMode="auto">
          <a:xfrm flipH="1" flipV="1">
            <a:off x="1150938" y="6019800"/>
            <a:ext cx="136525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36321" name="Line 65"/>
          <p:cNvSpPr>
            <a:spLocks noChangeShapeType="1"/>
          </p:cNvSpPr>
          <p:nvPr/>
        </p:nvSpPr>
        <p:spPr bwMode="auto">
          <a:xfrm flipV="1">
            <a:off x="6419850" y="6019800"/>
            <a:ext cx="134938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grpSp>
        <p:nvGrpSpPr>
          <p:cNvPr id="14" name="Group 66"/>
          <p:cNvGrpSpPr>
            <a:grpSpLocks/>
          </p:cNvGrpSpPr>
          <p:nvPr/>
        </p:nvGrpSpPr>
        <p:grpSpPr bwMode="auto">
          <a:xfrm flipV="1">
            <a:off x="6689725" y="6019800"/>
            <a:ext cx="1219200" cy="152400"/>
            <a:chOff x="4464" y="2448"/>
            <a:chExt cx="864" cy="96"/>
          </a:xfrm>
        </p:grpSpPr>
        <p:sp>
          <p:nvSpPr>
            <p:cNvPr id="736323" name="Line 67"/>
            <p:cNvSpPr>
              <a:spLocks noChangeShapeType="1"/>
            </p:cNvSpPr>
            <p:nvPr/>
          </p:nvSpPr>
          <p:spPr bwMode="auto">
            <a:xfrm>
              <a:off x="4560" y="2448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324" name="Line 68"/>
            <p:cNvSpPr>
              <a:spLocks noChangeShapeType="1"/>
            </p:cNvSpPr>
            <p:nvPr/>
          </p:nvSpPr>
          <p:spPr bwMode="auto">
            <a:xfrm flipH="1">
              <a:off x="4464" y="2448"/>
              <a:ext cx="96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325" name="Line 69"/>
            <p:cNvSpPr>
              <a:spLocks noChangeShapeType="1"/>
            </p:cNvSpPr>
            <p:nvPr/>
          </p:nvSpPr>
          <p:spPr bwMode="auto">
            <a:xfrm>
              <a:off x="5232" y="2448"/>
              <a:ext cx="96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736326" name="Text Box 70"/>
          <p:cNvSpPr txBox="1">
            <a:spLocks noChangeArrowheads="1"/>
          </p:cNvSpPr>
          <p:nvPr/>
        </p:nvSpPr>
        <p:spPr bwMode="auto">
          <a:xfrm>
            <a:off x="1068388" y="6248400"/>
            <a:ext cx="5484812" cy="533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Supply this combined transform to glTexGen</a:t>
            </a:r>
          </a:p>
        </p:txBody>
      </p:sp>
      <p:sp>
        <p:nvSpPr>
          <p:cNvPr id="736327" name="Text Box 71"/>
          <p:cNvSpPr txBox="1">
            <a:spLocks noChangeArrowheads="1"/>
          </p:cNvSpPr>
          <p:nvPr/>
        </p:nvSpPr>
        <p:spPr bwMode="auto">
          <a:xfrm>
            <a:off x="7908925" y="5992813"/>
            <a:ext cx="1166813" cy="8651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glTexGen</a:t>
            </a:r>
            <a:br>
              <a:rPr lang="en-US" sz="14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4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automatically</a:t>
            </a:r>
            <a:br>
              <a:rPr lang="en-US" sz="14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4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applies this</a:t>
            </a:r>
          </a:p>
        </p:txBody>
      </p:sp>
      <p:sp>
        <p:nvSpPr>
          <p:cNvPr id="736328" name="Line 72"/>
          <p:cNvSpPr>
            <a:spLocks noChangeShapeType="1"/>
          </p:cNvSpPr>
          <p:nvPr/>
        </p:nvSpPr>
        <p:spPr bwMode="auto">
          <a:xfrm flipH="1" flipV="1">
            <a:off x="7502525" y="6248400"/>
            <a:ext cx="406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grpSp>
        <p:nvGrpSpPr>
          <p:cNvPr id="15" name="Group 73"/>
          <p:cNvGrpSpPr>
            <a:grpSpLocks/>
          </p:cNvGrpSpPr>
          <p:nvPr/>
        </p:nvGrpSpPr>
        <p:grpSpPr bwMode="auto">
          <a:xfrm flipH="1">
            <a:off x="1963738" y="3962400"/>
            <a:ext cx="95250" cy="1933575"/>
            <a:chOff x="4464" y="1968"/>
            <a:chExt cx="96" cy="1440"/>
          </a:xfrm>
        </p:grpSpPr>
        <p:sp>
          <p:nvSpPr>
            <p:cNvPr id="736330" name="Line 74"/>
            <p:cNvSpPr>
              <a:spLocks noChangeShapeType="1"/>
            </p:cNvSpPr>
            <p:nvPr/>
          </p:nvSpPr>
          <p:spPr bwMode="auto">
            <a:xfrm>
              <a:off x="4464" y="196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331" name="Line 75"/>
            <p:cNvSpPr>
              <a:spLocks noChangeShapeType="1"/>
            </p:cNvSpPr>
            <p:nvPr/>
          </p:nvSpPr>
          <p:spPr bwMode="auto">
            <a:xfrm>
              <a:off x="4464" y="340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332" name="Line 76"/>
            <p:cNvSpPr>
              <a:spLocks noChangeShapeType="1"/>
            </p:cNvSpPr>
            <p:nvPr/>
          </p:nvSpPr>
          <p:spPr bwMode="auto">
            <a:xfrm>
              <a:off x="4464" y="196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16" name="Group 77"/>
          <p:cNvGrpSpPr>
            <a:grpSpLocks/>
          </p:cNvGrpSpPr>
          <p:nvPr/>
        </p:nvGrpSpPr>
        <p:grpSpPr bwMode="auto">
          <a:xfrm>
            <a:off x="1111250" y="3962400"/>
            <a:ext cx="134938" cy="1933575"/>
            <a:chOff x="432" y="1848"/>
            <a:chExt cx="96" cy="1440"/>
          </a:xfrm>
        </p:grpSpPr>
        <p:sp>
          <p:nvSpPr>
            <p:cNvPr id="736334" name="Line 78"/>
            <p:cNvSpPr>
              <a:spLocks noChangeShapeType="1"/>
            </p:cNvSpPr>
            <p:nvPr/>
          </p:nvSpPr>
          <p:spPr bwMode="auto">
            <a:xfrm>
              <a:off x="432" y="1848"/>
              <a:ext cx="0" cy="14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335" name="Line 79"/>
            <p:cNvSpPr>
              <a:spLocks noChangeShapeType="1"/>
            </p:cNvSpPr>
            <p:nvPr/>
          </p:nvSpPr>
          <p:spPr bwMode="auto">
            <a:xfrm>
              <a:off x="432" y="328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36336" name="Line 80"/>
            <p:cNvSpPr>
              <a:spLocks noChangeShapeType="1"/>
            </p:cNvSpPr>
            <p:nvPr/>
          </p:nvSpPr>
          <p:spPr bwMode="auto">
            <a:xfrm>
              <a:off x="432" y="184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736337" name="Text Box 81"/>
          <p:cNvSpPr txBox="1">
            <a:spLocks noChangeArrowheads="1"/>
          </p:cNvSpPr>
          <p:nvPr/>
        </p:nvSpPr>
        <p:spPr bwMode="auto">
          <a:xfrm>
            <a:off x="1100138" y="4038600"/>
            <a:ext cx="950912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0  0  1  0</a:t>
            </a:r>
          </a:p>
        </p:txBody>
      </p:sp>
      <p:sp>
        <p:nvSpPr>
          <p:cNvPr id="736338" name="Text Box 82"/>
          <p:cNvSpPr txBox="1">
            <a:spLocks noChangeArrowheads="1"/>
          </p:cNvSpPr>
          <p:nvPr/>
        </p:nvSpPr>
        <p:spPr bwMode="auto">
          <a:xfrm>
            <a:off x="1693863" y="5334000"/>
            <a:ext cx="273050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736339" name="Text Box 83"/>
          <p:cNvSpPr txBox="1">
            <a:spLocks noChangeArrowheads="1"/>
          </p:cNvSpPr>
          <p:nvPr/>
        </p:nvSpPr>
        <p:spPr bwMode="auto">
          <a:xfrm>
            <a:off x="3284538" y="4972050"/>
            <a:ext cx="442912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1/2</a:t>
            </a:r>
          </a:p>
        </p:txBody>
      </p:sp>
      <p:sp>
        <p:nvSpPr>
          <p:cNvPr id="736340" name="Text Box 84"/>
          <p:cNvSpPr txBox="1">
            <a:spLocks noChangeArrowheads="1"/>
          </p:cNvSpPr>
          <p:nvPr/>
        </p:nvSpPr>
        <p:spPr bwMode="auto">
          <a:xfrm>
            <a:off x="2878138" y="4972050"/>
            <a:ext cx="442912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1/2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Dual-texture Shadow</a:t>
            </a:r>
            <a:br>
              <a:rPr lang="en-US"/>
            </a:br>
            <a:r>
              <a:rPr lang="en-US"/>
              <a:t>Mapping Approach</a:t>
            </a:r>
          </a:p>
        </p:txBody>
      </p:sp>
      <p:sp>
        <p:nvSpPr>
          <p:cNvPr id="737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Texture environment (texenv) configuration</a:t>
            </a:r>
          </a:p>
          <a:p>
            <a:pPr lvl="1"/>
            <a:r>
              <a:rPr lang="en-US" sz="2400"/>
              <a:t>Compute the difference between </a:t>
            </a:r>
            <a:r>
              <a:rPr lang="en-US" sz="2400" b="1"/>
              <a:t>Tex0</a:t>
            </a:r>
            <a:r>
              <a:rPr lang="en-US" sz="2400"/>
              <a:t> from </a:t>
            </a:r>
            <a:r>
              <a:rPr lang="en-US" sz="2400" b="1"/>
              <a:t>Tex1</a:t>
            </a:r>
            <a:endParaRPr lang="en-US" sz="2400"/>
          </a:p>
          <a:p>
            <a:pPr lvl="2"/>
            <a:r>
              <a:rPr lang="en-US" sz="2000"/>
              <a:t>un-extended OpenGL texenv cannot subtract</a:t>
            </a:r>
          </a:p>
          <a:p>
            <a:pPr lvl="1"/>
            <a:r>
              <a:rPr lang="en-US" sz="2400"/>
              <a:t>But can use standard </a:t>
            </a:r>
            <a:r>
              <a:rPr lang="en-US" sz="2400" i="1"/>
              <a:t>EXT_texture_env_combine</a:t>
            </a:r>
            <a:r>
              <a:rPr lang="en-US" sz="2400"/>
              <a:t> extension</a:t>
            </a:r>
          </a:p>
          <a:p>
            <a:pPr lvl="2"/>
            <a:r>
              <a:rPr lang="en-US" sz="2000"/>
              <a:t>add signed operation</a:t>
            </a:r>
          </a:p>
          <a:p>
            <a:pPr lvl="2"/>
            <a:r>
              <a:rPr lang="en-US" sz="2000"/>
              <a:t>compute fragment alpha as</a:t>
            </a:r>
            <a:br>
              <a:rPr lang="en-US" sz="2000"/>
            </a:br>
            <a:r>
              <a:rPr lang="en-US" sz="2000"/>
              <a:t>           alpha(</a:t>
            </a:r>
            <a:r>
              <a:rPr lang="en-US" sz="2000" b="1"/>
              <a:t>Tex0</a:t>
            </a:r>
            <a:r>
              <a:rPr lang="en-US" sz="2000"/>
              <a:t>) + (1 - alpha(</a:t>
            </a:r>
            <a:r>
              <a:rPr lang="en-US" sz="2000" b="1"/>
              <a:t>Tex1</a:t>
            </a:r>
            <a:r>
              <a:rPr lang="en-US" sz="2000"/>
              <a:t>)) - 0.5</a:t>
            </a:r>
          </a:p>
          <a:p>
            <a:pPr lvl="2"/>
            <a:r>
              <a:rPr lang="en-US" sz="2000"/>
              <a:t>result is greater or equal to 0.5 when </a:t>
            </a:r>
            <a:r>
              <a:rPr lang="en-US" sz="2000" b="1"/>
              <a:t>Tex0</a:t>
            </a:r>
            <a:r>
              <a:rPr lang="en-US" sz="2000"/>
              <a:t> &gt;= </a:t>
            </a:r>
            <a:r>
              <a:rPr lang="en-US" sz="2000" b="1"/>
              <a:t>Tex1</a:t>
            </a:r>
            <a:br>
              <a:rPr lang="en-US" sz="2000" b="1"/>
            </a:br>
            <a:r>
              <a:rPr lang="en-US" sz="2000"/>
              <a:t>result is less than 0.5 when </a:t>
            </a:r>
            <a:r>
              <a:rPr lang="en-US" sz="2000" b="1"/>
              <a:t>Tex0</a:t>
            </a:r>
            <a:r>
              <a:rPr lang="en-US" sz="2000"/>
              <a:t> &lt; </a:t>
            </a:r>
            <a:r>
              <a:rPr lang="en-US" sz="2000" b="1"/>
              <a:t>Tex1</a:t>
            </a:r>
            <a:endParaRPr lang="en-US" sz="2000"/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Dual-texture Shadow</a:t>
            </a:r>
            <a:br>
              <a:rPr lang="en-US"/>
            </a:br>
            <a:r>
              <a:rPr lang="en-US"/>
              <a:t>Mapping Approach</a:t>
            </a:r>
          </a:p>
        </p:txBody>
      </p:sp>
      <p:sp>
        <p:nvSpPr>
          <p:cNvPr id="738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US"/>
              <a:t>Texture environment (texenv) specifics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r>
              <a:rPr lang="en-US" sz="1300"/>
              <a:t>glActiveTextureARB(GL_TEXTURE</a:t>
            </a:r>
            <a:r>
              <a:rPr lang="en-US" sz="1300" u="sng">
                <a:solidFill>
                  <a:schemeClr val="tx2"/>
                </a:solidFill>
              </a:rPr>
              <a:t>0</a:t>
            </a:r>
            <a:r>
              <a:rPr lang="en-US" sz="1300"/>
              <a:t>_ARB);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r>
              <a:rPr lang="en-US" sz="1300"/>
              <a:t>glTexEnvi(GL_TEXTURE_ENV, GL_TEXTURE_ENV_MODE, </a:t>
            </a:r>
            <a:r>
              <a:rPr lang="en-US" sz="1300" u="sng">
                <a:solidFill>
                  <a:schemeClr val="tx2"/>
                </a:solidFill>
              </a:rPr>
              <a:t>GL_COMBINE_EXT</a:t>
            </a:r>
            <a:r>
              <a:rPr lang="en-US" sz="1300"/>
              <a:t>);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endParaRPr lang="en-US" sz="1300"/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r>
              <a:rPr lang="en-US" sz="1300"/>
              <a:t>glTexEnvi(GL_TEXTURE_ENV, GL_COMBINE_</a:t>
            </a:r>
            <a:r>
              <a:rPr lang="en-US" sz="1300">
                <a:solidFill>
                  <a:schemeClr val="tx2"/>
                </a:solidFill>
              </a:rPr>
              <a:t>RGB</a:t>
            </a:r>
            <a:r>
              <a:rPr lang="en-US" sz="1300"/>
              <a:t>_EXT, </a:t>
            </a:r>
            <a:r>
              <a:rPr lang="en-US" sz="1300" u="sng">
                <a:solidFill>
                  <a:schemeClr val="tx2"/>
                </a:solidFill>
              </a:rPr>
              <a:t>GL_REPLACE</a:t>
            </a:r>
            <a:r>
              <a:rPr lang="en-US" sz="1300"/>
              <a:t>);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r>
              <a:rPr lang="en-US" sz="1300"/>
              <a:t>glTexEnvi(GL_TEXTURE_ENV, GL_SOURCE0_</a:t>
            </a:r>
            <a:r>
              <a:rPr lang="en-US" sz="1300">
                <a:solidFill>
                  <a:schemeClr val="tx2"/>
                </a:solidFill>
              </a:rPr>
              <a:t>RGB</a:t>
            </a:r>
            <a:r>
              <a:rPr lang="en-US" sz="1300"/>
              <a:t>_EXT, </a:t>
            </a:r>
            <a:r>
              <a:rPr lang="en-US" sz="1300" u="sng">
                <a:solidFill>
                  <a:schemeClr val="tx2"/>
                </a:solidFill>
              </a:rPr>
              <a:t>GL_PRIMARY_COLOR_EXT</a:t>
            </a:r>
            <a:r>
              <a:rPr lang="en-US" sz="1300"/>
              <a:t>);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r>
              <a:rPr lang="en-US" sz="1300"/>
              <a:t>glTexEnvi(GL_TEXTURE_ENV, GL_OPERAND0_</a:t>
            </a:r>
            <a:r>
              <a:rPr lang="en-US" sz="1300" u="sng">
                <a:solidFill>
                  <a:schemeClr val="tx2"/>
                </a:solidFill>
              </a:rPr>
              <a:t>RGB</a:t>
            </a:r>
            <a:r>
              <a:rPr lang="en-US" sz="1300"/>
              <a:t>_EXT, </a:t>
            </a:r>
            <a:r>
              <a:rPr lang="en-US" sz="1300" u="sng">
                <a:solidFill>
                  <a:schemeClr val="tx2"/>
                </a:solidFill>
              </a:rPr>
              <a:t>GL_SRC_COLOR</a:t>
            </a:r>
            <a:r>
              <a:rPr lang="en-US" sz="1300"/>
              <a:t>);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endParaRPr lang="en-US" sz="1300"/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r>
              <a:rPr lang="en-US" sz="1300"/>
              <a:t>glTexEnvi(GL_TEXTURE_ENV, GL_COMBINE_</a:t>
            </a:r>
            <a:r>
              <a:rPr lang="en-US" sz="1300" u="sng">
                <a:solidFill>
                  <a:schemeClr val="tx2"/>
                </a:solidFill>
              </a:rPr>
              <a:t>ALPHA</a:t>
            </a:r>
            <a:r>
              <a:rPr lang="en-US" sz="1300"/>
              <a:t>_EXT, </a:t>
            </a:r>
            <a:r>
              <a:rPr lang="en-US" sz="1300" u="sng">
                <a:solidFill>
                  <a:schemeClr val="tx2"/>
                </a:solidFill>
              </a:rPr>
              <a:t>GL_REPLACE</a:t>
            </a:r>
            <a:r>
              <a:rPr lang="en-US" sz="1300"/>
              <a:t>);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r>
              <a:rPr lang="en-US" sz="1300"/>
              <a:t>glTexEnvi(GL_TEXTURE_ENV, GL_SOURCE0_</a:t>
            </a:r>
            <a:r>
              <a:rPr lang="en-US" sz="1300" u="sng">
                <a:solidFill>
                  <a:schemeClr val="tx2"/>
                </a:solidFill>
              </a:rPr>
              <a:t>ALPHA</a:t>
            </a:r>
            <a:r>
              <a:rPr lang="en-US" sz="1300"/>
              <a:t>_EXT, </a:t>
            </a:r>
            <a:r>
              <a:rPr lang="en-US" sz="1300" u="sng">
                <a:solidFill>
                  <a:schemeClr val="tx2"/>
                </a:solidFill>
              </a:rPr>
              <a:t>GL_TEXTURE</a:t>
            </a:r>
            <a:r>
              <a:rPr lang="en-US" sz="1300"/>
              <a:t>);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r>
              <a:rPr lang="en-US" sz="1300"/>
              <a:t>glTexEnvi(GL_TEXTURE_ENV, GL_OPERAND0_</a:t>
            </a:r>
            <a:r>
              <a:rPr lang="en-US" sz="1300" u="sng">
                <a:solidFill>
                  <a:schemeClr val="tx2"/>
                </a:solidFill>
              </a:rPr>
              <a:t>ALPHA</a:t>
            </a:r>
            <a:r>
              <a:rPr lang="en-US" sz="1300"/>
              <a:t>_EXT, </a:t>
            </a:r>
            <a:r>
              <a:rPr lang="en-US" sz="1300" u="sng">
                <a:solidFill>
                  <a:schemeClr val="tx2"/>
                </a:solidFill>
              </a:rPr>
              <a:t>GL_SRC_ALPHA</a:t>
            </a:r>
            <a:r>
              <a:rPr lang="en-US" sz="1300"/>
              <a:t>);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endParaRPr lang="en-US" sz="1300"/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r>
              <a:rPr lang="en-US" sz="1300"/>
              <a:t>glActiveTextureARB(GL_TEXTURE</a:t>
            </a:r>
            <a:r>
              <a:rPr lang="en-US" sz="1300" u="sng">
                <a:solidFill>
                  <a:schemeClr val="tx2"/>
                </a:solidFill>
              </a:rPr>
              <a:t>1</a:t>
            </a:r>
            <a:r>
              <a:rPr lang="en-US" sz="1300"/>
              <a:t>_ARB);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r>
              <a:rPr lang="en-US" sz="1300"/>
              <a:t>glTexEnvi(GL_TEXTURE_ENV, GL_TEXTURE_ENV_MODE, </a:t>
            </a:r>
            <a:r>
              <a:rPr lang="en-US" sz="1300" u="sng">
                <a:solidFill>
                  <a:schemeClr val="tx2"/>
                </a:solidFill>
              </a:rPr>
              <a:t>GL_COMBINE_EXT</a:t>
            </a:r>
            <a:r>
              <a:rPr lang="en-US" sz="1300"/>
              <a:t>);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endParaRPr lang="en-US" sz="1300"/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r>
              <a:rPr lang="en-US" sz="1300"/>
              <a:t>glTexEnvi(GL_TEXTURE_ENV, GL_COMBINE_</a:t>
            </a:r>
            <a:r>
              <a:rPr lang="en-US" sz="1300" u="sng">
                <a:solidFill>
                  <a:schemeClr val="tx2"/>
                </a:solidFill>
              </a:rPr>
              <a:t>RGB</a:t>
            </a:r>
            <a:r>
              <a:rPr lang="en-US" sz="1300"/>
              <a:t>_EXT, </a:t>
            </a:r>
            <a:r>
              <a:rPr lang="en-US" sz="1300" u="sng">
                <a:solidFill>
                  <a:schemeClr val="tx2"/>
                </a:solidFill>
              </a:rPr>
              <a:t>GL_REPLACE</a:t>
            </a:r>
            <a:r>
              <a:rPr lang="en-US" sz="1300"/>
              <a:t>);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r>
              <a:rPr lang="en-US" sz="1300"/>
              <a:t>glTexEnvi(GL_TEXTURE_ENV, GL_SOURCE0_</a:t>
            </a:r>
            <a:r>
              <a:rPr lang="en-US" sz="1300" u="sng">
                <a:solidFill>
                  <a:schemeClr val="tx2"/>
                </a:solidFill>
              </a:rPr>
              <a:t>RGB</a:t>
            </a:r>
            <a:r>
              <a:rPr lang="en-US" sz="1300"/>
              <a:t>_EXT, </a:t>
            </a:r>
            <a:r>
              <a:rPr lang="en-US" sz="1300" u="sng">
                <a:solidFill>
                  <a:schemeClr val="tx2"/>
                </a:solidFill>
              </a:rPr>
              <a:t>GL_PREVIOUS_EXT</a:t>
            </a:r>
            <a:r>
              <a:rPr lang="en-US" sz="1300"/>
              <a:t>);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r>
              <a:rPr lang="en-US" sz="1300"/>
              <a:t>glTexEnvi(GL_TEXTURE_ENV, GL_OPERAND0_</a:t>
            </a:r>
            <a:r>
              <a:rPr lang="en-US" sz="1300" u="sng">
                <a:solidFill>
                  <a:schemeClr val="tx2"/>
                </a:solidFill>
              </a:rPr>
              <a:t>RGB</a:t>
            </a:r>
            <a:r>
              <a:rPr lang="en-US" sz="1300"/>
              <a:t>_EXT, </a:t>
            </a:r>
            <a:r>
              <a:rPr lang="en-US" sz="1300" u="sng">
                <a:solidFill>
                  <a:schemeClr val="tx2"/>
                </a:solidFill>
              </a:rPr>
              <a:t>GL_SRC_COLOR</a:t>
            </a:r>
            <a:r>
              <a:rPr lang="en-US" sz="1300"/>
              <a:t>);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endParaRPr lang="en-US" sz="1300"/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r>
              <a:rPr lang="en-US" sz="1300"/>
              <a:t>glTexEnvi(GL_TEXTURE_ENV, GL_COMBINE_</a:t>
            </a:r>
            <a:r>
              <a:rPr lang="en-US" sz="1300" u="sng">
                <a:solidFill>
                  <a:schemeClr val="tx2"/>
                </a:solidFill>
              </a:rPr>
              <a:t>ALPHA</a:t>
            </a:r>
            <a:r>
              <a:rPr lang="en-US" sz="1300"/>
              <a:t>_EXT, </a:t>
            </a:r>
            <a:r>
              <a:rPr lang="en-US" sz="1300" u="sng">
                <a:solidFill>
                  <a:schemeClr val="tx2"/>
                </a:solidFill>
              </a:rPr>
              <a:t>GL_ADD_SIGNED_EXT</a:t>
            </a:r>
            <a:r>
              <a:rPr lang="en-US" sz="1300"/>
              <a:t>);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r>
              <a:rPr lang="en-US" sz="1300"/>
              <a:t>glTexEnvi(GL_TEXTURE_ENV, GL_SOURCE</a:t>
            </a:r>
            <a:r>
              <a:rPr lang="en-US" sz="1300" u="sng">
                <a:solidFill>
                  <a:schemeClr val="tx2"/>
                </a:solidFill>
              </a:rPr>
              <a:t>0</a:t>
            </a:r>
            <a:r>
              <a:rPr lang="en-US" sz="1300"/>
              <a:t>_</a:t>
            </a:r>
            <a:r>
              <a:rPr lang="en-US" sz="1300" u="sng">
                <a:solidFill>
                  <a:schemeClr val="tx2"/>
                </a:solidFill>
              </a:rPr>
              <a:t>ALPHA</a:t>
            </a:r>
            <a:r>
              <a:rPr lang="en-US" sz="1300"/>
              <a:t>_EXT, </a:t>
            </a:r>
            <a:r>
              <a:rPr lang="en-US" sz="1300" u="sng">
                <a:solidFill>
                  <a:schemeClr val="tx2"/>
                </a:solidFill>
              </a:rPr>
              <a:t>GL_PREVIOUS_EXT</a:t>
            </a:r>
            <a:r>
              <a:rPr lang="en-US" sz="1300"/>
              <a:t>);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r>
              <a:rPr lang="en-US" sz="1300"/>
              <a:t>glTexEnvi(GL_TEXTURE_ENV, GL_OPERAND</a:t>
            </a:r>
            <a:r>
              <a:rPr lang="en-US" sz="1300" u="sng">
                <a:solidFill>
                  <a:schemeClr val="tx2"/>
                </a:solidFill>
              </a:rPr>
              <a:t>0</a:t>
            </a:r>
            <a:r>
              <a:rPr lang="en-US" sz="1300"/>
              <a:t>_</a:t>
            </a:r>
            <a:r>
              <a:rPr lang="en-US" sz="1300" u="sng">
                <a:solidFill>
                  <a:schemeClr val="tx2"/>
                </a:solidFill>
              </a:rPr>
              <a:t>ALPHA</a:t>
            </a:r>
            <a:r>
              <a:rPr lang="en-US" sz="1300"/>
              <a:t>_EXT, </a:t>
            </a:r>
            <a:r>
              <a:rPr lang="en-US" sz="1300" u="sng">
                <a:solidFill>
                  <a:schemeClr val="tx2"/>
                </a:solidFill>
              </a:rPr>
              <a:t>GL_SRC_ALPHA</a:t>
            </a:r>
            <a:r>
              <a:rPr lang="en-US" sz="1300"/>
              <a:t>);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r>
              <a:rPr lang="en-US" sz="1300"/>
              <a:t>glTexEnvi(GL_TEXTURE_ENV, GL_SOURCE</a:t>
            </a:r>
            <a:r>
              <a:rPr lang="en-US" sz="1300" u="sng">
                <a:solidFill>
                  <a:schemeClr val="tx2"/>
                </a:solidFill>
              </a:rPr>
              <a:t>1</a:t>
            </a:r>
            <a:r>
              <a:rPr lang="en-US" sz="1300"/>
              <a:t>_</a:t>
            </a:r>
            <a:r>
              <a:rPr lang="en-US" sz="1300" u="sng">
                <a:solidFill>
                  <a:schemeClr val="tx2"/>
                </a:solidFill>
              </a:rPr>
              <a:t>ALPHA</a:t>
            </a:r>
            <a:r>
              <a:rPr lang="en-US" sz="1300"/>
              <a:t>_EXT, </a:t>
            </a:r>
            <a:r>
              <a:rPr lang="en-US" sz="1300" u="sng">
                <a:solidFill>
                  <a:schemeClr val="tx2"/>
                </a:solidFill>
              </a:rPr>
              <a:t>GL_TEXTURE</a:t>
            </a:r>
            <a:r>
              <a:rPr lang="en-US" sz="1300"/>
              <a:t>);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r>
              <a:rPr lang="en-US" sz="1300"/>
              <a:t>glTexEnvi(GL_TEXTURE_ENV, GL_OPERAND</a:t>
            </a:r>
            <a:r>
              <a:rPr lang="en-US" sz="1300" u="sng">
                <a:solidFill>
                  <a:schemeClr val="tx2"/>
                </a:solidFill>
              </a:rPr>
              <a:t>1</a:t>
            </a:r>
            <a:r>
              <a:rPr lang="en-US" sz="1300"/>
              <a:t>_</a:t>
            </a:r>
            <a:r>
              <a:rPr lang="en-US" sz="1300" u="sng">
                <a:solidFill>
                  <a:schemeClr val="tx2"/>
                </a:solidFill>
              </a:rPr>
              <a:t>ALPHA</a:t>
            </a:r>
            <a:r>
              <a:rPr lang="en-US" sz="1300"/>
              <a:t>_EXT, </a:t>
            </a:r>
            <a:r>
              <a:rPr lang="en-US" sz="1300" u="sng">
                <a:solidFill>
                  <a:schemeClr val="tx2"/>
                </a:solidFill>
              </a:rPr>
              <a:t>GL_ONE_MINUS_SRC_ALPHA</a:t>
            </a:r>
            <a:r>
              <a:rPr lang="en-US" sz="1300"/>
              <a:t>);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Shadows can be Wonderful!</a:t>
            </a:r>
            <a:endParaRPr lang="en-US" dirty="0"/>
          </a:p>
        </p:txBody>
      </p:sp>
      <p:pic>
        <p:nvPicPr>
          <p:cNvPr id="27654" name="Picture 6" descr="http://fc28.deviantart.com/fs26/i/2008/173/3/3/Trees_and_shadows_by_manrom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1"/>
            <a:ext cx="9939129" cy="6858000"/>
          </a:xfrm>
          <a:prstGeom prst="rect">
            <a:avLst/>
          </a:prstGeom>
          <a:noFill/>
        </p:spPr>
      </p:pic>
      <p:pic>
        <p:nvPicPr>
          <p:cNvPr id="27652" name="Picture 4" descr="http://jpdykes.com/Images/ShadowPainting550x68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-1"/>
            <a:ext cx="9144000" cy="7161967"/>
          </a:xfrm>
          <a:prstGeom prst="rect">
            <a:avLst/>
          </a:prstGeom>
          <a:noFill/>
        </p:spPr>
      </p:pic>
      <p:pic>
        <p:nvPicPr>
          <p:cNvPr id="27656" name="Picture 8" descr="Shadow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31870" cy="6858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Sharp Shadows</a:t>
            </a:r>
            <a:endParaRPr lang="en-US" dirty="0"/>
          </a:p>
        </p:txBody>
      </p:sp>
      <p:sp>
        <p:nvSpPr>
          <p:cNvPr id="137234" name="Rectangle 104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Point </a:t>
            </a:r>
            <a:r>
              <a:rPr lang="en-US" dirty="0"/>
              <a:t>or </a:t>
            </a:r>
            <a:r>
              <a:rPr lang="en-US" dirty="0" smtClean="0"/>
              <a:t>directional light sources</a:t>
            </a:r>
            <a:endParaRPr lang="en-US" dirty="0"/>
          </a:p>
        </p:txBody>
      </p:sp>
      <p:sp>
        <p:nvSpPr>
          <p:cNvPr id="137229" name="Text Box 1037"/>
          <p:cNvSpPr txBox="1">
            <a:spLocks noChangeArrowheads="1"/>
          </p:cNvSpPr>
          <p:nvPr/>
        </p:nvSpPr>
        <p:spPr bwMode="auto">
          <a:xfrm>
            <a:off x="774700" y="3316288"/>
            <a:ext cx="7473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u="sng">
                <a:latin typeface="Times New Roman" pitchFamily="18" charset="0"/>
              </a:rPr>
              <a:t>Fake</a:t>
            </a:r>
            <a:r>
              <a:rPr lang="en-US" sz="2000">
                <a:latin typeface="Times New Roman" pitchFamily="18" charset="0"/>
              </a:rPr>
              <a:t> </a:t>
            </a:r>
          </a:p>
        </p:txBody>
      </p:sp>
      <p:sp>
        <p:nvSpPr>
          <p:cNvPr id="137231" name="Text Box 1039"/>
          <p:cNvSpPr txBox="1">
            <a:spLocks noChangeArrowheads="1"/>
          </p:cNvSpPr>
          <p:nvPr/>
        </p:nvSpPr>
        <p:spPr bwMode="auto">
          <a:xfrm>
            <a:off x="4932363" y="3355975"/>
            <a:ext cx="16209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u="sng">
                <a:latin typeface="Times New Roman" pitchFamily="18" charset="0"/>
              </a:rPr>
              <a:t>Pre-computed</a:t>
            </a:r>
          </a:p>
        </p:txBody>
      </p:sp>
      <p:sp>
        <p:nvSpPr>
          <p:cNvPr id="137232" name="Text Box 1040"/>
          <p:cNvSpPr txBox="1">
            <a:spLocks noChangeArrowheads="1"/>
          </p:cNvSpPr>
          <p:nvPr/>
        </p:nvSpPr>
        <p:spPr bwMode="auto">
          <a:xfrm>
            <a:off x="2514600" y="3352800"/>
            <a:ext cx="21133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u="sng" dirty="0">
                <a:latin typeface="Times New Roman" pitchFamily="18" charset="0"/>
              </a:rPr>
              <a:t>Hardware Assisted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37233" name="Text Box 1041"/>
          <p:cNvSpPr txBox="1">
            <a:spLocks noChangeArrowheads="1"/>
          </p:cNvSpPr>
          <p:nvPr/>
        </p:nvSpPr>
        <p:spPr bwMode="auto">
          <a:xfrm>
            <a:off x="6934200" y="3352800"/>
            <a:ext cx="13724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u="sng" dirty="0">
                <a:latin typeface="Times New Roman" pitchFamily="18" charset="0"/>
              </a:rPr>
              <a:t>Ray tracing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37236" name="Line 1044"/>
          <p:cNvSpPr>
            <a:spLocks noChangeShapeType="1"/>
          </p:cNvSpPr>
          <p:nvPr/>
        </p:nvSpPr>
        <p:spPr bwMode="auto">
          <a:xfrm flipH="1">
            <a:off x="1423988" y="2611438"/>
            <a:ext cx="3162300" cy="776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37237" name="Line 1045"/>
          <p:cNvSpPr>
            <a:spLocks noChangeShapeType="1"/>
          </p:cNvSpPr>
          <p:nvPr/>
        </p:nvSpPr>
        <p:spPr bwMode="auto">
          <a:xfrm>
            <a:off x="4681538" y="2611438"/>
            <a:ext cx="3138487" cy="788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37238" name="Line 1046"/>
          <p:cNvSpPr>
            <a:spLocks noChangeShapeType="1"/>
          </p:cNvSpPr>
          <p:nvPr/>
        </p:nvSpPr>
        <p:spPr bwMode="auto">
          <a:xfrm flipH="1">
            <a:off x="3233738" y="2622550"/>
            <a:ext cx="1387475" cy="812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37239" name="Line 1047"/>
          <p:cNvSpPr>
            <a:spLocks noChangeShapeType="1"/>
          </p:cNvSpPr>
          <p:nvPr/>
        </p:nvSpPr>
        <p:spPr bwMode="auto">
          <a:xfrm>
            <a:off x="4654550" y="2620963"/>
            <a:ext cx="1387475" cy="812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37240" name="Text Box 1048"/>
          <p:cNvSpPr txBox="1">
            <a:spLocks noChangeArrowheads="1"/>
          </p:cNvSpPr>
          <p:nvPr/>
        </p:nvSpPr>
        <p:spPr bwMode="auto">
          <a:xfrm>
            <a:off x="6934200" y="3810000"/>
            <a:ext cx="1600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latin typeface="Times New Roman" pitchFamily="18" charset="0"/>
              </a:rPr>
              <a:t>Rather </a:t>
            </a:r>
            <a:r>
              <a:rPr lang="en-US" sz="2000" dirty="0">
                <a:latin typeface="Times New Roman" pitchFamily="18" charset="0"/>
              </a:rPr>
              <a:t>slow</a:t>
            </a:r>
          </a:p>
          <a:p>
            <a:pPr eaLnBrk="0" hangingPunct="0"/>
            <a:r>
              <a:rPr lang="en-US" sz="2000" dirty="0">
                <a:latin typeface="Times New Roman" pitchFamily="18" charset="0"/>
              </a:rPr>
              <a:t>for large </a:t>
            </a:r>
            <a:r>
              <a:rPr lang="en-US" sz="2000" dirty="0" smtClean="0">
                <a:latin typeface="Times New Roman" pitchFamily="18" charset="0"/>
              </a:rPr>
              <a:t>scenes</a:t>
            </a:r>
            <a:endParaRPr lang="en-US" sz="2800" i="1" u="sng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7241" name="Text Box 1049"/>
          <p:cNvSpPr txBox="1">
            <a:spLocks noChangeArrowheads="1"/>
          </p:cNvSpPr>
          <p:nvPr/>
        </p:nvSpPr>
        <p:spPr bwMode="auto">
          <a:xfrm>
            <a:off x="4919663" y="3811588"/>
            <a:ext cx="181652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latin typeface="Times New Roman" pitchFamily="18" charset="0"/>
              </a:rPr>
              <a:t>Shadows are </a:t>
            </a:r>
          </a:p>
          <a:p>
            <a:pPr eaLnBrk="0" hangingPunct="0"/>
            <a:r>
              <a:rPr lang="en-US" sz="2000" dirty="0">
                <a:latin typeface="Times New Roman" pitchFamily="18" charset="0"/>
              </a:rPr>
              <a:t>pre-computed </a:t>
            </a:r>
          </a:p>
          <a:p>
            <a:pPr eaLnBrk="0" hangingPunct="0"/>
            <a:r>
              <a:rPr lang="en-US" sz="2000" dirty="0">
                <a:latin typeface="Times New Roman" pitchFamily="18" charset="0"/>
              </a:rPr>
              <a:t>and stored for </a:t>
            </a:r>
          </a:p>
          <a:p>
            <a:pPr eaLnBrk="0" hangingPunct="0"/>
            <a:r>
              <a:rPr lang="en-US" sz="2000" dirty="0">
                <a:latin typeface="Times New Roman" pitchFamily="18" charset="0"/>
              </a:rPr>
              <a:t>repeated use</a:t>
            </a:r>
          </a:p>
          <a:p>
            <a:pPr eaLnBrk="0" hangingPunct="0"/>
            <a:r>
              <a:rPr lang="en-US" dirty="0">
                <a:latin typeface="Times New Roman" pitchFamily="18" charset="0"/>
                <a:sym typeface="Symbol" pitchFamily="18" charset="2"/>
              </a:rPr>
              <a:t> </a:t>
            </a:r>
            <a:r>
              <a:rPr lang="en-US" dirty="0" smtClean="0">
                <a:latin typeface="Times New Roman" pitchFamily="18" charset="0"/>
                <a:sym typeface="Symbol" pitchFamily="18" charset="2"/>
              </a:rPr>
              <a:t>Detail polygons</a:t>
            </a:r>
            <a:endParaRPr lang="en-US" sz="2000" dirty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37242" name="Text Box 1050"/>
          <p:cNvSpPr txBox="1">
            <a:spLocks noChangeArrowheads="1"/>
          </p:cNvSpPr>
          <p:nvPr/>
        </p:nvSpPr>
        <p:spPr bwMode="auto">
          <a:xfrm>
            <a:off x="2514600" y="3810000"/>
            <a:ext cx="233269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 smtClean="0">
                <a:latin typeface="Times New Roman" pitchFamily="18" charset="0"/>
              </a:rPr>
              <a:t>Use </a:t>
            </a:r>
            <a:r>
              <a:rPr lang="en-US" sz="2000" dirty="0">
                <a:latin typeface="Times New Roman" pitchFamily="18" charset="0"/>
              </a:rPr>
              <a:t>of specialized</a:t>
            </a:r>
          </a:p>
          <a:p>
            <a:pPr eaLnBrk="0" hangingPunct="0"/>
            <a:r>
              <a:rPr lang="en-US" sz="2000" dirty="0">
                <a:latin typeface="Times New Roman" pitchFamily="18" charset="0"/>
              </a:rPr>
              <a:t>hardware to generate</a:t>
            </a:r>
          </a:p>
          <a:p>
            <a:pPr eaLnBrk="0" hangingPunct="0"/>
            <a:r>
              <a:rPr lang="en-US" sz="2000" dirty="0">
                <a:latin typeface="Times New Roman" pitchFamily="18" charset="0"/>
              </a:rPr>
              <a:t>shadows </a:t>
            </a:r>
          </a:p>
          <a:p>
            <a:pPr eaLnBrk="0" hangingPunct="0"/>
            <a:r>
              <a:rPr lang="en-US" dirty="0">
                <a:latin typeface="Times New Roman" pitchFamily="18" charset="0"/>
                <a:sym typeface="Symbol" pitchFamily="18" charset="2"/>
              </a:rPr>
              <a:t> Shadow </a:t>
            </a:r>
            <a:r>
              <a:rPr lang="en-US" dirty="0" smtClean="0">
                <a:latin typeface="Times New Roman" pitchFamily="18" charset="0"/>
                <a:sym typeface="Symbol" pitchFamily="18" charset="2"/>
              </a:rPr>
              <a:t>texture</a:t>
            </a:r>
            <a:endParaRPr lang="en-US" dirty="0">
              <a:latin typeface="Times New Roman" pitchFamily="18" charset="0"/>
              <a:sym typeface="Symbol" pitchFamily="18" charset="2"/>
            </a:endParaRPr>
          </a:p>
          <a:p>
            <a:pPr eaLnBrk="0" hangingPunct="0"/>
            <a:r>
              <a:rPr lang="en-US" dirty="0">
                <a:latin typeface="Times New Roman" pitchFamily="18" charset="0"/>
                <a:sym typeface="Symbol" pitchFamily="18" charset="2"/>
              </a:rPr>
              <a:t> Shadow volumes</a:t>
            </a:r>
          </a:p>
        </p:txBody>
      </p:sp>
      <p:sp>
        <p:nvSpPr>
          <p:cNvPr id="137243" name="Text Box 1051"/>
          <p:cNvSpPr txBox="1">
            <a:spLocks noChangeArrowheads="1"/>
          </p:cNvSpPr>
          <p:nvPr/>
        </p:nvSpPr>
        <p:spPr bwMode="auto">
          <a:xfrm>
            <a:off x="457200" y="3810000"/>
            <a:ext cx="20574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>
                <a:latin typeface="Times New Roman" pitchFamily="18" charset="0"/>
              </a:rPr>
              <a:t>Fast </a:t>
            </a:r>
            <a:r>
              <a:rPr lang="en-US" sz="2000" dirty="0" smtClean="0">
                <a:latin typeface="Times New Roman" pitchFamily="18" charset="0"/>
              </a:rPr>
              <a:t>but often </a:t>
            </a:r>
            <a:endParaRPr lang="en-US" sz="2000" dirty="0">
              <a:latin typeface="Times New Roman" pitchFamily="18" charset="0"/>
            </a:endParaRPr>
          </a:p>
          <a:p>
            <a:pPr eaLnBrk="0" hangingPunct="0"/>
            <a:r>
              <a:rPr lang="en-US" sz="2000" dirty="0">
                <a:latin typeface="Times New Roman" pitchFamily="18" charset="0"/>
              </a:rPr>
              <a:t>inadequate</a:t>
            </a:r>
          </a:p>
          <a:p>
            <a:pPr eaLnBrk="0" hangingPunct="0">
              <a:buFont typeface="Symbol" pitchFamily="18" charset="2"/>
              <a:buChar char="·"/>
            </a:pPr>
            <a:r>
              <a:rPr lang="en-US" dirty="0" smtClean="0">
                <a:latin typeface="Times New Roman" pitchFamily="18" charset="0"/>
                <a:sym typeface="Symbol" pitchFamily="18" charset="2"/>
              </a:rPr>
              <a:t>Billboard</a:t>
            </a:r>
          </a:p>
          <a:p>
            <a:pPr eaLnBrk="0" hangingPunct="0">
              <a:buFont typeface="Symbol" pitchFamily="18" charset="2"/>
              <a:buChar char="·"/>
            </a:pPr>
            <a:r>
              <a:rPr lang="en-US" dirty="0" smtClean="0">
                <a:latin typeface="Times New Roman" pitchFamily="18" charset="0"/>
                <a:sym typeface="Symbol" pitchFamily="18" charset="2"/>
              </a:rPr>
              <a:t>Projected object</a:t>
            </a:r>
            <a:endParaRPr lang="en-US" dirty="0">
              <a:latin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Dual-texture Shadow</a:t>
            </a:r>
            <a:br>
              <a:rPr lang="en-US"/>
            </a:br>
            <a:r>
              <a:rPr lang="en-US"/>
              <a:t>Mapping Approach</a:t>
            </a:r>
          </a:p>
        </p:txBody>
      </p:sp>
      <p:sp>
        <p:nvSpPr>
          <p:cNvPr id="7393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Post-texture environment result</a:t>
            </a:r>
          </a:p>
          <a:p>
            <a:pPr lvl="1"/>
            <a:r>
              <a:rPr lang="en-US"/>
              <a:t>RGB is lit color (lighting is enabled during second pass)</a:t>
            </a:r>
          </a:p>
          <a:p>
            <a:pPr lvl="1"/>
            <a:r>
              <a:rPr lang="en-US"/>
              <a:t>Alpha is the biased difference of T0 and T1</a:t>
            </a:r>
          </a:p>
          <a:p>
            <a:pPr lvl="2"/>
            <a:r>
              <a:rPr lang="en-US"/>
              <a:t>unshadowed fragments have alpha &gt;= 0.5</a:t>
            </a:r>
          </a:p>
          <a:p>
            <a:pPr lvl="2"/>
            <a:r>
              <a:rPr lang="en-US"/>
              <a:t>shadowed fragments have an alpha of &lt; 0.5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Dual-texture Shadow</a:t>
            </a:r>
            <a:br>
              <a:rPr lang="en-US"/>
            </a:br>
            <a:r>
              <a:rPr lang="en-US"/>
              <a:t>Mapping Approach</a:t>
            </a:r>
          </a:p>
        </p:txBody>
      </p:sp>
      <p:sp>
        <p:nvSpPr>
          <p:cNvPr id="7403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Next, reject shadowed fragments</a:t>
            </a:r>
          </a:p>
          <a:p>
            <a:pPr lvl="1"/>
            <a:r>
              <a:rPr lang="en-US"/>
              <a:t>shadowed or unshadowed depends on alpha value</a:t>
            </a:r>
          </a:p>
          <a:p>
            <a:pPr lvl="2"/>
            <a:r>
              <a:rPr lang="en-US"/>
              <a:t>less than 0.5 means shadowed</a:t>
            </a:r>
          </a:p>
          <a:p>
            <a:pPr lvl="1"/>
            <a:r>
              <a:rPr lang="en-US"/>
              <a:t>use the alpha test to rejected shadowed fragments</a:t>
            </a:r>
          </a:p>
          <a:p>
            <a:pPr lvl="2"/>
            <a:r>
              <a:rPr lang="en-US"/>
              <a:t>glEnable(GL_ALPHA_TEST)</a:t>
            </a:r>
          </a:p>
          <a:p>
            <a:pPr lvl="2"/>
            <a:r>
              <a:rPr lang="en-US"/>
              <a:t>glAlphaFunc(GL_GREATER, 0.5)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Dual-texture Shadow</a:t>
            </a:r>
            <a:br>
              <a:rPr lang="en-US"/>
            </a:br>
            <a:r>
              <a:rPr lang="en-US"/>
              <a:t>Mapping Approach</a:t>
            </a:r>
          </a:p>
        </p:txBody>
      </p:sp>
      <p:sp>
        <p:nvSpPr>
          <p:cNvPr id="7413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Careful about self-shadowing</a:t>
            </a:r>
          </a:p>
          <a:p>
            <a:pPr lvl="1"/>
            <a:r>
              <a:rPr lang="en-US"/>
              <a:t>fragments are likely to shadow themselves</a:t>
            </a:r>
          </a:p>
          <a:p>
            <a:pPr lvl="2"/>
            <a:r>
              <a:rPr lang="en-US"/>
              <a:t>surface casting shadow</a:t>
            </a:r>
            <a:br>
              <a:rPr lang="en-US"/>
            </a:br>
            <a:r>
              <a:rPr lang="en-US"/>
              <a:t>must not shadow itself</a:t>
            </a:r>
          </a:p>
          <a:p>
            <a:pPr lvl="2"/>
            <a:r>
              <a:rPr lang="en-US"/>
              <a:t>“near equality” common</a:t>
            </a:r>
            <a:br>
              <a:rPr lang="en-US"/>
            </a:br>
            <a:r>
              <a:rPr lang="en-US"/>
              <a:t>when comparing Tex0</a:t>
            </a:r>
            <a:br>
              <a:rPr lang="en-US"/>
            </a:br>
            <a:r>
              <a:rPr lang="en-US"/>
              <a:t>and Tex1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05338" y="3124200"/>
            <a:ext cx="3929062" cy="3657600"/>
            <a:chOff x="2254" y="2595"/>
            <a:chExt cx="2447" cy="1629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553" y="2962"/>
              <a:ext cx="148" cy="62"/>
              <a:chOff x="1253" y="2079"/>
              <a:chExt cx="226" cy="120"/>
            </a:xfrm>
          </p:grpSpPr>
          <p:sp>
            <p:nvSpPr>
              <p:cNvPr id="741382" name="Oval 6"/>
              <p:cNvSpPr>
                <a:spLocks noChangeArrowheads="1"/>
              </p:cNvSpPr>
              <p:nvPr/>
            </p:nvSpPr>
            <p:spPr bwMode="auto">
              <a:xfrm>
                <a:off x="1253" y="2079"/>
                <a:ext cx="226" cy="120"/>
              </a:xfrm>
              <a:prstGeom prst="ellipse">
                <a:avLst/>
              </a:prstGeom>
              <a:solidFill>
                <a:srgbClr val="C0C0C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83" name="Oval 7"/>
              <p:cNvSpPr>
                <a:spLocks noChangeArrowheads="1"/>
              </p:cNvSpPr>
              <p:nvPr/>
            </p:nvSpPr>
            <p:spPr bwMode="auto">
              <a:xfrm>
                <a:off x="1296" y="2079"/>
                <a:ext cx="149" cy="120"/>
              </a:xfrm>
              <a:prstGeom prst="ellipse">
                <a:avLst/>
              </a:prstGeom>
              <a:solidFill>
                <a:srgbClr val="FFFFFF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84" name="Oval 8"/>
              <p:cNvSpPr>
                <a:spLocks noChangeArrowheads="1"/>
              </p:cNvSpPr>
              <p:nvPr/>
            </p:nvSpPr>
            <p:spPr bwMode="auto">
              <a:xfrm>
                <a:off x="1339" y="2112"/>
                <a:ext cx="63" cy="63"/>
              </a:xfrm>
              <a:prstGeom prst="ellipse">
                <a:avLst/>
              </a:prstGeom>
              <a:solidFill>
                <a:srgbClr val="80808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2734" y="2595"/>
              <a:ext cx="223" cy="178"/>
              <a:chOff x="1402" y="960"/>
              <a:chExt cx="341" cy="346"/>
            </a:xfrm>
          </p:grpSpPr>
          <p:sp>
            <p:nvSpPr>
              <p:cNvPr id="741386" name="Oval 10"/>
              <p:cNvSpPr>
                <a:spLocks noChangeArrowheads="1"/>
              </p:cNvSpPr>
              <p:nvPr/>
            </p:nvSpPr>
            <p:spPr bwMode="auto">
              <a:xfrm>
                <a:off x="1498" y="1080"/>
                <a:ext cx="96" cy="101"/>
              </a:xfrm>
              <a:prstGeom prst="ellipse">
                <a:avLst/>
              </a:prstGeom>
              <a:solidFill>
                <a:srgbClr val="FFFF00"/>
              </a:solidFill>
              <a:ln w="7938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87" name="Line 11"/>
              <p:cNvSpPr>
                <a:spLocks noChangeShapeType="1"/>
              </p:cNvSpPr>
              <p:nvPr/>
            </p:nvSpPr>
            <p:spPr bwMode="auto">
              <a:xfrm flipV="1">
                <a:off x="1546" y="960"/>
                <a:ext cx="1" cy="72"/>
              </a:xfrm>
              <a:prstGeom prst="line">
                <a:avLst/>
              </a:prstGeom>
              <a:noFill/>
              <a:ln w="7938" cap="rnd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88" name="Line 12"/>
              <p:cNvSpPr>
                <a:spLocks noChangeShapeType="1"/>
              </p:cNvSpPr>
              <p:nvPr/>
            </p:nvSpPr>
            <p:spPr bwMode="auto">
              <a:xfrm>
                <a:off x="1546" y="1229"/>
                <a:ext cx="1" cy="77"/>
              </a:xfrm>
              <a:prstGeom prst="line">
                <a:avLst/>
              </a:prstGeom>
              <a:noFill/>
              <a:ln w="7938" cap="rnd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89" name="Line 13"/>
              <p:cNvSpPr>
                <a:spLocks noChangeShapeType="1"/>
              </p:cNvSpPr>
              <p:nvPr/>
            </p:nvSpPr>
            <p:spPr bwMode="auto">
              <a:xfrm flipV="1">
                <a:off x="1599" y="989"/>
                <a:ext cx="48" cy="62"/>
              </a:xfrm>
              <a:prstGeom prst="line">
                <a:avLst/>
              </a:prstGeom>
              <a:noFill/>
              <a:ln w="7938" cap="rnd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90" name="Line 14"/>
              <p:cNvSpPr>
                <a:spLocks noChangeShapeType="1"/>
              </p:cNvSpPr>
              <p:nvPr/>
            </p:nvSpPr>
            <p:spPr bwMode="auto">
              <a:xfrm flipV="1">
                <a:off x="1627" y="1056"/>
                <a:ext cx="87" cy="38"/>
              </a:xfrm>
              <a:prstGeom prst="line">
                <a:avLst/>
              </a:prstGeom>
              <a:noFill/>
              <a:ln w="7938" cap="rnd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91" name="Line 15"/>
              <p:cNvSpPr>
                <a:spLocks noChangeShapeType="1"/>
              </p:cNvSpPr>
              <p:nvPr/>
            </p:nvSpPr>
            <p:spPr bwMode="auto">
              <a:xfrm>
                <a:off x="1594" y="1219"/>
                <a:ext cx="53" cy="63"/>
              </a:xfrm>
              <a:prstGeom prst="line">
                <a:avLst/>
              </a:prstGeom>
              <a:noFill/>
              <a:ln w="7938" cap="rnd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92" name="Line 16"/>
              <p:cNvSpPr>
                <a:spLocks noChangeShapeType="1"/>
              </p:cNvSpPr>
              <p:nvPr/>
            </p:nvSpPr>
            <p:spPr bwMode="auto">
              <a:xfrm>
                <a:off x="1647" y="1181"/>
                <a:ext cx="72" cy="24"/>
              </a:xfrm>
              <a:prstGeom prst="line">
                <a:avLst/>
              </a:prstGeom>
              <a:noFill/>
              <a:ln w="7938" cap="rnd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93" name="Line 17"/>
              <p:cNvSpPr>
                <a:spLocks noChangeShapeType="1"/>
              </p:cNvSpPr>
              <p:nvPr/>
            </p:nvSpPr>
            <p:spPr bwMode="auto">
              <a:xfrm flipH="1" flipV="1">
                <a:off x="1459" y="989"/>
                <a:ext cx="39" cy="53"/>
              </a:xfrm>
              <a:prstGeom prst="line">
                <a:avLst/>
              </a:prstGeom>
              <a:noFill/>
              <a:ln w="7938" cap="rnd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94" name="Line 18"/>
              <p:cNvSpPr>
                <a:spLocks noChangeShapeType="1"/>
              </p:cNvSpPr>
              <p:nvPr/>
            </p:nvSpPr>
            <p:spPr bwMode="auto">
              <a:xfrm flipH="1" flipV="1">
                <a:off x="1407" y="1056"/>
                <a:ext cx="52" cy="34"/>
              </a:xfrm>
              <a:prstGeom prst="line">
                <a:avLst/>
              </a:prstGeom>
              <a:noFill/>
              <a:ln w="7938" cap="rnd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95" name="Line 19"/>
              <p:cNvSpPr>
                <a:spLocks noChangeShapeType="1"/>
              </p:cNvSpPr>
              <p:nvPr/>
            </p:nvSpPr>
            <p:spPr bwMode="auto">
              <a:xfrm flipH="1">
                <a:off x="1459" y="1215"/>
                <a:ext cx="34" cy="67"/>
              </a:xfrm>
              <a:prstGeom prst="line">
                <a:avLst/>
              </a:prstGeom>
              <a:noFill/>
              <a:ln w="7938" cap="rnd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96" name="Line 20"/>
              <p:cNvSpPr>
                <a:spLocks noChangeShapeType="1"/>
              </p:cNvSpPr>
              <p:nvPr/>
            </p:nvSpPr>
            <p:spPr bwMode="auto">
              <a:xfrm flipH="1">
                <a:off x="1402" y="1186"/>
                <a:ext cx="57" cy="29"/>
              </a:xfrm>
              <a:prstGeom prst="line">
                <a:avLst/>
              </a:prstGeom>
              <a:noFill/>
              <a:ln w="7938" cap="rnd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97" name="Line 21"/>
              <p:cNvSpPr>
                <a:spLocks noChangeShapeType="1"/>
              </p:cNvSpPr>
              <p:nvPr/>
            </p:nvSpPr>
            <p:spPr bwMode="auto">
              <a:xfrm>
                <a:off x="1647" y="1128"/>
                <a:ext cx="96" cy="1"/>
              </a:xfrm>
              <a:prstGeom prst="line">
                <a:avLst/>
              </a:prstGeom>
              <a:noFill/>
              <a:ln w="7938" cap="rnd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98" name="Line 22"/>
              <p:cNvSpPr>
                <a:spLocks noChangeShapeType="1"/>
              </p:cNvSpPr>
              <p:nvPr/>
            </p:nvSpPr>
            <p:spPr bwMode="auto">
              <a:xfrm flipH="1">
                <a:off x="1402" y="1128"/>
                <a:ext cx="48" cy="1"/>
              </a:xfrm>
              <a:prstGeom prst="line">
                <a:avLst/>
              </a:prstGeom>
              <a:noFill/>
              <a:ln w="7938" cap="rnd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41399" name="Line 23"/>
            <p:cNvSpPr>
              <a:spLocks noChangeShapeType="1"/>
            </p:cNvSpPr>
            <p:nvPr/>
          </p:nvSpPr>
          <p:spPr bwMode="auto">
            <a:xfrm>
              <a:off x="3041" y="3036"/>
              <a:ext cx="469" cy="81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41400" name="Line 24"/>
            <p:cNvSpPr>
              <a:spLocks noChangeShapeType="1"/>
            </p:cNvSpPr>
            <p:nvPr/>
          </p:nvSpPr>
          <p:spPr bwMode="auto">
            <a:xfrm>
              <a:off x="3093" y="3009"/>
              <a:ext cx="638" cy="75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41401" name="Line 25"/>
            <p:cNvSpPr>
              <a:spLocks noChangeShapeType="1"/>
            </p:cNvSpPr>
            <p:nvPr/>
          </p:nvSpPr>
          <p:spPr bwMode="auto">
            <a:xfrm flipH="1">
              <a:off x="2786" y="3185"/>
              <a:ext cx="1489" cy="78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41402" name="Line 26"/>
            <p:cNvSpPr>
              <a:spLocks noChangeShapeType="1"/>
            </p:cNvSpPr>
            <p:nvPr/>
          </p:nvSpPr>
          <p:spPr bwMode="auto">
            <a:xfrm flipH="1">
              <a:off x="2903" y="3204"/>
              <a:ext cx="1400" cy="89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41403" name="Oval 27"/>
            <p:cNvSpPr>
              <a:spLocks noChangeArrowheads="1"/>
            </p:cNvSpPr>
            <p:nvPr/>
          </p:nvSpPr>
          <p:spPr bwMode="auto">
            <a:xfrm>
              <a:off x="3440" y="3605"/>
              <a:ext cx="112" cy="99"/>
            </a:xfrm>
            <a:prstGeom prst="ellipse">
              <a:avLst/>
            </a:prstGeom>
            <a:solidFill>
              <a:schemeClr val="folHlink"/>
            </a:solidFill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41404" name="Line 28"/>
            <p:cNvSpPr>
              <a:spLocks noChangeShapeType="1"/>
            </p:cNvSpPr>
            <p:nvPr/>
          </p:nvSpPr>
          <p:spPr bwMode="auto">
            <a:xfrm flipV="1">
              <a:off x="2810" y="2892"/>
              <a:ext cx="451" cy="27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41405" name="Line 29"/>
            <p:cNvSpPr>
              <a:spLocks noChangeShapeType="1"/>
            </p:cNvSpPr>
            <p:nvPr/>
          </p:nvSpPr>
          <p:spPr bwMode="auto">
            <a:xfrm>
              <a:off x="4192" y="3085"/>
              <a:ext cx="222" cy="24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41406" name="Line 30"/>
            <p:cNvSpPr>
              <a:spLocks noChangeShapeType="1"/>
            </p:cNvSpPr>
            <p:nvPr/>
          </p:nvSpPr>
          <p:spPr bwMode="auto">
            <a:xfrm>
              <a:off x="2940" y="3110"/>
              <a:ext cx="454" cy="6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41407" name="Line 31"/>
            <p:cNvSpPr>
              <a:spLocks noChangeShapeType="1"/>
            </p:cNvSpPr>
            <p:nvPr/>
          </p:nvSpPr>
          <p:spPr bwMode="auto">
            <a:xfrm>
              <a:off x="2866" y="3130"/>
              <a:ext cx="475" cy="64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41408" name="Line 32"/>
            <p:cNvSpPr>
              <a:spLocks noChangeShapeType="1"/>
            </p:cNvSpPr>
            <p:nvPr/>
          </p:nvSpPr>
          <p:spPr bwMode="auto">
            <a:xfrm flipH="1">
              <a:off x="2254" y="3082"/>
              <a:ext cx="1935" cy="397"/>
            </a:xfrm>
            <a:prstGeom prst="line">
              <a:avLst/>
            </a:prstGeom>
            <a:noFill/>
            <a:ln w="28575" cap="rnd">
              <a:solidFill>
                <a:schemeClr val="tx2"/>
              </a:solidFill>
              <a:prstDash val="sysDot"/>
              <a:round/>
              <a:headEnd/>
              <a:tailEnd type="triangle" w="med" len="med"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41409" name="Line 33"/>
            <p:cNvSpPr>
              <a:spLocks noChangeShapeType="1"/>
            </p:cNvSpPr>
            <p:nvPr/>
          </p:nvSpPr>
          <p:spPr bwMode="auto">
            <a:xfrm flipH="1">
              <a:off x="3885" y="3337"/>
              <a:ext cx="517" cy="887"/>
            </a:xfrm>
            <a:prstGeom prst="line">
              <a:avLst/>
            </a:prstGeom>
            <a:noFill/>
            <a:ln w="28575" cap="rnd">
              <a:solidFill>
                <a:schemeClr val="tx2"/>
              </a:solidFill>
              <a:prstDash val="sysDot"/>
              <a:round/>
              <a:headEnd/>
              <a:tailEnd type="triangle" w="med" len="med"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41410" name="Line 34"/>
            <p:cNvSpPr>
              <a:spLocks noChangeShapeType="1"/>
            </p:cNvSpPr>
            <p:nvPr/>
          </p:nvSpPr>
          <p:spPr bwMode="auto">
            <a:xfrm flipH="1">
              <a:off x="2811" y="3165"/>
              <a:ext cx="13" cy="636"/>
            </a:xfrm>
            <a:prstGeom prst="line">
              <a:avLst/>
            </a:prstGeom>
            <a:noFill/>
            <a:ln w="28575" cap="rnd">
              <a:solidFill>
                <a:schemeClr val="tx2"/>
              </a:solidFill>
              <a:prstDash val="sysDot"/>
              <a:round/>
              <a:headEnd/>
              <a:tailEnd type="triangle" w="med" len="med"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41411" name="Line 35"/>
            <p:cNvSpPr>
              <a:spLocks noChangeShapeType="1"/>
            </p:cNvSpPr>
            <p:nvPr/>
          </p:nvSpPr>
          <p:spPr bwMode="auto">
            <a:xfrm>
              <a:off x="3248" y="2888"/>
              <a:ext cx="749" cy="371"/>
            </a:xfrm>
            <a:prstGeom prst="line">
              <a:avLst/>
            </a:prstGeom>
            <a:noFill/>
            <a:ln w="28575" cap="rnd">
              <a:solidFill>
                <a:schemeClr val="tx2"/>
              </a:solidFill>
              <a:prstDash val="sysDot"/>
              <a:round/>
              <a:headEnd/>
              <a:tailEnd type="triangle" w="med" len="med"/>
            </a:ln>
            <a:effectLst>
              <a:outerShdw dist="45791" dir="2021404" algn="ctr" rotWithShape="0">
                <a:srgbClr val="000000"/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Dual-texture Shadow</a:t>
            </a:r>
            <a:br>
              <a:rPr lang="en-US"/>
            </a:br>
            <a:r>
              <a:rPr lang="en-US"/>
              <a:t>Mapping Approach</a:t>
            </a:r>
          </a:p>
        </p:txBody>
      </p:sp>
      <p:sp>
        <p:nvSpPr>
          <p:cNvPr id="74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Biasing values in depth map helps</a:t>
            </a:r>
          </a:p>
          <a:p>
            <a:pPr lvl="1"/>
            <a:r>
              <a:rPr lang="en-US" sz="2400"/>
              <a:t>recall </a:t>
            </a:r>
            <a:r>
              <a:rPr lang="en-US" sz="2400" i="1"/>
              <a:t>glPolygonOffset</a:t>
            </a:r>
            <a:r>
              <a:rPr lang="en-US" sz="2400"/>
              <a:t> suggestion during the depth map construction pass</a:t>
            </a:r>
          </a:p>
          <a:p>
            <a:pPr lvl="1"/>
            <a:r>
              <a:rPr lang="en-US" sz="2400"/>
              <a:t>this bias should be done during depth map construction</a:t>
            </a:r>
          </a:p>
          <a:p>
            <a:pPr lvl="2"/>
            <a:r>
              <a:rPr lang="en-US" sz="2000"/>
              <a:t>biases in the texgen transform do </a:t>
            </a:r>
            <a:r>
              <a:rPr lang="en-US" sz="2000" b="1" u="sng"/>
              <a:t>not</a:t>
            </a:r>
            <a:r>
              <a:rPr lang="en-US" sz="2000"/>
              <a:t> work</a:t>
            </a:r>
          </a:p>
          <a:p>
            <a:pPr lvl="2"/>
            <a:r>
              <a:rPr lang="en-US" sz="2000"/>
              <a:t>problem is depth map has non-linear distribution due to projective frustum</a:t>
            </a:r>
          </a:p>
          <a:p>
            <a:pPr lvl="1"/>
            <a:r>
              <a:rPr lang="en-US" sz="2400"/>
              <a:t>polygon offset scale keeps edge-on polygons from self-shadowing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Map Bias</a:t>
            </a:r>
          </a:p>
        </p:txBody>
      </p:sp>
      <p:sp>
        <p:nvSpPr>
          <p:cNvPr id="7434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How much polygon offset bias depends</a:t>
            </a:r>
          </a:p>
        </p:txBody>
      </p:sp>
      <p:pic>
        <p:nvPicPr>
          <p:cNvPr id="743428" name="Picture 4" descr="C:\mjk\shadowcas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2514600"/>
            <a:ext cx="3251200" cy="27432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743429" name="Picture 5" descr="C:\mjk\shadowcast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1463" y="2552700"/>
            <a:ext cx="3354387" cy="283051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743430" name="Picture 6" descr="C:\mjk\shadowcast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6263" y="4267200"/>
            <a:ext cx="2879725" cy="243046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743431" name="Text Box 7"/>
          <p:cNvSpPr txBox="1">
            <a:spLocks noChangeArrowheads="1"/>
          </p:cNvSpPr>
          <p:nvPr/>
        </p:nvSpPr>
        <p:spPr bwMode="auto">
          <a:xfrm>
            <a:off x="203200" y="5295900"/>
            <a:ext cx="2416175" cy="993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latin typeface="Arial" charset="0"/>
              </a:rPr>
              <a:t>Too little bias,</a:t>
            </a:r>
            <a:br>
              <a:rPr lang="en-US" sz="1800" b="1" i="1">
                <a:latin typeface="Arial" charset="0"/>
              </a:rPr>
            </a:br>
            <a:r>
              <a:rPr lang="en-US" sz="1800" b="1" i="1">
                <a:latin typeface="Arial" charset="0"/>
              </a:rPr>
              <a:t>everything begins to</a:t>
            </a:r>
            <a:br>
              <a:rPr lang="en-US" sz="1800" b="1" i="1">
                <a:latin typeface="Arial" charset="0"/>
              </a:rPr>
            </a:br>
            <a:r>
              <a:rPr lang="en-US" sz="1800" b="1" i="1">
                <a:latin typeface="Arial" charset="0"/>
              </a:rPr>
              <a:t>shadow</a:t>
            </a:r>
          </a:p>
        </p:txBody>
      </p:sp>
      <p:sp>
        <p:nvSpPr>
          <p:cNvPr id="743432" name="Text Box 8"/>
          <p:cNvSpPr txBox="1">
            <a:spLocks noChangeArrowheads="1"/>
          </p:cNvSpPr>
          <p:nvPr/>
        </p:nvSpPr>
        <p:spPr bwMode="auto">
          <a:xfrm>
            <a:off x="6570663" y="5448300"/>
            <a:ext cx="2632075" cy="692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latin typeface="Arial" charset="0"/>
              </a:rPr>
              <a:t>Too little bias, shadow</a:t>
            </a:r>
            <a:br>
              <a:rPr lang="en-US" sz="1800" b="1" i="1">
                <a:latin typeface="Arial" charset="0"/>
              </a:rPr>
            </a:br>
            <a:r>
              <a:rPr lang="en-US" sz="1800" b="1" i="1">
                <a:latin typeface="Arial" charset="0"/>
              </a:rPr>
              <a:t>starts too far back</a:t>
            </a:r>
          </a:p>
        </p:txBody>
      </p:sp>
      <p:sp>
        <p:nvSpPr>
          <p:cNvPr id="743433" name="Text Box 9"/>
          <p:cNvSpPr txBox="1">
            <a:spLocks noChangeArrowheads="1"/>
          </p:cNvSpPr>
          <p:nvPr/>
        </p:nvSpPr>
        <p:spPr bwMode="auto">
          <a:xfrm>
            <a:off x="6096000" y="6286500"/>
            <a:ext cx="1222375" cy="3905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 lIns="90488" tIns="44450" rIns="90488" bIns="44450" anchor="ctr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latin typeface="Arial" charset="0"/>
              </a:rPr>
              <a:t>Just right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Mapping Precision</a:t>
            </a:r>
          </a:p>
        </p:txBody>
      </p:sp>
      <p:sp>
        <p:nvSpPr>
          <p:cNvPr id="7444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Conserving your 8-bit depth map precision</a:t>
            </a:r>
          </a:p>
        </p:txBody>
      </p:sp>
      <p:pic>
        <p:nvPicPr>
          <p:cNvPr id="744452" name="Picture 4" descr="C:\mjk\shadow_frustu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663" y="2514600"/>
            <a:ext cx="3835400" cy="35718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744453" name="Picture 5" descr="C:\mjk\shadow_frustum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3600" y="2514600"/>
            <a:ext cx="3835400" cy="35718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744454" name="Text Box 6"/>
          <p:cNvSpPr txBox="1">
            <a:spLocks noChangeArrowheads="1"/>
          </p:cNvSpPr>
          <p:nvPr/>
        </p:nvSpPr>
        <p:spPr bwMode="auto">
          <a:xfrm>
            <a:off x="381000" y="6165850"/>
            <a:ext cx="4198938" cy="692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lIns="90488" tIns="44450" rIns="90488" bIns="44450" anchor="ctr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latin typeface="Arial" charset="0"/>
              </a:rPr>
              <a:t>Frustum confined to objects of interest</a:t>
            </a:r>
          </a:p>
        </p:txBody>
      </p:sp>
      <p:sp>
        <p:nvSpPr>
          <p:cNvPr id="744455" name="Text Box 7"/>
          <p:cNvSpPr txBox="1">
            <a:spLocks noChangeArrowheads="1"/>
          </p:cNvSpPr>
          <p:nvPr/>
        </p:nvSpPr>
        <p:spPr bwMode="auto">
          <a:xfrm>
            <a:off x="4741863" y="6135688"/>
            <a:ext cx="4198937" cy="692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lIns="90488" tIns="44450" rIns="90488" bIns="44450" anchor="ctr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i="1">
                <a:latin typeface="Arial" charset="0"/>
              </a:rPr>
              <a:t>Frustum expanded out considerably</a:t>
            </a:r>
            <a:br>
              <a:rPr lang="en-US" sz="1800" b="1" i="1">
                <a:latin typeface="Arial" charset="0"/>
              </a:rPr>
            </a:br>
            <a:r>
              <a:rPr lang="en-US" sz="1800" b="1" i="1">
                <a:latin typeface="Arial" charset="0"/>
              </a:rPr>
              <a:t>breaks down the shadows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Precision Allows</a:t>
            </a:r>
            <a:br>
              <a:rPr lang="en-US"/>
            </a:br>
            <a:r>
              <a:rPr lang="en-US"/>
              <a:t>Larger Lights Frustums</a:t>
            </a:r>
          </a:p>
        </p:txBody>
      </p:sp>
      <p:sp>
        <p:nvSpPr>
          <p:cNvPr id="7454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Compare 8-bit to 16-bit precision for large frustum</a:t>
            </a:r>
          </a:p>
        </p:txBody>
      </p:sp>
      <p:sp>
        <p:nvSpPr>
          <p:cNvPr id="745476" name="Text Box 4"/>
          <p:cNvSpPr txBox="1">
            <a:spLocks noChangeArrowheads="1"/>
          </p:cNvSpPr>
          <p:nvPr/>
        </p:nvSpPr>
        <p:spPr bwMode="auto">
          <a:xfrm>
            <a:off x="744538" y="6049963"/>
            <a:ext cx="3751262" cy="5556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lIns="90488" tIns="44450" rIns="90488" bIns="44450" anchor="ctr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i="1">
                <a:latin typeface="Arial" charset="0"/>
              </a:rPr>
              <a:t>8-bit:  Large frustum breaks down the shadows, not enough precision</a:t>
            </a:r>
          </a:p>
        </p:txBody>
      </p:sp>
      <p:pic>
        <p:nvPicPr>
          <p:cNvPr id="745477" name="Picture 5" descr="C:\mjk\sg.j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1863" y="2590800"/>
            <a:ext cx="3521075" cy="325596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745478" name="Picture 6" descr="C:\mjk\sg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800" y="2590800"/>
            <a:ext cx="3522663" cy="325596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745479" name="Text Box 7"/>
          <p:cNvSpPr txBox="1">
            <a:spLocks noChangeArrowheads="1"/>
          </p:cNvSpPr>
          <p:nvPr/>
        </p:nvSpPr>
        <p:spPr bwMode="auto">
          <a:xfrm>
            <a:off x="4673600" y="6015038"/>
            <a:ext cx="4470400" cy="3222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lIns="90488" tIns="44450" rIns="90488" bIns="44450" anchor="ctr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i="1">
                <a:latin typeface="Arial" charset="0"/>
              </a:rPr>
              <a:t>16-bit:  Shadow looks just fine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 ID Buffers</a:t>
            </a:r>
          </a:p>
        </p:txBody>
      </p:sp>
      <p:sp>
        <p:nvSpPr>
          <p:cNvPr id="7495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ObjectID buffers are similar to Shadow Depth buffers in that both are per-pixel approaches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ObjectID Buffers work by identifying each “Object” in the light’s range and giving it a unique numerical ID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An Object is defined as something that can’t shadow itself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So, any convex object or piece of a convex object will do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 ID Shadows</a:t>
            </a:r>
          </a:p>
        </p:txBody>
      </p:sp>
      <p:sp>
        <p:nvSpPr>
          <p:cNvPr id="7505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Each object in the light’s range has it’s ID rendered to a texture (with depth testing).</a:t>
            </a:r>
          </a:p>
          <a:p>
            <a:pPr lvl="1"/>
            <a:r>
              <a:rPr lang="en-US" sz="2400"/>
              <a:t>After this step, the buffer contains the ID of the closest object for each pixel</a:t>
            </a:r>
          </a:p>
          <a:p>
            <a:r>
              <a:rPr lang="en-US" sz="2800"/>
              <a:t>Map this texture as a projective texture.</a:t>
            </a:r>
          </a:p>
          <a:p>
            <a:r>
              <a:rPr lang="en-US" sz="2800"/>
              <a:t>Render the scene from the eye-point.</a:t>
            </a:r>
          </a:p>
          <a:p>
            <a:pPr lvl="1"/>
            <a:r>
              <a:rPr lang="en-US" sz="2400"/>
              <a:t>Compare the ID of the object you are drawing to the texture value.</a:t>
            </a:r>
          </a:p>
          <a:p>
            <a:pPr lvl="2"/>
            <a:r>
              <a:rPr lang="en-US" sz="2000"/>
              <a:t>If they are the same, the pixel is lit</a:t>
            </a:r>
          </a:p>
          <a:p>
            <a:pPr lvl="2"/>
            <a:r>
              <a:rPr lang="en-US" sz="2000"/>
              <a:t>If they are different, that means there must be some other object closer, so the pixel is in shadow.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 ID Shadows</a:t>
            </a:r>
          </a:p>
        </p:txBody>
      </p:sp>
      <p:sp>
        <p:nvSpPr>
          <p:cNvPr id="7516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Some HW supports generating a unique ID for each polygon submitted</a:t>
            </a:r>
          </a:p>
          <a:p>
            <a:pPr>
              <a:lnSpc>
                <a:spcPct val="90000"/>
              </a:lnSpc>
            </a:pPr>
            <a:r>
              <a:rPr lang="en-US"/>
              <a:t>This is more convenient, but doesn’t solve the real issue</a:t>
            </a:r>
          </a:p>
          <a:p>
            <a:pPr lvl="1">
              <a:lnSpc>
                <a:spcPct val="90000"/>
              </a:lnSpc>
            </a:pPr>
            <a:r>
              <a:rPr lang="en-US"/>
              <a:t>Two adjacent coplanar polygons with different IDs can alias with each other</a:t>
            </a:r>
          </a:p>
          <a:p>
            <a:pPr>
              <a:lnSpc>
                <a:spcPct val="90000"/>
              </a:lnSpc>
            </a:pPr>
            <a:r>
              <a:rPr lang="en-US"/>
              <a:t>The only solutions are :</a:t>
            </a:r>
          </a:p>
          <a:p>
            <a:pPr lvl="1">
              <a:lnSpc>
                <a:spcPct val="90000"/>
              </a:lnSpc>
            </a:pPr>
            <a:r>
              <a:rPr lang="en-US"/>
              <a:t>Use per-object ID’s instead of per-triangle</a:t>
            </a:r>
          </a:p>
          <a:p>
            <a:pPr lvl="1">
              <a:lnSpc>
                <a:spcPct val="90000"/>
              </a:lnSpc>
            </a:pPr>
            <a:r>
              <a:rPr lang="en-US"/>
              <a:t>Perform multiple jittered tests and only shadow if all tests agree the pixel is in shadow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Soft Shadows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Area light sources</a:t>
            </a:r>
            <a:endParaRPr lang="en-US" dirty="0"/>
          </a:p>
        </p:txBody>
      </p:sp>
      <p:sp>
        <p:nvSpPr>
          <p:cNvPr id="148487" name="Text Box 7"/>
          <p:cNvSpPr txBox="1">
            <a:spLocks noChangeArrowheads="1"/>
          </p:cNvSpPr>
          <p:nvPr/>
        </p:nvSpPr>
        <p:spPr bwMode="auto">
          <a:xfrm>
            <a:off x="3027363" y="2935288"/>
            <a:ext cx="16209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u="sng" dirty="0">
                <a:latin typeface="Times New Roman" pitchFamily="18" charset="0"/>
              </a:rPr>
              <a:t>Pre-computed</a:t>
            </a:r>
          </a:p>
        </p:txBody>
      </p:sp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381000" y="3048000"/>
            <a:ext cx="19223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u="sng" dirty="0">
                <a:latin typeface="Times New Roman" pitchFamily="18" charset="0"/>
              </a:rPr>
              <a:t>Hardware Assisted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48489" name="Text Box 9"/>
          <p:cNvSpPr txBox="1">
            <a:spLocks noChangeArrowheads="1"/>
          </p:cNvSpPr>
          <p:nvPr/>
        </p:nvSpPr>
        <p:spPr bwMode="auto">
          <a:xfrm>
            <a:off x="7208838" y="2917825"/>
            <a:ext cx="12666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u="sng">
                <a:latin typeface="Times New Roman" pitchFamily="18" charset="0"/>
              </a:rPr>
              <a:t>Ray-based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148490" name="Line 10"/>
          <p:cNvSpPr>
            <a:spLocks noChangeShapeType="1"/>
          </p:cNvSpPr>
          <p:nvPr/>
        </p:nvSpPr>
        <p:spPr bwMode="auto">
          <a:xfrm flipH="1">
            <a:off x="1423988" y="2100263"/>
            <a:ext cx="3162300" cy="776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8491" name="Line 11"/>
          <p:cNvSpPr>
            <a:spLocks noChangeShapeType="1"/>
          </p:cNvSpPr>
          <p:nvPr/>
        </p:nvSpPr>
        <p:spPr bwMode="auto">
          <a:xfrm>
            <a:off x="4681538" y="2100263"/>
            <a:ext cx="3138487" cy="788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8492" name="Line 12"/>
          <p:cNvSpPr>
            <a:spLocks noChangeShapeType="1"/>
          </p:cNvSpPr>
          <p:nvPr/>
        </p:nvSpPr>
        <p:spPr bwMode="auto">
          <a:xfrm flipH="1">
            <a:off x="3233738" y="2111375"/>
            <a:ext cx="1387475" cy="812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8493" name="Line 13"/>
          <p:cNvSpPr>
            <a:spLocks noChangeShapeType="1"/>
          </p:cNvSpPr>
          <p:nvPr/>
        </p:nvSpPr>
        <p:spPr bwMode="auto">
          <a:xfrm>
            <a:off x="4654550" y="2109788"/>
            <a:ext cx="1387475" cy="812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8495" name="Text Box 15"/>
          <p:cNvSpPr txBox="1">
            <a:spLocks noChangeArrowheads="1"/>
          </p:cNvSpPr>
          <p:nvPr/>
        </p:nvSpPr>
        <p:spPr bwMode="auto">
          <a:xfrm>
            <a:off x="2847975" y="3368675"/>
            <a:ext cx="198163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latin typeface="Times New Roman" pitchFamily="18" charset="0"/>
              </a:rPr>
              <a:t>Mainly analytical</a:t>
            </a:r>
          </a:p>
          <a:p>
            <a:pPr eaLnBrk="0" hangingPunct="0"/>
            <a:r>
              <a:rPr lang="en-US" sz="2000" dirty="0">
                <a:latin typeface="Times New Roman" pitchFamily="18" charset="0"/>
              </a:rPr>
              <a:t>computation on </a:t>
            </a:r>
          </a:p>
          <a:p>
            <a:pPr eaLnBrk="0" hangingPunct="0"/>
            <a:r>
              <a:rPr lang="en-US" sz="2000" dirty="0">
                <a:latin typeface="Times New Roman" pitchFamily="18" charset="0"/>
              </a:rPr>
              <a:t>the geometry of </a:t>
            </a:r>
          </a:p>
          <a:p>
            <a:pPr eaLnBrk="0" hangingPunct="0"/>
            <a:r>
              <a:rPr lang="en-US" sz="2000" dirty="0">
                <a:latin typeface="Times New Roman" pitchFamily="18" charset="0"/>
              </a:rPr>
              <a:t>the source</a:t>
            </a:r>
          </a:p>
          <a:p>
            <a:pPr eaLnBrk="0" hangingPunct="0"/>
            <a:r>
              <a:rPr lang="en-US" sz="2000" dirty="0">
                <a:latin typeface="Times New Roman" pitchFamily="18" charset="0"/>
                <a:sym typeface="Symbol" pitchFamily="18" charset="2"/>
              </a:rPr>
              <a:t> </a:t>
            </a:r>
            <a:r>
              <a:rPr lang="en-US" sz="2000" dirty="0" smtClean="0">
                <a:latin typeface="Times New Roman" pitchFamily="18" charset="0"/>
                <a:sym typeface="Symbol" pitchFamily="18" charset="2"/>
              </a:rPr>
              <a:t>Light maps</a:t>
            </a:r>
            <a:endParaRPr lang="en-US" sz="2000" dirty="0">
              <a:latin typeface="Times New Roman" pitchFamily="18" charset="0"/>
              <a:sym typeface="Symbol" pitchFamily="18" charset="2"/>
            </a:endParaRPr>
          </a:p>
          <a:p>
            <a:pPr eaLnBrk="0" hangingPunct="0"/>
            <a:r>
              <a:rPr lang="en-US" sz="2000" dirty="0">
                <a:latin typeface="Times New Roman" pitchFamily="18" charset="0"/>
                <a:sym typeface="Symbol" pitchFamily="18" charset="2"/>
              </a:rPr>
              <a:t> Discontinuity </a:t>
            </a:r>
          </a:p>
          <a:p>
            <a:pPr eaLnBrk="0" hangingPunct="0"/>
            <a:r>
              <a:rPr lang="en-US" sz="2000" dirty="0">
                <a:latin typeface="Times New Roman" pitchFamily="18" charset="0"/>
              </a:rPr>
              <a:t>   Meshing</a:t>
            </a:r>
          </a:p>
        </p:txBody>
      </p:sp>
      <p:sp>
        <p:nvSpPr>
          <p:cNvPr id="148496" name="Text Box 16"/>
          <p:cNvSpPr txBox="1">
            <a:spLocks noChangeArrowheads="1"/>
          </p:cNvSpPr>
          <p:nvPr/>
        </p:nvSpPr>
        <p:spPr bwMode="auto">
          <a:xfrm>
            <a:off x="533400" y="3352800"/>
            <a:ext cx="196720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Times New Roman" pitchFamily="18" charset="0"/>
              </a:rPr>
              <a:t>Mainly treat the </a:t>
            </a:r>
          </a:p>
          <a:p>
            <a:pPr eaLnBrk="0" hangingPunct="0"/>
            <a:r>
              <a:rPr lang="en-US" dirty="0">
                <a:latin typeface="Times New Roman" pitchFamily="18" charset="0"/>
              </a:rPr>
              <a:t>light source as a </a:t>
            </a:r>
          </a:p>
          <a:p>
            <a:pPr eaLnBrk="0" hangingPunct="0"/>
            <a:r>
              <a:rPr lang="en-US" dirty="0">
                <a:latin typeface="Times New Roman" pitchFamily="18" charset="0"/>
              </a:rPr>
              <a:t>collection of points</a:t>
            </a:r>
          </a:p>
          <a:p>
            <a:pPr eaLnBrk="0" hangingPunct="0"/>
            <a:r>
              <a:rPr lang="en-US" dirty="0">
                <a:latin typeface="Times New Roman" pitchFamily="18" charset="0"/>
                <a:sym typeface="Symbol" pitchFamily="18" charset="2"/>
              </a:rPr>
              <a:t> Accumulation </a:t>
            </a:r>
          </a:p>
          <a:p>
            <a:pPr eaLnBrk="0" hangingPunct="0"/>
            <a:r>
              <a:rPr lang="en-US" dirty="0">
                <a:latin typeface="Times New Roman" pitchFamily="18" charset="0"/>
                <a:sym typeface="Symbol" pitchFamily="18" charset="2"/>
              </a:rPr>
              <a:t>buffer</a:t>
            </a:r>
          </a:p>
          <a:p>
            <a:pPr eaLnBrk="0" hangingPunct="0"/>
            <a:r>
              <a:rPr lang="en-US" dirty="0">
                <a:latin typeface="Times New Roman" pitchFamily="18" charset="0"/>
                <a:sym typeface="Symbol" pitchFamily="18" charset="2"/>
              </a:rPr>
              <a:t> Shadow volumes</a:t>
            </a:r>
          </a:p>
          <a:p>
            <a:pPr eaLnBrk="0" hangingPunct="0"/>
            <a:r>
              <a:rPr lang="en-US" dirty="0">
                <a:latin typeface="Times New Roman" pitchFamily="18" charset="0"/>
                <a:sym typeface="Symbol" pitchFamily="18" charset="2"/>
              </a:rPr>
              <a:t> Shadow textures</a:t>
            </a:r>
          </a:p>
        </p:txBody>
      </p:sp>
      <p:sp>
        <p:nvSpPr>
          <p:cNvPr id="148498" name="Text Box 18"/>
          <p:cNvSpPr txBox="1">
            <a:spLocks noChangeArrowheads="1"/>
          </p:cNvSpPr>
          <p:nvPr/>
        </p:nvSpPr>
        <p:spPr bwMode="auto">
          <a:xfrm>
            <a:off x="5394325" y="2935288"/>
            <a:ext cx="11657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u="sng">
                <a:latin typeface="Times New Roman" pitchFamily="18" charset="0"/>
              </a:rPr>
              <a:t>Radiosity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148501" name="Text Box 21"/>
          <p:cNvSpPr txBox="1">
            <a:spLocks noChangeArrowheads="1"/>
          </p:cNvSpPr>
          <p:nvPr/>
        </p:nvSpPr>
        <p:spPr bwMode="auto">
          <a:xfrm>
            <a:off x="7026275" y="3314700"/>
            <a:ext cx="175637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imes New Roman" pitchFamily="18" charset="0"/>
                <a:sym typeface="Symbol" pitchFamily="18" charset="2"/>
              </a:rPr>
              <a:t> Distributed</a:t>
            </a:r>
          </a:p>
          <a:p>
            <a:pPr eaLnBrk="0" hangingPunct="0"/>
            <a:r>
              <a:rPr lang="en-US" sz="2000">
                <a:latin typeface="Times New Roman" pitchFamily="18" charset="0"/>
                <a:sym typeface="Symbol" pitchFamily="18" charset="2"/>
              </a:rPr>
              <a:t>   ray tracing</a:t>
            </a:r>
          </a:p>
          <a:p>
            <a:pPr eaLnBrk="0" hangingPunct="0"/>
            <a:r>
              <a:rPr lang="en-US" sz="2000">
                <a:latin typeface="Times New Roman" pitchFamily="18" charset="0"/>
                <a:sym typeface="Symbol" pitchFamily="18" charset="2"/>
              </a:rPr>
              <a:t> Cone Tracing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148502" name="Text Box 22"/>
          <p:cNvSpPr txBox="1">
            <a:spLocks noChangeArrowheads="1"/>
          </p:cNvSpPr>
          <p:nvPr/>
        </p:nvSpPr>
        <p:spPr bwMode="auto">
          <a:xfrm>
            <a:off x="5224463" y="3403600"/>
            <a:ext cx="160653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imes New Roman" pitchFamily="18" charset="0"/>
              </a:rPr>
              <a:t> This is also </a:t>
            </a:r>
          </a:p>
          <a:p>
            <a:pPr eaLnBrk="0" hangingPunct="0"/>
            <a:r>
              <a:rPr lang="en-US" sz="2000">
                <a:latin typeface="Times New Roman" pitchFamily="18" charset="0"/>
              </a:rPr>
              <a:t>pre-computed</a:t>
            </a:r>
          </a:p>
          <a:p>
            <a:pPr eaLnBrk="0" hangingPunct="0"/>
            <a:r>
              <a:rPr lang="en-US" sz="2000">
                <a:latin typeface="Times New Roman" pitchFamily="18" charset="0"/>
                <a:sym typeface="Symbol" pitchFamily="18" charset="2"/>
              </a:rPr>
              <a:t> Hemi-cube</a:t>
            </a:r>
          </a:p>
          <a:p>
            <a:pPr eaLnBrk="0" hangingPunct="0"/>
            <a:r>
              <a:rPr lang="en-US" sz="2000">
                <a:latin typeface="Times New Roman" pitchFamily="18" charset="0"/>
                <a:sym typeface="Symbol" pitchFamily="18" charset="2"/>
              </a:rPr>
              <a:t> Ray casing</a:t>
            </a:r>
            <a:endParaRPr lang="en-US" sz="20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 ID Shadows</a:t>
            </a:r>
          </a:p>
        </p:txBody>
      </p:sp>
      <p:sp>
        <p:nvSpPr>
          <p:cNvPr id="7536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Advantages of this Technique :</a:t>
            </a:r>
          </a:p>
          <a:p>
            <a:pPr lvl="1"/>
            <a:r>
              <a:rPr lang="en-US"/>
              <a:t>Can support any light range with equal precision</a:t>
            </a:r>
          </a:p>
          <a:p>
            <a:pPr lvl="1"/>
            <a:r>
              <a:rPr lang="en-US"/>
              <a:t>For convex objects, it works great</a:t>
            </a:r>
          </a:p>
          <a:p>
            <a:pPr lvl="1"/>
            <a:r>
              <a:rPr lang="en-US"/>
              <a:t>Doesn’t suffer from 8 bit precision issues like the depth buffer approach</a:t>
            </a:r>
          </a:p>
          <a:p>
            <a:pPr lvl="1"/>
            <a:r>
              <a:rPr lang="en-US"/>
              <a:t>Works better for point lights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 ID Shadows</a:t>
            </a:r>
          </a:p>
        </p:txBody>
      </p:sp>
      <p:sp>
        <p:nvSpPr>
          <p:cNvPr id="7628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Disadvantages of this Technique :</a:t>
            </a:r>
          </a:p>
          <a:p>
            <a:pPr lvl="1">
              <a:lnSpc>
                <a:spcPct val="90000"/>
              </a:lnSpc>
            </a:pPr>
            <a:r>
              <a:rPr lang="en-US"/>
              <a:t>Objects must be convex or they won’t self-shadow</a:t>
            </a:r>
          </a:p>
          <a:p>
            <a:pPr lvl="2">
              <a:lnSpc>
                <a:spcPct val="90000"/>
              </a:lnSpc>
            </a:pPr>
            <a:r>
              <a:rPr lang="en-US"/>
              <a:t>To handle this, you can break objects into smaller convex pieces, each with their own ID</a:t>
            </a:r>
          </a:p>
          <a:p>
            <a:pPr lvl="1">
              <a:lnSpc>
                <a:spcPct val="90000"/>
              </a:lnSpc>
            </a:pPr>
            <a:r>
              <a:rPr lang="en-US"/>
              <a:t>Suffers from aliasing problems</a:t>
            </a:r>
          </a:p>
          <a:p>
            <a:pPr lvl="2">
              <a:lnSpc>
                <a:spcPct val="90000"/>
              </a:lnSpc>
            </a:pPr>
            <a:r>
              <a:rPr lang="en-US"/>
              <a:t>When shadow testing, you won’t always project exactly onto the same shadow buffer pixel, causing  a different ID value to be found instead</a:t>
            </a:r>
          </a:p>
          <a:p>
            <a:pPr lvl="1">
              <a:lnSpc>
                <a:spcPct val="90000"/>
              </a:lnSpc>
            </a:pPr>
            <a:r>
              <a:rPr lang="en-US"/>
              <a:t>Hard, jaggy edges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Combining Shadow and Object Maps</a:t>
            </a:r>
          </a:p>
        </p:txBody>
      </p:sp>
      <p:sp>
        <p:nvSpPr>
          <p:cNvPr id="754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ObjectIDs are great because they work at any light range at all – good for inter-object shadowing</a:t>
            </a:r>
          </a:p>
          <a:p>
            <a:r>
              <a:rPr lang="en-US"/>
              <a:t>Shadow Depth Buffers are great because they support self shadowing – good for intra-object shadowing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Combining Shadow and Object Maps</a:t>
            </a:r>
          </a:p>
        </p:txBody>
      </p:sp>
      <p:sp>
        <p:nvSpPr>
          <p:cNvPr id="7639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Combine the two:</a:t>
            </a:r>
          </a:p>
          <a:p>
            <a:pPr lvl="1"/>
            <a:r>
              <a:rPr lang="en-US"/>
              <a:t>Projective texture contains both an ObjectID and a “</a:t>
            </a:r>
            <a:r>
              <a:rPr lang="en-US" i="1"/>
              <a:t>depth”</a:t>
            </a:r>
            <a:r>
              <a:rPr lang="en-US"/>
              <a:t> value for each texel.</a:t>
            </a:r>
          </a:p>
          <a:p>
            <a:pPr lvl="2"/>
            <a:r>
              <a:rPr lang="en-US" sz="2600"/>
              <a:t>Each object has its own ID as before </a:t>
            </a:r>
          </a:p>
          <a:p>
            <a:pPr lvl="2"/>
            <a:r>
              <a:rPr lang="en-US" sz="2600"/>
              <a:t>The Shadow Depth buffer is actually computed per-object</a:t>
            </a:r>
            <a:r>
              <a:rPr lang="en-US" sz="3000"/>
              <a:t>.</a:t>
            </a:r>
          </a:p>
          <a:p>
            <a:pPr lvl="3"/>
            <a:r>
              <a:rPr lang="en-US" sz="2200"/>
              <a:t>Depth range is limited to the object’s bounding box.</a:t>
            </a:r>
          </a:p>
          <a:p>
            <a:pPr lvl="3"/>
            <a:r>
              <a:rPr lang="en-US" sz="2200"/>
              <a:t>Self-shadowing precision is thus, maximized</a:t>
            </a:r>
          </a:p>
          <a:p>
            <a:endParaRPr lang="en-US" sz="2800"/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ObjectID &amp; Depth Buffer Texture</a:t>
            </a:r>
          </a:p>
        </p:txBody>
      </p:sp>
      <p:graphicFrame>
        <p:nvGraphicFramePr>
          <p:cNvPr id="75571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609600" y="3314700"/>
          <a:ext cx="79248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Image" r:id="rId3" imgW="26024709" imgH="3253089" progId="Photoshop.Image.5">
                  <p:embed/>
                </p:oleObj>
              </mc:Choice>
              <mc:Fallback>
                <p:oleObj name="Image" r:id="rId3" imgW="26024709" imgH="3253089" progId="Photoshop.Image.5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314700"/>
                        <a:ext cx="79248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5716" name="Text Box 4"/>
          <p:cNvSpPr txBox="1">
            <a:spLocks noChangeArrowheads="1"/>
          </p:cNvSpPr>
          <p:nvPr/>
        </p:nvSpPr>
        <p:spPr bwMode="auto">
          <a:xfrm>
            <a:off x="914400" y="2667000"/>
            <a:ext cx="76962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Red Vertical Axis – ObjectID from 0 to ff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Green Horizontal Axis – Ramp from 0 to ff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Blue Horizontal Axis – Ramp from 0 to ff repeated 8 times – limited by max size of texture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Blue represents the 8 bits of depth.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Green distinguishes the proper shadow map (or shadow map range) to use.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Map Conclusions</a:t>
            </a:r>
          </a:p>
        </p:txBody>
      </p:sp>
      <p:sp>
        <p:nvSpPr>
          <p:cNvPr id="723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Shadow mapping offers real-time shadowing effects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Independent of scene complexity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Very compatible with multi-texturing</a:t>
            </a:r>
          </a:p>
          <a:p>
            <a:pPr lvl="2">
              <a:lnSpc>
                <a:spcPct val="90000"/>
              </a:lnSpc>
            </a:pPr>
            <a:r>
              <a:rPr lang="en-US" sz="2200" dirty="0"/>
              <a:t>Does not mandate multi-pass as stenciled shadow volumes do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Ideal for shadows from spotlights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Consumer hardware shadow map support here today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GeForce3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Dual-texturing technique supports legacy hardware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Same basic technique used by Pixar to generate shadows in their computer-generated  movies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3.5 </a:t>
            </a:r>
            <a:r>
              <a:rPr lang="en-US" b="1"/>
              <a:t>A Hybrid Approach</a:t>
            </a: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8147050" cy="2536825"/>
          </a:xfrm>
        </p:spPr>
        <p:txBody>
          <a:bodyPr/>
          <a:lstStyle/>
          <a:p>
            <a:pPr algn="l" rtl="0">
              <a:lnSpc>
                <a:spcPct val="90000"/>
              </a:lnSpc>
            </a:pPr>
            <a:r>
              <a:rPr lang="en-US" sz="2400"/>
              <a:t>One more shadow algorithm which deserves mention is McCool</a:t>
            </a:r>
            <a:r>
              <a:rPr lang="en-US" sz="2400">
                <a:latin typeface="Arial"/>
              </a:rPr>
              <a:t>’</a:t>
            </a:r>
            <a:r>
              <a:rPr lang="en-US" sz="2400"/>
              <a:t>s clever idea shadow volume reconstruction from depth maps [McCool 2000]. </a:t>
            </a:r>
          </a:p>
          <a:p>
            <a:pPr algn="l" rtl="0">
              <a:lnSpc>
                <a:spcPct val="90000"/>
              </a:lnSpc>
            </a:pPr>
            <a:r>
              <a:rPr lang="en-US" sz="2400"/>
              <a:t>This algorithm is a hybrid of the shadow map and shadow volume algorithms and </a:t>
            </a:r>
            <a:r>
              <a:rPr lang="en-US" sz="2400" b="1"/>
              <a:t>does not require a polygonal representation of the scene</a:t>
            </a:r>
            <a:r>
              <a:rPr lang="en-US" sz="2400"/>
              <a:t>. </a:t>
            </a:r>
          </a:p>
        </p:txBody>
      </p:sp>
      <p:graphicFrame>
        <p:nvGraphicFramePr>
          <p:cNvPr id="4710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5219700" y="4005263"/>
          <a:ext cx="3590925" cy="170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Bitmap Image" r:id="rId3" imgW="3591426" imgH="1704762" progId="Paint.Picture">
                  <p:embed/>
                </p:oleObj>
              </mc:Choice>
              <mc:Fallback>
                <p:oleObj name="Bitmap Image" r:id="rId3" imgW="3591426" imgH="1704762" progId="Paint.Pictur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4005263"/>
                        <a:ext cx="3590925" cy="170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68313" y="4016375"/>
            <a:ext cx="4175125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o"/>
            </a:pPr>
            <a:r>
              <a:rPr lang="en-US" sz="2000"/>
              <a:t> Instead of finding the silhouette edges via a dot product per model edge (shadow volumes), a depth map of the scene from the light</a:t>
            </a:r>
            <a:r>
              <a:rPr lang="en-US" sz="2000">
                <a:latin typeface="Arial"/>
              </a:rPr>
              <a:t>’</a:t>
            </a:r>
            <a:r>
              <a:rPr lang="en-US" sz="2000"/>
              <a:t>s point of view is acquired (shadow map) from which the silhouette edges are extracted using computer vision techniques. From these edges the shadow volumes are constructed (silhouette edges are extruded)</a:t>
            </a:r>
          </a:p>
          <a:p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Approaches</a:t>
            </a:r>
            <a:endParaRPr lang="en-GB" dirty="0"/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Ad-hoc / Custom</a:t>
            </a:r>
          </a:p>
          <a:p>
            <a:pPr lvl="1"/>
            <a:r>
              <a:rPr lang="en-GB" dirty="0" smtClean="0"/>
              <a:t>Artist directed shadows</a:t>
            </a:r>
          </a:p>
          <a:p>
            <a:pPr lvl="1"/>
            <a:r>
              <a:rPr lang="en-GB" dirty="0" smtClean="0"/>
              <a:t>Very simple and constrained conditions.</a:t>
            </a:r>
          </a:p>
          <a:p>
            <a:r>
              <a:rPr lang="en-GB" dirty="0" smtClean="0"/>
              <a:t>Analytical</a:t>
            </a:r>
            <a:endParaRPr lang="en-GB" dirty="0"/>
          </a:p>
          <a:p>
            <a:pPr lvl="1"/>
            <a:r>
              <a:rPr lang="en-GB" dirty="0"/>
              <a:t>Find all boundaries within the </a:t>
            </a:r>
            <a:r>
              <a:rPr lang="en-GB" dirty="0" smtClean="0"/>
              <a:t>umbra / penumbra</a:t>
            </a:r>
            <a:r>
              <a:rPr lang="en-GB" dirty="0"/>
              <a:t>. </a:t>
            </a:r>
            <a:r>
              <a:rPr lang="en-GB" dirty="0" smtClean="0"/>
              <a:t>Precise.</a:t>
            </a:r>
            <a:endParaRPr lang="en-GB" dirty="0"/>
          </a:p>
          <a:p>
            <a:r>
              <a:rPr lang="en-GB" dirty="0"/>
              <a:t>Sampling</a:t>
            </a:r>
          </a:p>
          <a:p>
            <a:pPr lvl="1"/>
            <a:r>
              <a:rPr lang="en-GB" dirty="0" smtClean="0"/>
              <a:t>Probabilistic sampling of whether a particular fragment is within the umbra / penumbra. With enough samples can be made precise.</a:t>
            </a:r>
            <a:endParaRPr lang="en-GB" dirty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Shadows and Illumination</a:t>
            </a:r>
            <a:endParaRPr lang="en-US" dirty="0"/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Given a </a:t>
            </a:r>
            <a:r>
              <a:rPr lang="en-US" dirty="0"/>
              <a:t>point is in </a:t>
            </a:r>
            <a:r>
              <a:rPr lang="en-US" dirty="0" smtClean="0"/>
              <a:t>shadow, how do we change the illumination?</a:t>
            </a:r>
          </a:p>
          <a:p>
            <a:endParaRPr lang="en-US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343400" y="2819400"/>
            <a:ext cx="3079750" cy="2611437"/>
            <a:chOff x="803" y="1707"/>
            <a:chExt cx="2151" cy="1847"/>
          </a:xfrm>
        </p:grpSpPr>
        <p:sp>
          <p:nvSpPr>
            <p:cNvPr id="349188" name="Line 4"/>
            <p:cNvSpPr>
              <a:spLocks noChangeShapeType="1"/>
            </p:cNvSpPr>
            <p:nvPr/>
          </p:nvSpPr>
          <p:spPr bwMode="auto">
            <a:xfrm flipV="1">
              <a:off x="803" y="2755"/>
              <a:ext cx="2151" cy="730"/>
            </a:xfrm>
            <a:prstGeom prst="line">
              <a:avLst/>
            </a:prstGeom>
            <a:noFill/>
            <a:ln w="76200">
              <a:solidFill>
                <a:srgbClr val="0099CC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9191" name="Oval 7"/>
            <p:cNvSpPr>
              <a:spLocks noChangeArrowheads="1"/>
            </p:cNvSpPr>
            <p:nvPr/>
          </p:nvSpPr>
          <p:spPr bwMode="auto">
            <a:xfrm>
              <a:off x="1785" y="2401"/>
              <a:ext cx="553" cy="109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49193" name="Line 9"/>
            <p:cNvSpPr>
              <a:spLocks noChangeShapeType="1"/>
            </p:cNvSpPr>
            <p:nvPr/>
          </p:nvSpPr>
          <p:spPr bwMode="auto">
            <a:xfrm>
              <a:off x="1916" y="1939"/>
              <a:ext cx="764" cy="9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9192" name="Line 8"/>
            <p:cNvSpPr>
              <a:spLocks noChangeShapeType="1"/>
            </p:cNvSpPr>
            <p:nvPr/>
          </p:nvSpPr>
          <p:spPr bwMode="auto">
            <a:xfrm flipH="1">
              <a:off x="1568" y="1939"/>
              <a:ext cx="348" cy="12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9189" name="Oval 5"/>
            <p:cNvSpPr>
              <a:spLocks noChangeArrowheads="1"/>
            </p:cNvSpPr>
            <p:nvPr/>
          </p:nvSpPr>
          <p:spPr bwMode="auto">
            <a:xfrm>
              <a:off x="1876" y="1909"/>
              <a:ext cx="104" cy="109"/>
            </a:xfrm>
            <a:prstGeom prst="ellipse">
              <a:avLst/>
            </a:prstGeom>
            <a:solidFill>
              <a:srgbClr val="FFFF00"/>
            </a:solidFill>
            <a:ln w="28575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49194" name="Line 10"/>
            <p:cNvSpPr>
              <a:spLocks noChangeShapeType="1"/>
            </p:cNvSpPr>
            <p:nvPr/>
          </p:nvSpPr>
          <p:spPr bwMode="auto">
            <a:xfrm>
              <a:off x="1186" y="2407"/>
              <a:ext cx="593" cy="66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9195" name="Text Box 11"/>
            <p:cNvSpPr txBox="1">
              <a:spLocks noChangeArrowheads="1"/>
            </p:cNvSpPr>
            <p:nvPr/>
          </p:nvSpPr>
          <p:spPr bwMode="auto">
            <a:xfrm>
              <a:off x="1611" y="1707"/>
              <a:ext cx="781" cy="19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Light Source</a:t>
              </a:r>
            </a:p>
          </p:txBody>
        </p:sp>
        <p:sp>
          <p:nvSpPr>
            <p:cNvPr id="349196" name="Text Box 12"/>
            <p:cNvSpPr txBox="1">
              <a:spLocks noChangeArrowheads="1"/>
            </p:cNvSpPr>
            <p:nvPr/>
          </p:nvSpPr>
          <p:spPr bwMode="auto">
            <a:xfrm>
              <a:off x="923" y="2210"/>
              <a:ext cx="471" cy="19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Viewer</a:t>
              </a:r>
            </a:p>
          </p:txBody>
        </p:sp>
        <p:sp>
          <p:nvSpPr>
            <p:cNvPr id="349197" name="Oval 13"/>
            <p:cNvSpPr>
              <a:spLocks noChangeArrowheads="1"/>
            </p:cNvSpPr>
            <p:nvPr/>
          </p:nvSpPr>
          <p:spPr bwMode="auto">
            <a:xfrm>
              <a:off x="1796" y="3080"/>
              <a:ext cx="80" cy="7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49198" name="Text Box 14"/>
            <p:cNvSpPr txBox="1">
              <a:spLocks noChangeArrowheads="1"/>
            </p:cNvSpPr>
            <p:nvPr/>
          </p:nvSpPr>
          <p:spPr bwMode="auto">
            <a:xfrm>
              <a:off x="1765" y="3161"/>
              <a:ext cx="1067" cy="19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Point is in shadow</a:t>
              </a:r>
            </a:p>
          </p:txBody>
        </p:sp>
        <p:sp>
          <p:nvSpPr>
            <p:cNvPr id="349199" name="Text Box 15"/>
            <p:cNvSpPr txBox="1">
              <a:spLocks noChangeArrowheads="1"/>
            </p:cNvSpPr>
            <p:nvPr/>
          </p:nvSpPr>
          <p:spPr bwMode="auto">
            <a:xfrm>
              <a:off x="2222" y="2220"/>
              <a:ext cx="590" cy="19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Occluder</a:t>
              </a:r>
            </a:p>
          </p:txBody>
        </p:sp>
        <p:sp>
          <p:nvSpPr>
            <p:cNvPr id="349200" name="Oval 16"/>
            <p:cNvSpPr>
              <a:spLocks noChangeArrowheads="1"/>
            </p:cNvSpPr>
            <p:nvPr/>
          </p:nvSpPr>
          <p:spPr bwMode="auto">
            <a:xfrm>
              <a:off x="1367" y="3239"/>
              <a:ext cx="80" cy="79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49201" name="Line 17"/>
            <p:cNvSpPr>
              <a:spLocks noChangeShapeType="1"/>
            </p:cNvSpPr>
            <p:nvPr/>
          </p:nvSpPr>
          <p:spPr bwMode="auto">
            <a:xfrm>
              <a:off x="1190" y="2412"/>
              <a:ext cx="195" cy="79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9202" name="Text Box 18"/>
            <p:cNvSpPr txBox="1">
              <a:spLocks noChangeArrowheads="1"/>
            </p:cNvSpPr>
            <p:nvPr/>
          </p:nvSpPr>
          <p:spPr bwMode="auto">
            <a:xfrm>
              <a:off x="1184" y="3360"/>
              <a:ext cx="640" cy="19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Point is lit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 smtClean="0"/>
              <a:t>Shadows and Illumination</a:t>
            </a:r>
            <a:endParaRPr lang="en-US" dirty="0"/>
          </a:p>
        </p:txBody>
      </p:sp>
      <p:sp>
        <p:nvSpPr>
          <p:cNvPr id="28262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228600" indent="-228600"/>
            <a:r>
              <a:rPr lang="en-US" dirty="0"/>
              <a:t>Illumination model with included visibility term:</a:t>
            </a:r>
          </a:p>
          <a:p>
            <a:pPr marL="228600" indent="-228600">
              <a:spcBef>
                <a:spcPct val="600000"/>
              </a:spcBef>
            </a:pPr>
            <a:r>
              <a:rPr lang="en-US" dirty="0"/>
              <a:t>Visibility term determines if a light can “see” the point</a:t>
            </a:r>
          </a:p>
          <a:p>
            <a:pPr marL="228600" indent="-228600"/>
            <a:r>
              <a:rPr lang="en-US" dirty="0"/>
              <a:t>If point is in shadow, only ambient term applies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0682-E868-4EF4-BA46-62BCBFED59AB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282629" name="Line 5"/>
          <p:cNvSpPr>
            <a:spLocks noChangeShapeType="1"/>
          </p:cNvSpPr>
          <p:nvPr/>
        </p:nvSpPr>
        <p:spPr bwMode="auto">
          <a:xfrm flipH="1" flipV="1">
            <a:off x="3200400" y="2667000"/>
            <a:ext cx="762000" cy="990600"/>
          </a:xfrm>
          <a:prstGeom prst="line">
            <a:avLst/>
          </a:prstGeom>
          <a:noFill/>
          <a:ln w="12700">
            <a:solidFill>
              <a:srgbClr val="783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2630" name="Text Box 6"/>
          <p:cNvSpPr txBox="1">
            <a:spLocks noChangeArrowheads="1"/>
          </p:cNvSpPr>
          <p:nvPr/>
        </p:nvSpPr>
        <p:spPr bwMode="auto">
          <a:xfrm>
            <a:off x="3886200" y="3581400"/>
            <a:ext cx="259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8C"/>
                </a:solidFill>
                <a:latin typeface="Times New Roman" pitchFamily="18" charset="0"/>
              </a:rPr>
              <a:t>Visibility Term: </a:t>
            </a:r>
            <a:r>
              <a:rPr lang="en-US">
                <a:solidFill>
                  <a:srgbClr val="783C00"/>
                </a:solidFill>
                <a:latin typeface="Times New Roman" pitchFamily="18" charset="0"/>
              </a:rPr>
              <a:t>0 or 1 for point/directional lights</a:t>
            </a:r>
          </a:p>
        </p:txBody>
      </p:sp>
      <p:sp>
        <p:nvSpPr>
          <p:cNvPr id="282631" name="Line 7"/>
          <p:cNvSpPr>
            <a:spLocks noChangeShapeType="1"/>
          </p:cNvSpPr>
          <p:nvPr/>
        </p:nvSpPr>
        <p:spPr bwMode="auto">
          <a:xfrm flipV="1">
            <a:off x="2754313" y="2971800"/>
            <a:ext cx="0" cy="685800"/>
          </a:xfrm>
          <a:prstGeom prst="line">
            <a:avLst/>
          </a:prstGeom>
          <a:noFill/>
          <a:ln w="12700">
            <a:solidFill>
              <a:srgbClr val="783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2632" name="Text Box 8"/>
          <p:cNvSpPr txBox="1">
            <a:spLocks noChangeArrowheads="1"/>
          </p:cNvSpPr>
          <p:nvPr/>
        </p:nvSpPr>
        <p:spPr bwMode="auto">
          <a:xfrm>
            <a:off x="2076450" y="3581400"/>
            <a:ext cx="135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8C"/>
                </a:solidFill>
                <a:latin typeface="Times New Roman" pitchFamily="18" charset="0"/>
              </a:rPr>
              <a:t>For all lights</a:t>
            </a:r>
          </a:p>
        </p:txBody>
      </p:sp>
      <p:graphicFrame>
        <p:nvGraphicFramePr>
          <p:cNvPr id="282633" name="Object 18"/>
          <p:cNvGraphicFramePr>
            <a:graphicFrameLocks noChangeAspect="1"/>
          </p:cNvGraphicFramePr>
          <p:nvPr/>
        </p:nvGraphicFramePr>
        <p:xfrm>
          <a:off x="1206500" y="1981200"/>
          <a:ext cx="6961188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79" name="Equation" r:id="rId4" imgW="3225600" imgH="431640" progId="Equation.3">
                  <p:embed/>
                </p:oleObj>
              </mc:Choice>
              <mc:Fallback>
                <p:oleObj name="Equation" r:id="rId4" imgW="3225600" imgH="43164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500" y="1981200"/>
                        <a:ext cx="6961188" cy="92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8C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Shadows and OpenGL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OpenGL we send the geometry for a model through the pipeline.</a:t>
            </a:r>
          </a:p>
          <a:p>
            <a:r>
              <a:rPr lang="en-US" dirty="0" smtClean="0"/>
              <a:t>The Visibility function, </a:t>
            </a:r>
            <a:r>
              <a:rPr lang="en-US" b="1" i="1" dirty="0" smtClean="0"/>
              <a:t>V</a:t>
            </a:r>
            <a:r>
              <a:rPr lang="en-US" dirty="0" smtClean="0"/>
              <a:t>, is not a constant in our illumination model.</a:t>
            </a:r>
          </a:p>
          <a:p>
            <a:pPr lvl="1"/>
            <a:r>
              <a:rPr lang="en-US" dirty="0" smtClean="0"/>
              <a:t>Per vertex information?</a:t>
            </a:r>
          </a:p>
          <a:p>
            <a:pPr lvl="1"/>
            <a:r>
              <a:rPr lang="en-US" dirty="0" smtClean="0"/>
              <a:t>Per fragment using a texture map?</a:t>
            </a:r>
          </a:p>
          <a:p>
            <a:pPr lvl="1"/>
            <a:r>
              <a:rPr lang="en-US" dirty="0" smtClean="0"/>
              <a:t>Some per-pixel masking function?</a:t>
            </a:r>
          </a:p>
          <a:p>
            <a:r>
              <a:rPr lang="en-US" dirty="0" smtClean="0"/>
              <a:t>Recall that we need a </a:t>
            </a:r>
            <a:r>
              <a:rPr lang="en-US" b="1" i="1" dirty="0" smtClean="0"/>
              <a:t>V</a:t>
            </a:r>
            <a:r>
              <a:rPr lang="en-US" dirty="0" smtClean="0"/>
              <a:t> for each light.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Shadows and Illumination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Note, we can re-write our illumination equation: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Negative light.</a:t>
            </a:r>
            <a:endParaRPr lang="en-US" dirty="0"/>
          </a:p>
        </p:txBody>
      </p:sp>
      <p:graphicFrame>
        <p:nvGraphicFramePr>
          <p:cNvPr id="230402" name="Object 18"/>
          <p:cNvGraphicFramePr>
            <a:graphicFrameLocks noChangeAspect="1"/>
          </p:cNvGraphicFramePr>
          <p:nvPr/>
        </p:nvGraphicFramePr>
        <p:xfrm>
          <a:off x="1143000" y="2667000"/>
          <a:ext cx="6961188" cy="284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03" name="Equation" r:id="rId3" imgW="3225600" imgH="1320480" progId="Equation.3">
                  <p:embed/>
                </p:oleObj>
              </mc:Choice>
              <mc:Fallback>
                <p:oleObj name="Equation" r:id="rId3" imgW="3225600" imgH="132048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667000"/>
                        <a:ext cx="6961188" cy="284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8C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ight Brace 4"/>
          <p:cNvSpPr/>
          <p:nvPr/>
        </p:nvSpPr>
        <p:spPr bwMode="auto">
          <a:xfrm rot="16200000">
            <a:off x="5600700" y="495300"/>
            <a:ext cx="304800" cy="4495800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2286000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</a:t>
            </a:r>
            <a:r>
              <a:rPr lang="en-US" baseline="-25000" dirty="0" err="1" smtClean="0"/>
              <a:t>i</a:t>
            </a:r>
            <a:endParaRPr lang="en-US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Masking in OpenGL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OpenGL provides several ways of </a:t>
            </a:r>
            <a:r>
              <a:rPr lang="en-US" i="1" dirty="0"/>
              <a:t>masking </a:t>
            </a:r>
            <a:r>
              <a:rPr lang="en-US" dirty="0" smtClean="0"/>
              <a:t>pixels</a:t>
            </a:r>
            <a:endParaRPr lang="en-US" dirty="0"/>
          </a:p>
          <a:p>
            <a:pPr lvl="1"/>
            <a:r>
              <a:rPr lang="en-US" dirty="0"/>
              <a:t>Stencil buffer with stencil test</a:t>
            </a:r>
          </a:p>
          <a:p>
            <a:pPr lvl="1"/>
            <a:r>
              <a:rPr lang="en-US" dirty="0"/>
              <a:t>Alpha test with </a:t>
            </a:r>
            <a:r>
              <a:rPr lang="en-US" dirty="0" smtClean="0"/>
              <a:t>fragment’s alpha </a:t>
            </a:r>
            <a:r>
              <a:rPr lang="en-US" dirty="0"/>
              <a:t>values</a:t>
            </a:r>
          </a:p>
          <a:p>
            <a:pPr lvl="1"/>
            <a:r>
              <a:rPr lang="en-US" dirty="0" smtClean="0"/>
              <a:t>Blending with fragment’s and </a:t>
            </a:r>
            <a:r>
              <a:rPr lang="en-US" dirty="0" err="1" smtClean="0"/>
              <a:t>framebuffer’s</a:t>
            </a:r>
            <a:r>
              <a:rPr lang="en-US" dirty="0" smtClean="0"/>
              <a:t> alpha values.</a:t>
            </a:r>
          </a:p>
          <a:p>
            <a:pPr lvl="1"/>
            <a:r>
              <a:rPr lang="en-US" dirty="0" smtClean="0"/>
              <a:t>Texture sampling and shaders.</a:t>
            </a:r>
            <a:endParaRPr lang="en-US" dirty="0"/>
          </a:p>
          <a:p>
            <a:pPr>
              <a:buFontTx/>
              <a:buNone/>
            </a:pPr>
            <a:endParaRPr lang="en-US" b="0" dirty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Negative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Algorithm (single light)</a:t>
            </a:r>
          </a:p>
          <a:p>
            <a:pPr lvl="1"/>
            <a:r>
              <a:rPr lang="en-US" dirty="0" smtClean="0"/>
              <a:t>Render receivers with full illumination</a:t>
            </a:r>
          </a:p>
          <a:p>
            <a:pPr lvl="1"/>
            <a:r>
              <a:rPr lang="en-US" dirty="0" smtClean="0"/>
              <a:t>For each </a:t>
            </a:r>
            <a:r>
              <a:rPr lang="en-US" dirty="0" err="1" smtClean="0"/>
              <a:t>occluder</a:t>
            </a:r>
            <a:endParaRPr lang="en-US" dirty="0" smtClean="0"/>
          </a:p>
          <a:p>
            <a:pPr lvl="2"/>
            <a:r>
              <a:rPr lang="en-US" dirty="0" smtClean="0"/>
              <a:t>Project </a:t>
            </a:r>
            <a:r>
              <a:rPr lang="en-US" dirty="0" err="1" smtClean="0"/>
              <a:t>occluder</a:t>
            </a:r>
            <a:r>
              <a:rPr lang="en-US" dirty="0" smtClean="0"/>
              <a:t> from the light to the receivers</a:t>
            </a:r>
          </a:p>
          <a:p>
            <a:pPr lvl="2"/>
            <a:r>
              <a:rPr lang="en-US" dirty="0" smtClean="0"/>
              <a:t>Darken (set to black or ambient) the illumination.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Negative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 multiple light sources this technique does not work. If the algorithm simply sets the pixels to black (or ambient), then it will erases the contributions from all light sources.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Shadows</a:t>
            </a:r>
          </a:p>
        </p:txBody>
      </p:sp>
      <p:pic>
        <p:nvPicPr>
          <p:cNvPr id="9" name="Picture 4" descr="spatial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828800"/>
            <a:ext cx="2911475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spatia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6037" y="4060825"/>
            <a:ext cx="2911475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spatial3_nobu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9525" y="2944812"/>
            <a:ext cx="2909887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019800" y="2362200"/>
            <a:ext cx="1330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Trapezoid?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 Light</a:t>
            </a:r>
            <a:endParaRPr lang="en-US" dirty="0"/>
          </a:p>
        </p:txBody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  <a:p>
            <a:pPr lvl="1"/>
            <a:r>
              <a:rPr lang="en-US" dirty="0"/>
              <a:t>Render scene with ambient illumination only</a:t>
            </a:r>
          </a:p>
          <a:p>
            <a:pPr lvl="1"/>
            <a:r>
              <a:rPr lang="en-US" dirty="0"/>
              <a:t>For each light source</a:t>
            </a:r>
          </a:p>
          <a:p>
            <a:pPr lvl="2"/>
            <a:r>
              <a:rPr lang="en-US" dirty="0"/>
              <a:t>Render scene with illumination from this light only</a:t>
            </a:r>
          </a:p>
          <a:p>
            <a:pPr lvl="2"/>
            <a:r>
              <a:rPr lang="en-US" dirty="0"/>
              <a:t>Scale illumination by shadow mask</a:t>
            </a:r>
          </a:p>
          <a:p>
            <a:pPr lvl="2"/>
            <a:r>
              <a:rPr lang="en-US" dirty="0"/>
              <a:t>Add </a:t>
            </a:r>
            <a:r>
              <a:rPr lang="en-US" dirty="0" smtClean="0"/>
              <a:t>contribution </a:t>
            </a:r>
            <a:r>
              <a:rPr lang="en-US" dirty="0"/>
              <a:t>to frame </a:t>
            </a:r>
            <a:r>
              <a:rPr lang="en-US" dirty="0" smtClean="0"/>
              <a:t>buffer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Real-Time Rendering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Ad-hoc Shadows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US" sz="3600" dirty="0" smtClean="0"/>
              <a:t>CSE 781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3600" dirty="0" smtClean="0"/>
              <a:t>Prof. Roger Crawfis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Ad-Hoc and Custom Shadows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Fake proxy geometry.</a:t>
            </a:r>
          </a:p>
          <a:p>
            <a:r>
              <a:rPr lang="en-US" dirty="0" smtClean="0"/>
              <a:t>Projection of model to a plane.</a:t>
            </a:r>
          </a:p>
          <a:p>
            <a:r>
              <a:rPr lang="en-US" dirty="0" smtClean="0"/>
              <a:t>Projection of a texture to a plane.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Fake </a:t>
            </a:r>
            <a:r>
              <a:rPr lang="en-US" dirty="0" smtClean="0"/>
              <a:t>Proxy Geometry</a:t>
            </a:r>
            <a:endParaRPr lang="en-US" dirty="0"/>
          </a:p>
        </p:txBody>
      </p:sp>
      <p:sp>
        <p:nvSpPr>
          <p:cNvPr id="354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Shadows </a:t>
            </a:r>
            <a:r>
              <a:rPr lang="en-US" dirty="0"/>
              <a:t>are </a:t>
            </a:r>
            <a:r>
              <a:rPr lang="en-US" dirty="0" smtClean="0"/>
              <a:t>simple </a:t>
            </a:r>
            <a:r>
              <a:rPr lang="en-US" dirty="0"/>
              <a:t>hand-drawn </a:t>
            </a:r>
            <a:r>
              <a:rPr lang="en-US" dirty="0" smtClean="0"/>
              <a:t>polygons or textures.</a:t>
            </a:r>
            <a:endParaRPr lang="en-US" dirty="0"/>
          </a:p>
        </p:txBody>
      </p:sp>
      <p:pic>
        <p:nvPicPr>
          <p:cNvPr id="354308" name="Picture 4" descr="U:\brabec\unix-home\doc\tutorials\gtec_2001\talk\pics\TombRaider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00" y="2743200"/>
            <a:ext cx="2006600" cy="3025775"/>
          </a:xfrm>
          <a:prstGeom prst="rect">
            <a:avLst/>
          </a:prstGeom>
          <a:noFill/>
        </p:spPr>
      </p:pic>
      <p:pic>
        <p:nvPicPr>
          <p:cNvPr id="354309" name="Picture 5" descr="U:\brabec\unix-home\doc\tutorials\gtec_2001\talk\pics\tomb2.jpg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3124200" y="2743200"/>
            <a:ext cx="4857750" cy="30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10" name="Text Box 6"/>
          <p:cNvSpPr txBox="1">
            <a:spLocks noChangeAspect="1" noChangeArrowheads="1"/>
          </p:cNvSpPr>
          <p:nvPr/>
        </p:nvSpPr>
        <p:spPr bwMode="auto">
          <a:xfrm>
            <a:off x="1290637" y="5768975"/>
            <a:ext cx="6691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400">
                <a:latin typeface="Times New Roman" pitchFamily="18" charset="0"/>
              </a:rPr>
              <a:t>Images from TombRaider. ©Eidos Interactive. </a:t>
            </a:r>
            <a:endParaRPr lang="en-GB" sz="1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Fake Proxy Geometry</a:t>
            </a:r>
            <a:endParaRPr lang="en-US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Approximation </a:t>
            </a:r>
            <a:r>
              <a:rPr lang="en-US" sz="2800" dirty="0"/>
              <a:t>of shadow position and </a:t>
            </a:r>
            <a:r>
              <a:rPr lang="en-US" sz="2800" dirty="0" smtClean="0"/>
              <a:t>shape based on object’s typical use.</a:t>
            </a:r>
            <a:endParaRPr lang="en-US" sz="2800" dirty="0"/>
          </a:p>
          <a:p>
            <a:r>
              <a:rPr lang="en-US" sz="2800" dirty="0" smtClean="0"/>
              <a:t>Typically assumes overhead lighting.</a:t>
            </a:r>
            <a:endParaRPr lang="en-US" sz="2800" dirty="0"/>
          </a:p>
          <a:p>
            <a:r>
              <a:rPr lang="en-US" sz="2800" dirty="0" smtClean="0"/>
              <a:t>Typically assumes a single flat ground plane as a receiver.</a:t>
            </a:r>
          </a:p>
          <a:p>
            <a:r>
              <a:rPr lang="en-US" dirty="0" smtClean="0"/>
              <a:t>E.g., draw the bottom of the bounding box.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3" name="Picture 5" descr="D:\geri\uni\sem-cg\fake_shadow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1981200"/>
            <a:ext cx="4191000" cy="3143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8" name="Picture 4" descr="http://i292.photobucket.com/albums/mm14/orscella/tabl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524000"/>
            <a:ext cx="3810000" cy="24193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Fake Proxy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Consider this model </a:t>
            </a:r>
            <a:br>
              <a:rPr lang="en-US" dirty="0" smtClean="0"/>
            </a:br>
            <a:r>
              <a:rPr lang="en-US" dirty="0" smtClean="0"/>
              <a:t>of a desk with a fake</a:t>
            </a:r>
            <a:br>
              <a:rPr lang="en-US" dirty="0" smtClean="0"/>
            </a:br>
            <a:r>
              <a:rPr lang="en-US" dirty="0" smtClean="0"/>
              <a:t>shadow using an </a:t>
            </a:r>
            <a:br>
              <a:rPr lang="en-US" dirty="0" smtClean="0"/>
            </a:br>
            <a:r>
              <a:rPr lang="en-US" dirty="0" smtClean="0"/>
              <a:t>ellipse: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Know where the shadow is going to be.</a:t>
            </a:r>
          </a:p>
          <a:p>
            <a:r>
              <a:rPr lang="en-US" dirty="0" smtClean="0"/>
              <a:t>Will change some depending on the light placement in the room, but good enough!</a:t>
            </a:r>
          </a:p>
          <a:p>
            <a:r>
              <a:rPr lang="en-US" dirty="0" smtClean="0"/>
              <a:t>The ellipse is part of the model.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Fake Proxy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2146" name="Picture 2" descr="3D Model of Stryker ATGM (HP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676400"/>
            <a:ext cx="5715000" cy="428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Fake Proxy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3124200" cy="4419600"/>
          </a:xfrm>
        </p:spPr>
        <p:txBody>
          <a:bodyPr/>
          <a:lstStyle/>
          <a:p>
            <a:r>
              <a:rPr lang="en-US" sz="2800" dirty="0" smtClean="0"/>
              <a:t>Quite complex model.</a:t>
            </a:r>
          </a:p>
          <a:p>
            <a:r>
              <a:rPr lang="en-US" sz="2800" dirty="0" smtClean="0"/>
              <a:t>Know it will sit on a flat floor.</a:t>
            </a:r>
          </a:p>
          <a:p>
            <a:r>
              <a:rPr lang="en-US" sz="2800" dirty="0" smtClean="0"/>
              <a:t>Will fail if we place another object behind or underneath it.</a:t>
            </a:r>
            <a:endParaRPr lang="en-US" sz="2800" dirty="0"/>
          </a:p>
        </p:txBody>
      </p:sp>
      <p:pic>
        <p:nvPicPr>
          <p:cNvPr id="263170" name="Picture 2" descr="http://www.the123d.com/tutorial/general2/step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1" y="1447801"/>
            <a:ext cx="54102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Projected Geometry</a:t>
            </a:r>
            <a:endParaRPr lang="en-GB"/>
          </a:p>
        </p:txBody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2"/>
                </a:solidFill>
              </a:rPr>
              <a:t>[Blinn88]</a:t>
            </a:r>
            <a:r>
              <a:rPr lang="en-US" i="1" dirty="0"/>
              <a:t> Me and my fake shadow</a:t>
            </a:r>
          </a:p>
          <a:p>
            <a:pPr lvl="1"/>
            <a:r>
              <a:rPr lang="en-US" dirty="0"/>
              <a:t>Shadows for selected large receiver polygons</a:t>
            </a:r>
          </a:p>
          <a:p>
            <a:pPr lvl="2"/>
            <a:r>
              <a:rPr lang="en-US" dirty="0"/>
              <a:t>Ground plane</a:t>
            </a:r>
          </a:p>
          <a:p>
            <a:pPr lvl="2"/>
            <a:r>
              <a:rPr lang="en-US" dirty="0"/>
              <a:t>Walls</a:t>
            </a:r>
          </a:p>
          <a:p>
            <a:pPr>
              <a:buFontTx/>
              <a:buNone/>
            </a:pPr>
            <a:endParaRPr lang="en-GB" dirty="0"/>
          </a:p>
        </p:txBody>
      </p:sp>
      <p:pic>
        <p:nvPicPr>
          <p:cNvPr id="3563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5500" y="2695575"/>
            <a:ext cx="4635500" cy="3475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Projected Geometry</a:t>
            </a:r>
            <a:endParaRPr lang="en-GB"/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Projection of a vertex, </a:t>
            </a:r>
            <a:r>
              <a:rPr lang="en-US" i="1" dirty="0" smtClean="0"/>
              <a:t>v</a:t>
            </a:r>
            <a:r>
              <a:rPr lang="en-US" dirty="0" smtClean="0"/>
              <a:t>, to a plane with normal, </a:t>
            </a:r>
            <a:r>
              <a:rPr lang="en-US" i="1" dirty="0" smtClean="0"/>
              <a:t>n</a:t>
            </a:r>
            <a:r>
              <a:rPr lang="en-US" dirty="0" smtClean="0"/>
              <a:t>, and coefficient </a:t>
            </a:r>
            <a:r>
              <a:rPr lang="en-US" i="1" dirty="0" smtClean="0"/>
              <a:t>d</a:t>
            </a:r>
            <a:r>
              <a:rPr lang="en-US" dirty="0" smtClean="0"/>
              <a:t>.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/>
              <a:t/>
            </a:r>
            <a:br>
              <a:rPr lang="en-US" i="1" dirty="0"/>
            </a:br>
            <a:endParaRPr lang="en-US" i="1" dirty="0"/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dirty="0" smtClean="0"/>
              <a:t>Could be done in shader, but also leads to a 4x4 matrix.</a:t>
            </a:r>
            <a:endParaRPr lang="en-US" dirty="0"/>
          </a:p>
          <a:p>
            <a:pPr>
              <a:buFontTx/>
              <a:buNone/>
            </a:pPr>
            <a:endParaRPr lang="en-GB" dirty="0"/>
          </a:p>
        </p:txBody>
      </p:sp>
      <p:graphicFrame>
        <p:nvGraphicFramePr>
          <p:cNvPr id="359428" name="Object 4"/>
          <p:cNvGraphicFramePr>
            <a:graphicFrameLocks noChangeAspect="1"/>
          </p:cNvGraphicFramePr>
          <p:nvPr/>
        </p:nvGraphicFramePr>
        <p:xfrm>
          <a:off x="1752600" y="2895600"/>
          <a:ext cx="4141788" cy="178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55" name="Equation" r:id="rId3" imgW="1536480" imgH="660240" progId="Equation.3">
                  <p:embed/>
                </p:oleObj>
              </mc:Choice>
              <mc:Fallback>
                <p:oleObj name="Equation" r:id="rId3" imgW="1536480" imgH="6602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895600"/>
                        <a:ext cx="4141788" cy="178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28398" dir="3806097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Shadows</a:t>
            </a:r>
            <a:endParaRPr lang="en-US" dirty="0"/>
          </a:p>
        </p:txBody>
      </p:sp>
      <p:sp>
        <p:nvSpPr>
          <p:cNvPr id="647176" name="Rectangle 8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Cue to object-object </a:t>
            </a:r>
            <a:r>
              <a:rPr lang="en-US" dirty="0" smtClean="0"/>
              <a:t>relationship.</a:t>
            </a:r>
          </a:p>
          <a:p>
            <a:r>
              <a:rPr lang="en-US" dirty="0" smtClean="0"/>
              <a:t>Provides additional depth cue.</a:t>
            </a:r>
          </a:p>
          <a:p>
            <a:endParaRPr lang="en-US" dirty="0"/>
          </a:p>
        </p:txBody>
      </p:sp>
      <p:graphicFrame>
        <p:nvGraphicFramePr>
          <p:cNvPr id="647173" name="Object 5"/>
          <p:cNvGraphicFramePr>
            <a:graphicFrameLocks noChangeAspect="1"/>
          </p:cNvGraphicFramePr>
          <p:nvPr/>
        </p:nvGraphicFramePr>
        <p:xfrm>
          <a:off x="4800600" y="2743200"/>
          <a:ext cx="3581400" cy="317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hoto Editor Photo" r:id="rId3" imgW="2448267" imgH="2172003" progId="MSPhotoEd.3">
                  <p:embed/>
                </p:oleObj>
              </mc:Choice>
              <mc:Fallback>
                <p:oleObj name="Photo Editor Photo" r:id="rId3" imgW="2448267" imgH="2172003" progId="MSPhotoEd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743200"/>
                        <a:ext cx="3581400" cy="317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7174" name="Object 6"/>
          <p:cNvGraphicFramePr>
            <a:graphicFrameLocks noChangeAspect="1"/>
          </p:cNvGraphicFramePr>
          <p:nvPr/>
        </p:nvGraphicFramePr>
        <p:xfrm>
          <a:off x="762000" y="2743200"/>
          <a:ext cx="3581400" cy="317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hoto Editor Photo" r:id="rId5" imgW="2448267" imgH="2172003" progId="MSPhotoEd.3">
                  <p:embed/>
                </p:oleObj>
              </mc:Choice>
              <mc:Fallback>
                <p:oleObj name="Photo Editor Photo" r:id="rId5" imgW="2448267" imgH="2172003" progId="MSPhotoEd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743200"/>
                        <a:ext cx="3581400" cy="317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>
            <a:stCxn id="10" idx="0"/>
          </p:cNvCxnSpPr>
          <p:nvPr/>
        </p:nvCxnSpPr>
        <p:spPr bwMode="auto">
          <a:xfrm rot="16200000" flipH="1" flipV="1">
            <a:off x="2948293" y="3936693"/>
            <a:ext cx="3249614" cy="219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Projected Geometry</a:t>
            </a:r>
            <a:endParaRPr lang="en-GB"/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Example: </a:t>
            </a:r>
            <a:r>
              <a:rPr lang="en-US" i="1"/>
              <a:t>xz </a:t>
            </a:r>
            <a:r>
              <a:rPr lang="en-US"/>
              <a:t>plane at </a:t>
            </a:r>
            <a:r>
              <a:rPr lang="en-US" i="1"/>
              <a:t>y=0</a:t>
            </a:r>
            <a:endParaRPr lang="en-US"/>
          </a:p>
          <a:p>
            <a:pPr>
              <a:buFontTx/>
              <a:buNone/>
            </a:pPr>
            <a:endParaRPr lang="en-GB"/>
          </a:p>
        </p:txBody>
      </p:sp>
      <p:graphicFrame>
        <p:nvGraphicFramePr>
          <p:cNvPr id="357380" name="Object 4"/>
          <p:cNvGraphicFramePr>
            <a:graphicFrameLocks noChangeAspect="1"/>
          </p:cNvGraphicFramePr>
          <p:nvPr/>
        </p:nvGraphicFramePr>
        <p:xfrm>
          <a:off x="5080000" y="2619375"/>
          <a:ext cx="2698750" cy="266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07" name="Equation" r:id="rId3" imgW="977760" imgH="965160" progId="Equation.3">
                  <p:embed/>
                </p:oleObj>
              </mc:Choice>
              <mc:Fallback>
                <p:oleObj name="Equation" r:id="rId3" imgW="977760" imgH="9651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0" y="2619375"/>
                        <a:ext cx="2698750" cy="266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28398" dir="3806097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524000" y="5562600"/>
            <a:ext cx="3200400" cy="136525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3352800" y="3886199"/>
            <a:ext cx="914400" cy="914400"/>
          </a:xfrm>
          <a:prstGeom prst="ellipse">
            <a:avLst/>
          </a:prstGeom>
          <a:solidFill>
            <a:srgbClr val="FA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4494335" y="2312986"/>
            <a:ext cx="159727" cy="1603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4038600" y="2438399"/>
            <a:ext cx="533400" cy="3200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2362200" y="2438399"/>
            <a:ext cx="2209800" cy="3200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328746" y="4049712"/>
            <a:ext cx="43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sv-SE" sz="4000" b="1">
                <a:latin typeface="Times New Roman" pitchFamily="18" charset="0"/>
              </a:rPr>
              <a:t>v</a:t>
            </a:r>
            <a:endParaRPr lang="en-GB" sz="4000" b="1">
              <a:latin typeface="Times New Roman" pitchFamily="18" charset="0"/>
            </a:endParaRPr>
          </a:p>
        </p:txBody>
      </p:sp>
      <p:sp>
        <p:nvSpPr>
          <p:cNvPr id="14" name="Oval 10"/>
          <p:cNvSpPr>
            <a:spLocks noChangeArrowheads="1"/>
          </p:cNvSpPr>
          <p:nvPr/>
        </p:nvSpPr>
        <p:spPr bwMode="auto">
          <a:xfrm>
            <a:off x="4191000" y="4343399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3962400" y="5486399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647343" y="4887912"/>
            <a:ext cx="46745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sv-SE" sz="4000" b="1">
                <a:latin typeface="Times New Roman" pitchFamily="18" charset="0"/>
              </a:rPr>
              <a:t>p</a:t>
            </a:r>
            <a:endParaRPr lang="en-GB" sz="4000" b="1">
              <a:latin typeface="Times New Roman" pitchFamily="18" charset="0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2237642" y="2117725"/>
            <a:ext cx="212480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sv-SE" sz="4000" b="1">
                <a:latin typeface="Times New Roman" pitchFamily="18" charset="0"/>
              </a:rPr>
              <a:t>l</a:t>
            </a:r>
            <a:r>
              <a:rPr lang="sv-SE" sz="4000" i="1">
                <a:latin typeface="Times New Roman" pitchFamily="18" charset="0"/>
              </a:rPr>
              <a:t>=</a:t>
            </a:r>
            <a:r>
              <a:rPr lang="sv-SE" sz="4000">
                <a:latin typeface="Times New Roman" pitchFamily="18" charset="0"/>
              </a:rPr>
              <a:t>(</a:t>
            </a:r>
            <a:r>
              <a:rPr lang="sv-SE" sz="4000" i="1">
                <a:latin typeface="Times New Roman" pitchFamily="18" charset="0"/>
              </a:rPr>
              <a:t>l</a:t>
            </a:r>
            <a:r>
              <a:rPr lang="sv-SE" sz="4000" i="1" baseline="-25000">
                <a:latin typeface="Times New Roman" pitchFamily="18" charset="0"/>
              </a:rPr>
              <a:t>x</a:t>
            </a:r>
            <a:r>
              <a:rPr lang="sv-SE" sz="4000" i="1">
                <a:latin typeface="Times New Roman" pitchFamily="18" charset="0"/>
              </a:rPr>
              <a:t>,l</a:t>
            </a:r>
            <a:r>
              <a:rPr lang="sv-SE" sz="4000" i="1" baseline="-25000">
                <a:latin typeface="Times New Roman" pitchFamily="18" charset="0"/>
              </a:rPr>
              <a:t>y</a:t>
            </a:r>
            <a:r>
              <a:rPr lang="sv-SE" sz="4000" i="1">
                <a:latin typeface="Times New Roman" pitchFamily="18" charset="0"/>
              </a:rPr>
              <a:t>,l</a:t>
            </a:r>
            <a:r>
              <a:rPr lang="sv-SE" sz="4000" i="1" baseline="-25000">
                <a:latin typeface="Times New Roman" pitchFamily="18" charset="0"/>
              </a:rPr>
              <a:t>z</a:t>
            </a:r>
            <a:r>
              <a:rPr lang="sv-SE" sz="4000">
                <a:latin typeface="Times New Roman" pitchFamily="18" charset="0"/>
              </a:rPr>
              <a:t>)</a:t>
            </a:r>
            <a:endParaRPr lang="en-GB" sz="4000">
              <a:latin typeface="Times New Roman" pitchFamily="18" charset="0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533400" y="5268912"/>
            <a:ext cx="1006719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sv-SE" sz="4000" i="1">
                <a:latin typeface="Times New Roman" pitchFamily="18" charset="0"/>
              </a:rPr>
              <a:t>y=0</a:t>
            </a:r>
            <a:endParaRPr lang="en-GB" sz="4000">
              <a:latin typeface="Times New Roman" pitchFamily="18" charset="0"/>
            </a:endParaRP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 flipV="1">
            <a:off x="1676400" y="3565524"/>
            <a:ext cx="0" cy="20574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1799492" y="3168650"/>
            <a:ext cx="41030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sv-SE" sz="4000" i="1">
                <a:latin typeface="Times New Roman" pitchFamily="18" charset="0"/>
              </a:rPr>
              <a:t>y</a:t>
            </a:r>
            <a:endParaRPr lang="en-GB" sz="40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Projected Geometry</a:t>
            </a:r>
            <a:endParaRPr lang="en-GB"/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Transformation as </a:t>
            </a:r>
            <a:r>
              <a:rPr lang="en-US" dirty="0" smtClean="0"/>
              <a:t>a 4 </a:t>
            </a:r>
            <a:r>
              <a:rPr lang="en-US" dirty="0"/>
              <a:t>by 4 matrix</a:t>
            </a:r>
            <a:endParaRPr lang="en-GB" dirty="0"/>
          </a:p>
        </p:txBody>
      </p:sp>
      <p:graphicFrame>
        <p:nvGraphicFramePr>
          <p:cNvPr id="358404" name="Object 4"/>
          <p:cNvGraphicFramePr>
            <a:graphicFrameLocks noChangeAspect="1"/>
          </p:cNvGraphicFramePr>
          <p:nvPr/>
        </p:nvGraphicFramePr>
        <p:xfrm>
          <a:off x="1524000" y="2590800"/>
          <a:ext cx="4660900" cy="259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31" name="Equation" r:id="rId3" imgW="1688760" imgH="939600" progId="Equation.3">
                  <p:embed/>
                </p:oleObj>
              </mc:Choice>
              <mc:Fallback>
                <p:oleObj name="Equation" r:id="rId3" imgW="1688760" imgH="939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590800"/>
                        <a:ext cx="4660900" cy="2593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28398" dir="3806097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 bwMode="auto">
          <a:xfrm>
            <a:off x="2406650" y="3275012"/>
            <a:ext cx="2819400" cy="457200"/>
          </a:xfrm>
          <a:prstGeom prst="roundRect">
            <a:avLst/>
          </a:prstGeom>
          <a:solidFill>
            <a:srgbClr val="FFFF00">
              <a:alpha val="30196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Projected Geometry</a:t>
            </a:r>
            <a:endParaRPr lang="en-GB"/>
          </a:p>
        </p:txBody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algorithm</a:t>
            </a:r>
          </a:p>
          <a:p>
            <a:pPr lvl="1"/>
            <a:r>
              <a:rPr lang="en-US" dirty="0"/>
              <a:t>Render scene (full lighting)</a:t>
            </a:r>
          </a:p>
          <a:p>
            <a:pPr lvl="1"/>
            <a:r>
              <a:rPr lang="en-US" dirty="0"/>
              <a:t>For each receiver polygon</a:t>
            </a:r>
          </a:p>
          <a:p>
            <a:pPr lvl="2"/>
            <a:r>
              <a:rPr lang="en-US" dirty="0"/>
              <a:t>Compute projection matrix </a:t>
            </a:r>
            <a:r>
              <a:rPr lang="en-US" i="1" dirty="0"/>
              <a:t>M</a:t>
            </a:r>
          </a:p>
          <a:p>
            <a:pPr lvl="2"/>
            <a:r>
              <a:rPr lang="en-US" dirty="0" smtClean="0"/>
              <a:t>Multiply </a:t>
            </a:r>
            <a:r>
              <a:rPr lang="en-US" dirty="0"/>
              <a:t>with actual transformation (</a:t>
            </a:r>
            <a:r>
              <a:rPr lang="en-US" dirty="0" err="1"/>
              <a:t>modelview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Render selected (</a:t>
            </a:r>
            <a:r>
              <a:rPr lang="en-US" dirty="0" err="1"/>
              <a:t>occluder</a:t>
            </a:r>
            <a:r>
              <a:rPr lang="en-US" dirty="0"/>
              <a:t>) geometry</a:t>
            </a:r>
          </a:p>
          <a:p>
            <a:pPr lvl="3"/>
            <a:r>
              <a:rPr lang="en-US" dirty="0"/>
              <a:t>Darken/Black</a:t>
            </a:r>
          </a:p>
          <a:p>
            <a:pPr lvl="1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Projected </a:t>
            </a:r>
            <a:r>
              <a:rPr lang="en-US" sz="4000" dirty="0" smtClean="0"/>
              <a:t>Geometry Problems</a:t>
            </a:r>
            <a:endParaRPr lang="en-GB" sz="4000" dirty="0"/>
          </a:p>
        </p:txBody>
      </p:sp>
      <p:sp>
        <p:nvSpPr>
          <p:cNvPr id="36147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Z-Fighting</a:t>
            </a:r>
            <a:endParaRPr lang="en-US" dirty="0"/>
          </a:p>
          <a:p>
            <a:pPr lvl="1"/>
            <a:r>
              <a:rPr lang="en-US" dirty="0"/>
              <a:t>Use bias when rendering shadow polygons</a:t>
            </a:r>
          </a:p>
          <a:p>
            <a:pPr lvl="1"/>
            <a:r>
              <a:rPr lang="en-US" dirty="0"/>
              <a:t>Use stencil buffer (no depth test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102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108796"/>
            <a:ext cx="3886200" cy="340240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 Box 1033"/>
          <p:cNvSpPr txBox="1">
            <a:spLocks noChangeArrowheads="1"/>
          </p:cNvSpPr>
          <p:nvPr/>
        </p:nvSpPr>
        <p:spPr bwMode="auto">
          <a:xfrm>
            <a:off x="6553200" y="5638800"/>
            <a:ext cx="1438041" cy="4574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2400" dirty="0"/>
              <a:t>Z fighting</a:t>
            </a:r>
          </a:p>
        </p:txBody>
      </p:sp>
      <p:sp>
        <p:nvSpPr>
          <p:cNvPr id="8" name="Line 1036"/>
          <p:cNvSpPr>
            <a:spLocks noChangeShapeType="1"/>
          </p:cNvSpPr>
          <p:nvPr/>
        </p:nvSpPr>
        <p:spPr bwMode="auto">
          <a:xfrm flipV="1">
            <a:off x="7239000" y="4172178"/>
            <a:ext cx="543027" cy="1466621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wrap="squar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Projected Geometry Problems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Bounded receiver polygon</a:t>
            </a:r>
          </a:p>
          <a:p>
            <a:pPr lvl="1"/>
            <a:r>
              <a:rPr lang="en-US" dirty="0" smtClean="0"/>
              <a:t>Use stencil buffer (restrict drawing to receiver area)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102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108796"/>
            <a:ext cx="3886200" cy="340240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 Box 1032"/>
          <p:cNvSpPr txBox="1">
            <a:spLocks noChangeArrowheads="1"/>
          </p:cNvSpPr>
          <p:nvPr/>
        </p:nvSpPr>
        <p:spPr bwMode="auto">
          <a:xfrm>
            <a:off x="4800600" y="5638800"/>
            <a:ext cx="36576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dirty="0"/>
              <a:t>extends </a:t>
            </a:r>
            <a:r>
              <a:rPr lang="en-US" sz="2400" dirty="0" smtClean="0"/>
              <a:t>off ground </a:t>
            </a:r>
            <a:r>
              <a:rPr lang="en-US" sz="2400" dirty="0"/>
              <a:t>region</a:t>
            </a:r>
          </a:p>
        </p:txBody>
      </p:sp>
      <p:sp>
        <p:nvSpPr>
          <p:cNvPr id="8" name="Line 1035"/>
          <p:cNvSpPr>
            <a:spLocks noChangeShapeType="1"/>
          </p:cNvSpPr>
          <p:nvPr/>
        </p:nvSpPr>
        <p:spPr bwMode="auto">
          <a:xfrm flipV="1">
            <a:off x="7832336" y="3962399"/>
            <a:ext cx="625864" cy="167872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wrap="squar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Projected Geometry Problems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Shadow polygon overlap</a:t>
            </a:r>
          </a:p>
          <a:p>
            <a:pPr lvl="1"/>
            <a:r>
              <a:rPr lang="en-US" dirty="0" smtClean="0"/>
              <a:t>Use stencil count (only the first pixel gets through)</a:t>
            </a:r>
            <a:endParaRPr lang="en-GB" dirty="0" smtClean="0"/>
          </a:p>
          <a:p>
            <a:endParaRPr lang="en-US" dirty="0"/>
          </a:p>
        </p:txBody>
      </p:sp>
      <p:pic>
        <p:nvPicPr>
          <p:cNvPr id="7" name="Picture 102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108796"/>
            <a:ext cx="3886200" cy="340240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Text Box 1034"/>
          <p:cNvSpPr txBox="1">
            <a:spLocks noChangeArrowheads="1"/>
          </p:cNvSpPr>
          <p:nvPr/>
        </p:nvSpPr>
        <p:spPr bwMode="auto">
          <a:xfrm>
            <a:off x="4953000" y="5638800"/>
            <a:ext cx="2341295" cy="4574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2400" dirty="0"/>
              <a:t>double blending</a:t>
            </a:r>
          </a:p>
        </p:txBody>
      </p:sp>
      <p:sp>
        <p:nvSpPr>
          <p:cNvPr id="9" name="Line 1037"/>
          <p:cNvSpPr>
            <a:spLocks noChangeShapeType="1"/>
          </p:cNvSpPr>
          <p:nvPr/>
        </p:nvSpPr>
        <p:spPr bwMode="auto">
          <a:xfrm flipV="1">
            <a:off x="6589390" y="4419600"/>
            <a:ext cx="725809" cy="1286488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wrap="squar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Projected </a:t>
            </a:r>
            <a:r>
              <a:rPr lang="en-US" dirty="0" smtClean="0"/>
              <a:t>Geometry - Fixed</a:t>
            </a:r>
            <a:endParaRPr lang="en-US" dirty="0"/>
          </a:p>
        </p:txBody>
      </p:sp>
      <p:pic>
        <p:nvPicPr>
          <p:cNvPr id="395270" name="Picture 10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676400"/>
            <a:ext cx="5181600" cy="41067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Projected </a:t>
            </a:r>
            <a:r>
              <a:rPr lang="en-US" sz="4000" dirty="0" smtClean="0"/>
              <a:t>Geometry Algorithm</a:t>
            </a:r>
            <a:endParaRPr lang="en-GB" sz="4000" dirty="0"/>
          </a:p>
        </p:txBody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Stencil buffer algorithm (1bit stencil)</a:t>
            </a:r>
            <a:endParaRPr lang="en-GB"/>
          </a:p>
        </p:txBody>
      </p:sp>
      <p:sp>
        <p:nvSpPr>
          <p:cNvPr id="362500" name="Text Box 4"/>
          <p:cNvSpPr txBox="1">
            <a:spLocks noChangeArrowheads="1"/>
          </p:cNvSpPr>
          <p:nvPr/>
        </p:nvSpPr>
        <p:spPr bwMode="auto">
          <a:xfrm>
            <a:off x="798513" y="2224088"/>
            <a:ext cx="7543800" cy="292387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lnSpc>
                <a:spcPct val="80000"/>
              </a:lnSpc>
            </a:pPr>
            <a:r>
              <a:rPr lang="en-US" sz="2000" b="1" dirty="0">
                <a:latin typeface="Courier New" pitchFamily="49" charset="0"/>
              </a:rPr>
              <a:t>1. Render scene without receiver polygon</a:t>
            </a:r>
          </a:p>
          <a:p>
            <a:pPr algn="l" eaLnBrk="0" hangingPunct="0">
              <a:lnSpc>
                <a:spcPct val="80000"/>
              </a:lnSpc>
            </a:pPr>
            <a:r>
              <a:rPr lang="en-US" sz="2000" b="1" dirty="0">
                <a:latin typeface="Courier New" pitchFamily="49" charset="0"/>
              </a:rPr>
              <a:t>2. Clear stencil buffer </a:t>
            </a:r>
          </a:p>
          <a:p>
            <a:pPr algn="l" eaLnBrk="0" hangingPunct="0">
              <a:lnSpc>
                <a:spcPct val="80000"/>
              </a:lnSpc>
            </a:pPr>
            <a:r>
              <a:rPr lang="en-US" sz="2000" b="1" dirty="0">
                <a:latin typeface="Courier New" pitchFamily="49" charset="0"/>
              </a:rPr>
              <a:t>3. Render receiver polygon</a:t>
            </a:r>
          </a:p>
          <a:p>
            <a:pPr algn="l" eaLnBrk="0" hangingPunct="0">
              <a:lnSpc>
                <a:spcPct val="80000"/>
              </a:lnSpc>
            </a:pPr>
            <a:r>
              <a:rPr lang="en-US" sz="2000" b="1" dirty="0">
                <a:latin typeface="Courier New" pitchFamily="49" charset="0"/>
              </a:rPr>
              <a:t>   - stencil operation ‘set’ (visible pixels)</a:t>
            </a:r>
          </a:p>
          <a:p>
            <a:pPr algn="l" eaLnBrk="0" hangingPunct="0">
              <a:lnSpc>
                <a:spcPct val="80000"/>
              </a:lnSpc>
            </a:pPr>
            <a:r>
              <a:rPr lang="en-US" sz="2000" b="1" dirty="0">
                <a:latin typeface="Courier New" pitchFamily="49" charset="0"/>
              </a:rPr>
              <a:t>4. Render shadow polygons</a:t>
            </a:r>
          </a:p>
          <a:p>
            <a:pPr algn="l" eaLnBrk="0" hangingPunct="0">
              <a:lnSpc>
                <a:spcPct val="80000"/>
              </a:lnSpc>
            </a:pPr>
            <a:r>
              <a:rPr lang="en-US" sz="2000" b="1" dirty="0">
                <a:latin typeface="Courier New" pitchFamily="49" charset="0"/>
              </a:rPr>
              <a:t>   - without depth test</a:t>
            </a:r>
          </a:p>
          <a:p>
            <a:pPr algn="l" eaLnBrk="0" hangingPunct="0">
              <a:lnSpc>
                <a:spcPct val="80000"/>
              </a:lnSpc>
            </a:pPr>
            <a:r>
              <a:rPr lang="en-US" sz="2000" b="1" dirty="0">
                <a:latin typeface="Courier New" pitchFamily="49" charset="0"/>
              </a:rPr>
              <a:t>   - stencil test ‘is set?’</a:t>
            </a:r>
          </a:p>
          <a:p>
            <a:pPr algn="l" eaLnBrk="0" hangingPunct="0">
              <a:lnSpc>
                <a:spcPct val="80000"/>
              </a:lnSpc>
            </a:pPr>
            <a:r>
              <a:rPr lang="en-US" sz="2000" b="1" dirty="0">
                <a:latin typeface="Courier New" pitchFamily="49" charset="0"/>
              </a:rPr>
              <a:t>   - stencil operation ‘clear’</a:t>
            </a:r>
          </a:p>
          <a:p>
            <a:pPr algn="l" eaLnBrk="0" hangingPunct="0">
              <a:lnSpc>
                <a:spcPct val="80000"/>
              </a:lnSpc>
            </a:pPr>
            <a:r>
              <a:rPr lang="en-US" sz="2000" b="1" dirty="0">
                <a:latin typeface="Courier New" pitchFamily="49" charset="0"/>
              </a:rPr>
              <a:t>   - blending e.g. ‘</a:t>
            </a:r>
            <a:r>
              <a:rPr lang="en-US" sz="2000" b="1" dirty="0" err="1">
                <a:latin typeface="Courier New" pitchFamily="49" charset="0"/>
              </a:rPr>
              <a:t>dest</a:t>
            </a:r>
            <a:r>
              <a:rPr lang="en-US" sz="2000" b="1" dirty="0">
                <a:latin typeface="Courier New" pitchFamily="49" charset="0"/>
              </a:rPr>
              <a:t> = </a:t>
            </a:r>
            <a:r>
              <a:rPr lang="en-US" sz="2000" b="1" dirty="0" err="1">
                <a:latin typeface="Courier New" pitchFamily="49" charset="0"/>
              </a:rPr>
              <a:t>dest</a:t>
            </a:r>
            <a:r>
              <a:rPr lang="en-US" sz="2000" b="1" dirty="0">
                <a:latin typeface="Courier New" pitchFamily="49" charset="0"/>
              </a:rPr>
              <a:t> * 0.2’ (darken)</a:t>
            </a:r>
          </a:p>
          <a:p>
            <a:pPr algn="l" eaLnBrk="0" hangingPunct="0"/>
            <a:r>
              <a:rPr lang="en-US" sz="2000" b="1" dirty="0">
                <a:latin typeface="Courier New" pitchFamily="49" charset="0"/>
              </a:rPr>
              <a:t> </a:t>
            </a:r>
          </a:p>
          <a:p>
            <a:pPr algn="l" eaLnBrk="0" hangingPunct="0"/>
            <a:endParaRPr lang="en-GB" sz="2000" b="1" dirty="0"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Projected </a:t>
            </a:r>
            <a:r>
              <a:rPr lang="en-US" sz="4000" dirty="0" smtClean="0"/>
              <a:t>Geometry Problems</a:t>
            </a:r>
            <a:endParaRPr lang="en-GB" sz="4000" dirty="0"/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Wrong Shadows &amp; Anti-Shadows</a:t>
            </a:r>
          </a:p>
          <a:p>
            <a:pPr lvl="1"/>
            <a:r>
              <a:rPr lang="en-US" sz="2400" dirty="0"/>
              <a:t>Objects behind light source</a:t>
            </a:r>
          </a:p>
          <a:p>
            <a:pPr lvl="1"/>
            <a:r>
              <a:rPr lang="en-US" sz="2400" dirty="0"/>
              <a:t>Objects behind </a:t>
            </a:r>
            <a:r>
              <a:rPr lang="en-US" sz="2400" dirty="0" smtClean="0"/>
              <a:t>receiver</a:t>
            </a:r>
            <a:endParaRPr lang="en-US" sz="2400" dirty="0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133600" y="3048000"/>
            <a:ext cx="2598737" cy="2943225"/>
            <a:chOff x="486" y="2358"/>
            <a:chExt cx="1637" cy="1854"/>
          </a:xfrm>
        </p:grpSpPr>
        <p:sp>
          <p:nvSpPr>
            <p:cNvPr id="363524" name="Line 4"/>
            <p:cNvSpPr>
              <a:spLocks noChangeShapeType="1"/>
            </p:cNvSpPr>
            <p:nvPr/>
          </p:nvSpPr>
          <p:spPr bwMode="auto">
            <a:xfrm flipV="1">
              <a:off x="514" y="3437"/>
              <a:ext cx="1420" cy="360"/>
            </a:xfrm>
            <a:prstGeom prst="line">
              <a:avLst/>
            </a:prstGeom>
            <a:noFill/>
            <a:ln w="57150">
              <a:solidFill>
                <a:srgbClr val="0099CC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3526" name="Line 6"/>
            <p:cNvSpPr>
              <a:spLocks noChangeShapeType="1"/>
            </p:cNvSpPr>
            <p:nvPr/>
          </p:nvSpPr>
          <p:spPr bwMode="auto">
            <a:xfrm>
              <a:off x="658" y="2602"/>
              <a:ext cx="369" cy="1444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3527" name="Line 7"/>
            <p:cNvSpPr>
              <a:spLocks noChangeShapeType="1"/>
            </p:cNvSpPr>
            <p:nvPr/>
          </p:nvSpPr>
          <p:spPr bwMode="auto">
            <a:xfrm>
              <a:off x="658" y="2602"/>
              <a:ext cx="916" cy="1286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3528" name="Line 8"/>
            <p:cNvSpPr>
              <a:spLocks noChangeShapeType="1"/>
            </p:cNvSpPr>
            <p:nvPr/>
          </p:nvSpPr>
          <p:spPr bwMode="auto">
            <a:xfrm flipV="1">
              <a:off x="1022" y="3888"/>
              <a:ext cx="548" cy="158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3529" name="Line 9"/>
            <p:cNvSpPr>
              <a:spLocks noChangeShapeType="1"/>
            </p:cNvSpPr>
            <p:nvPr/>
          </p:nvSpPr>
          <p:spPr bwMode="auto">
            <a:xfrm flipV="1">
              <a:off x="931" y="3566"/>
              <a:ext cx="408" cy="1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3530" name="Text Box 10"/>
            <p:cNvSpPr txBox="1">
              <a:spLocks noChangeArrowheads="1"/>
            </p:cNvSpPr>
            <p:nvPr/>
          </p:nvSpPr>
          <p:spPr bwMode="auto">
            <a:xfrm>
              <a:off x="624" y="4020"/>
              <a:ext cx="1499" cy="19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 err="1"/>
                <a:t>occluder</a:t>
              </a:r>
              <a:r>
                <a:rPr lang="en-US" sz="1400" b="1" dirty="0"/>
                <a:t> behind receiver  </a:t>
              </a:r>
            </a:p>
          </p:txBody>
        </p:sp>
        <p:sp>
          <p:nvSpPr>
            <p:cNvPr id="363531" name="Text Box 11"/>
            <p:cNvSpPr txBox="1">
              <a:spLocks noChangeArrowheads="1"/>
            </p:cNvSpPr>
            <p:nvPr/>
          </p:nvSpPr>
          <p:spPr bwMode="auto">
            <a:xfrm>
              <a:off x="1462" y="3280"/>
              <a:ext cx="576" cy="19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/>
                <a:t>receiver </a:t>
              </a:r>
            </a:p>
          </p:txBody>
        </p:sp>
        <p:sp>
          <p:nvSpPr>
            <p:cNvPr id="363532" name="Text Box 12"/>
            <p:cNvSpPr txBox="1">
              <a:spLocks noChangeArrowheads="1"/>
            </p:cNvSpPr>
            <p:nvPr/>
          </p:nvSpPr>
          <p:spPr bwMode="auto">
            <a:xfrm>
              <a:off x="486" y="2358"/>
              <a:ext cx="351" cy="19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/>
                <a:t>light</a:t>
              </a:r>
            </a:p>
          </p:txBody>
        </p:sp>
        <p:sp>
          <p:nvSpPr>
            <p:cNvPr id="363525" name="Oval 5"/>
            <p:cNvSpPr>
              <a:spLocks noChangeArrowheads="1"/>
            </p:cNvSpPr>
            <p:nvPr/>
          </p:nvSpPr>
          <p:spPr bwMode="auto">
            <a:xfrm>
              <a:off x="605" y="2553"/>
              <a:ext cx="105" cy="101"/>
            </a:xfrm>
            <a:prstGeom prst="ellipse">
              <a:avLst/>
            </a:prstGeom>
            <a:solidFill>
              <a:srgbClr val="FFFF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5943600" y="3352800"/>
            <a:ext cx="2352675" cy="2724150"/>
            <a:chOff x="3057" y="2486"/>
            <a:chExt cx="1482" cy="1716"/>
          </a:xfrm>
        </p:grpSpPr>
        <p:sp>
          <p:nvSpPr>
            <p:cNvPr id="363533" name="Line 13"/>
            <p:cNvSpPr>
              <a:spLocks noChangeShapeType="1"/>
            </p:cNvSpPr>
            <p:nvPr/>
          </p:nvSpPr>
          <p:spPr bwMode="auto">
            <a:xfrm flipV="1">
              <a:off x="3057" y="3427"/>
              <a:ext cx="1420" cy="360"/>
            </a:xfrm>
            <a:prstGeom prst="line">
              <a:avLst/>
            </a:prstGeom>
            <a:noFill/>
            <a:ln w="57150">
              <a:solidFill>
                <a:srgbClr val="0099CC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3534" name="Line 14"/>
            <p:cNvSpPr>
              <a:spLocks noChangeShapeType="1"/>
            </p:cNvSpPr>
            <p:nvPr/>
          </p:nvSpPr>
          <p:spPr bwMode="auto">
            <a:xfrm>
              <a:off x="3470" y="2486"/>
              <a:ext cx="9" cy="1175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3535" name="Line 15"/>
            <p:cNvSpPr>
              <a:spLocks noChangeShapeType="1"/>
            </p:cNvSpPr>
            <p:nvPr/>
          </p:nvSpPr>
          <p:spPr bwMode="auto">
            <a:xfrm>
              <a:off x="3201" y="2592"/>
              <a:ext cx="691" cy="978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3536" name="Line 16"/>
            <p:cNvSpPr>
              <a:spLocks noChangeShapeType="1"/>
            </p:cNvSpPr>
            <p:nvPr/>
          </p:nvSpPr>
          <p:spPr bwMode="auto">
            <a:xfrm flipV="1">
              <a:off x="3195" y="2501"/>
              <a:ext cx="274" cy="77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3537" name="Line 17"/>
            <p:cNvSpPr>
              <a:spLocks noChangeShapeType="1"/>
            </p:cNvSpPr>
            <p:nvPr/>
          </p:nvSpPr>
          <p:spPr bwMode="auto">
            <a:xfrm flipV="1">
              <a:off x="3474" y="3556"/>
              <a:ext cx="408" cy="1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3538" name="Text Box 18"/>
            <p:cNvSpPr txBox="1">
              <a:spLocks noChangeArrowheads="1"/>
            </p:cNvSpPr>
            <p:nvPr/>
          </p:nvSpPr>
          <p:spPr bwMode="auto">
            <a:xfrm>
              <a:off x="3296" y="4010"/>
              <a:ext cx="1243" cy="19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 err="1"/>
                <a:t>occluder</a:t>
              </a:r>
              <a:r>
                <a:rPr lang="en-US" sz="1400" b="1" dirty="0"/>
                <a:t> behind light</a:t>
              </a:r>
            </a:p>
          </p:txBody>
        </p:sp>
        <p:sp>
          <p:nvSpPr>
            <p:cNvPr id="363539" name="Text Box 19"/>
            <p:cNvSpPr txBox="1">
              <a:spLocks noChangeArrowheads="1"/>
            </p:cNvSpPr>
            <p:nvPr/>
          </p:nvSpPr>
          <p:spPr bwMode="auto">
            <a:xfrm>
              <a:off x="3957" y="3209"/>
              <a:ext cx="576" cy="19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/>
                <a:t>receiver </a:t>
              </a:r>
            </a:p>
          </p:txBody>
        </p:sp>
        <p:sp>
          <p:nvSpPr>
            <p:cNvPr id="363540" name="Text Box 20"/>
            <p:cNvSpPr txBox="1">
              <a:spLocks noChangeArrowheads="1"/>
            </p:cNvSpPr>
            <p:nvPr/>
          </p:nvSpPr>
          <p:spPr bwMode="auto">
            <a:xfrm>
              <a:off x="3547" y="2766"/>
              <a:ext cx="351" cy="19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/>
                <a:t>light</a:t>
              </a:r>
            </a:p>
          </p:txBody>
        </p:sp>
        <p:sp>
          <p:nvSpPr>
            <p:cNvPr id="363541" name="Oval 21"/>
            <p:cNvSpPr>
              <a:spLocks noChangeArrowheads="1"/>
            </p:cNvSpPr>
            <p:nvPr/>
          </p:nvSpPr>
          <p:spPr bwMode="auto">
            <a:xfrm>
              <a:off x="3417" y="2894"/>
              <a:ext cx="105" cy="101"/>
            </a:xfrm>
            <a:prstGeom prst="ellipse">
              <a:avLst/>
            </a:prstGeom>
            <a:solidFill>
              <a:srgbClr val="FFFF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Projected Geometry</a:t>
            </a:r>
            <a:endParaRPr lang="en-GB"/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Summary</a:t>
            </a:r>
          </a:p>
          <a:p>
            <a:pPr lvl="1"/>
            <a:r>
              <a:rPr lang="en-US"/>
              <a:t>Only practical for very few, large receivers </a:t>
            </a:r>
          </a:p>
          <a:p>
            <a:pPr lvl="1"/>
            <a:r>
              <a:rPr lang="en-US"/>
              <a:t>Easy to implement</a:t>
            </a:r>
          </a:p>
          <a:p>
            <a:pPr lvl="1"/>
            <a:r>
              <a:rPr lang="en-US"/>
              <a:t>Use stencil buffer (z fighting, overlap, receiver)</a:t>
            </a:r>
          </a:p>
          <a:p>
            <a:pPr lvl="1"/>
            <a:r>
              <a:rPr lang="en-US"/>
              <a:t>Efficiency can be improved by rendering</a:t>
            </a:r>
            <a:br>
              <a:rPr lang="en-US"/>
            </a:br>
            <a:r>
              <a:rPr lang="en-US"/>
              <a:t>shadow polygons to texture maps</a:t>
            </a:r>
          </a:p>
          <a:p>
            <a:pPr lvl="2"/>
            <a:r>
              <a:rPr lang="en-US"/>
              <a:t>Occluders and receiver ‘static’ for some time</a:t>
            </a:r>
          </a:p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en-US" dirty="0"/>
              <a:t>Importance of </a:t>
            </a:r>
            <a:r>
              <a:rPr lang="en-US" dirty="0" smtClean="0"/>
              <a:t>Shadows</a:t>
            </a:r>
            <a:endParaRPr lang="en-US" dirty="0"/>
          </a:p>
        </p:txBody>
      </p:sp>
      <p:pic>
        <p:nvPicPr>
          <p:cNvPr id="303108" name="Picture 4" descr="spheresNoShadow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3716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413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Projected Textures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Sky layers</a:t>
            </a:r>
          </a:p>
          <a:p>
            <a:r>
              <a:rPr lang="en-US" dirty="0" smtClean="0"/>
              <a:t>Cast shadows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C7B9E-F0F8-478A-890B-D290352764EF}" type="datetime1">
              <a:rPr lang="en-US"/>
              <a:pPr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752 Interactive Graphics Software</a:t>
            </a:r>
          </a:p>
        </p:txBody>
      </p:sp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ko-KR">
                <a:ea typeface="Gulim" pitchFamily="34" charset="-127"/>
              </a:rPr>
              <a:t>Projection </a:t>
            </a:r>
            <a:r>
              <a:rPr lang="sv-SE"/>
              <a:t>Shadows</a:t>
            </a:r>
            <a:endParaRPr lang="en-GB"/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ko-KR" sz="2800">
                <a:ea typeface="Gulim" pitchFamily="34" charset="-127"/>
              </a:rPr>
              <a:t>Render projected polygons to an image (render-to-texture)</a:t>
            </a:r>
          </a:p>
          <a:p>
            <a:pPr>
              <a:lnSpc>
                <a:spcPct val="90000"/>
              </a:lnSpc>
            </a:pPr>
            <a:r>
              <a:rPr lang="en-US" altLang="ko-KR" sz="2800">
                <a:ea typeface="Gulim" pitchFamily="34" charset="-127"/>
              </a:rPr>
              <a:t>Apply image as a texture onto the receivers</a:t>
            </a:r>
          </a:p>
          <a:p>
            <a:pPr lvl="1">
              <a:lnSpc>
                <a:spcPct val="90000"/>
              </a:lnSpc>
            </a:pPr>
            <a:r>
              <a:rPr lang="en-US" altLang="ko-KR" sz="2400">
                <a:ea typeface="Gulim" pitchFamily="34" charset="-127"/>
              </a:rPr>
              <a:t>Compute texture coords on the fly</a:t>
            </a:r>
          </a:p>
          <a:p>
            <a:pPr lvl="1">
              <a:lnSpc>
                <a:spcPct val="90000"/>
              </a:lnSpc>
            </a:pPr>
            <a:r>
              <a:rPr lang="en-US" altLang="ko-KR" sz="2400">
                <a:ea typeface="Gulim" pitchFamily="34" charset="-127"/>
              </a:rPr>
              <a:t>Use projective texturing</a:t>
            </a:r>
          </a:p>
          <a:p>
            <a:pPr>
              <a:lnSpc>
                <a:spcPct val="90000"/>
              </a:lnSpc>
            </a:pPr>
            <a:r>
              <a:rPr lang="en-US" altLang="ko-KR" sz="2800">
                <a:ea typeface="Gulim" pitchFamily="34" charset="-127"/>
              </a:rPr>
              <a:t>Advantage:</a:t>
            </a:r>
          </a:p>
          <a:p>
            <a:pPr lvl="1">
              <a:lnSpc>
                <a:spcPct val="90000"/>
              </a:lnSpc>
            </a:pPr>
            <a:r>
              <a:rPr lang="en-US" altLang="ko-KR" sz="2400">
                <a:ea typeface="Gulim" pitchFamily="34" charset="-127"/>
              </a:rPr>
              <a:t>Texture can be projected onto multiple shadow receivers</a:t>
            </a:r>
          </a:p>
          <a:p>
            <a:pPr lvl="1">
              <a:lnSpc>
                <a:spcPct val="90000"/>
              </a:lnSpc>
            </a:pPr>
            <a:r>
              <a:rPr lang="en-US" altLang="ko-KR" sz="2400">
                <a:ea typeface="Gulim" pitchFamily="34" charset="-127"/>
              </a:rPr>
              <a:t>Do not need to regenerate texture if static scene</a:t>
            </a:r>
          </a:p>
          <a:p>
            <a:pPr>
              <a:lnSpc>
                <a:spcPct val="90000"/>
              </a:lnSpc>
            </a:pPr>
            <a:r>
              <a:rPr lang="en-US" altLang="ko-KR" sz="2800">
                <a:ea typeface="Gulim" pitchFamily="34" charset="-127"/>
              </a:rPr>
              <a:t>Limitation: objects can either cast or receive a shadow, not both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Approach: Raytracing</a:t>
            </a:r>
          </a:p>
        </p:txBody>
      </p:sp>
      <p:sp>
        <p:nvSpPr>
          <p:cNvPr id="65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650244" name="Picture 4" descr="Z:\WWW\Courses\cis681\shadow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2514600"/>
            <a:ext cx="3155950" cy="3429000"/>
          </a:xfrm>
          <a:prstGeom prst="rect">
            <a:avLst/>
          </a:prstGeom>
          <a:noFill/>
        </p:spPr>
      </p:pic>
      <p:sp>
        <p:nvSpPr>
          <p:cNvPr id="650245" name="Rectangle 5"/>
          <p:cNvSpPr>
            <a:spLocks noChangeArrowheads="1"/>
          </p:cNvSpPr>
          <p:nvPr/>
        </p:nvSpPr>
        <p:spPr bwMode="auto">
          <a:xfrm>
            <a:off x="838200" y="2209800"/>
            <a:ext cx="4572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3200"/>
              <a:t>Cast ray to light (</a:t>
            </a:r>
            <a:r>
              <a:rPr lang="en-US" sz="3200" i="1"/>
              <a:t>shadow feeler</a:t>
            </a:r>
            <a:r>
              <a:rPr lang="en-US" sz="3200"/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3200"/>
              <a:t>Surface point in shadow if shadow feeler hits an occluder object.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3200"/>
              <a:t>Raytracing is slow, can we use OpenGL???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Common Shadow Approaches</a:t>
            </a:r>
          </a:p>
        </p:txBody>
      </p:sp>
      <p:sp>
        <p:nvSpPr>
          <p:cNvPr id="65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Shadow Volumes</a:t>
            </a:r>
          </a:p>
          <a:p>
            <a:r>
              <a:rPr lang="en-US"/>
              <a:t>Shadow Map (Shadow Z-Buffer)</a:t>
            </a:r>
          </a:p>
          <a:p>
            <a:pPr lvl="1"/>
            <a:r>
              <a:rPr lang="en-US"/>
              <a:t>Projective Textures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2-Hemisphere Model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5779" name="Arc 3"/>
          <p:cNvSpPr>
            <a:spLocks/>
          </p:cNvSpPr>
          <p:nvPr/>
        </p:nvSpPr>
        <p:spPr bwMode="auto">
          <a:xfrm rot="16200000">
            <a:off x="3524250" y="742950"/>
            <a:ext cx="2187575" cy="4359275"/>
          </a:xfrm>
          <a:custGeom>
            <a:avLst/>
            <a:gdLst>
              <a:gd name="G0" fmla="+- 83 0 0"/>
              <a:gd name="G1" fmla="+- 21600 0 0"/>
              <a:gd name="G2" fmla="+- 21600 0 0"/>
              <a:gd name="T0" fmla="*/ 83 w 21683"/>
              <a:gd name="T1" fmla="*/ 0 h 43200"/>
              <a:gd name="T2" fmla="*/ 0 w 21683"/>
              <a:gd name="T3" fmla="*/ 43200 h 43200"/>
              <a:gd name="T4" fmla="*/ 83 w 21683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83" h="43200" fill="none" extrusionOk="0">
                <a:moveTo>
                  <a:pt x="82" y="0"/>
                </a:moveTo>
                <a:cubicBezTo>
                  <a:pt x="12012" y="0"/>
                  <a:pt x="21683" y="9670"/>
                  <a:pt x="21683" y="21600"/>
                </a:cubicBezTo>
                <a:cubicBezTo>
                  <a:pt x="21683" y="33529"/>
                  <a:pt x="12012" y="43200"/>
                  <a:pt x="83" y="43200"/>
                </a:cubicBezTo>
                <a:cubicBezTo>
                  <a:pt x="55" y="43200"/>
                  <a:pt x="27" y="43199"/>
                  <a:pt x="0" y="43199"/>
                </a:cubicBezTo>
              </a:path>
              <a:path w="21683" h="43200" stroke="0" extrusionOk="0">
                <a:moveTo>
                  <a:pt x="82" y="0"/>
                </a:moveTo>
                <a:cubicBezTo>
                  <a:pt x="12012" y="0"/>
                  <a:pt x="21683" y="9670"/>
                  <a:pt x="21683" y="21600"/>
                </a:cubicBezTo>
                <a:cubicBezTo>
                  <a:pt x="21683" y="33529"/>
                  <a:pt x="12012" y="43200"/>
                  <a:pt x="83" y="43200"/>
                </a:cubicBezTo>
                <a:cubicBezTo>
                  <a:pt x="55" y="43200"/>
                  <a:pt x="27" y="43199"/>
                  <a:pt x="0" y="43199"/>
                </a:cubicBezTo>
                <a:lnTo>
                  <a:pt x="83" y="21600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5780" name="Arc 4"/>
          <p:cNvSpPr>
            <a:spLocks/>
          </p:cNvSpPr>
          <p:nvPr/>
        </p:nvSpPr>
        <p:spPr bwMode="auto">
          <a:xfrm rot="5400000">
            <a:off x="3524250" y="2876550"/>
            <a:ext cx="2187575" cy="4359275"/>
          </a:xfrm>
          <a:custGeom>
            <a:avLst/>
            <a:gdLst>
              <a:gd name="G0" fmla="+- 83 0 0"/>
              <a:gd name="G1" fmla="+- 21600 0 0"/>
              <a:gd name="G2" fmla="+- 21600 0 0"/>
              <a:gd name="T0" fmla="*/ 83 w 21683"/>
              <a:gd name="T1" fmla="*/ 0 h 43200"/>
              <a:gd name="T2" fmla="*/ 0 w 21683"/>
              <a:gd name="T3" fmla="*/ 43200 h 43200"/>
              <a:gd name="T4" fmla="*/ 83 w 21683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83" h="43200" fill="none" extrusionOk="0">
                <a:moveTo>
                  <a:pt x="82" y="0"/>
                </a:moveTo>
                <a:cubicBezTo>
                  <a:pt x="12012" y="0"/>
                  <a:pt x="21683" y="9670"/>
                  <a:pt x="21683" y="21600"/>
                </a:cubicBezTo>
                <a:cubicBezTo>
                  <a:pt x="21683" y="33529"/>
                  <a:pt x="12012" y="43200"/>
                  <a:pt x="83" y="43200"/>
                </a:cubicBezTo>
                <a:cubicBezTo>
                  <a:pt x="55" y="43200"/>
                  <a:pt x="27" y="43199"/>
                  <a:pt x="0" y="43199"/>
                </a:cubicBezTo>
              </a:path>
              <a:path w="21683" h="43200" stroke="0" extrusionOk="0">
                <a:moveTo>
                  <a:pt x="82" y="0"/>
                </a:moveTo>
                <a:cubicBezTo>
                  <a:pt x="12012" y="0"/>
                  <a:pt x="21683" y="9670"/>
                  <a:pt x="21683" y="21600"/>
                </a:cubicBezTo>
                <a:cubicBezTo>
                  <a:pt x="21683" y="33529"/>
                  <a:pt x="12012" y="43200"/>
                  <a:pt x="83" y="43200"/>
                </a:cubicBezTo>
                <a:cubicBezTo>
                  <a:pt x="55" y="43200"/>
                  <a:pt x="27" y="43199"/>
                  <a:pt x="0" y="43199"/>
                </a:cubicBezTo>
                <a:lnTo>
                  <a:pt x="83" y="21600"/>
                </a:lnTo>
                <a:close/>
              </a:path>
            </a:pathLst>
          </a:custGeom>
          <a:gradFill rotWithShape="0">
            <a:gsLst>
              <a:gs pos="0">
                <a:srgbClr val="800000"/>
              </a:gs>
              <a:gs pos="100000">
                <a:srgbClr val="800000">
                  <a:gamma/>
                  <a:shade val="46275"/>
                  <a:invGamma/>
                </a:srgbClr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5781" name="Oval 5"/>
          <p:cNvSpPr>
            <a:spLocks noChangeArrowheads="1"/>
          </p:cNvSpPr>
          <p:nvPr/>
        </p:nvSpPr>
        <p:spPr bwMode="auto">
          <a:xfrm>
            <a:off x="2438400" y="3505200"/>
            <a:ext cx="4359275" cy="990600"/>
          </a:xfrm>
          <a:prstGeom prst="ellipse">
            <a:avLst/>
          </a:prstGeom>
          <a:gradFill rotWithShape="0">
            <a:gsLst>
              <a:gs pos="0">
                <a:srgbClr val="800000">
                  <a:gamma/>
                  <a:shade val="46275"/>
                  <a:invGamma/>
                </a:srgbClr>
              </a:gs>
              <a:gs pos="100000">
                <a:srgbClr val="800000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Oval 6"/>
          <p:cNvSpPr>
            <a:spLocks noChangeArrowheads="1"/>
          </p:cNvSpPr>
          <p:nvPr/>
        </p:nvSpPr>
        <p:spPr bwMode="auto">
          <a:xfrm rot="20400000">
            <a:off x="2511425" y="3454400"/>
            <a:ext cx="4192588" cy="99060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5783" name="Arc 7"/>
          <p:cNvSpPr>
            <a:spLocks/>
          </p:cNvSpPr>
          <p:nvPr/>
        </p:nvSpPr>
        <p:spPr bwMode="auto">
          <a:xfrm rot="15000000">
            <a:off x="3238500" y="900113"/>
            <a:ext cx="2051050" cy="4197350"/>
          </a:xfrm>
          <a:custGeom>
            <a:avLst/>
            <a:gdLst>
              <a:gd name="G0" fmla="+- 83 0 0"/>
              <a:gd name="G1" fmla="+- 21600 0 0"/>
              <a:gd name="G2" fmla="+- 21600 0 0"/>
              <a:gd name="T0" fmla="*/ 83 w 21683"/>
              <a:gd name="T1" fmla="*/ 0 h 43200"/>
              <a:gd name="T2" fmla="*/ 0 w 21683"/>
              <a:gd name="T3" fmla="*/ 43200 h 43200"/>
              <a:gd name="T4" fmla="*/ 83 w 21683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83" h="43200" fill="none" extrusionOk="0">
                <a:moveTo>
                  <a:pt x="82" y="0"/>
                </a:moveTo>
                <a:cubicBezTo>
                  <a:pt x="12012" y="0"/>
                  <a:pt x="21683" y="9670"/>
                  <a:pt x="21683" y="21600"/>
                </a:cubicBezTo>
                <a:cubicBezTo>
                  <a:pt x="21683" y="33529"/>
                  <a:pt x="12012" y="43200"/>
                  <a:pt x="83" y="43200"/>
                </a:cubicBezTo>
                <a:cubicBezTo>
                  <a:pt x="55" y="43200"/>
                  <a:pt x="27" y="43199"/>
                  <a:pt x="0" y="43199"/>
                </a:cubicBezTo>
              </a:path>
              <a:path w="21683" h="43200" stroke="0" extrusionOk="0">
                <a:moveTo>
                  <a:pt x="82" y="0"/>
                </a:moveTo>
                <a:cubicBezTo>
                  <a:pt x="12012" y="0"/>
                  <a:pt x="21683" y="9670"/>
                  <a:pt x="21683" y="21600"/>
                </a:cubicBezTo>
                <a:cubicBezTo>
                  <a:pt x="21683" y="33529"/>
                  <a:pt x="12012" y="43200"/>
                  <a:pt x="83" y="43200"/>
                </a:cubicBezTo>
                <a:cubicBezTo>
                  <a:pt x="55" y="43200"/>
                  <a:pt x="27" y="43199"/>
                  <a:pt x="0" y="43199"/>
                </a:cubicBezTo>
                <a:lnTo>
                  <a:pt x="83" y="21600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6019800" y="1905000"/>
            <a:ext cx="266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1"/>
                </a:solidFill>
                <a:effectLst/>
                <a:latin typeface="Arial" pitchFamily="34" charset="0"/>
              </a:rPr>
              <a:t>Sky Color</a:t>
            </a:r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6248400" y="5257800"/>
            <a:ext cx="2667000" cy="519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580011"/>
                </a:solidFill>
                <a:effectLst/>
                <a:latin typeface="Arial" pitchFamily="34" charset="0"/>
              </a:rPr>
              <a:t>Ground Color</a:t>
            </a:r>
          </a:p>
        </p:txBody>
      </p:sp>
      <p:sp>
        <p:nvSpPr>
          <p:cNvPr id="75786" name="AutoShape 10"/>
          <p:cNvSpPr>
            <a:spLocks noChangeArrowheads="1"/>
          </p:cNvSpPr>
          <p:nvPr/>
        </p:nvSpPr>
        <p:spPr bwMode="auto">
          <a:xfrm>
            <a:off x="4267200" y="3810000"/>
            <a:ext cx="609600" cy="228600"/>
          </a:xfrm>
          <a:prstGeom prst="parallelogram">
            <a:avLst>
              <a:gd name="adj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5787" name="Line 11"/>
          <p:cNvSpPr>
            <a:spLocks noChangeShapeType="1"/>
          </p:cNvSpPr>
          <p:nvPr/>
        </p:nvSpPr>
        <p:spPr bwMode="auto">
          <a:xfrm flipV="1">
            <a:off x="4572000" y="2209800"/>
            <a:ext cx="1588" cy="1684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788" name="Line 12"/>
          <p:cNvSpPr>
            <a:spLocks noChangeShapeType="1"/>
          </p:cNvSpPr>
          <p:nvPr/>
        </p:nvSpPr>
        <p:spPr bwMode="auto">
          <a:xfrm flipH="1" flipV="1">
            <a:off x="3733800" y="2362200"/>
            <a:ext cx="838200" cy="1524000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789" name="Text Box 13"/>
          <p:cNvSpPr txBox="1">
            <a:spLocks noChangeArrowheads="1"/>
          </p:cNvSpPr>
          <p:nvPr/>
        </p:nvSpPr>
        <p:spPr bwMode="auto">
          <a:xfrm>
            <a:off x="4114800" y="2438400"/>
            <a:ext cx="457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q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Area Light Shadows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Self occlusion not well represented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Representation is a scalar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At each point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Ray-trace to generate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Distributed Light Model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4995" name="Arc 3"/>
          <p:cNvSpPr>
            <a:spLocks/>
          </p:cNvSpPr>
          <p:nvPr/>
        </p:nvSpPr>
        <p:spPr bwMode="auto">
          <a:xfrm rot="16200000">
            <a:off x="3730625" y="1984375"/>
            <a:ext cx="1682750" cy="3352800"/>
          </a:xfrm>
          <a:custGeom>
            <a:avLst/>
            <a:gdLst>
              <a:gd name="G0" fmla="+- 83 0 0"/>
              <a:gd name="G1" fmla="+- 21600 0 0"/>
              <a:gd name="G2" fmla="+- 21600 0 0"/>
              <a:gd name="T0" fmla="*/ 83 w 21683"/>
              <a:gd name="T1" fmla="*/ 0 h 43200"/>
              <a:gd name="T2" fmla="*/ 0 w 21683"/>
              <a:gd name="T3" fmla="*/ 43200 h 43200"/>
              <a:gd name="T4" fmla="*/ 83 w 21683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83" h="43200" fill="none" extrusionOk="0">
                <a:moveTo>
                  <a:pt x="82" y="0"/>
                </a:moveTo>
                <a:cubicBezTo>
                  <a:pt x="12012" y="0"/>
                  <a:pt x="21683" y="9670"/>
                  <a:pt x="21683" y="21600"/>
                </a:cubicBezTo>
                <a:cubicBezTo>
                  <a:pt x="21683" y="33529"/>
                  <a:pt x="12012" y="43200"/>
                  <a:pt x="83" y="43200"/>
                </a:cubicBezTo>
                <a:cubicBezTo>
                  <a:pt x="55" y="43200"/>
                  <a:pt x="27" y="43199"/>
                  <a:pt x="0" y="43199"/>
                </a:cubicBezTo>
              </a:path>
              <a:path w="21683" h="43200" stroke="0" extrusionOk="0">
                <a:moveTo>
                  <a:pt x="82" y="0"/>
                </a:moveTo>
                <a:cubicBezTo>
                  <a:pt x="12012" y="0"/>
                  <a:pt x="21683" y="9670"/>
                  <a:pt x="21683" y="21600"/>
                </a:cubicBezTo>
                <a:cubicBezTo>
                  <a:pt x="21683" y="33529"/>
                  <a:pt x="12012" y="43200"/>
                  <a:pt x="83" y="43200"/>
                </a:cubicBezTo>
                <a:cubicBezTo>
                  <a:pt x="55" y="43200"/>
                  <a:pt x="27" y="43199"/>
                  <a:pt x="0" y="43199"/>
                </a:cubicBezTo>
                <a:lnTo>
                  <a:pt x="83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996" name="Oval 4"/>
          <p:cNvSpPr>
            <a:spLocks noChangeArrowheads="1"/>
          </p:cNvSpPr>
          <p:nvPr/>
        </p:nvSpPr>
        <p:spPr bwMode="auto">
          <a:xfrm>
            <a:off x="2895600" y="4114800"/>
            <a:ext cx="3352800" cy="762000"/>
          </a:xfrm>
          <a:prstGeom prst="ellipse">
            <a:avLst/>
          </a:prstGeom>
          <a:solidFill>
            <a:srgbClr val="800000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997" name="AutoShape 5"/>
          <p:cNvSpPr>
            <a:spLocks noChangeArrowheads="1"/>
          </p:cNvSpPr>
          <p:nvPr/>
        </p:nvSpPr>
        <p:spPr bwMode="auto">
          <a:xfrm>
            <a:off x="4267200" y="4343400"/>
            <a:ext cx="609600" cy="228600"/>
          </a:xfrm>
          <a:prstGeom prst="parallelogram">
            <a:avLst>
              <a:gd name="adj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998" name="Line 6"/>
          <p:cNvSpPr>
            <a:spLocks noChangeShapeType="1"/>
          </p:cNvSpPr>
          <p:nvPr/>
        </p:nvSpPr>
        <p:spPr bwMode="auto">
          <a:xfrm flipV="1">
            <a:off x="4572000" y="3657600"/>
            <a:ext cx="0" cy="7620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381000" y="1843088"/>
            <a:ext cx="8382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1"/>
                </a:solidFill>
                <a:effectLst/>
                <a:latin typeface="Arial" pitchFamily="34" charset="0"/>
              </a:rPr>
              <a:t>Hemisphere of possible incident light directions</a:t>
            </a: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3352800" y="4800600"/>
            <a:ext cx="2286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accent1"/>
                </a:solidFill>
                <a:effectLst/>
                <a:latin typeface="Arial" pitchFamily="34" charset="0"/>
              </a:rPr>
              <a:t>Microfacets</a:t>
            </a:r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>
            <a:off x="2819400" y="1524000"/>
            <a:ext cx="106680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002" name="Line 10"/>
          <p:cNvSpPr>
            <a:spLocks noChangeShapeType="1"/>
          </p:cNvSpPr>
          <p:nvPr/>
        </p:nvSpPr>
        <p:spPr bwMode="auto">
          <a:xfrm flipH="1">
            <a:off x="4572000" y="1143000"/>
            <a:ext cx="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003" name="Line 11"/>
          <p:cNvSpPr>
            <a:spLocks noChangeShapeType="1"/>
          </p:cNvSpPr>
          <p:nvPr/>
        </p:nvSpPr>
        <p:spPr bwMode="auto">
          <a:xfrm flipH="1">
            <a:off x="5029200" y="1219200"/>
            <a:ext cx="60960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004" name="Line 12"/>
          <p:cNvSpPr>
            <a:spLocks noChangeShapeType="1"/>
          </p:cNvSpPr>
          <p:nvPr/>
        </p:nvSpPr>
        <p:spPr bwMode="auto">
          <a:xfrm flipH="1">
            <a:off x="5638800" y="2438400"/>
            <a:ext cx="18288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005" name="Line 13"/>
          <p:cNvSpPr>
            <a:spLocks noChangeShapeType="1"/>
          </p:cNvSpPr>
          <p:nvPr/>
        </p:nvSpPr>
        <p:spPr bwMode="auto">
          <a:xfrm flipH="1">
            <a:off x="5791200" y="3429000"/>
            <a:ext cx="20574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006" name="Line 14"/>
          <p:cNvSpPr>
            <a:spLocks noChangeShapeType="1"/>
          </p:cNvSpPr>
          <p:nvPr/>
        </p:nvSpPr>
        <p:spPr bwMode="auto">
          <a:xfrm flipH="1">
            <a:off x="5410200" y="1600200"/>
            <a:ext cx="129540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007" name="Line 15"/>
          <p:cNvSpPr>
            <a:spLocks noChangeShapeType="1"/>
          </p:cNvSpPr>
          <p:nvPr/>
        </p:nvSpPr>
        <p:spPr bwMode="auto">
          <a:xfrm>
            <a:off x="1981200" y="2286000"/>
            <a:ext cx="16002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008" name="Line 16"/>
          <p:cNvSpPr>
            <a:spLocks noChangeShapeType="1"/>
          </p:cNvSpPr>
          <p:nvPr/>
        </p:nvSpPr>
        <p:spPr bwMode="auto">
          <a:xfrm>
            <a:off x="3733800" y="1219200"/>
            <a:ext cx="45720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009" name="Line 17"/>
          <p:cNvSpPr>
            <a:spLocks noChangeShapeType="1"/>
          </p:cNvSpPr>
          <p:nvPr/>
        </p:nvSpPr>
        <p:spPr bwMode="auto">
          <a:xfrm flipH="1">
            <a:off x="5867400" y="4495800"/>
            <a:ext cx="2057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010" name="Line 18"/>
          <p:cNvSpPr>
            <a:spLocks noChangeShapeType="1"/>
          </p:cNvSpPr>
          <p:nvPr/>
        </p:nvSpPr>
        <p:spPr bwMode="auto">
          <a:xfrm>
            <a:off x="1295400" y="3429000"/>
            <a:ext cx="20574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011" name="Line 19"/>
          <p:cNvSpPr>
            <a:spLocks noChangeShapeType="1"/>
          </p:cNvSpPr>
          <p:nvPr/>
        </p:nvSpPr>
        <p:spPr bwMode="auto">
          <a:xfrm>
            <a:off x="1066800" y="4495800"/>
            <a:ext cx="220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012" name="Text Box 20"/>
          <p:cNvSpPr txBox="1">
            <a:spLocks noChangeArrowheads="1"/>
          </p:cNvSpPr>
          <p:nvPr/>
        </p:nvSpPr>
        <p:spPr bwMode="auto">
          <a:xfrm>
            <a:off x="381000" y="5410200"/>
            <a:ext cx="815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1"/>
                </a:solidFill>
                <a:effectLst/>
                <a:latin typeface="Arial" pitchFamily="34" charset="0"/>
              </a:rPr>
              <a:t>Other facets can shadow this one: Occlusion</a:t>
            </a:r>
          </a:p>
        </p:txBody>
      </p:sp>
      <p:sp>
        <p:nvSpPr>
          <p:cNvPr id="85013" name="Rectangle 21"/>
          <p:cNvSpPr>
            <a:spLocks noChangeArrowheads="1"/>
          </p:cNvSpPr>
          <p:nvPr/>
        </p:nvSpPr>
        <p:spPr bwMode="auto">
          <a:xfrm>
            <a:off x="7010400" y="3733800"/>
            <a:ext cx="422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q</a:t>
            </a:r>
          </a:p>
        </p:txBody>
      </p:sp>
      <p:sp>
        <p:nvSpPr>
          <p:cNvPr id="85014" name="AutoShape 22"/>
          <p:cNvSpPr>
            <a:spLocks noChangeArrowheads="1"/>
          </p:cNvSpPr>
          <p:nvPr/>
        </p:nvSpPr>
        <p:spPr bwMode="auto">
          <a:xfrm>
            <a:off x="4724400" y="4191000"/>
            <a:ext cx="609600" cy="228600"/>
          </a:xfrm>
          <a:prstGeom prst="parallelogram">
            <a:avLst>
              <a:gd name="adj" fmla="val 66667"/>
            </a:avLst>
          </a:prstGeom>
          <a:solidFill>
            <a:srgbClr val="F0CB1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5015" name="AutoShape 23"/>
          <p:cNvSpPr>
            <a:spLocks noChangeArrowheads="1"/>
          </p:cNvSpPr>
          <p:nvPr/>
        </p:nvSpPr>
        <p:spPr bwMode="auto">
          <a:xfrm>
            <a:off x="3581400" y="4648200"/>
            <a:ext cx="609600" cy="228600"/>
          </a:xfrm>
          <a:prstGeom prst="parallelogram">
            <a:avLst>
              <a:gd name="adj" fmla="val 66667"/>
            </a:avLst>
          </a:prstGeom>
          <a:solidFill>
            <a:srgbClr val="F0CB1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5016" name="AutoShape 24"/>
          <p:cNvSpPr>
            <a:spLocks noChangeArrowheads="1"/>
          </p:cNvSpPr>
          <p:nvPr/>
        </p:nvSpPr>
        <p:spPr bwMode="auto">
          <a:xfrm>
            <a:off x="3733800" y="4267200"/>
            <a:ext cx="609600" cy="228600"/>
          </a:xfrm>
          <a:prstGeom prst="parallelogram">
            <a:avLst>
              <a:gd name="adj" fmla="val 66667"/>
            </a:avLst>
          </a:prstGeom>
          <a:solidFill>
            <a:srgbClr val="F0CB1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5017" name="AutoShape 25"/>
          <p:cNvSpPr>
            <a:spLocks noChangeArrowheads="1"/>
          </p:cNvSpPr>
          <p:nvPr/>
        </p:nvSpPr>
        <p:spPr bwMode="auto">
          <a:xfrm>
            <a:off x="5257800" y="4419600"/>
            <a:ext cx="609600" cy="228600"/>
          </a:xfrm>
          <a:prstGeom prst="parallelogram">
            <a:avLst>
              <a:gd name="adj" fmla="val 66667"/>
            </a:avLst>
          </a:prstGeom>
          <a:solidFill>
            <a:srgbClr val="F0CB1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Approximating Occlusion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Need to determine extent of shadowing</a:t>
            </a:r>
          </a:p>
          <a:p>
            <a:r>
              <a:rPr lang="en-US"/>
              <a:t>Cast rays out from facet to see which ones intersect the object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Ray Cast Occlusion Model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5235" name="Arc 3"/>
          <p:cNvSpPr>
            <a:spLocks/>
          </p:cNvSpPr>
          <p:nvPr/>
        </p:nvSpPr>
        <p:spPr bwMode="auto">
          <a:xfrm rot="16200000">
            <a:off x="3730625" y="1984375"/>
            <a:ext cx="1682750" cy="3352800"/>
          </a:xfrm>
          <a:custGeom>
            <a:avLst/>
            <a:gdLst>
              <a:gd name="G0" fmla="+- 83 0 0"/>
              <a:gd name="G1" fmla="+- 21600 0 0"/>
              <a:gd name="G2" fmla="+- 21600 0 0"/>
              <a:gd name="T0" fmla="*/ 83 w 21683"/>
              <a:gd name="T1" fmla="*/ 0 h 43200"/>
              <a:gd name="T2" fmla="*/ 0 w 21683"/>
              <a:gd name="T3" fmla="*/ 43200 h 43200"/>
              <a:gd name="T4" fmla="*/ 83 w 21683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83" h="43200" fill="none" extrusionOk="0">
                <a:moveTo>
                  <a:pt x="82" y="0"/>
                </a:moveTo>
                <a:cubicBezTo>
                  <a:pt x="12012" y="0"/>
                  <a:pt x="21683" y="9670"/>
                  <a:pt x="21683" y="21600"/>
                </a:cubicBezTo>
                <a:cubicBezTo>
                  <a:pt x="21683" y="33529"/>
                  <a:pt x="12012" y="43200"/>
                  <a:pt x="83" y="43200"/>
                </a:cubicBezTo>
                <a:cubicBezTo>
                  <a:pt x="55" y="43200"/>
                  <a:pt x="27" y="43199"/>
                  <a:pt x="0" y="43199"/>
                </a:cubicBezTo>
              </a:path>
              <a:path w="21683" h="43200" stroke="0" extrusionOk="0">
                <a:moveTo>
                  <a:pt x="82" y="0"/>
                </a:moveTo>
                <a:cubicBezTo>
                  <a:pt x="12012" y="0"/>
                  <a:pt x="21683" y="9670"/>
                  <a:pt x="21683" y="21600"/>
                </a:cubicBezTo>
                <a:cubicBezTo>
                  <a:pt x="21683" y="33529"/>
                  <a:pt x="12012" y="43200"/>
                  <a:pt x="83" y="43200"/>
                </a:cubicBezTo>
                <a:cubicBezTo>
                  <a:pt x="55" y="43200"/>
                  <a:pt x="27" y="43199"/>
                  <a:pt x="0" y="43199"/>
                </a:cubicBezTo>
                <a:lnTo>
                  <a:pt x="83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Oval 4"/>
          <p:cNvSpPr>
            <a:spLocks noChangeArrowheads="1"/>
          </p:cNvSpPr>
          <p:nvPr/>
        </p:nvSpPr>
        <p:spPr bwMode="auto">
          <a:xfrm>
            <a:off x="2895600" y="4114800"/>
            <a:ext cx="3352800" cy="762000"/>
          </a:xfrm>
          <a:prstGeom prst="ellipse">
            <a:avLst/>
          </a:prstGeom>
          <a:solidFill>
            <a:srgbClr val="800000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37" name="AutoShape 5"/>
          <p:cNvSpPr>
            <a:spLocks noChangeArrowheads="1"/>
          </p:cNvSpPr>
          <p:nvPr/>
        </p:nvSpPr>
        <p:spPr bwMode="auto">
          <a:xfrm>
            <a:off x="4267200" y="4343400"/>
            <a:ext cx="609600" cy="228600"/>
          </a:xfrm>
          <a:prstGeom prst="parallelogram">
            <a:avLst>
              <a:gd name="adj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38" name="Line 6"/>
          <p:cNvSpPr>
            <a:spLocks noChangeShapeType="1"/>
          </p:cNvSpPr>
          <p:nvPr/>
        </p:nvSpPr>
        <p:spPr bwMode="auto">
          <a:xfrm flipV="1">
            <a:off x="4572000" y="3657600"/>
            <a:ext cx="0" cy="7620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3352800" y="4800600"/>
            <a:ext cx="2286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accent1"/>
                </a:solidFill>
                <a:effectLst/>
                <a:latin typeface="Arial" pitchFamily="34" charset="0"/>
              </a:rPr>
              <a:t>Microfacet</a:t>
            </a:r>
          </a:p>
        </p:txBody>
      </p:sp>
      <p:sp>
        <p:nvSpPr>
          <p:cNvPr id="95241" name="Line 9"/>
          <p:cNvSpPr>
            <a:spLocks noChangeShapeType="1"/>
          </p:cNvSpPr>
          <p:nvPr/>
        </p:nvSpPr>
        <p:spPr bwMode="auto">
          <a:xfrm>
            <a:off x="2819400" y="1524000"/>
            <a:ext cx="106680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5242" name="Line 10"/>
          <p:cNvSpPr>
            <a:spLocks noChangeShapeType="1"/>
          </p:cNvSpPr>
          <p:nvPr/>
        </p:nvSpPr>
        <p:spPr bwMode="auto">
          <a:xfrm flipH="1">
            <a:off x="4572000" y="1143000"/>
            <a:ext cx="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5243" name="Line 11"/>
          <p:cNvSpPr>
            <a:spLocks noChangeShapeType="1"/>
          </p:cNvSpPr>
          <p:nvPr/>
        </p:nvSpPr>
        <p:spPr bwMode="auto">
          <a:xfrm flipH="1">
            <a:off x="5029200" y="1219200"/>
            <a:ext cx="60960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5244" name="Line 12"/>
          <p:cNvSpPr>
            <a:spLocks noChangeShapeType="1"/>
          </p:cNvSpPr>
          <p:nvPr/>
        </p:nvSpPr>
        <p:spPr bwMode="auto">
          <a:xfrm flipH="1">
            <a:off x="5638800" y="2438400"/>
            <a:ext cx="18288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5245" name="Line 13"/>
          <p:cNvSpPr>
            <a:spLocks noChangeShapeType="1"/>
          </p:cNvSpPr>
          <p:nvPr/>
        </p:nvSpPr>
        <p:spPr bwMode="auto">
          <a:xfrm flipH="1">
            <a:off x="5791200" y="3429000"/>
            <a:ext cx="2057400" cy="609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5246" name="Line 14"/>
          <p:cNvSpPr>
            <a:spLocks noChangeShapeType="1"/>
          </p:cNvSpPr>
          <p:nvPr/>
        </p:nvSpPr>
        <p:spPr bwMode="auto">
          <a:xfrm flipH="1">
            <a:off x="5410200" y="1600200"/>
            <a:ext cx="129540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5247" name="Line 15"/>
          <p:cNvSpPr>
            <a:spLocks noChangeShapeType="1"/>
          </p:cNvSpPr>
          <p:nvPr/>
        </p:nvSpPr>
        <p:spPr bwMode="auto">
          <a:xfrm>
            <a:off x="1981200" y="2286000"/>
            <a:ext cx="1600200" cy="1371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5248" name="Line 16"/>
          <p:cNvSpPr>
            <a:spLocks noChangeShapeType="1"/>
          </p:cNvSpPr>
          <p:nvPr/>
        </p:nvSpPr>
        <p:spPr bwMode="auto">
          <a:xfrm>
            <a:off x="3733800" y="1219200"/>
            <a:ext cx="45720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5249" name="Line 17"/>
          <p:cNvSpPr>
            <a:spLocks noChangeShapeType="1"/>
          </p:cNvSpPr>
          <p:nvPr/>
        </p:nvSpPr>
        <p:spPr bwMode="auto">
          <a:xfrm flipH="1">
            <a:off x="5867400" y="4495800"/>
            <a:ext cx="20574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5250" name="Line 18"/>
          <p:cNvSpPr>
            <a:spLocks noChangeShapeType="1"/>
          </p:cNvSpPr>
          <p:nvPr/>
        </p:nvSpPr>
        <p:spPr bwMode="auto">
          <a:xfrm>
            <a:off x="1295400" y="3429000"/>
            <a:ext cx="2057400" cy="609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5251" name="Line 19"/>
          <p:cNvSpPr>
            <a:spLocks noChangeShapeType="1"/>
          </p:cNvSpPr>
          <p:nvPr/>
        </p:nvSpPr>
        <p:spPr bwMode="auto">
          <a:xfrm>
            <a:off x="1066800" y="4495800"/>
            <a:ext cx="22098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5252" name="Text Box 20"/>
          <p:cNvSpPr txBox="1">
            <a:spLocks noChangeArrowheads="1"/>
          </p:cNvSpPr>
          <p:nvPr/>
        </p:nvSpPr>
        <p:spPr bwMode="auto">
          <a:xfrm>
            <a:off x="381000" y="5410200"/>
            <a:ext cx="6934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1"/>
                </a:solidFill>
                <a:effectLst/>
                <a:latin typeface="Arial" pitchFamily="34" charset="0"/>
              </a:rPr>
              <a:t>Some rays hit this object, others miss it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Occlusion Representations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Can store result in various ways</a:t>
            </a:r>
          </a:p>
          <a:p>
            <a:r>
              <a:rPr lang="en-US"/>
              <a:t>Compute ratio of hits / misses</a:t>
            </a:r>
          </a:p>
          <a:p>
            <a:pPr lvl="1"/>
            <a:r>
              <a:rPr lang="en-US"/>
              <a:t>Occlusion Factor</a:t>
            </a:r>
          </a:p>
          <a:p>
            <a:pPr lvl="1"/>
            <a:r>
              <a:rPr lang="en-US"/>
              <a:t>A single scalar parameter</a:t>
            </a:r>
          </a:p>
          <a:p>
            <a:pPr lvl="1"/>
            <a:r>
              <a:rPr lang="en-US"/>
              <a:t>Should weight with cosine</a:t>
            </a:r>
          </a:p>
          <a:p>
            <a:r>
              <a:rPr lang="en-US"/>
              <a:t>Use to blend in shadow color</a:t>
            </a:r>
          </a:p>
          <a:p>
            <a:r>
              <a:rPr lang="en-US"/>
              <a:t>Sufficient for hemisphere lighting</a:t>
            </a:r>
          </a:p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en-US" dirty="0"/>
              <a:t>Importance of </a:t>
            </a:r>
            <a:r>
              <a:rPr lang="en-US" dirty="0" smtClean="0"/>
              <a:t>Shadows</a:t>
            </a:r>
            <a:endParaRPr lang="en-US" dirty="0"/>
          </a:p>
        </p:txBody>
      </p:sp>
      <p:pic>
        <p:nvPicPr>
          <p:cNvPr id="305156" name="Picture 4" descr="spheresShadow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371600"/>
            <a:ext cx="4497388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6256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Model Elements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2667000" y="1219200"/>
            <a:ext cx="2667000" cy="9906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chemeClr val="bg2"/>
                </a:solidFill>
                <a:effectLst/>
                <a:latin typeface="Arial" pitchFamily="34" charset="0"/>
              </a:rPr>
              <a:t>Sky Color</a:t>
            </a: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2971800" y="5638800"/>
            <a:ext cx="2971800" cy="990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Final Color</a:t>
            </a: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5791200" y="1219200"/>
            <a:ext cx="2819400" cy="990600"/>
          </a:xfrm>
          <a:prstGeom prst="rect">
            <a:avLst/>
          </a:prstGeom>
          <a:solidFill>
            <a:srgbClr val="80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Ground Color</a:t>
            </a:r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1447800" y="2667000"/>
            <a:ext cx="2667000" cy="990600"/>
          </a:xfrm>
          <a:prstGeom prst="rect">
            <a:avLst/>
          </a:prstGeom>
          <a:solidFill>
            <a:schemeClr val="hlink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Object Color</a:t>
            </a: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181600" y="2895600"/>
            <a:ext cx="838200" cy="838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A50021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32" name="Oval 8"/>
          <p:cNvSpPr>
            <a:spLocks noChangeArrowheads="1"/>
          </p:cNvSpPr>
          <p:nvPr/>
        </p:nvSpPr>
        <p:spPr bwMode="auto">
          <a:xfrm>
            <a:off x="4038600" y="4191000"/>
            <a:ext cx="838200" cy="838200"/>
          </a:xfrm>
          <a:prstGeom prst="ellipse">
            <a:avLst/>
          </a:prstGeom>
          <a:gradFill rotWithShape="0">
            <a:gsLst>
              <a:gs pos="0">
                <a:srgbClr val="A38905"/>
              </a:gs>
              <a:gs pos="100000">
                <a:srgbClr val="720016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7833" name="AutoShape 9"/>
          <p:cNvCxnSpPr>
            <a:cxnSpLocks noChangeShapeType="1"/>
            <a:stCxn id="77827" idx="2"/>
            <a:endCxn id="77831" idx="1"/>
          </p:cNvCxnSpPr>
          <p:nvPr/>
        </p:nvCxnSpPr>
        <p:spPr bwMode="auto">
          <a:xfrm>
            <a:off x="4000500" y="2224088"/>
            <a:ext cx="1303338" cy="77946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77834" name="AutoShape 10"/>
          <p:cNvCxnSpPr>
            <a:cxnSpLocks noChangeShapeType="1"/>
            <a:stCxn id="77829" idx="2"/>
            <a:endCxn id="77831" idx="7"/>
          </p:cNvCxnSpPr>
          <p:nvPr/>
        </p:nvCxnSpPr>
        <p:spPr bwMode="auto">
          <a:xfrm flipH="1">
            <a:off x="5897563" y="2224088"/>
            <a:ext cx="1303337" cy="77946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77835" name="AutoShape 11"/>
          <p:cNvCxnSpPr>
            <a:cxnSpLocks noChangeShapeType="1"/>
            <a:stCxn id="77830" idx="2"/>
            <a:endCxn id="77832" idx="1"/>
          </p:cNvCxnSpPr>
          <p:nvPr/>
        </p:nvCxnSpPr>
        <p:spPr bwMode="auto">
          <a:xfrm>
            <a:off x="2781300" y="3671888"/>
            <a:ext cx="1379538" cy="62706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77836" name="AutoShape 12"/>
          <p:cNvCxnSpPr>
            <a:cxnSpLocks noChangeShapeType="1"/>
            <a:stCxn id="77831" idx="4"/>
            <a:endCxn id="77832" idx="7"/>
          </p:cNvCxnSpPr>
          <p:nvPr/>
        </p:nvCxnSpPr>
        <p:spPr bwMode="auto">
          <a:xfrm flipH="1">
            <a:off x="4754563" y="3748088"/>
            <a:ext cx="846137" cy="55086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77837" name="AutoShape 13"/>
          <p:cNvCxnSpPr>
            <a:cxnSpLocks noChangeShapeType="1"/>
            <a:stCxn id="77832" idx="4"/>
            <a:endCxn id="77828" idx="0"/>
          </p:cNvCxnSpPr>
          <p:nvPr/>
        </p:nvCxnSpPr>
        <p:spPr bwMode="auto">
          <a:xfrm>
            <a:off x="4457700" y="5043488"/>
            <a:ext cx="0" cy="5810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6172200" y="2971800"/>
            <a:ext cx="2743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1"/>
                </a:solidFill>
                <a:effectLst/>
                <a:latin typeface="Arial" pitchFamily="34" charset="0"/>
              </a:rPr>
              <a:t>Sphere Model</a:t>
            </a:r>
          </a:p>
        </p:txBody>
      </p:sp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4953000" y="4343400"/>
            <a:ext cx="3276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1"/>
                </a:solidFill>
                <a:effectLst/>
                <a:latin typeface="Arial" pitchFamily="34" charset="0"/>
              </a:rPr>
              <a:t>Occlusion Factor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Occlusion Factor Absent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044" name="Picture 4" descr="bunn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219200"/>
            <a:ext cx="4953000" cy="53149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Occlusion Factor Present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6" name="Picture 4" descr="bunnyOc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219200"/>
            <a:ext cx="4953000" cy="53149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Occlusion Factor Absent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900" name="Picture 4" descr="he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371600"/>
            <a:ext cx="4876800" cy="46926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Occlusion Factor Present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4" name="Picture 4" descr="headOc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371600"/>
            <a:ext cx="4876800" cy="46847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Occlusion Factor Absent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8" name="Picture 4" descr="skull_03compos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447800"/>
            <a:ext cx="6161088" cy="46196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Occlusion Factor Present</a:t>
            </a:r>
          </a:p>
        </p:txBody>
      </p:sp>
      <p:pic>
        <p:nvPicPr>
          <p:cNvPr id="89093" name="Picture 5" descr="skullco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5600" y="1600200"/>
            <a:ext cx="5892800" cy="44196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Lightwave Image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5" name="Picture 3" descr="skull_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447800"/>
            <a:ext cx="6170613" cy="4627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Hi-Res</a:t>
            </a:r>
          </a:p>
        </p:txBody>
      </p:sp>
      <p:pic>
        <p:nvPicPr>
          <p:cNvPr id="88067" name="Picture 3" descr="skullhi2"/>
          <p:cNvPicPr>
            <a:picLocks noGrp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4243" y="1600200"/>
            <a:ext cx="5035514" cy="44196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 Pixel Occlusion Factor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Estimate area based on adjacent pixels in height field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Should cast to all pixels in image</a:t>
            </a:r>
          </a:p>
          <a:p>
            <a:r>
              <a:rPr lang="en-US"/>
              <a:t>Should ray-cast bumps and pixels at the same time</a:t>
            </a:r>
          </a:p>
        </p:txBody>
      </p:sp>
      <p:sp>
        <p:nvSpPr>
          <p:cNvPr id="103428" name="AutoShape 4"/>
          <p:cNvSpPr>
            <a:spLocks noChangeArrowheads="1"/>
          </p:cNvSpPr>
          <p:nvPr/>
        </p:nvSpPr>
        <p:spPr bwMode="auto">
          <a:xfrm>
            <a:off x="3962400" y="3429000"/>
            <a:ext cx="609600" cy="228600"/>
          </a:xfrm>
          <a:prstGeom prst="parallelogram">
            <a:avLst>
              <a:gd name="adj" fmla="val 66667"/>
            </a:avLst>
          </a:prstGeom>
          <a:solidFill>
            <a:srgbClr val="DF6E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3429" name="AutoShape 5"/>
          <p:cNvSpPr>
            <a:spLocks noChangeArrowheads="1"/>
          </p:cNvSpPr>
          <p:nvPr/>
        </p:nvSpPr>
        <p:spPr bwMode="auto">
          <a:xfrm>
            <a:off x="3733800" y="3733800"/>
            <a:ext cx="609600" cy="228600"/>
          </a:xfrm>
          <a:prstGeom prst="parallelogram">
            <a:avLst>
              <a:gd name="adj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3430" name="AutoShape 6"/>
          <p:cNvSpPr>
            <a:spLocks noChangeArrowheads="1"/>
          </p:cNvSpPr>
          <p:nvPr/>
        </p:nvSpPr>
        <p:spPr bwMode="auto">
          <a:xfrm>
            <a:off x="4267200" y="3733800"/>
            <a:ext cx="609600" cy="228600"/>
          </a:xfrm>
          <a:prstGeom prst="parallelogram">
            <a:avLst>
              <a:gd name="adj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3431" name="AutoShape 7"/>
          <p:cNvSpPr>
            <a:spLocks noChangeArrowheads="1"/>
          </p:cNvSpPr>
          <p:nvPr/>
        </p:nvSpPr>
        <p:spPr bwMode="auto">
          <a:xfrm>
            <a:off x="4495800" y="3429000"/>
            <a:ext cx="609600" cy="228600"/>
          </a:xfrm>
          <a:prstGeom prst="parallelogram">
            <a:avLst>
              <a:gd name="adj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3432" name="AutoShape 8"/>
          <p:cNvSpPr>
            <a:spLocks noChangeArrowheads="1"/>
          </p:cNvSpPr>
          <p:nvPr/>
        </p:nvSpPr>
        <p:spPr bwMode="auto">
          <a:xfrm>
            <a:off x="4724400" y="3124200"/>
            <a:ext cx="609600" cy="228600"/>
          </a:xfrm>
          <a:prstGeom prst="parallelogram">
            <a:avLst>
              <a:gd name="adj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3433" name="AutoShape 9"/>
          <p:cNvSpPr>
            <a:spLocks noChangeArrowheads="1"/>
          </p:cNvSpPr>
          <p:nvPr/>
        </p:nvSpPr>
        <p:spPr bwMode="auto">
          <a:xfrm>
            <a:off x="4191000" y="3124200"/>
            <a:ext cx="609600" cy="228600"/>
          </a:xfrm>
          <a:prstGeom prst="parallelogram">
            <a:avLst>
              <a:gd name="adj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3434" name="AutoShape 10"/>
          <p:cNvSpPr>
            <a:spLocks noChangeArrowheads="1"/>
          </p:cNvSpPr>
          <p:nvPr/>
        </p:nvSpPr>
        <p:spPr bwMode="auto">
          <a:xfrm>
            <a:off x="3429000" y="3429000"/>
            <a:ext cx="609600" cy="228600"/>
          </a:xfrm>
          <a:prstGeom prst="parallelogram">
            <a:avLst>
              <a:gd name="adj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3435" name="AutoShape 11"/>
          <p:cNvSpPr>
            <a:spLocks noChangeArrowheads="1"/>
          </p:cNvSpPr>
          <p:nvPr/>
        </p:nvSpPr>
        <p:spPr bwMode="auto">
          <a:xfrm>
            <a:off x="3200400" y="3733800"/>
            <a:ext cx="609600" cy="228600"/>
          </a:xfrm>
          <a:prstGeom prst="parallelogram">
            <a:avLst>
              <a:gd name="adj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3436" name="AutoShape 12"/>
          <p:cNvSpPr>
            <a:spLocks noChangeArrowheads="1"/>
          </p:cNvSpPr>
          <p:nvPr/>
        </p:nvSpPr>
        <p:spPr bwMode="auto">
          <a:xfrm>
            <a:off x="3657600" y="3124200"/>
            <a:ext cx="609600" cy="228600"/>
          </a:xfrm>
          <a:prstGeom prst="parallelogram">
            <a:avLst>
              <a:gd name="adj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en-US" dirty="0"/>
              <a:t>Importance of </a:t>
            </a:r>
            <a:r>
              <a:rPr lang="en-US" dirty="0" smtClean="0"/>
              <a:t>Shadows</a:t>
            </a:r>
            <a:endParaRPr lang="en-US" dirty="0"/>
          </a:p>
        </p:txBody>
      </p:sp>
      <p:pic>
        <p:nvPicPr>
          <p:cNvPr id="307204" name="Picture 5" descr="spheresSetu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447800"/>
            <a:ext cx="4497388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905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Occlusion Methods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What if we need to produce sharp shadows?</a:t>
            </a:r>
          </a:p>
          <a:p>
            <a:pPr lvl="1"/>
            <a:r>
              <a:rPr lang="en-US" dirty="0"/>
              <a:t>e.g. to model effect of compact lights</a:t>
            </a:r>
          </a:p>
          <a:p>
            <a:r>
              <a:rPr lang="en-US" dirty="0"/>
              <a:t>Compute cone of visibility</a:t>
            </a:r>
          </a:p>
          <a:p>
            <a:pPr lvl="1"/>
            <a:r>
              <a:rPr lang="en-US" dirty="0"/>
              <a:t>= cone of </a:t>
            </a:r>
            <a:r>
              <a:rPr lang="en-US" dirty="0" err="1"/>
              <a:t>unocclusion</a:t>
            </a:r>
            <a:endParaRPr lang="en-US" dirty="0"/>
          </a:p>
          <a:p>
            <a:r>
              <a:rPr lang="en-US" dirty="0"/>
              <a:t>Store as more than a scalar</a:t>
            </a:r>
          </a:p>
          <a:p>
            <a:pPr lvl="1"/>
            <a:r>
              <a:rPr lang="en-US" dirty="0"/>
              <a:t>put axis of cone (xyz) + </a:t>
            </a:r>
            <a:r>
              <a:rPr lang="en-US" dirty="0" err="1"/>
              <a:t>cos</a:t>
            </a:r>
            <a:r>
              <a:rPr lang="en-US" dirty="0"/>
              <a:t> cone angle in alpha</a:t>
            </a:r>
          </a:p>
          <a:p>
            <a:pPr lvl="1"/>
            <a:r>
              <a:rPr lang="en-US" dirty="0"/>
              <a:t>There are other representations</a:t>
            </a:r>
          </a:p>
          <a:p>
            <a:pPr lvl="2"/>
            <a:r>
              <a:rPr lang="en-US" dirty="0"/>
              <a:t>C. F. </a:t>
            </a:r>
            <a:r>
              <a:rPr lang="en-US" dirty="0" err="1"/>
              <a:t>Heidrichs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 “Ellipses”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Cone Model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8307" name="Arc 3"/>
          <p:cNvSpPr>
            <a:spLocks/>
          </p:cNvSpPr>
          <p:nvPr/>
        </p:nvSpPr>
        <p:spPr bwMode="auto">
          <a:xfrm rot="16200000">
            <a:off x="3730625" y="1984375"/>
            <a:ext cx="1682750" cy="3352800"/>
          </a:xfrm>
          <a:custGeom>
            <a:avLst/>
            <a:gdLst>
              <a:gd name="G0" fmla="+- 83 0 0"/>
              <a:gd name="G1" fmla="+- 21600 0 0"/>
              <a:gd name="G2" fmla="+- 21600 0 0"/>
              <a:gd name="T0" fmla="*/ 83 w 21683"/>
              <a:gd name="T1" fmla="*/ 0 h 43200"/>
              <a:gd name="T2" fmla="*/ 0 w 21683"/>
              <a:gd name="T3" fmla="*/ 43200 h 43200"/>
              <a:gd name="T4" fmla="*/ 83 w 21683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83" h="43200" fill="none" extrusionOk="0">
                <a:moveTo>
                  <a:pt x="82" y="0"/>
                </a:moveTo>
                <a:cubicBezTo>
                  <a:pt x="12012" y="0"/>
                  <a:pt x="21683" y="9670"/>
                  <a:pt x="21683" y="21600"/>
                </a:cubicBezTo>
                <a:cubicBezTo>
                  <a:pt x="21683" y="33529"/>
                  <a:pt x="12012" y="43200"/>
                  <a:pt x="83" y="43200"/>
                </a:cubicBezTo>
                <a:cubicBezTo>
                  <a:pt x="55" y="43200"/>
                  <a:pt x="27" y="43199"/>
                  <a:pt x="0" y="43199"/>
                </a:cubicBezTo>
              </a:path>
              <a:path w="21683" h="43200" stroke="0" extrusionOk="0">
                <a:moveTo>
                  <a:pt x="82" y="0"/>
                </a:moveTo>
                <a:cubicBezTo>
                  <a:pt x="12012" y="0"/>
                  <a:pt x="21683" y="9670"/>
                  <a:pt x="21683" y="21600"/>
                </a:cubicBezTo>
                <a:cubicBezTo>
                  <a:pt x="21683" y="33529"/>
                  <a:pt x="12012" y="43200"/>
                  <a:pt x="83" y="43200"/>
                </a:cubicBezTo>
                <a:cubicBezTo>
                  <a:pt x="55" y="43200"/>
                  <a:pt x="27" y="43199"/>
                  <a:pt x="0" y="43199"/>
                </a:cubicBezTo>
                <a:lnTo>
                  <a:pt x="83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308" name="Oval 4"/>
          <p:cNvSpPr>
            <a:spLocks noChangeArrowheads="1"/>
          </p:cNvSpPr>
          <p:nvPr/>
        </p:nvSpPr>
        <p:spPr bwMode="auto">
          <a:xfrm>
            <a:off x="2895600" y="4114800"/>
            <a:ext cx="3352800" cy="762000"/>
          </a:xfrm>
          <a:prstGeom prst="ellipse">
            <a:avLst/>
          </a:prstGeom>
          <a:solidFill>
            <a:srgbClr val="800000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309" name="AutoShape 5"/>
          <p:cNvSpPr>
            <a:spLocks noChangeArrowheads="1"/>
          </p:cNvSpPr>
          <p:nvPr/>
        </p:nvSpPr>
        <p:spPr bwMode="auto">
          <a:xfrm>
            <a:off x="4267200" y="4343400"/>
            <a:ext cx="609600" cy="228600"/>
          </a:xfrm>
          <a:prstGeom prst="parallelogram">
            <a:avLst>
              <a:gd name="adj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310" name="Line 6"/>
          <p:cNvSpPr>
            <a:spLocks noChangeShapeType="1"/>
          </p:cNvSpPr>
          <p:nvPr/>
        </p:nvSpPr>
        <p:spPr bwMode="auto">
          <a:xfrm flipV="1">
            <a:off x="4572000" y="3657600"/>
            <a:ext cx="0" cy="7620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2971800" y="4800600"/>
            <a:ext cx="3352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2"/>
                </a:solidFill>
                <a:effectLst/>
                <a:latin typeface="Arial" pitchFamily="34" charset="0"/>
              </a:rPr>
              <a:t>Surface Normal</a:t>
            </a:r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>
            <a:off x="2819400" y="1524000"/>
            <a:ext cx="106680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 flipH="1">
            <a:off x="4572000" y="1143000"/>
            <a:ext cx="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314" name="Line 10"/>
          <p:cNvSpPr>
            <a:spLocks noChangeShapeType="1"/>
          </p:cNvSpPr>
          <p:nvPr/>
        </p:nvSpPr>
        <p:spPr bwMode="auto">
          <a:xfrm flipH="1">
            <a:off x="5029200" y="1219200"/>
            <a:ext cx="60960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 flipH="1">
            <a:off x="5638800" y="2438400"/>
            <a:ext cx="18288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316" name="Line 12"/>
          <p:cNvSpPr>
            <a:spLocks noChangeShapeType="1"/>
          </p:cNvSpPr>
          <p:nvPr/>
        </p:nvSpPr>
        <p:spPr bwMode="auto">
          <a:xfrm flipH="1">
            <a:off x="5791200" y="3429000"/>
            <a:ext cx="2057400" cy="609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317" name="Line 13"/>
          <p:cNvSpPr>
            <a:spLocks noChangeShapeType="1"/>
          </p:cNvSpPr>
          <p:nvPr/>
        </p:nvSpPr>
        <p:spPr bwMode="auto">
          <a:xfrm flipH="1">
            <a:off x="5410200" y="1600200"/>
            <a:ext cx="129540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318" name="Line 14"/>
          <p:cNvSpPr>
            <a:spLocks noChangeShapeType="1"/>
          </p:cNvSpPr>
          <p:nvPr/>
        </p:nvSpPr>
        <p:spPr bwMode="auto">
          <a:xfrm>
            <a:off x="1981200" y="2286000"/>
            <a:ext cx="1600200" cy="1371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319" name="Line 15"/>
          <p:cNvSpPr>
            <a:spLocks noChangeShapeType="1"/>
          </p:cNvSpPr>
          <p:nvPr/>
        </p:nvSpPr>
        <p:spPr bwMode="auto">
          <a:xfrm>
            <a:off x="3733800" y="1219200"/>
            <a:ext cx="45720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320" name="Line 16"/>
          <p:cNvSpPr>
            <a:spLocks noChangeShapeType="1"/>
          </p:cNvSpPr>
          <p:nvPr/>
        </p:nvSpPr>
        <p:spPr bwMode="auto">
          <a:xfrm flipH="1">
            <a:off x="5867400" y="4495800"/>
            <a:ext cx="20574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321" name="Line 17"/>
          <p:cNvSpPr>
            <a:spLocks noChangeShapeType="1"/>
          </p:cNvSpPr>
          <p:nvPr/>
        </p:nvSpPr>
        <p:spPr bwMode="auto">
          <a:xfrm>
            <a:off x="1295400" y="3429000"/>
            <a:ext cx="2057400" cy="609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322" name="Line 18"/>
          <p:cNvSpPr>
            <a:spLocks noChangeShapeType="1"/>
          </p:cNvSpPr>
          <p:nvPr/>
        </p:nvSpPr>
        <p:spPr bwMode="auto">
          <a:xfrm>
            <a:off x="1066800" y="4495800"/>
            <a:ext cx="22098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323" name="Text Box 19"/>
          <p:cNvSpPr txBox="1">
            <a:spLocks noChangeArrowheads="1"/>
          </p:cNvSpPr>
          <p:nvPr/>
        </p:nvSpPr>
        <p:spPr bwMode="auto">
          <a:xfrm>
            <a:off x="914400" y="5410200"/>
            <a:ext cx="723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effectLst/>
                <a:latin typeface="Arial" pitchFamily="34" charset="0"/>
              </a:rPr>
              <a:t>Fit cone to horizon between hits and misses</a:t>
            </a:r>
          </a:p>
        </p:txBody>
      </p:sp>
      <p:sp>
        <p:nvSpPr>
          <p:cNvPr id="98324" name="Oval 20"/>
          <p:cNvSpPr>
            <a:spLocks noChangeArrowheads="1"/>
          </p:cNvSpPr>
          <p:nvPr/>
        </p:nvSpPr>
        <p:spPr bwMode="auto">
          <a:xfrm rot="600000">
            <a:off x="2743200" y="1219200"/>
            <a:ext cx="4724400" cy="18288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325" name="Line 21"/>
          <p:cNvSpPr>
            <a:spLocks noChangeShapeType="1"/>
          </p:cNvSpPr>
          <p:nvPr/>
        </p:nvSpPr>
        <p:spPr bwMode="auto">
          <a:xfrm flipV="1">
            <a:off x="4572000" y="2057400"/>
            <a:ext cx="533400" cy="2362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326" name="Line 22"/>
          <p:cNvSpPr>
            <a:spLocks noChangeShapeType="1"/>
          </p:cNvSpPr>
          <p:nvPr/>
        </p:nvSpPr>
        <p:spPr bwMode="auto">
          <a:xfrm flipV="1">
            <a:off x="4572000" y="2895600"/>
            <a:ext cx="2590800" cy="1524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327" name="Line 23"/>
          <p:cNvSpPr>
            <a:spLocks noChangeShapeType="1"/>
          </p:cNvSpPr>
          <p:nvPr/>
        </p:nvSpPr>
        <p:spPr bwMode="auto">
          <a:xfrm flipH="1" flipV="1">
            <a:off x="2895600" y="2133600"/>
            <a:ext cx="1676400" cy="2286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328" name="Text Box 24"/>
          <p:cNvSpPr txBox="1">
            <a:spLocks noChangeArrowheads="1"/>
          </p:cNvSpPr>
          <p:nvPr/>
        </p:nvSpPr>
        <p:spPr bwMode="auto">
          <a:xfrm>
            <a:off x="4572000" y="3429000"/>
            <a:ext cx="114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  <a:effectLst/>
                <a:latin typeface="Arial" pitchFamily="34" charset="0"/>
              </a:rPr>
              <a:t>Ang</a:t>
            </a:r>
          </a:p>
        </p:txBody>
      </p:sp>
      <p:sp>
        <p:nvSpPr>
          <p:cNvPr id="98329" name="Text Box 25"/>
          <p:cNvSpPr txBox="1">
            <a:spLocks noChangeArrowheads="1"/>
          </p:cNvSpPr>
          <p:nvPr/>
        </p:nvSpPr>
        <p:spPr bwMode="auto">
          <a:xfrm>
            <a:off x="4648200" y="1524000"/>
            <a:ext cx="114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  <a:effectLst/>
                <a:latin typeface="Arial" pitchFamily="34" charset="0"/>
              </a:rPr>
              <a:t>Axis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Cone Shadows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Each sample has a cone</a:t>
            </a:r>
          </a:p>
          <a:p>
            <a:r>
              <a:rPr lang="en-US" dirty="0"/>
              <a:t>Check to see if light ray is in it</a:t>
            </a:r>
          </a:p>
          <a:p>
            <a:pPr lvl="1"/>
            <a:r>
              <a:rPr lang="en-US" dirty="0"/>
              <a:t>If ( L dot Axis &gt; </a:t>
            </a:r>
            <a:r>
              <a:rPr lang="en-US" dirty="0" err="1"/>
              <a:t>cosAng</a:t>
            </a:r>
            <a:r>
              <a:rPr lang="en-US" dirty="0"/>
              <a:t> )</a:t>
            </a:r>
          </a:p>
          <a:p>
            <a:r>
              <a:rPr lang="en-US" dirty="0"/>
              <a:t>If so then</a:t>
            </a:r>
          </a:p>
          <a:p>
            <a:pPr lvl="1"/>
            <a:r>
              <a:rPr lang="en-US" dirty="0"/>
              <a:t>It is lit</a:t>
            </a:r>
          </a:p>
          <a:p>
            <a:r>
              <a:rPr lang="en-US" dirty="0"/>
              <a:t>Else</a:t>
            </a:r>
          </a:p>
          <a:p>
            <a:pPr lvl="1"/>
            <a:r>
              <a:rPr lang="en-US" dirty="0"/>
              <a:t>It is in shadow</a:t>
            </a:r>
          </a:p>
          <a:p>
            <a:r>
              <a:rPr lang="en-US" dirty="0"/>
              <a:t>Need not be Boolean</a:t>
            </a:r>
          </a:p>
          <a:p>
            <a:pPr lvl="1"/>
            <a:r>
              <a:rPr lang="en-US" dirty="0"/>
              <a:t>For softer edged shadows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Response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Environment Map + Surface Response</a:t>
            </a:r>
          </a:p>
          <a:p>
            <a:r>
              <a:rPr lang="en-US"/>
              <a:t>Due to power of SH representation</a:t>
            </a:r>
          </a:p>
          <a:p>
            <a:r>
              <a:rPr lang="en-US"/>
              <a:t>Surface Response can include:</a:t>
            </a:r>
          </a:p>
          <a:p>
            <a:pPr lvl="1"/>
            <a:r>
              <a:rPr lang="en-US"/>
              <a:t>Self-shadowing</a:t>
            </a:r>
          </a:p>
          <a:p>
            <a:pPr lvl="1"/>
            <a:r>
              <a:rPr lang="en-US"/>
              <a:t>Inter-reflection:  glows, caustics</a:t>
            </a:r>
          </a:p>
          <a:p>
            <a:pPr lvl="1"/>
            <a:r>
              <a:rPr lang="en-US"/>
              <a:t>Subsurface scattering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 Shadow</a:t>
            </a:r>
          </a:p>
        </p:txBody>
      </p:sp>
      <p:pic>
        <p:nvPicPr>
          <p:cNvPr id="129028" name="Picture 4" descr="TeapotNoShadow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4641" y="1600200"/>
            <a:ext cx="4214718" cy="4419600"/>
          </a:xfrm>
          <a:noFill/>
          <a:ln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</a:t>
            </a:r>
          </a:p>
        </p:txBody>
      </p:sp>
      <p:pic>
        <p:nvPicPr>
          <p:cNvPr id="147459" name="Picture 3" descr="TeapotShadow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4641" y="1600200"/>
            <a:ext cx="4214718" cy="4419600"/>
          </a:xfrm>
          <a:noFill/>
          <a:ln/>
        </p:spPr>
      </p:pic>
      <p:cxnSp>
        <p:nvCxnSpPr>
          <p:cNvPr id="5" name="Straight Arrow Connector 4"/>
          <p:cNvCxnSpPr/>
          <p:nvPr/>
        </p:nvCxnSpPr>
        <p:spPr bwMode="auto">
          <a:xfrm rot="10800000" flipV="1">
            <a:off x="5943600" y="3429000"/>
            <a:ext cx="1371600" cy="9906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rot="10800000">
            <a:off x="4876800" y="3276600"/>
            <a:ext cx="2438400" cy="152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+ Inter-Reflection</a:t>
            </a:r>
          </a:p>
        </p:txBody>
      </p:sp>
      <p:pic>
        <p:nvPicPr>
          <p:cNvPr id="146435" name="Picture 3" descr="TeapotInterReflect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4641" y="1600200"/>
            <a:ext cx="4214718" cy="4419600"/>
          </a:xfrm>
          <a:noFill/>
          <a:ln/>
        </p:spPr>
      </p:pic>
      <p:cxnSp>
        <p:nvCxnSpPr>
          <p:cNvPr id="5" name="Straight Arrow Connector 4"/>
          <p:cNvCxnSpPr/>
          <p:nvPr/>
        </p:nvCxnSpPr>
        <p:spPr bwMode="auto">
          <a:xfrm rot="10800000" flipV="1">
            <a:off x="5410200" y="2971800"/>
            <a:ext cx="1905000" cy="11430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Ambient Occlusion Example</a:t>
            </a:r>
            <a:endParaRPr lang="it-IT" dirty="0" smtClean="0"/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0" y="1989138"/>
            <a:ext cx="35433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9650" y="1989138"/>
            <a:ext cx="35433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 Box 6"/>
          <p:cNvSpPr txBox="1">
            <a:spLocks noChangeArrowheads="1"/>
          </p:cNvSpPr>
          <p:nvPr/>
        </p:nvSpPr>
        <p:spPr bwMode="auto">
          <a:xfrm>
            <a:off x="2574925" y="5707063"/>
            <a:ext cx="1668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6666"/>
                </a:solidFill>
                <a:latin typeface="Arial" charset="0"/>
              </a:rPr>
              <a:t>Local lighting</a:t>
            </a:r>
            <a:endParaRPr lang="it-IT" sz="2000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16392" name="Text Box 7"/>
          <p:cNvSpPr txBox="1">
            <a:spLocks noChangeArrowheads="1"/>
          </p:cNvSpPr>
          <p:nvPr/>
        </p:nvSpPr>
        <p:spPr bwMode="auto">
          <a:xfrm>
            <a:off x="4810125" y="5707063"/>
            <a:ext cx="2301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6666"/>
                </a:solidFill>
                <a:latin typeface="Arial" charset="0"/>
              </a:rPr>
              <a:t>Ambient Occlusion</a:t>
            </a:r>
            <a:endParaRPr lang="it-IT" sz="2000">
              <a:solidFill>
                <a:srgbClr val="006666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0" dirty="0" smtClean="0"/>
              <a:t>Ambient Occlusion</a:t>
            </a:r>
            <a:r>
              <a:rPr lang="en-US" dirty="0" smtClean="0"/>
              <a:t> Example</a:t>
            </a:r>
            <a:endParaRPr lang="it-IT" dirty="0" smtClean="0"/>
          </a:p>
        </p:txBody>
      </p:sp>
      <p:pic>
        <p:nvPicPr>
          <p:cNvPr id="18437" name="Picture 7" descr="with5_1N8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447800"/>
            <a:ext cx="448627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2057400" y="5867400"/>
            <a:ext cx="1668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6666"/>
                </a:solidFill>
                <a:latin typeface="Arial" charset="0"/>
              </a:rPr>
              <a:t>Local lighting</a:t>
            </a:r>
            <a:endParaRPr lang="it-IT" sz="2000" dirty="0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5213350" y="5862638"/>
            <a:ext cx="2301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6666"/>
                </a:solidFill>
                <a:latin typeface="Arial" charset="0"/>
              </a:rPr>
              <a:t>Ambient Occlusion</a:t>
            </a:r>
            <a:endParaRPr lang="it-IT" sz="2000">
              <a:solidFill>
                <a:srgbClr val="006666"/>
              </a:solidFill>
              <a:latin typeface="Arial" charset="0"/>
            </a:endParaRPr>
          </a:p>
        </p:txBody>
      </p:sp>
      <p:pic>
        <p:nvPicPr>
          <p:cNvPr id="18436" name="Picture 6" descr="with4_1N8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1447800"/>
            <a:ext cx="448627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Real-Time Rendering</a:t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Shadow Volumes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CSE 781</a:t>
            </a:r>
          </a:p>
          <a:p>
            <a:pPr algn="ctr">
              <a:lnSpc>
                <a:spcPct val="90000"/>
              </a:lnSpc>
            </a:pPr>
            <a:r>
              <a:rPr lang="en-US" dirty="0" smtClean="0"/>
              <a:t>Prof. Roger Crawfis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en-US" dirty="0"/>
              <a:t>Importance of </a:t>
            </a:r>
            <a:r>
              <a:rPr lang="en-US" dirty="0" smtClean="0"/>
              <a:t>Shadows</a:t>
            </a:r>
            <a:endParaRPr lang="en-US" dirty="0"/>
          </a:p>
        </p:txBody>
      </p:sp>
      <p:pic>
        <p:nvPicPr>
          <p:cNvPr id="309252" name="Picture 4" descr="pp3NoShadow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981200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53" name="Picture 5" descr="pp3Shadow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981200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254" name="Text Box 6"/>
          <p:cNvSpPr txBox="1">
            <a:spLocks noChangeArrowheads="1"/>
          </p:cNvSpPr>
          <p:nvPr/>
        </p:nvSpPr>
        <p:spPr bwMode="auto">
          <a:xfrm>
            <a:off x="533400" y="5721350"/>
            <a:ext cx="2403475" cy="3968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000" b="1">
                <a:latin typeface="Tahoma" pitchFamily="34" charset="0"/>
                <a:cs typeface="Arial" charset="0"/>
              </a:rPr>
              <a:t>Without shadows</a:t>
            </a:r>
          </a:p>
        </p:txBody>
      </p:sp>
      <p:sp>
        <p:nvSpPr>
          <p:cNvPr id="309255" name="Text Box 7"/>
          <p:cNvSpPr txBox="1">
            <a:spLocks noChangeArrowheads="1"/>
          </p:cNvSpPr>
          <p:nvPr/>
        </p:nvSpPr>
        <p:spPr bwMode="auto">
          <a:xfrm>
            <a:off x="4648200" y="5721350"/>
            <a:ext cx="1979613" cy="3968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000" b="1">
                <a:latin typeface="Tahoma" pitchFamily="34" charset="0"/>
                <a:cs typeface="Arial" charset="0"/>
              </a:rPr>
              <a:t>With shadows</a:t>
            </a:r>
          </a:p>
        </p:txBody>
      </p:sp>
    </p:spTree>
  </p:cSld>
  <p:clrMapOvr>
    <a:masterClrMapping/>
  </p:clrMapOvr>
  <p:transition advTm="18112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Volumes</a:t>
            </a:r>
          </a:p>
        </p:txBody>
      </p:sp>
      <p:sp>
        <p:nvSpPr>
          <p:cNvPr id="65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 volume of space formed by an occluder</a:t>
            </a:r>
          </a:p>
          <a:p>
            <a:r>
              <a:rPr lang="en-US"/>
              <a:t>Bounded by the edges of the occluder</a:t>
            </a:r>
          </a:p>
          <a:p>
            <a:endParaRPr lang="en-US"/>
          </a:p>
        </p:txBody>
      </p:sp>
      <p:sp>
        <p:nvSpPr>
          <p:cNvPr id="654340" name="Oval 4"/>
          <p:cNvSpPr>
            <a:spLocks noChangeArrowheads="1"/>
          </p:cNvSpPr>
          <p:nvPr/>
        </p:nvSpPr>
        <p:spPr bwMode="auto">
          <a:xfrm>
            <a:off x="695325" y="3886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4341" name="Freeform 5"/>
          <p:cNvSpPr>
            <a:spLocks/>
          </p:cNvSpPr>
          <p:nvPr/>
        </p:nvSpPr>
        <p:spPr bwMode="auto">
          <a:xfrm>
            <a:off x="990600" y="4800600"/>
            <a:ext cx="1447800" cy="990600"/>
          </a:xfrm>
          <a:custGeom>
            <a:avLst/>
            <a:gdLst/>
            <a:ahLst/>
            <a:cxnLst>
              <a:cxn ang="0">
                <a:pos x="0" y="624"/>
              </a:cxn>
              <a:cxn ang="0">
                <a:pos x="912" y="0"/>
              </a:cxn>
              <a:cxn ang="0">
                <a:pos x="576" y="528"/>
              </a:cxn>
              <a:cxn ang="0">
                <a:pos x="0" y="624"/>
              </a:cxn>
            </a:cxnLst>
            <a:rect l="0" t="0" r="r" b="b"/>
            <a:pathLst>
              <a:path w="912" h="624">
                <a:moveTo>
                  <a:pt x="0" y="624"/>
                </a:moveTo>
                <a:lnTo>
                  <a:pt x="912" y="0"/>
                </a:lnTo>
                <a:lnTo>
                  <a:pt x="576" y="528"/>
                </a:lnTo>
                <a:lnTo>
                  <a:pt x="0" y="62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4342" name="Line 6"/>
          <p:cNvSpPr>
            <a:spLocks noChangeShapeType="1"/>
          </p:cNvSpPr>
          <p:nvPr/>
        </p:nvSpPr>
        <p:spPr bwMode="auto">
          <a:xfrm>
            <a:off x="762000" y="3962400"/>
            <a:ext cx="304800" cy="2590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4343" name="Line 7"/>
          <p:cNvSpPr>
            <a:spLocks noChangeShapeType="1"/>
          </p:cNvSpPr>
          <p:nvPr/>
        </p:nvSpPr>
        <p:spPr bwMode="auto">
          <a:xfrm>
            <a:off x="762000" y="3962400"/>
            <a:ext cx="1828800" cy="2590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4344" name="Line 8"/>
          <p:cNvSpPr>
            <a:spLocks noChangeShapeType="1"/>
          </p:cNvSpPr>
          <p:nvPr/>
        </p:nvSpPr>
        <p:spPr bwMode="auto">
          <a:xfrm>
            <a:off x="762000" y="3962400"/>
            <a:ext cx="5181600" cy="2590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4345" name="Line 9"/>
          <p:cNvSpPr>
            <a:spLocks noChangeShapeType="1"/>
          </p:cNvSpPr>
          <p:nvPr/>
        </p:nvSpPr>
        <p:spPr bwMode="auto">
          <a:xfrm>
            <a:off x="990600" y="5791200"/>
            <a:ext cx="76200" cy="76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4346" name="Line 10"/>
          <p:cNvSpPr>
            <a:spLocks noChangeShapeType="1"/>
          </p:cNvSpPr>
          <p:nvPr/>
        </p:nvSpPr>
        <p:spPr bwMode="auto">
          <a:xfrm>
            <a:off x="1924050" y="5619750"/>
            <a:ext cx="666750" cy="9334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4347" name="Line 11"/>
          <p:cNvSpPr>
            <a:spLocks noChangeShapeType="1"/>
          </p:cNvSpPr>
          <p:nvPr/>
        </p:nvSpPr>
        <p:spPr bwMode="auto">
          <a:xfrm>
            <a:off x="2438400" y="4800600"/>
            <a:ext cx="3505200" cy="1752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4348" name="Line 12"/>
          <p:cNvSpPr>
            <a:spLocks noChangeShapeType="1"/>
          </p:cNvSpPr>
          <p:nvPr/>
        </p:nvSpPr>
        <p:spPr bwMode="auto">
          <a:xfrm>
            <a:off x="457200" y="6553200"/>
            <a:ext cx="5715000" cy="0"/>
          </a:xfrm>
          <a:prstGeom prst="line">
            <a:avLst/>
          </a:prstGeom>
          <a:noFill/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4349" name="Text Box 13"/>
          <p:cNvSpPr txBox="1">
            <a:spLocks noChangeArrowheads="1"/>
          </p:cNvSpPr>
          <p:nvPr/>
        </p:nvSpPr>
        <p:spPr bwMode="auto">
          <a:xfrm>
            <a:off x="303213" y="3576638"/>
            <a:ext cx="1027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Arial" charset="0"/>
              </a:rPr>
              <a:t>point light</a:t>
            </a:r>
          </a:p>
        </p:txBody>
      </p:sp>
      <p:sp>
        <p:nvSpPr>
          <p:cNvPr id="654350" name="Text Box 14"/>
          <p:cNvSpPr txBox="1">
            <a:spLocks noChangeArrowheads="1"/>
          </p:cNvSpPr>
          <p:nvPr/>
        </p:nvSpPr>
        <p:spPr bwMode="auto">
          <a:xfrm>
            <a:off x="2425700" y="4292600"/>
            <a:ext cx="10271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Arial" charset="0"/>
              </a:rPr>
              <a:t>occluding triangle</a:t>
            </a:r>
          </a:p>
        </p:txBody>
      </p:sp>
      <p:sp>
        <p:nvSpPr>
          <p:cNvPr id="654351" name="Text Box 15"/>
          <p:cNvSpPr txBox="1">
            <a:spLocks noChangeArrowheads="1"/>
          </p:cNvSpPr>
          <p:nvPr/>
        </p:nvSpPr>
        <p:spPr bwMode="auto">
          <a:xfrm>
            <a:off x="2514600" y="5905500"/>
            <a:ext cx="1698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Arial" charset="0"/>
              </a:rPr>
              <a:t>3D shadow volume</a:t>
            </a:r>
          </a:p>
        </p:txBody>
      </p:sp>
      <p:sp>
        <p:nvSpPr>
          <p:cNvPr id="654352" name="Rectangle 16"/>
          <p:cNvSpPr>
            <a:spLocks noChangeArrowheads="1"/>
          </p:cNvSpPr>
          <p:nvPr/>
        </p:nvSpPr>
        <p:spPr bwMode="auto">
          <a:xfrm>
            <a:off x="6172200" y="3810000"/>
            <a:ext cx="2667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/>
              <a:t>Notice that the “far” end of the volume goes to infinity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sz="2000"/>
              <a:t>Need to cap it</a:t>
            </a:r>
            <a:endParaRPr lang="en-US" sz="280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Volumes</a:t>
            </a:r>
          </a:p>
        </p:txBody>
      </p:sp>
      <p:sp>
        <p:nvSpPr>
          <p:cNvPr id="65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Compute shadow volume for all visible polygons from the </a:t>
            </a:r>
            <a:r>
              <a:rPr lang="en-US" sz="2800" u="sng"/>
              <a:t>light source</a:t>
            </a:r>
            <a:endParaRPr lang="en-US" u="sng"/>
          </a:p>
          <a:p>
            <a:endParaRPr lang="en-US"/>
          </a:p>
          <a:p>
            <a:r>
              <a:rPr lang="en-US" sz="2800"/>
              <a:t>Add the shadow volume polygons to your scene database</a:t>
            </a:r>
          </a:p>
          <a:p>
            <a:pPr lvl="1"/>
            <a:r>
              <a:rPr lang="en-US" sz="2400"/>
              <a:t>Tag them as shadow polygons</a:t>
            </a:r>
          </a:p>
          <a:p>
            <a:pPr lvl="1"/>
            <a:r>
              <a:rPr lang="en-US" sz="2400"/>
              <a:t>Assign its associated light source</a:t>
            </a:r>
          </a:p>
        </p:txBody>
      </p:sp>
      <p:graphicFrame>
        <p:nvGraphicFramePr>
          <p:cNvPr id="807936" name="Object 1024"/>
          <p:cNvGraphicFramePr>
            <a:graphicFrameLocks noChangeAspect="1"/>
          </p:cNvGraphicFramePr>
          <p:nvPr/>
        </p:nvGraphicFramePr>
        <p:xfrm>
          <a:off x="5638800" y="2438400"/>
          <a:ext cx="3505200" cy="35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Photo Editor Photo" r:id="rId3" imgW="3048264" imgH="3048264" progId="MSPhotoEd.3">
                  <p:embed/>
                </p:oleObj>
              </mc:Choice>
              <mc:Fallback>
                <p:oleObj name="Photo Editor Photo" r:id="rId3" imgW="3048264" imgH="3048264" progId="MSPhotoEd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438400"/>
                        <a:ext cx="3505200" cy="350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2D Cutaway of a Shadow Volume</a:t>
            </a:r>
          </a:p>
        </p:txBody>
      </p:sp>
      <p:sp>
        <p:nvSpPr>
          <p:cNvPr id="193" name="Content Placeholder 19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64931" name="Freeform 3"/>
          <p:cNvSpPr>
            <a:spLocks/>
          </p:cNvSpPr>
          <p:nvPr/>
        </p:nvSpPr>
        <p:spPr bwMode="auto">
          <a:xfrm>
            <a:off x="3186113" y="2778125"/>
            <a:ext cx="1570037" cy="2165350"/>
          </a:xfrm>
          <a:custGeom>
            <a:avLst/>
            <a:gdLst/>
            <a:ahLst/>
            <a:cxnLst>
              <a:cxn ang="0">
                <a:pos x="0" y="1172"/>
              </a:cxn>
              <a:cxn ang="0">
                <a:pos x="48" y="490"/>
              </a:cxn>
              <a:cxn ang="0">
                <a:pos x="442" y="48"/>
              </a:cxn>
              <a:cxn ang="0">
                <a:pos x="687" y="0"/>
              </a:cxn>
              <a:cxn ang="0">
                <a:pos x="879" y="149"/>
              </a:cxn>
              <a:cxn ang="0">
                <a:pos x="538" y="586"/>
              </a:cxn>
              <a:cxn ang="0">
                <a:pos x="538" y="1172"/>
              </a:cxn>
              <a:cxn ang="0">
                <a:pos x="293" y="1364"/>
              </a:cxn>
              <a:cxn ang="0">
                <a:pos x="0" y="1172"/>
              </a:cxn>
            </a:cxnLst>
            <a:rect l="0" t="0" r="r" b="b"/>
            <a:pathLst>
              <a:path w="879" h="1364">
                <a:moveTo>
                  <a:pt x="0" y="1172"/>
                </a:moveTo>
                <a:lnTo>
                  <a:pt x="48" y="490"/>
                </a:lnTo>
                <a:lnTo>
                  <a:pt x="442" y="48"/>
                </a:lnTo>
                <a:lnTo>
                  <a:pt x="687" y="0"/>
                </a:lnTo>
                <a:lnTo>
                  <a:pt x="879" y="149"/>
                </a:lnTo>
                <a:lnTo>
                  <a:pt x="538" y="586"/>
                </a:lnTo>
                <a:lnTo>
                  <a:pt x="538" y="1172"/>
                </a:lnTo>
                <a:lnTo>
                  <a:pt x="293" y="1364"/>
                </a:lnTo>
                <a:lnTo>
                  <a:pt x="0" y="1172"/>
                </a:ln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hlink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62063" y="3771900"/>
            <a:ext cx="403225" cy="190500"/>
            <a:chOff x="1253" y="2079"/>
            <a:chExt cx="226" cy="120"/>
          </a:xfrm>
        </p:grpSpPr>
        <p:sp>
          <p:nvSpPr>
            <p:cNvPr id="764933" name="Oval 5"/>
            <p:cNvSpPr>
              <a:spLocks noChangeArrowheads="1"/>
            </p:cNvSpPr>
            <p:nvPr/>
          </p:nvSpPr>
          <p:spPr bwMode="auto">
            <a:xfrm>
              <a:off x="1253" y="2079"/>
              <a:ext cx="226" cy="120"/>
            </a:xfrm>
            <a:prstGeom prst="ellipse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34" name="Oval 6"/>
            <p:cNvSpPr>
              <a:spLocks noChangeArrowheads="1"/>
            </p:cNvSpPr>
            <p:nvPr/>
          </p:nvSpPr>
          <p:spPr bwMode="auto">
            <a:xfrm>
              <a:off x="1296" y="2079"/>
              <a:ext cx="149" cy="120"/>
            </a:xfrm>
            <a:prstGeom prst="ellipse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35" name="Oval 7"/>
            <p:cNvSpPr>
              <a:spLocks noChangeArrowheads="1"/>
            </p:cNvSpPr>
            <p:nvPr/>
          </p:nvSpPr>
          <p:spPr bwMode="auto">
            <a:xfrm>
              <a:off x="1339" y="2112"/>
              <a:ext cx="63" cy="63"/>
            </a:xfrm>
            <a:prstGeom prst="ellipse">
              <a:avLst/>
            </a:prstGeom>
            <a:solidFill>
              <a:srgbClr val="80808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527175" y="1995488"/>
            <a:ext cx="609600" cy="549275"/>
            <a:chOff x="1402" y="960"/>
            <a:chExt cx="341" cy="346"/>
          </a:xfrm>
        </p:grpSpPr>
        <p:sp>
          <p:nvSpPr>
            <p:cNvPr id="764937" name="Oval 9"/>
            <p:cNvSpPr>
              <a:spLocks noChangeArrowheads="1"/>
            </p:cNvSpPr>
            <p:nvPr/>
          </p:nvSpPr>
          <p:spPr bwMode="auto">
            <a:xfrm>
              <a:off x="1498" y="1080"/>
              <a:ext cx="96" cy="101"/>
            </a:xfrm>
            <a:prstGeom prst="ellipse">
              <a:avLst/>
            </a:prstGeom>
            <a:solidFill>
              <a:srgbClr val="FFFF00"/>
            </a:solidFill>
            <a:ln w="793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38" name="Line 10"/>
            <p:cNvSpPr>
              <a:spLocks noChangeShapeType="1"/>
            </p:cNvSpPr>
            <p:nvPr/>
          </p:nvSpPr>
          <p:spPr bwMode="auto">
            <a:xfrm flipV="1">
              <a:off x="1546" y="960"/>
              <a:ext cx="1" cy="72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39" name="Line 11"/>
            <p:cNvSpPr>
              <a:spLocks noChangeShapeType="1"/>
            </p:cNvSpPr>
            <p:nvPr/>
          </p:nvSpPr>
          <p:spPr bwMode="auto">
            <a:xfrm>
              <a:off x="1546" y="1229"/>
              <a:ext cx="1" cy="77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40" name="Line 12"/>
            <p:cNvSpPr>
              <a:spLocks noChangeShapeType="1"/>
            </p:cNvSpPr>
            <p:nvPr/>
          </p:nvSpPr>
          <p:spPr bwMode="auto">
            <a:xfrm flipV="1">
              <a:off x="1599" y="989"/>
              <a:ext cx="48" cy="62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41" name="Line 13"/>
            <p:cNvSpPr>
              <a:spLocks noChangeShapeType="1"/>
            </p:cNvSpPr>
            <p:nvPr/>
          </p:nvSpPr>
          <p:spPr bwMode="auto">
            <a:xfrm flipV="1">
              <a:off x="1627" y="1056"/>
              <a:ext cx="87" cy="38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42" name="Line 14"/>
            <p:cNvSpPr>
              <a:spLocks noChangeShapeType="1"/>
            </p:cNvSpPr>
            <p:nvPr/>
          </p:nvSpPr>
          <p:spPr bwMode="auto">
            <a:xfrm>
              <a:off x="1594" y="1219"/>
              <a:ext cx="53" cy="63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43" name="Line 15"/>
            <p:cNvSpPr>
              <a:spLocks noChangeShapeType="1"/>
            </p:cNvSpPr>
            <p:nvPr/>
          </p:nvSpPr>
          <p:spPr bwMode="auto">
            <a:xfrm>
              <a:off x="1647" y="1181"/>
              <a:ext cx="72" cy="24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44" name="Line 16"/>
            <p:cNvSpPr>
              <a:spLocks noChangeShapeType="1"/>
            </p:cNvSpPr>
            <p:nvPr/>
          </p:nvSpPr>
          <p:spPr bwMode="auto">
            <a:xfrm flipH="1" flipV="1">
              <a:off x="1459" y="989"/>
              <a:ext cx="39" cy="53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45" name="Line 17"/>
            <p:cNvSpPr>
              <a:spLocks noChangeShapeType="1"/>
            </p:cNvSpPr>
            <p:nvPr/>
          </p:nvSpPr>
          <p:spPr bwMode="auto">
            <a:xfrm flipH="1" flipV="1">
              <a:off x="1407" y="1056"/>
              <a:ext cx="52" cy="34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46" name="Line 18"/>
            <p:cNvSpPr>
              <a:spLocks noChangeShapeType="1"/>
            </p:cNvSpPr>
            <p:nvPr/>
          </p:nvSpPr>
          <p:spPr bwMode="auto">
            <a:xfrm flipH="1">
              <a:off x="1459" y="1215"/>
              <a:ext cx="34" cy="67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47" name="Line 19"/>
            <p:cNvSpPr>
              <a:spLocks noChangeShapeType="1"/>
            </p:cNvSpPr>
            <p:nvPr/>
          </p:nvSpPr>
          <p:spPr bwMode="auto">
            <a:xfrm flipH="1">
              <a:off x="1402" y="1186"/>
              <a:ext cx="57" cy="29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48" name="Line 20"/>
            <p:cNvSpPr>
              <a:spLocks noChangeShapeType="1"/>
            </p:cNvSpPr>
            <p:nvPr/>
          </p:nvSpPr>
          <p:spPr bwMode="auto">
            <a:xfrm>
              <a:off x="1647" y="1128"/>
              <a:ext cx="96" cy="1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49" name="Line 21"/>
            <p:cNvSpPr>
              <a:spLocks noChangeShapeType="1"/>
            </p:cNvSpPr>
            <p:nvPr/>
          </p:nvSpPr>
          <p:spPr bwMode="auto">
            <a:xfrm flipH="1">
              <a:off x="1402" y="1128"/>
              <a:ext cx="48" cy="1"/>
            </a:xfrm>
            <a:prstGeom prst="line">
              <a:avLst/>
            </a:prstGeom>
            <a:noFill/>
            <a:ln w="7938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4950" name="Freeform 22" descr="Narrow vertical"/>
          <p:cNvSpPr>
            <a:spLocks/>
          </p:cNvSpPr>
          <p:nvPr/>
        </p:nvSpPr>
        <p:spPr bwMode="auto">
          <a:xfrm>
            <a:off x="2362200" y="2743200"/>
            <a:ext cx="3492500" cy="2865438"/>
          </a:xfrm>
          <a:custGeom>
            <a:avLst/>
            <a:gdLst/>
            <a:ahLst/>
            <a:cxnLst>
              <a:cxn ang="0">
                <a:pos x="0" y="197"/>
              </a:cxn>
              <a:cxn ang="0">
                <a:pos x="341" y="0"/>
              </a:cxn>
              <a:cxn ang="0">
                <a:pos x="1955" y="490"/>
              </a:cxn>
              <a:cxn ang="0">
                <a:pos x="1172" y="1805"/>
              </a:cxn>
              <a:cxn ang="0">
                <a:pos x="0" y="197"/>
              </a:cxn>
            </a:cxnLst>
            <a:rect l="0" t="0" r="r" b="b"/>
            <a:pathLst>
              <a:path w="1955" h="1805">
                <a:moveTo>
                  <a:pt x="0" y="197"/>
                </a:moveTo>
                <a:lnTo>
                  <a:pt x="341" y="0"/>
                </a:lnTo>
                <a:lnTo>
                  <a:pt x="1955" y="490"/>
                </a:lnTo>
                <a:lnTo>
                  <a:pt x="1172" y="1805"/>
                </a:lnTo>
                <a:lnTo>
                  <a:pt x="0" y="197"/>
                </a:lnTo>
                <a:close/>
              </a:path>
            </a:pathLst>
          </a:custGeom>
          <a:pattFill prst="narVert">
            <a:fgClr>
              <a:schemeClr val="folHlink"/>
            </a:fgClr>
            <a:bgClr>
              <a:srgbClr val="FFFFFF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4951" name="Freeform 23"/>
          <p:cNvSpPr>
            <a:spLocks/>
          </p:cNvSpPr>
          <p:nvPr/>
        </p:nvSpPr>
        <p:spPr bwMode="auto">
          <a:xfrm>
            <a:off x="3181350" y="2765425"/>
            <a:ext cx="1570038" cy="2165350"/>
          </a:xfrm>
          <a:custGeom>
            <a:avLst/>
            <a:gdLst/>
            <a:ahLst/>
            <a:cxnLst>
              <a:cxn ang="0">
                <a:pos x="0" y="1172"/>
              </a:cxn>
              <a:cxn ang="0">
                <a:pos x="48" y="490"/>
              </a:cxn>
              <a:cxn ang="0">
                <a:pos x="442" y="48"/>
              </a:cxn>
              <a:cxn ang="0">
                <a:pos x="687" y="0"/>
              </a:cxn>
              <a:cxn ang="0">
                <a:pos x="879" y="149"/>
              </a:cxn>
              <a:cxn ang="0">
                <a:pos x="538" y="586"/>
              </a:cxn>
              <a:cxn ang="0">
                <a:pos x="538" y="1172"/>
              </a:cxn>
              <a:cxn ang="0">
                <a:pos x="293" y="1364"/>
              </a:cxn>
              <a:cxn ang="0">
                <a:pos x="0" y="1172"/>
              </a:cxn>
            </a:cxnLst>
            <a:rect l="0" t="0" r="r" b="b"/>
            <a:pathLst>
              <a:path w="879" h="1364">
                <a:moveTo>
                  <a:pt x="0" y="1172"/>
                </a:moveTo>
                <a:lnTo>
                  <a:pt x="48" y="490"/>
                </a:lnTo>
                <a:lnTo>
                  <a:pt x="442" y="48"/>
                </a:lnTo>
                <a:lnTo>
                  <a:pt x="687" y="0"/>
                </a:lnTo>
                <a:lnTo>
                  <a:pt x="879" y="149"/>
                </a:lnTo>
                <a:lnTo>
                  <a:pt x="538" y="586"/>
                </a:lnTo>
                <a:lnTo>
                  <a:pt x="538" y="1172"/>
                </a:lnTo>
                <a:lnTo>
                  <a:pt x="293" y="1364"/>
                </a:lnTo>
                <a:lnTo>
                  <a:pt x="0" y="1172"/>
                </a:lnTo>
                <a:close/>
              </a:path>
            </a:pathLst>
          </a:custGeom>
          <a:noFill/>
          <a:ln w="38100" cap="rnd" cmpd="sng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3233738" y="2986088"/>
            <a:ext cx="1355725" cy="1836737"/>
            <a:chOff x="2357" y="1584"/>
            <a:chExt cx="759" cy="1157"/>
          </a:xfrm>
        </p:grpSpPr>
        <p:sp>
          <p:nvSpPr>
            <p:cNvPr id="764953" name="Freeform 25" descr="80%"/>
            <p:cNvSpPr>
              <a:spLocks/>
            </p:cNvSpPr>
            <p:nvPr/>
          </p:nvSpPr>
          <p:spPr bwMode="auto">
            <a:xfrm>
              <a:off x="2357" y="1584"/>
              <a:ext cx="759" cy="1157"/>
            </a:xfrm>
            <a:custGeom>
              <a:avLst/>
              <a:gdLst/>
              <a:ahLst/>
              <a:cxnLst>
                <a:cxn ang="0">
                  <a:pos x="0" y="701"/>
                </a:cxn>
                <a:cxn ang="0">
                  <a:pos x="346" y="1157"/>
                </a:cxn>
                <a:cxn ang="0">
                  <a:pos x="509" y="1033"/>
                </a:cxn>
                <a:cxn ang="0">
                  <a:pos x="509" y="447"/>
                </a:cxn>
                <a:cxn ang="0">
                  <a:pos x="754" y="130"/>
                </a:cxn>
                <a:cxn ang="0">
                  <a:pos x="759" y="125"/>
                </a:cxn>
                <a:cxn ang="0">
                  <a:pos x="331" y="0"/>
                </a:cxn>
                <a:cxn ang="0">
                  <a:pos x="19" y="351"/>
                </a:cxn>
                <a:cxn ang="0">
                  <a:pos x="0" y="701"/>
                </a:cxn>
              </a:cxnLst>
              <a:rect l="0" t="0" r="r" b="b"/>
              <a:pathLst>
                <a:path w="759" h="1157">
                  <a:moveTo>
                    <a:pt x="0" y="701"/>
                  </a:moveTo>
                  <a:lnTo>
                    <a:pt x="346" y="1157"/>
                  </a:lnTo>
                  <a:lnTo>
                    <a:pt x="509" y="1033"/>
                  </a:lnTo>
                  <a:lnTo>
                    <a:pt x="509" y="447"/>
                  </a:lnTo>
                  <a:lnTo>
                    <a:pt x="754" y="130"/>
                  </a:lnTo>
                  <a:lnTo>
                    <a:pt x="759" y="125"/>
                  </a:lnTo>
                  <a:lnTo>
                    <a:pt x="331" y="0"/>
                  </a:lnTo>
                  <a:lnTo>
                    <a:pt x="19" y="351"/>
                  </a:lnTo>
                  <a:lnTo>
                    <a:pt x="0" y="701"/>
                  </a:lnTo>
                  <a:close/>
                </a:path>
              </a:pathLst>
            </a:custGeom>
            <a:pattFill prst="pct80">
              <a:fgClr>
                <a:schemeClr val="folHlink"/>
              </a:fgClr>
              <a:bgClr>
                <a:srgbClr val="FFFFFF"/>
              </a:bgClr>
            </a:pattFill>
            <a:ln w="3810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54" name="Freeform 26" descr="80%"/>
            <p:cNvSpPr>
              <a:spLocks/>
            </p:cNvSpPr>
            <p:nvPr/>
          </p:nvSpPr>
          <p:spPr bwMode="auto">
            <a:xfrm>
              <a:off x="2357" y="1584"/>
              <a:ext cx="759" cy="1157"/>
            </a:xfrm>
            <a:custGeom>
              <a:avLst/>
              <a:gdLst/>
              <a:ahLst/>
              <a:cxnLst>
                <a:cxn ang="0">
                  <a:pos x="0" y="701"/>
                </a:cxn>
                <a:cxn ang="0">
                  <a:pos x="346" y="1157"/>
                </a:cxn>
                <a:cxn ang="0">
                  <a:pos x="509" y="1033"/>
                </a:cxn>
                <a:cxn ang="0">
                  <a:pos x="509" y="447"/>
                </a:cxn>
                <a:cxn ang="0">
                  <a:pos x="754" y="130"/>
                </a:cxn>
                <a:cxn ang="0">
                  <a:pos x="759" y="125"/>
                </a:cxn>
                <a:cxn ang="0">
                  <a:pos x="331" y="0"/>
                </a:cxn>
                <a:cxn ang="0">
                  <a:pos x="19" y="351"/>
                </a:cxn>
                <a:cxn ang="0">
                  <a:pos x="0" y="701"/>
                </a:cxn>
              </a:cxnLst>
              <a:rect l="0" t="0" r="r" b="b"/>
              <a:pathLst>
                <a:path w="759" h="1157">
                  <a:moveTo>
                    <a:pt x="0" y="701"/>
                  </a:moveTo>
                  <a:lnTo>
                    <a:pt x="346" y="1157"/>
                  </a:lnTo>
                  <a:lnTo>
                    <a:pt x="509" y="1033"/>
                  </a:lnTo>
                  <a:lnTo>
                    <a:pt x="509" y="447"/>
                  </a:lnTo>
                  <a:lnTo>
                    <a:pt x="754" y="130"/>
                  </a:lnTo>
                  <a:lnTo>
                    <a:pt x="759" y="125"/>
                  </a:lnTo>
                  <a:lnTo>
                    <a:pt x="331" y="0"/>
                  </a:lnTo>
                  <a:lnTo>
                    <a:pt x="19" y="351"/>
                  </a:lnTo>
                  <a:lnTo>
                    <a:pt x="0" y="701"/>
                  </a:lnTo>
                  <a:close/>
                </a:path>
              </a:pathLst>
            </a:custGeom>
            <a:pattFill prst="pct80">
              <a:fgClr>
                <a:schemeClr val="folHlink"/>
              </a:fgClr>
              <a:bgClr>
                <a:srgbClr val="FFFFFF"/>
              </a:bgClr>
            </a:pattFill>
            <a:ln w="38100" cap="rnd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4955" name="Rectangle 27"/>
          <p:cNvSpPr>
            <a:spLocks noChangeArrowheads="1"/>
          </p:cNvSpPr>
          <p:nvPr/>
        </p:nvSpPr>
        <p:spPr bwMode="auto">
          <a:xfrm>
            <a:off x="3105150" y="2093913"/>
            <a:ext cx="1389063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4956" name="Rectangle 28"/>
          <p:cNvSpPr>
            <a:spLocks noChangeArrowheads="1"/>
          </p:cNvSpPr>
          <p:nvPr/>
        </p:nvSpPr>
        <p:spPr bwMode="auto">
          <a:xfrm>
            <a:off x="3319463" y="2147888"/>
            <a:ext cx="12588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Shadowing</a:t>
            </a:r>
            <a:br>
              <a:rPr lang="en-US" sz="2000">
                <a:latin typeface="Arial" charset="0"/>
              </a:rPr>
            </a:br>
            <a:r>
              <a:rPr lang="en-US" sz="2000">
                <a:latin typeface="Arial" charset="0"/>
              </a:rPr>
              <a:t>object</a:t>
            </a:r>
            <a:endParaRPr lang="en-US" sz="2000" b="1"/>
          </a:p>
        </p:txBody>
      </p:sp>
      <p:sp>
        <p:nvSpPr>
          <p:cNvPr id="764957" name="Rectangle 29"/>
          <p:cNvSpPr>
            <a:spLocks noChangeArrowheads="1"/>
          </p:cNvSpPr>
          <p:nvPr/>
        </p:nvSpPr>
        <p:spPr bwMode="auto">
          <a:xfrm>
            <a:off x="3867150" y="2376488"/>
            <a:ext cx="69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 </a:t>
            </a:r>
            <a:endParaRPr lang="en-US" sz="2000" b="1"/>
          </a:p>
        </p:txBody>
      </p:sp>
      <p:sp>
        <p:nvSpPr>
          <p:cNvPr id="764958" name="Rectangle 30"/>
          <p:cNvSpPr>
            <a:spLocks noChangeArrowheads="1"/>
          </p:cNvSpPr>
          <p:nvPr/>
        </p:nvSpPr>
        <p:spPr bwMode="auto">
          <a:xfrm>
            <a:off x="3259138" y="2613025"/>
            <a:ext cx="69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 </a:t>
            </a:r>
            <a:endParaRPr lang="en-US" sz="2000" b="1"/>
          </a:p>
        </p:txBody>
      </p:sp>
      <p:sp>
        <p:nvSpPr>
          <p:cNvPr id="764959" name="Rectangle 31"/>
          <p:cNvSpPr>
            <a:spLocks noChangeArrowheads="1"/>
          </p:cNvSpPr>
          <p:nvPr/>
        </p:nvSpPr>
        <p:spPr bwMode="auto">
          <a:xfrm>
            <a:off x="2789238" y="5265738"/>
            <a:ext cx="13954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4960" name="Rectangle 32"/>
          <p:cNvSpPr>
            <a:spLocks noChangeArrowheads="1"/>
          </p:cNvSpPr>
          <p:nvPr/>
        </p:nvSpPr>
        <p:spPr bwMode="auto">
          <a:xfrm>
            <a:off x="2900363" y="5319713"/>
            <a:ext cx="904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Partially</a:t>
            </a:r>
            <a:endParaRPr lang="en-US" sz="2000" b="1"/>
          </a:p>
        </p:txBody>
      </p:sp>
      <p:sp>
        <p:nvSpPr>
          <p:cNvPr id="764961" name="Rectangle 33"/>
          <p:cNvSpPr>
            <a:spLocks noChangeArrowheads="1"/>
          </p:cNvSpPr>
          <p:nvPr/>
        </p:nvSpPr>
        <p:spPr bwMode="auto">
          <a:xfrm>
            <a:off x="2905125" y="5548313"/>
            <a:ext cx="1228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shadowed </a:t>
            </a:r>
            <a:endParaRPr lang="en-US" sz="2000" b="1"/>
          </a:p>
        </p:txBody>
      </p:sp>
      <p:sp>
        <p:nvSpPr>
          <p:cNvPr id="764962" name="Rectangle 34"/>
          <p:cNvSpPr>
            <a:spLocks noChangeArrowheads="1"/>
          </p:cNvSpPr>
          <p:nvPr/>
        </p:nvSpPr>
        <p:spPr bwMode="auto">
          <a:xfrm>
            <a:off x="2922588" y="5784850"/>
            <a:ext cx="677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object</a:t>
            </a:r>
            <a:endParaRPr lang="en-US" sz="2000" b="1"/>
          </a:p>
        </p:txBody>
      </p:sp>
      <p:sp>
        <p:nvSpPr>
          <p:cNvPr id="764963" name="Rectangle 35"/>
          <p:cNvSpPr>
            <a:spLocks noChangeArrowheads="1"/>
          </p:cNvSpPr>
          <p:nvPr/>
        </p:nvSpPr>
        <p:spPr bwMode="auto">
          <a:xfrm>
            <a:off x="685800" y="2819400"/>
            <a:ext cx="831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Light</a:t>
            </a:r>
            <a:br>
              <a:rPr lang="en-US" sz="2000">
                <a:latin typeface="Arial" charset="0"/>
              </a:rPr>
            </a:br>
            <a:r>
              <a:rPr lang="en-US" sz="2000">
                <a:latin typeface="Arial" charset="0"/>
              </a:rPr>
              <a:t>source </a:t>
            </a:r>
            <a:endParaRPr lang="en-US" sz="2000" b="1"/>
          </a:p>
        </p:txBody>
      </p:sp>
      <p:sp>
        <p:nvSpPr>
          <p:cNvPr id="764964" name="Rectangle 36"/>
          <p:cNvSpPr>
            <a:spLocks noChangeArrowheads="1"/>
          </p:cNvSpPr>
          <p:nvPr/>
        </p:nvSpPr>
        <p:spPr bwMode="auto">
          <a:xfrm>
            <a:off x="1176338" y="4778375"/>
            <a:ext cx="1052512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4965" name="Rectangle 37"/>
          <p:cNvSpPr>
            <a:spLocks noChangeArrowheads="1"/>
          </p:cNvSpPr>
          <p:nvPr/>
        </p:nvSpPr>
        <p:spPr bwMode="auto">
          <a:xfrm>
            <a:off x="838200" y="4800600"/>
            <a:ext cx="19812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Eye position</a:t>
            </a:r>
          </a:p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 i="1">
                <a:latin typeface="Arial" charset="0"/>
              </a:rPr>
              <a:t>(note that shadows are independent of the eye position) </a:t>
            </a:r>
            <a:endParaRPr lang="en-US" sz="2000" b="1" i="1"/>
          </a:p>
        </p:txBody>
      </p:sp>
      <p:sp>
        <p:nvSpPr>
          <p:cNvPr id="764966" name="Rectangle 38"/>
          <p:cNvSpPr>
            <a:spLocks noChangeArrowheads="1"/>
          </p:cNvSpPr>
          <p:nvPr/>
        </p:nvSpPr>
        <p:spPr bwMode="auto">
          <a:xfrm>
            <a:off x="5797550" y="5243513"/>
            <a:ext cx="15779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4967" name="Rectangle 39"/>
          <p:cNvSpPr>
            <a:spLocks noChangeArrowheads="1"/>
          </p:cNvSpPr>
          <p:nvPr/>
        </p:nvSpPr>
        <p:spPr bwMode="auto">
          <a:xfrm>
            <a:off x="5986463" y="5235575"/>
            <a:ext cx="17653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Surface inside</a:t>
            </a:r>
            <a:br>
              <a:rPr lang="en-US" sz="2000">
                <a:latin typeface="Arial" charset="0"/>
              </a:rPr>
            </a:br>
            <a:r>
              <a:rPr lang="en-US" sz="2000">
                <a:latin typeface="Arial" charset="0"/>
              </a:rPr>
              <a:t>shadow volume</a:t>
            </a:r>
          </a:p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 i="1">
                <a:latin typeface="Arial" charset="0"/>
              </a:rPr>
              <a:t>(shadowed)</a:t>
            </a:r>
            <a:endParaRPr lang="en-US" sz="2000" b="1"/>
          </a:p>
        </p:txBody>
      </p:sp>
      <p:sp>
        <p:nvSpPr>
          <p:cNvPr id="764968" name="Rectangle 40"/>
          <p:cNvSpPr>
            <a:spLocks noChangeArrowheads="1"/>
          </p:cNvSpPr>
          <p:nvPr/>
        </p:nvSpPr>
        <p:spPr bwMode="auto">
          <a:xfrm>
            <a:off x="5394325" y="1995488"/>
            <a:ext cx="20066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4969" name="Rectangle 41"/>
          <p:cNvSpPr>
            <a:spLocks noChangeArrowheads="1"/>
          </p:cNvSpPr>
          <p:nvPr/>
        </p:nvSpPr>
        <p:spPr bwMode="auto">
          <a:xfrm>
            <a:off x="5610225" y="1828800"/>
            <a:ext cx="17653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Surface outside</a:t>
            </a:r>
            <a:br>
              <a:rPr lang="en-US" sz="2000">
                <a:latin typeface="Arial" charset="0"/>
              </a:rPr>
            </a:br>
            <a:r>
              <a:rPr lang="en-US" sz="2000">
                <a:latin typeface="Arial" charset="0"/>
              </a:rPr>
              <a:t>shadow volume</a:t>
            </a:r>
          </a:p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 i="1">
                <a:latin typeface="Arial" charset="0"/>
              </a:rPr>
              <a:t>(illuminated) </a:t>
            </a:r>
            <a:endParaRPr lang="en-US" sz="2000" b="1"/>
          </a:p>
        </p:txBody>
      </p: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2393950" y="3070225"/>
            <a:ext cx="2271713" cy="2797175"/>
            <a:chOff x="1887" y="1637"/>
            <a:chExt cx="1272" cy="1762"/>
          </a:xfrm>
        </p:grpSpPr>
        <p:sp>
          <p:nvSpPr>
            <p:cNvPr id="764971" name="Freeform 43"/>
            <p:cNvSpPr>
              <a:spLocks/>
            </p:cNvSpPr>
            <p:nvPr/>
          </p:nvSpPr>
          <p:spPr bwMode="auto">
            <a:xfrm>
              <a:off x="1887" y="1637"/>
              <a:ext cx="14" cy="1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9" y="14"/>
                </a:cxn>
                <a:cxn ang="0">
                  <a:pos x="9" y="19"/>
                </a:cxn>
                <a:cxn ang="0">
                  <a:pos x="14" y="14"/>
                </a:cxn>
                <a:cxn ang="0">
                  <a:pos x="4" y="0"/>
                </a:cxn>
              </a:cxnLst>
              <a:rect l="0" t="0" r="r" b="b"/>
              <a:pathLst>
                <a:path w="14" h="19">
                  <a:moveTo>
                    <a:pt x="4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9" y="14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72" name="Freeform 44"/>
            <p:cNvSpPr>
              <a:spLocks/>
            </p:cNvSpPr>
            <p:nvPr/>
          </p:nvSpPr>
          <p:spPr bwMode="auto">
            <a:xfrm>
              <a:off x="1906" y="1661"/>
              <a:ext cx="14" cy="19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9" y="19"/>
                </a:cxn>
                <a:cxn ang="0">
                  <a:pos x="9" y="19"/>
                </a:cxn>
                <a:cxn ang="0">
                  <a:pos x="14" y="19"/>
                </a:cxn>
                <a:cxn ang="0">
                  <a:pos x="5" y="5"/>
                </a:cxn>
              </a:cxnLst>
              <a:rect l="0" t="0" r="r" b="b"/>
              <a:pathLst>
                <a:path w="14" h="19">
                  <a:moveTo>
                    <a:pt x="5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4" y="19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73" name="Freeform 45"/>
            <p:cNvSpPr>
              <a:spLocks/>
            </p:cNvSpPr>
            <p:nvPr/>
          </p:nvSpPr>
          <p:spPr bwMode="auto">
            <a:xfrm>
              <a:off x="1925" y="1690"/>
              <a:ext cx="15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0" y="19"/>
                </a:cxn>
                <a:cxn ang="0">
                  <a:pos x="15" y="19"/>
                </a:cxn>
                <a:cxn ang="0">
                  <a:pos x="15" y="19"/>
                </a:cxn>
                <a:cxn ang="0">
                  <a:pos x="5" y="0"/>
                </a:cxn>
              </a:cxnLst>
              <a:rect l="0" t="0" r="r" b="b"/>
              <a:pathLst>
                <a:path w="15" h="19">
                  <a:moveTo>
                    <a:pt x="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0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74" name="Freeform 46"/>
            <p:cNvSpPr>
              <a:spLocks/>
            </p:cNvSpPr>
            <p:nvPr/>
          </p:nvSpPr>
          <p:spPr bwMode="auto">
            <a:xfrm>
              <a:off x="1944" y="1719"/>
              <a:ext cx="15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0" y="14"/>
                </a:cxn>
                <a:cxn ang="0">
                  <a:pos x="15" y="19"/>
                </a:cxn>
                <a:cxn ang="0">
                  <a:pos x="15" y="14"/>
                </a:cxn>
                <a:cxn ang="0">
                  <a:pos x="5" y="0"/>
                </a:cxn>
              </a:cxnLst>
              <a:rect l="0" t="0" r="r" b="b"/>
              <a:pathLst>
                <a:path w="15" h="19">
                  <a:moveTo>
                    <a:pt x="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0" y="14"/>
                  </a:lnTo>
                  <a:lnTo>
                    <a:pt x="15" y="19"/>
                  </a:lnTo>
                  <a:lnTo>
                    <a:pt x="15" y="1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75" name="Freeform 47"/>
            <p:cNvSpPr>
              <a:spLocks/>
            </p:cNvSpPr>
            <p:nvPr/>
          </p:nvSpPr>
          <p:spPr bwMode="auto">
            <a:xfrm>
              <a:off x="1964" y="1743"/>
              <a:ext cx="14" cy="19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9" y="19"/>
                </a:cxn>
                <a:cxn ang="0">
                  <a:pos x="14" y="19"/>
                </a:cxn>
                <a:cxn ang="0">
                  <a:pos x="14" y="19"/>
                </a:cxn>
                <a:cxn ang="0">
                  <a:pos x="4" y="5"/>
                </a:cxn>
              </a:cxnLst>
              <a:rect l="0" t="0" r="r" b="b"/>
              <a:pathLst>
                <a:path w="14" h="19">
                  <a:moveTo>
                    <a:pt x="4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9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76" name="Freeform 48"/>
            <p:cNvSpPr>
              <a:spLocks/>
            </p:cNvSpPr>
            <p:nvPr/>
          </p:nvSpPr>
          <p:spPr bwMode="auto">
            <a:xfrm>
              <a:off x="1983" y="1772"/>
              <a:ext cx="14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9" y="19"/>
                </a:cxn>
                <a:cxn ang="0">
                  <a:pos x="14" y="19"/>
                </a:cxn>
                <a:cxn ang="0">
                  <a:pos x="14" y="19"/>
                </a:cxn>
                <a:cxn ang="0">
                  <a:pos x="5" y="0"/>
                </a:cxn>
              </a:cxnLst>
              <a:rect l="0" t="0" r="r" b="b"/>
              <a:pathLst>
                <a:path w="14" h="19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9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77" name="Freeform 49"/>
            <p:cNvSpPr>
              <a:spLocks/>
            </p:cNvSpPr>
            <p:nvPr/>
          </p:nvSpPr>
          <p:spPr bwMode="auto">
            <a:xfrm>
              <a:off x="2002" y="1800"/>
              <a:ext cx="14" cy="2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10" y="15"/>
                </a:cxn>
                <a:cxn ang="0">
                  <a:pos x="14" y="20"/>
                </a:cxn>
                <a:cxn ang="0">
                  <a:pos x="14" y="15"/>
                </a:cxn>
                <a:cxn ang="0">
                  <a:pos x="5" y="0"/>
                </a:cxn>
              </a:cxnLst>
              <a:rect l="0" t="0" r="r" b="b"/>
              <a:pathLst>
                <a:path w="14" h="20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10" y="15"/>
                  </a:lnTo>
                  <a:lnTo>
                    <a:pt x="14" y="20"/>
                  </a:lnTo>
                  <a:lnTo>
                    <a:pt x="14" y="1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78" name="Freeform 50"/>
            <p:cNvSpPr>
              <a:spLocks/>
            </p:cNvSpPr>
            <p:nvPr/>
          </p:nvSpPr>
          <p:spPr bwMode="auto">
            <a:xfrm>
              <a:off x="2021" y="1824"/>
              <a:ext cx="19" cy="20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15" y="20"/>
                </a:cxn>
                <a:cxn ang="0">
                  <a:pos x="15" y="20"/>
                </a:cxn>
                <a:cxn ang="0">
                  <a:pos x="19" y="20"/>
                </a:cxn>
                <a:cxn ang="0">
                  <a:pos x="5" y="5"/>
                </a:cxn>
              </a:cxnLst>
              <a:rect l="0" t="0" r="r" b="b"/>
              <a:pathLst>
                <a:path w="19" h="20">
                  <a:moveTo>
                    <a:pt x="5" y="5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9" y="2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79" name="Freeform 51"/>
            <p:cNvSpPr>
              <a:spLocks/>
            </p:cNvSpPr>
            <p:nvPr/>
          </p:nvSpPr>
          <p:spPr bwMode="auto">
            <a:xfrm>
              <a:off x="2040" y="1853"/>
              <a:ext cx="20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15" y="19"/>
                </a:cxn>
                <a:cxn ang="0">
                  <a:pos x="15" y="19"/>
                </a:cxn>
                <a:cxn ang="0">
                  <a:pos x="20" y="19"/>
                </a:cxn>
                <a:cxn ang="0">
                  <a:pos x="5" y="0"/>
                </a:cxn>
              </a:cxnLst>
              <a:rect l="0" t="0" r="r" b="b"/>
              <a:pathLst>
                <a:path w="20" h="19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20" y="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80" name="Freeform 52"/>
            <p:cNvSpPr>
              <a:spLocks/>
            </p:cNvSpPr>
            <p:nvPr/>
          </p:nvSpPr>
          <p:spPr bwMode="auto">
            <a:xfrm>
              <a:off x="2060" y="1882"/>
              <a:ext cx="19" cy="1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14" y="14"/>
                </a:cxn>
                <a:cxn ang="0">
                  <a:pos x="14" y="19"/>
                </a:cxn>
                <a:cxn ang="0">
                  <a:pos x="19" y="14"/>
                </a:cxn>
                <a:cxn ang="0">
                  <a:pos x="4" y="0"/>
                </a:cxn>
              </a:cxnLst>
              <a:rect l="0" t="0" r="r" b="b"/>
              <a:pathLst>
                <a:path w="19" h="19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14" y="14"/>
                  </a:lnTo>
                  <a:lnTo>
                    <a:pt x="14" y="19"/>
                  </a:lnTo>
                  <a:lnTo>
                    <a:pt x="19" y="1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81" name="Freeform 53"/>
            <p:cNvSpPr>
              <a:spLocks/>
            </p:cNvSpPr>
            <p:nvPr/>
          </p:nvSpPr>
          <p:spPr bwMode="auto">
            <a:xfrm>
              <a:off x="2084" y="1906"/>
              <a:ext cx="14" cy="19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9" y="19"/>
                </a:cxn>
                <a:cxn ang="0">
                  <a:pos x="9" y="19"/>
                </a:cxn>
                <a:cxn ang="0">
                  <a:pos x="14" y="19"/>
                </a:cxn>
                <a:cxn ang="0">
                  <a:pos x="4" y="5"/>
                </a:cxn>
              </a:cxnLst>
              <a:rect l="0" t="0" r="r" b="b"/>
              <a:pathLst>
                <a:path w="14" h="19">
                  <a:moveTo>
                    <a:pt x="4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4" y="19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82" name="Freeform 54"/>
            <p:cNvSpPr>
              <a:spLocks/>
            </p:cNvSpPr>
            <p:nvPr/>
          </p:nvSpPr>
          <p:spPr bwMode="auto">
            <a:xfrm>
              <a:off x="2103" y="1935"/>
              <a:ext cx="14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9" y="19"/>
                </a:cxn>
                <a:cxn ang="0">
                  <a:pos x="9" y="19"/>
                </a:cxn>
                <a:cxn ang="0">
                  <a:pos x="14" y="19"/>
                </a:cxn>
                <a:cxn ang="0">
                  <a:pos x="5" y="0"/>
                </a:cxn>
              </a:cxnLst>
              <a:rect l="0" t="0" r="r" b="b"/>
              <a:pathLst>
                <a:path w="14" h="19">
                  <a:moveTo>
                    <a:pt x="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4" y="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83" name="Freeform 55"/>
            <p:cNvSpPr>
              <a:spLocks/>
            </p:cNvSpPr>
            <p:nvPr/>
          </p:nvSpPr>
          <p:spPr bwMode="auto">
            <a:xfrm>
              <a:off x="2122" y="1964"/>
              <a:ext cx="14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0" y="14"/>
                </a:cxn>
                <a:cxn ang="0">
                  <a:pos x="14" y="19"/>
                </a:cxn>
                <a:cxn ang="0">
                  <a:pos x="14" y="14"/>
                </a:cxn>
                <a:cxn ang="0">
                  <a:pos x="5" y="0"/>
                </a:cxn>
              </a:cxnLst>
              <a:rect l="0" t="0" r="r" b="b"/>
              <a:pathLst>
                <a:path w="14" h="19">
                  <a:moveTo>
                    <a:pt x="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0" y="14"/>
                  </a:lnTo>
                  <a:lnTo>
                    <a:pt x="14" y="19"/>
                  </a:lnTo>
                  <a:lnTo>
                    <a:pt x="14" y="1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84" name="Freeform 56"/>
            <p:cNvSpPr>
              <a:spLocks/>
            </p:cNvSpPr>
            <p:nvPr/>
          </p:nvSpPr>
          <p:spPr bwMode="auto">
            <a:xfrm>
              <a:off x="2141" y="1988"/>
              <a:ext cx="15" cy="1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10" y="19"/>
                </a:cxn>
                <a:cxn ang="0">
                  <a:pos x="15" y="19"/>
                </a:cxn>
                <a:cxn ang="0">
                  <a:pos x="15" y="19"/>
                </a:cxn>
                <a:cxn ang="0">
                  <a:pos x="5" y="4"/>
                </a:cxn>
              </a:cxnLst>
              <a:rect l="0" t="0" r="r" b="b"/>
              <a:pathLst>
                <a:path w="15" h="19">
                  <a:moveTo>
                    <a:pt x="5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10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85" name="Freeform 57"/>
            <p:cNvSpPr>
              <a:spLocks/>
            </p:cNvSpPr>
            <p:nvPr/>
          </p:nvSpPr>
          <p:spPr bwMode="auto">
            <a:xfrm>
              <a:off x="2160" y="2016"/>
              <a:ext cx="15" cy="2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0" y="20"/>
                </a:cxn>
                <a:cxn ang="0">
                  <a:pos x="15" y="20"/>
                </a:cxn>
                <a:cxn ang="0">
                  <a:pos x="15" y="20"/>
                </a:cxn>
                <a:cxn ang="0">
                  <a:pos x="5" y="0"/>
                </a:cxn>
              </a:cxnLst>
              <a:rect l="0" t="0" r="r" b="b"/>
              <a:pathLst>
                <a:path w="15" h="20">
                  <a:moveTo>
                    <a:pt x="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0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86" name="Freeform 58"/>
            <p:cNvSpPr>
              <a:spLocks/>
            </p:cNvSpPr>
            <p:nvPr/>
          </p:nvSpPr>
          <p:spPr bwMode="auto">
            <a:xfrm>
              <a:off x="2180" y="2045"/>
              <a:ext cx="14" cy="1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9" y="15"/>
                </a:cxn>
                <a:cxn ang="0">
                  <a:pos x="14" y="19"/>
                </a:cxn>
                <a:cxn ang="0">
                  <a:pos x="14" y="15"/>
                </a:cxn>
                <a:cxn ang="0">
                  <a:pos x="4" y="0"/>
                </a:cxn>
              </a:cxnLst>
              <a:rect l="0" t="0" r="r" b="b"/>
              <a:pathLst>
                <a:path w="14" h="19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9" y="15"/>
                  </a:lnTo>
                  <a:lnTo>
                    <a:pt x="14" y="19"/>
                  </a:lnTo>
                  <a:lnTo>
                    <a:pt x="14" y="1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87" name="Freeform 59"/>
            <p:cNvSpPr>
              <a:spLocks/>
            </p:cNvSpPr>
            <p:nvPr/>
          </p:nvSpPr>
          <p:spPr bwMode="auto">
            <a:xfrm>
              <a:off x="2199" y="2069"/>
              <a:ext cx="14" cy="19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9" y="19"/>
                </a:cxn>
                <a:cxn ang="0">
                  <a:pos x="14" y="19"/>
                </a:cxn>
                <a:cxn ang="0">
                  <a:pos x="14" y="19"/>
                </a:cxn>
                <a:cxn ang="0">
                  <a:pos x="5" y="5"/>
                </a:cxn>
              </a:cxnLst>
              <a:rect l="0" t="0" r="r" b="b"/>
              <a:pathLst>
                <a:path w="14" h="19">
                  <a:moveTo>
                    <a:pt x="5" y="5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9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88" name="Freeform 60"/>
            <p:cNvSpPr>
              <a:spLocks/>
            </p:cNvSpPr>
            <p:nvPr/>
          </p:nvSpPr>
          <p:spPr bwMode="auto">
            <a:xfrm>
              <a:off x="2218" y="2098"/>
              <a:ext cx="19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14" y="19"/>
                </a:cxn>
                <a:cxn ang="0">
                  <a:pos x="14" y="19"/>
                </a:cxn>
                <a:cxn ang="0">
                  <a:pos x="19" y="19"/>
                </a:cxn>
                <a:cxn ang="0">
                  <a:pos x="5" y="0"/>
                </a:cxn>
              </a:cxnLst>
              <a:rect l="0" t="0" r="r" b="b"/>
              <a:pathLst>
                <a:path w="19" h="19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9" y="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89" name="Freeform 61"/>
            <p:cNvSpPr>
              <a:spLocks/>
            </p:cNvSpPr>
            <p:nvPr/>
          </p:nvSpPr>
          <p:spPr bwMode="auto">
            <a:xfrm>
              <a:off x="2237" y="2127"/>
              <a:ext cx="19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15" y="14"/>
                </a:cxn>
                <a:cxn ang="0">
                  <a:pos x="15" y="19"/>
                </a:cxn>
                <a:cxn ang="0">
                  <a:pos x="19" y="14"/>
                </a:cxn>
                <a:cxn ang="0">
                  <a:pos x="5" y="0"/>
                </a:cxn>
              </a:cxnLst>
              <a:rect l="0" t="0" r="r" b="b"/>
              <a:pathLst>
                <a:path w="19" h="19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15" y="14"/>
                  </a:lnTo>
                  <a:lnTo>
                    <a:pt x="15" y="19"/>
                  </a:lnTo>
                  <a:lnTo>
                    <a:pt x="19" y="1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90" name="Freeform 62"/>
            <p:cNvSpPr>
              <a:spLocks/>
            </p:cNvSpPr>
            <p:nvPr/>
          </p:nvSpPr>
          <p:spPr bwMode="auto">
            <a:xfrm>
              <a:off x="2256" y="2151"/>
              <a:ext cx="20" cy="19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15" y="19"/>
                </a:cxn>
                <a:cxn ang="0">
                  <a:pos x="15" y="19"/>
                </a:cxn>
                <a:cxn ang="0">
                  <a:pos x="20" y="19"/>
                </a:cxn>
                <a:cxn ang="0">
                  <a:pos x="5" y="5"/>
                </a:cxn>
              </a:cxnLst>
              <a:rect l="0" t="0" r="r" b="b"/>
              <a:pathLst>
                <a:path w="20" h="19">
                  <a:moveTo>
                    <a:pt x="5" y="5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20" y="19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91" name="Freeform 63"/>
            <p:cNvSpPr>
              <a:spLocks/>
            </p:cNvSpPr>
            <p:nvPr/>
          </p:nvSpPr>
          <p:spPr bwMode="auto">
            <a:xfrm>
              <a:off x="2280" y="2180"/>
              <a:ext cx="15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0" y="19"/>
                </a:cxn>
                <a:cxn ang="0">
                  <a:pos x="10" y="19"/>
                </a:cxn>
                <a:cxn ang="0">
                  <a:pos x="15" y="19"/>
                </a:cxn>
                <a:cxn ang="0">
                  <a:pos x="5" y="0"/>
                </a:cxn>
              </a:cxnLst>
              <a:rect l="0" t="0" r="r" b="b"/>
              <a:pathLst>
                <a:path w="15" h="19">
                  <a:moveTo>
                    <a:pt x="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5" y="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92" name="Freeform 64"/>
            <p:cNvSpPr>
              <a:spLocks/>
            </p:cNvSpPr>
            <p:nvPr/>
          </p:nvSpPr>
          <p:spPr bwMode="auto">
            <a:xfrm>
              <a:off x="2300" y="2208"/>
              <a:ext cx="14" cy="2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9" y="15"/>
                </a:cxn>
                <a:cxn ang="0">
                  <a:pos x="14" y="20"/>
                </a:cxn>
                <a:cxn ang="0">
                  <a:pos x="14" y="15"/>
                </a:cxn>
                <a:cxn ang="0">
                  <a:pos x="4" y="0"/>
                </a:cxn>
              </a:cxnLst>
              <a:rect l="0" t="0" r="r" b="b"/>
              <a:pathLst>
                <a:path w="14" h="20">
                  <a:moveTo>
                    <a:pt x="4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9" y="15"/>
                  </a:lnTo>
                  <a:lnTo>
                    <a:pt x="14" y="20"/>
                  </a:lnTo>
                  <a:lnTo>
                    <a:pt x="14" y="1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93" name="Freeform 65"/>
            <p:cNvSpPr>
              <a:spLocks/>
            </p:cNvSpPr>
            <p:nvPr/>
          </p:nvSpPr>
          <p:spPr bwMode="auto">
            <a:xfrm>
              <a:off x="2319" y="2232"/>
              <a:ext cx="14" cy="24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9" y="20"/>
                </a:cxn>
                <a:cxn ang="0">
                  <a:pos x="14" y="24"/>
                </a:cxn>
                <a:cxn ang="0">
                  <a:pos x="14" y="20"/>
                </a:cxn>
                <a:cxn ang="0">
                  <a:pos x="5" y="5"/>
                </a:cxn>
              </a:cxnLst>
              <a:rect l="0" t="0" r="r" b="b"/>
              <a:pathLst>
                <a:path w="14" h="24">
                  <a:moveTo>
                    <a:pt x="5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9" y="20"/>
                  </a:lnTo>
                  <a:lnTo>
                    <a:pt x="14" y="24"/>
                  </a:lnTo>
                  <a:lnTo>
                    <a:pt x="14" y="2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94" name="Freeform 66"/>
            <p:cNvSpPr>
              <a:spLocks/>
            </p:cNvSpPr>
            <p:nvPr/>
          </p:nvSpPr>
          <p:spPr bwMode="auto">
            <a:xfrm>
              <a:off x="2338" y="2261"/>
              <a:ext cx="14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0" y="19"/>
                </a:cxn>
                <a:cxn ang="0">
                  <a:pos x="14" y="19"/>
                </a:cxn>
                <a:cxn ang="0">
                  <a:pos x="14" y="19"/>
                </a:cxn>
                <a:cxn ang="0">
                  <a:pos x="5" y="0"/>
                </a:cxn>
              </a:cxnLst>
              <a:rect l="0" t="0" r="r" b="b"/>
              <a:pathLst>
                <a:path w="14" h="19">
                  <a:moveTo>
                    <a:pt x="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0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95" name="Freeform 67"/>
            <p:cNvSpPr>
              <a:spLocks/>
            </p:cNvSpPr>
            <p:nvPr/>
          </p:nvSpPr>
          <p:spPr bwMode="auto">
            <a:xfrm>
              <a:off x="2357" y="2290"/>
              <a:ext cx="15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0" y="14"/>
                </a:cxn>
                <a:cxn ang="0">
                  <a:pos x="15" y="19"/>
                </a:cxn>
                <a:cxn ang="0">
                  <a:pos x="15" y="14"/>
                </a:cxn>
                <a:cxn ang="0">
                  <a:pos x="5" y="0"/>
                </a:cxn>
              </a:cxnLst>
              <a:rect l="0" t="0" r="r" b="b"/>
              <a:pathLst>
                <a:path w="15" h="19">
                  <a:moveTo>
                    <a:pt x="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0" y="14"/>
                  </a:lnTo>
                  <a:lnTo>
                    <a:pt x="15" y="19"/>
                  </a:lnTo>
                  <a:lnTo>
                    <a:pt x="15" y="1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96" name="Freeform 68"/>
            <p:cNvSpPr>
              <a:spLocks/>
            </p:cNvSpPr>
            <p:nvPr/>
          </p:nvSpPr>
          <p:spPr bwMode="auto">
            <a:xfrm>
              <a:off x="2376" y="2314"/>
              <a:ext cx="15" cy="24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10" y="19"/>
                </a:cxn>
                <a:cxn ang="0">
                  <a:pos x="15" y="24"/>
                </a:cxn>
                <a:cxn ang="0">
                  <a:pos x="15" y="19"/>
                </a:cxn>
                <a:cxn ang="0">
                  <a:pos x="5" y="5"/>
                </a:cxn>
              </a:cxnLst>
              <a:rect l="0" t="0" r="r" b="b"/>
              <a:pathLst>
                <a:path w="15" h="24">
                  <a:moveTo>
                    <a:pt x="5" y="5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10" y="19"/>
                  </a:lnTo>
                  <a:lnTo>
                    <a:pt x="15" y="24"/>
                  </a:lnTo>
                  <a:lnTo>
                    <a:pt x="15" y="19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97" name="Freeform 69"/>
            <p:cNvSpPr>
              <a:spLocks/>
            </p:cNvSpPr>
            <p:nvPr/>
          </p:nvSpPr>
          <p:spPr bwMode="auto">
            <a:xfrm>
              <a:off x="2396" y="2343"/>
              <a:ext cx="19" cy="1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14" y="19"/>
                </a:cxn>
                <a:cxn ang="0">
                  <a:pos x="14" y="19"/>
                </a:cxn>
                <a:cxn ang="0">
                  <a:pos x="19" y="19"/>
                </a:cxn>
                <a:cxn ang="0">
                  <a:pos x="4" y="0"/>
                </a:cxn>
              </a:cxnLst>
              <a:rect l="0" t="0" r="r" b="b"/>
              <a:pathLst>
                <a:path w="19" h="19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9" y="1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98" name="Freeform 70"/>
            <p:cNvSpPr>
              <a:spLocks/>
            </p:cNvSpPr>
            <p:nvPr/>
          </p:nvSpPr>
          <p:spPr bwMode="auto">
            <a:xfrm>
              <a:off x="2415" y="2372"/>
              <a:ext cx="19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14" y="14"/>
                </a:cxn>
                <a:cxn ang="0">
                  <a:pos x="14" y="19"/>
                </a:cxn>
                <a:cxn ang="0">
                  <a:pos x="19" y="14"/>
                </a:cxn>
                <a:cxn ang="0">
                  <a:pos x="5" y="0"/>
                </a:cxn>
              </a:cxnLst>
              <a:rect l="0" t="0" r="r" b="b"/>
              <a:pathLst>
                <a:path w="19" h="19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14" y="14"/>
                  </a:lnTo>
                  <a:lnTo>
                    <a:pt x="14" y="19"/>
                  </a:lnTo>
                  <a:lnTo>
                    <a:pt x="19" y="1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999" name="Freeform 71"/>
            <p:cNvSpPr>
              <a:spLocks/>
            </p:cNvSpPr>
            <p:nvPr/>
          </p:nvSpPr>
          <p:spPr bwMode="auto">
            <a:xfrm>
              <a:off x="2434" y="2396"/>
              <a:ext cx="19" cy="24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14" y="19"/>
                </a:cxn>
                <a:cxn ang="0">
                  <a:pos x="14" y="24"/>
                </a:cxn>
                <a:cxn ang="0">
                  <a:pos x="19" y="19"/>
                </a:cxn>
                <a:cxn ang="0">
                  <a:pos x="5" y="5"/>
                </a:cxn>
              </a:cxnLst>
              <a:rect l="0" t="0" r="r" b="b"/>
              <a:pathLst>
                <a:path w="19" h="24">
                  <a:moveTo>
                    <a:pt x="5" y="5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14" y="19"/>
                  </a:lnTo>
                  <a:lnTo>
                    <a:pt x="14" y="24"/>
                  </a:lnTo>
                  <a:lnTo>
                    <a:pt x="19" y="19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00" name="Freeform 72"/>
            <p:cNvSpPr>
              <a:spLocks/>
            </p:cNvSpPr>
            <p:nvPr/>
          </p:nvSpPr>
          <p:spPr bwMode="auto">
            <a:xfrm>
              <a:off x="2453" y="2425"/>
              <a:ext cx="19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15" y="19"/>
                </a:cxn>
                <a:cxn ang="0">
                  <a:pos x="15" y="19"/>
                </a:cxn>
                <a:cxn ang="0">
                  <a:pos x="19" y="19"/>
                </a:cxn>
                <a:cxn ang="0">
                  <a:pos x="5" y="0"/>
                </a:cxn>
              </a:cxnLst>
              <a:rect l="0" t="0" r="r" b="b"/>
              <a:pathLst>
                <a:path w="19" h="19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01" name="Freeform 73"/>
            <p:cNvSpPr>
              <a:spLocks/>
            </p:cNvSpPr>
            <p:nvPr/>
          </p:nvSpPr>
          <p:spPr bwMode="auto">
            <a:xfrm>
              <a:off x="2477" y="2453"/>
              <a:ext cx="15" cy="2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0" y="15"/>
                </a:cxn>
                <a:cxn ang="0">
                  <a:pos x="10" y="20"/>
                </a:cxn>
                <a:cxn ang="0">
                  <a:pos x="15" y="15"/>
                </a:cxn>
                <a:cxn ang="0">
                  <a:pos x="5" y="0"/>
                </a:cxn>
              </a:cxnLst>
              <a:rect l="0" t="0" r="r" b="b"/>
              <a:pathLst>
                <a:path w="15" h="20">
                  <a:moveTo>
                    <a:pt x="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0" y="15"/>
                  </a:lnTo>
                  <a:lnTo>
                    <a:pt x="10" y="20"/>
                  </a:lnTo>
                  <a:lnTo>
                    <a:pt x="15" y="1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02" name="Freeform 74"/>
            <p:cNvSpPr>
              <a:spLocks/>
            </p:cNvSpPr>
            <p:nvPr/>
          </p:nvSpPr>
          <p:spPr bwMode="auto">
            <a:xfrm>
              <a:off x="2496" y="2477"/>
              <a:ext cx="15" cy="24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0" y="20"/>
                </a:cxn>
                <a:cxn ang="0">
                  <a:pos x="15" y="24"/>
                </a:cxn>
                <a:cxn ang="0">
                  <a:pos x="15" y="20"/>
                </a:cxn>
                <a:cxn ang="0">
                  <a:pos x="5" y="5"/>
                </a:cxn>
              </a:cxnLst>
              <a:rect l="0" t="0" r="r" b="b"/>
              <a:pathLst>
                <a:path w="15" h="24">
                  <a:moveTo>
                    <a:pt x="5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0" y="20"/>
                  </a:lnTo>
                  <a:lnTo>
                    <a:pt x="15" y="24"/>
                  </a:lnTo>
                  <a:lnTo>
                    <a:pt x="15" y="2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03" name="Freeform 75"/>
            <p:cNvSpPr>
              <a:spLocks/>
            </p:cNvSpPr>
            <p:nvPr/>
          </p:nvSpPr>
          <p:spPr bwMode="auto">
            <a:xfrm>
              <a:off x="2516" y="2506"/>
              <a:ext cx="14" cy="1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9" y="19"/>
                </a:cxn>
                <a:cxn ang="0">
                  <a:pos x="14" y="19"/>
                </a:cxn>
                <a:cxn ang="0">
                  <a:pos x="14" y="19"/>
                </a:cxn>
                <a:cxn ang="0">
                  <a:pos x="4" y="0"/>
                </a:cxn>
              </a:cxnLst>
              <a:rect l="0" t="0" r="r" b="b"/>
              <a:pathLst>
                <a:path w="14" h="19">
                  <a:moveTo>
                    <a:pt x="4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9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04" name="Freeform 76"/>
            <p:cNvSpPr>
              <a:spLocks/>
            </p:cNvSpPr>
            <p:nvPr/>
          </p:nvSpPr>
          <p:spPr bwMode="auto">
            <a:xfrm>
              <a:off x="2535" y="2535"/>
              <a:ext cx="14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9" y="14"/>
                </a:cxn>
                <a:cxn ang="0">
                  <a:pos x="14" y="19"/>
                </a:cxn>
                <a:cxn ang="0">
                  <a:pos x="14" y="14"/>
                </a:cxn>
                <a:cxn ang="0">
                  <a:pos x="5" y="0"/>
                </a:cxn>
              </a:cxnLst>
              <a:rect l="0" t="0" r="r" b="b"/>
              <a:pathLst>
                <a:path w="14" h="19">
                  <a:moveTo>
                    <a:pt x="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9" y="14"/>
                  </a:lnTo>
                  <a:lnTo>
                    <a:pt x="14" y="19"/>
                  </a:lnTo>
                  <a:lnTo>
                    <a:pt x="14" y="1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05" name="Freeform 77"/>
            <p:cNvSpPr>
              <a:spLocks/>
            </p:cNvSpPr>
            <p:nvPr/>
          </p:nvSpPr>
          <p:spPr bwMode="auto">
            <a:xfrm>
              <a:off x="2554" y="2559"/>
              <a:ext cx="14" cy="24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10" y="19"/>
                </a:cxn>
                <a:cxn ang="0">
                  <a:pos x="14" y="24"/>
                </a:cxn>
                <a:cxn ang="0">
                  <a:pos x="14" y="19"/>
                </a:cxn>
                <a:cxn ang="0">
                  <a:pos x="5" y="5"/>
                </a:cxn>
              </a:cxnLst>
              <a:rect l="0" t="0" r="r" b="b"/>
              <a:pathLst>
                <a:path w="14" h="24">
                  <a:moveTo>
                    <a:pt x="5" y="5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10" y="19"/>
                  </a:lnTo>
                  <a:lnTo>
                    <a:pt x="14" y="24"/>
                  </a:lnTo>
                  <a:lnTo>
                    <a:pt x="14" y="19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06" name="Freeform 78"/>
            <p:cNvSpPr>
              <a:spLocks/>
            </p:cNvSpPr>
            <p:nvPr/>
          </p:nvSpPr>
          <p:spPr bwMode="auto">
            <a:xfrm>
              <a:off x="2573" y="2588"/>
              <a:ext cx="15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10" y="19"/>
                </a:cxn>
                <a:cxn ang="0">
                  <a:pos x="15" y="19"/>
                </a:cxn>
                <a:cxn ang="0">
                  <a:pos x="15" y="19"/>
                </a:cxn>
                <a:cxn ang="0">
                  <a:pos x="5" y="0"/>
                </a:cxn>
              </a:cxnLst>
              <a:rect l="0" t="0" r="r" b="b"/>
              <a:pathLst>
                <a:path w="15" h="19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10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07" name="Freeform 79"/>
            <p:cNvSpPr>
              <a:spLocks/>
            </p:cNvSpPr>
            <p:nvPr/>
          </p:nvSpPr>
          <p:spPr bwMode="auto">
            <a:xfrm>
              <a:off x="2592" y="2617"/>
              <a:ext cx="20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15" y="14"/>
                </a:cxn>
                <a:cxn ang="0">
                  <a:pos x="15" y="19"/>
                </a:cxn>
                <a:cxn ang="0">
                  <a:pos x="20" y="14"/>
                </a:cxn>
                <a:cxn ang="0">
                  <a:pos x="5" y="0"/>
                </a:cxn>
              </a:cxnLst>
              <a:rect l="0" t="0" r="r" b="b"/>
              <a:pathLst>
                <a:path w="20" h="19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15" y="14"/>
                  </a:lnTo>
                  <a:lnTo>
                    <a:pt x="15" y="19"/>
                  </a:lnTo>
                  <a:lnTo>
                    <a:pt x="20" y="1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08" name="Freeform 80"/>
            <p:cNvSpPr>
              <a:spLocks/>
            </p:cNvSpPr>
            <p:nvPr/>
          </p:nvSpPr>
          <p:spPr bwMode="auto">
            <a:xfrm>
              <a:off x="2612" y="2641"/>
              <a:ext cx="19" cy="2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14" y="19"/>
                </a:cxn>
                <a:cxn ang="0">
                  <a:pos x="14" y="24"/>
                </a:cxn>
                <a:cxn ang="0">
                  <a:pos x="19" y="19"/>
                </a:cxn>
                <a:cxn ang="0">
                  <a:pos x="4" y="4"/>
                </a:cxn>
              </a:cxnLst>
              <a:rect l="0" t="0" r="r" b="b"/>
              <a:pathLst>
                <a:path w="19" h="24">
                  <a:moveTo>
                    <a:pt x="4" y="4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14" y="19"/>
                  </a:lnTo>
                  <a:lnTo>
                    <a:pt x="14" y="24"/>
                  </a:lnTo>
                  <a:lnTo>
                    <a:pt x="19" y="19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09" name="Freeform 81"/>
            <p:cNvSpPr>
              <a:spLocks/>
            </p:cNvSpPr>
            <p:nvPr/>
          </p:nvSpPr>
          <p:spPr bwMode="auto">
            <a:xfrm>
              <a:off x="2631" y="2669"/>
              <a:ext cx="19" cy="20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14" y="20"/>
                </a:cxn>
                <a:cxn ang="0">
                  <a:pos x="14" y="20"/>
                </a:cxn>
                <a:cxn ang="0">
                  <a:pos x="19" y="20"/>
                </a:cxn>
                <a:cxn ang="0">
                  <a:pos x="5" y="5"/>
                </a:cxn>
              </a:cxnLst>
              <a:rect l="0" t="0" r="r" b="b"/>
              <a:pathLst>
                <a:path w="19" h="20">
                  <a:moveTo>
                    <a:pt x="5" y="5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9" y="2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10" name="Freeform 82"/>
            <p:cNvSpPr>
              <a:spLocks/>
            </p:cNvSpPr>
            <p:nvPr/>
          </p:nvSpPr>
          <p:spPr bwMode="auto">
            <a:xfrm>
              <a:off x="2655" y="2698"/>
              <a:ext cx="14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9" y="15"/>
                </a:cxn>
                <a:cxn ang="0">
                  <a:pos x="9" y="19"/>
                </a:cxn>
                <a:cxn ang="0">
                  <a:pos x="14" y="15"/>
                </a:cxn>
                <a:cxn ang="0">
                  <a:pos x="5" y="0"/>
                </a:cxn>
              </a:cxnLst>
              <a:rect l="0" t="0" r="r" b="b"/>
              <a:pathLst>
                <a:path w="14" h="19">
                  <a:moveTo>
                    <a:pt x="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9" y="15"/>
                  </a:lnTo>
                  <a:lnTo>
                    <a:pt x="9" y="19"/>
                  </a:lnTo>
                  <a:lnTo>
                    <a:pt x="14" y="1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11" name="Freeform 83"/>
            <p:cNvSpPr>
              <a:spLocks/>
            </p:cNvSpPr>
            <p:nvPr/>
          </p:nvSpPr>
          <p:spPr bwMode="auto">
            <a:xfrm>
              <a:off x="2674" y="2722"/>
              <a:ext cx="14" cy="24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0" y="19"/>
                </a:cxn>
                <a:cxn ang="0">
                  <a:pos x="10" y="24"/>
                </a:cxn>
                <a:cxn ang="0">
                  <a:pos x="14" y="19"/>
                </a:cxn>
                <a:cxn ang="0">
                  <a:pos x="5" y="5"/>
                </a:cxn>
              </a:cxnLst>
              <a:rect l="0" t="0" r="r" b="b"/>
              <a:pathLst>
                <a:path w="14" h="24">
                  <a:moveTo>
                    <a:pt x="5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0" y="19"/>
                  </a:lnTo>
                  <a:lnTo>
                    <a:pt x="10" y="24"/>
                  </a:lnTo>
                  <a:lnTo>
                    <a:pt x="14" y="19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12" name="Freeform 84"/>
            <p:cNvSpPr>
              <a:spLocks/>
            </p:cNvSpPr>
            <p:nvPr/>
          </p:nvSpPr>
          <p:spPr bwMode="auto">
            <a:xfrm>
              <a:off x="2693" y="2751"/>
              <a:ext cx="15" cy="19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0" y="19"/>
                </a:cxn>
                <a:cxn ang="0">
                  <a:pos x="15" y="19"/>
                </a:cxn>
                <a:cxn ang="0">
                  <a:pos x="15" y="19"/>
                </a:cxn>
                <a:cxn ang="0">
                  <a:pos x="5" y="5"/>
                </a:cxn>
              </a:cxnLst>
              <a:rect l="0" t="0" r="r" b="b"/>
              <a:pathLst>
                <a:path w="15" h="19">
                  <a:moveTo>
                    <a:pt x="5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0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13" name="Freeform 85"/>
            <p:cNvSpPr>
              <a:spLocks/>
            </p:cNvSpPr>
            <p:nvPr/>
          </p:nvSpPr>
          <p:spPr bwMode="auto">
            <a:xfrm>
              <a:off x="2713" y="2780"/>
              <a:ext cx="14" cy="1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9" y="14"/>
                </a:cxn>
                <a:cxn ang="0">
                  <a:pos x="14" y="19"/>
                </a:cxn>
                <a:cxn ang="0">
                  <a:pos x="14" y="14"/>
                </a:cxn>
                <a:cxn ang="0">
                  <a:pos x="4" y="0"/>
                </a:cxn>
              </a:cxnLst>
              <a:rect l="0" t="0" r="r" b="b"/>
              <a:pathLst>
                <a:path w="14" h="19">
                  <a:moveTo>
                    <a:pt x="4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9" y="14"/>
                  </a:lnTo>
                  <a:lnTo>
                    <a:pt x="14" y="19"/>
                  </a:lnTo>
                  <a:lnTo>
                    <a:pt x="14" y="1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14" name="Freeform 86"/>
            <p:cNvSpPr>
              <a:spLocks/>
            </p:cNvSpPr>
            <p:nvPr/>
          </p:nvSpPr>
          <p:spPr bwMode="auto">
            <a:xfrm>
              <a:off x="2732" y="2804"/>
              <a:ext cx="14" cy="24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9" y="19"/>
                </a:cxn>
                <a:cxn ang="0">
                  <a:pos x="14" y="24"/>
                </a:cxn>
                <a:cxn ang="0">
                  <a:pos x="14" y="19"/>
                </a:cxn>
                <a:cxn ang="0">
                  <a:pos x="5" y="5"/>
                </a:cxn>
              </a:cxnLst>
              <a:rect l="0" t="0" r="r" b="b"/>
              <a:pathLst>
                <a:path w="14" h="24">
                  <a:moveTo>
                    <a:pt x="5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9" y="19"/>
                  </a:lnTo>
                  <a:lnTo>
                    <a:pt x="14" y="24"/>
                  </a:lnTo>
                  <a:lnTo>
                    <a:pt x="14" y="19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15" name="Freeform 87"/>
            <p:cNvSpPr>
              <a:spLocks/>
            </p:cNvSpPr>
            <p:nvPr/>
          </p:nvSpPr>
          <p:spPr bwMode="auto">
            <a:xfrm>
              <a:off x="2751" y="2833"/>
              <a:ext cx="14" cy="1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0"/>
                </a:cxn>
                <a:cxn ang="0">
                  <a:pos x="0" y="4"/>
                </a:cxn>
                <a:cxn ang="0">
                  <a:pos x="10" y="19"/>
                </a:cxn>
                <a:cxn ang="0">
                  <a:pos x="14" y="19"/>
                </a:cxn>
                <a:cxn ang="0">
                  <a:pos x="14" y="19"/>
                </a:cxn>
                <a:cxn ang="0">
                  <a:pos x="5" y="4"/>
                </a:cxn>
              </a:cxnLst>
              <a:rect l="0" t="0" r="r" b="b"/>
              <a:pathLst>
                <a:path w="14" h="19">
                  <a:moveTo>
                    <a:pt x="5" y="4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10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16" name="Freeform 88"/>
            <p:cNvSpPr>
              <a:spLocks/>
            </p:cNvSpPr>
            <p:nvPr/>
          </p:nvSpPr>
          <p:spPr bwMode="auto">
            <a:xfrm>
              <a:off x="2770" y="2861"/>
              <a:ext cx="15" cy="2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10" y="15"/>
                </a:cxn>
                <a:cxn ang="0">
                  <a:pos x="15" y="20"/>
                </a:cxn>
                <a:cxn ang="0">
                  <a:pos x="15" y="15"/>
                </a:cxn>
                <a:cxn ang="0">
                  <a:pos x="5" y="0"/>
                </a:cxn>
              </a:cxnLst>
              <a:rect l="0" t="0" r="r" b="b"/>
              <a:pathLst>
                <a:path w="15" h="20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10" y="15"/>
                  </a:lnTo>
                  <a:lnTo>
                    <a:pt x="15" y="20"/>
                  </a:lnTo>
                  <a:lnTo>
                    <a:pt x="15" y="1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17" name="Freeform 89"/>
            <p:cNvSpPr>
              <a:spLocks/>
            </p:cNvSpPr>
            <p:nvPr/>
          </p:nvSpPr>
          <p:spPr bwMode="auto">
            <a:xfrm>
              <a:off x="2789" y="2885"/>
              <a:ext cx="20" cy="24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15" y="20"/>
                </a:cxn>
                <a:cxn ang="0">
                  <a:pos x="15" y="24"/>
                </a:cxn>
                <a:cxn ang="0">
                  <a:pos x="20" y="20"/>
                </a:cxn>
                <a:cxn ang="0">
                  <a:pos x="5" y="5"/>
                </a:cxn>
              </a:cxnLst>
              <a:rect l="0" t="0" r="r" b="b"/>
              <a:pathLst>
                <a:path w="20" h="24">
                  <a:moveTo>
                    <a:pt x="5" y="5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15" y="20"/>
                  </a:lnTo>
                  <a:lnTo>
                    <a:pt x="15" y="24"/>
                  </a:lnTo>
                  <a:lnTo>
                    <a:pt x="20" y="2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18" name="Freeform 90"/>
            <p:cNvSpPr>
              <a:spLocks/>
            </p:cNvSpPr>
            <p:nvPr/>
          </p:nvSpPr>
          <p:spPr bwMode="auto">
            <a:xfrm>
              <a:off x="2809" y="2914"/>
              <a:ext cx="19" cy="19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14" y="19"/>
                </a:cxn>
                <a:cxn ang="0">
                  <a:pos x="14" y="19"/>
                </a:cxn>
                <a:cxn ang="0">
                  <a:pos x="19" y="19"/>
                </a:cxn>
                <a:cxn ang="0">
                  <a:pos x="4" y="5"/>
                </a:cxn>
              </a:cxnLst>
              <a:rect l="0" t="0" r="r" b="b"/>
              <a:pathLst>
                <a:path w="19" h="19">
                  <a:moveTo>
                    <a:pt x="4" y="5"/>
                  </a:moveTo>
                  <a:lnTo>
                    <a:pt x="4" y="0"/>
                  </a:lnTo>
                  <a:lnTo>
                    <a:pt x="0" y="5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9" y="19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19" name="Freeform 91"/>
            <p:cNvSpPr>
              <a:spLocks/>
            </p:cNvSpPr>
            <p:nvPr/>
          </p:nvSpPr>
          <p:spPr bwMode="auto">
            <a:xfrm>
              <a:off x="2828" y="2943"/>
              <a:ext cx="19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14" y="15"/>
                </a:cxn>
                <a:cxn ang="0">
                  <a:pos x="14" y="19"/>
                </a:cxn>
                <a:cxn ang="0">
                  <a:pos x="19" y="15"/>
                </a:cxn>
                <a:cxn ang="0">
                  <a:pos x="5" y="0"/>
                </a:cxn>
              </a:cxnLst>
              <a:rect l="0" t="0" r="r" b="b"/>
              <a:pathLst>
                <a:path w="19" h="19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14" y="15"/>
                  </a:lnTo>
                  <a:lnTo>
                    <a:pt x="14" y="19"/>
                  </a:lnTo>
                  <a:lnTo>
                    <a:pt x="19" y="1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20" name="Freeform 92"/>
            <p:cNvSpPr>
              <a:spLocks/>
            </p:cNvSpPr>
            <p:nvPr/>
          </p:nvSpPr>
          <p:spPr bwMode="auto">
            <a:xfrm>
              <a:off x="2852" y="2967"/>
              <a:ext cx="14" cy="24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9" y="19"/>
                </a:cxn>
                <a:cxn ang="0">
                  <a:pos x="9" y="24"/>
                </a:cxn>
                <a:cxn ang="0">
                  <a:pos x="14" y="19"/>
                </a:cxn>
                <a:cxn ang="0">
                  <a:pos x="5" y="5"/>
                </a:cxn>
              </a:cxnLst>
              <a:rect l="0" t="0" r="r" b="b"/>
              <a:pathLst>
                <a:path w="14" h="24">
                  <a:moveTo>
                    <a:pt x="5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9" y="19"/>
                  </a:lnTo>
                  <a:lnTo>
                    <a:pt x="9" y="24"/>
                  </a:lnTo>
                  <a:lnTo>
                    <a:pt x="14" y="19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21" name="Freeform 93"/>
            <p:cNvSpPr>
              <a:spLocks/>
            </p:cNvSpPr>
            <p:nvPr/>
          </p:nvSpPr>
          <p:spPr bwMode="auto">
            <a:xfrm>
              <a:off x="2871" y="2996"/>
              <a:ext cx="14" cy="19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0" y="19"/>
                </a:cxn>
                <a:cxn ang="0">
                  <a:pos x="10" y="19"/>
                </a:cxn>
                <a:cxn ang="0">
                  <a:pos x="14" y="19"/>
                </a:cxn>
                <a:cxn ang="0">
                  <a:pos x="5" y="5"/>
                </a:cxn>
              </a:cxnLst>
              <a:rect l="0" t="0" r="r" b="b"/>
              <a:pathLst>
                <a:path w="14" h="19">
                  <a:moveTo>
                    <a:pt x="5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4" y="19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22" name="Freeform 94"/>
            <p:cNvSpPr>
              <a:spLocks/>
            </p:cNvSpPr>
            <p:nvPr/>
          </p:nvSpPr>
          <p:spPr bwMode="auto">
            <a:xfrm>
              <a:off x="2890" y="3025"/>
              <a:ext cx="15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0" y="14"/>
                </a:cxn>
                <a:cxn ang="0">
                  <a:pos x="15" y="19"/>
                </a:cxn>
                <a:cxn ang="0">
                  <a:pos x="15" y="14"/>
                </a:cxn>
                <a:cxn ang="0">
                  <a:pos x="5" y="0"/>
                </a:cxn>
              </a:cxnLst>
              <a:rect l="0" t="0" r="r" b="b"/>
              <a:pathLst>
                <a:path w="15" h="19">
                  <a:moveTo>
                    <a:pt x="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0" y="14"/>
                  </a:lnTo>
                  <a:lnTo>
                    <a:pt x="15" y="19"/>
                  </a:lnTo>
                  <a:lnTo>
                    <a:pt x="15" y="1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23" name="Freeform 95"/>
            <p:cNvSpPr>
              <a:spLocks/>
            </p:cNvSpPr>
            <p:nvPr/>
          </p:nvSpPr>
          <p:spPr bwMode="auto">
            <a:xfrm>
              <a:off x="2909" y="3049"/>
              <a:ext cx="15" cy="24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0" y="19"/>
                </a:cxn>
                <a:cxn ang="0">
                  <a:pos x="15" y="24"/>
                </a:cxn>
                <a:cxn ang="0">
                  <a:pos x="15" y="19"/>
                </a:cxn>
                <a:cxn ang="0">
                  <a:pos x="5" y="5"/>
                </a:cxn>
              </a:cxnLst>
              <a:rect l="0" t="0" r="r" b="b"/>
              <a:pathLst>
                <a:path w="15" h="24">
                  <a:moveTo>
                    <a:pt x="5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0" y="19"/>
                  </a:lnTo>
                  <a:lnTo>
                    <a:pt x="15" y="24"/>
                  </a:lnTo>
                  <a:lnTo>
                    <a:pt x="15" y="19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24" name="Freeform 96"/>
            <p:cNvSpPr>
              <a:spLocks/>
            </p:cNvSpPr>
            <p:nvPr/>
          </p:nvSpPr>
          <p:spPr bwMode="auto">
            <a:xfrm>
              <a:off x="2929" y="3078"/>
              <a:ext cx="14" cy="19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9" y="19"/>
                </a:cxn>
                <a:cxn ang="0">
                  <a:pos x="14" y="19"/>
                </a:cxn>
                <a:cxn ang="0">
                  <a:pos x="14" y="19"/>
                </a:cxn>
                <a:cxn ang="0">
                  <a:pos x="4" y="4"/>
                </a:cxn>
              </a:cxnLst>
              <a:rect l="0" t="0" r="r" b="b"/>
              <a:pathLst>
                <a:path w="14" h="19">
                  <a:moveTo>
                    <a:pt x="4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9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25" name="Freeform 97"/>
            <p:cNvSpPr>
              <a:spLocks/>
            </p:cNvSpPr>
            <p:nvPr/>
          </p:nvSpPr>
          <p:spPr bwMode="auto">
            <a:xfrm>
              <a:off x="2948" y="3106"/>
              <a:ext cx="14" cy="2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9" y="15"/>
                </a:cxn>
                <a:cxn ang="0">
                  <a:pos x="14" y="20"/>
                </a:cxn>
                <a:cxn ang="0">
                  <a:pos x="14" y="15"/>
                </a:cxn>
                <a:cxn ang="0">
                  <a:pos x="5" y="0"/>
                </a:cxn>
              </a:cxnLst>
              <a:rect l="0" t="0" r="r" b="b"/>
              <a:pathLst>
                <a:path w="14" h="20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9" y="15"/>
                  </a:lnTo>
                  <a:lnTo>
                    <a:pt x="14" y="20"/>
                  </a:lnTo>
                  <a:lnTo>
                    <a:pt x="14" y="1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26" name="Freeform 98"/>
            <p:cNvSpPr>
              <a:spLocks/>
            </p:cNvSpPr>
            <p:nvPr/>
          </p:nvSpPr>
          <p:spPr bwMode="auto">
            <a:xfrm>
              <a:off x="2967" y="3130"/>
              <a:ext cx="19" cy="24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14" y="20"/>
                </a:cxn>
                <a:cxn ang="0">
                  <a:pos x="14" y="24"/>
                </a:cxn>
                <a:cxn ang="0">
                  <a:pos x="19" y="20"/>
                </a:cxn>
                <a:cxn ang="0">
                  <a:pos x="5" y="5"/>
                </a:cxn>
              </a:cxnLst>
              <a:rect l="0" t="0" r="r" b="b"/>
              <a:pathLst>
                <a:path w="19" h="24">
                  <a:moveTo>
                    <a:pt x="5" y="5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14" y="20"/>
                  </a:lnTo>
                  <a:lnTo>
                    <a:pt x="14" y="24"/>
                  </a:lnTo>
                  <a:lnTo>
                    <a:pt x="19" y="2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27" name="Freeform 99"/>
            <p:cNvSpPr>
              <a:spLocks/>
            </p:cNvSpPr>
            <p:nvPr/>
          </p:nvSpPr>
          <p:spPr bwMode="auto">
            <a:xfrm>
              <a:off x="2986" y="3159"/>
              <a:ext cx="19" cy="19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15" y="19"/>
                </a:cxn>
                <a:cxn ang="0">
                  <a:pos x="15" y="19"/>
                </a:cxn>
                <a:cxn ang="0">
                  <a:pos x="19" y="19"/>
                </a:cxn>
                <a:cxn ang="0">
                  <a:pos x="5" y="5"/>
                </a:cxn>
              </a:cxnLst>
              <a:rect l="0" t="0" r="r" b="b"/>
              <a:pathLst>
                <a:path w="19" h="19">
                  <a:moveTo>
                    <a:pt x="5" y="5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28" name="Freeform 100"/>
            <p:cNvSpPr>
              <a:spLocks/>
            </p:cNvSpPr>
            <p:nvPr/>
          </p:nvSpPr>
          <p:spPr bwMode="auto">
            <a:xfrm>
              <a:off x="3005" y="3188"/>
              <a:ext cx="20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15" y="19"/>
                </a:cxn>
                <a:cxn ang="0">
                  <a:pos x="15" y="19"/>
                </a:cxn>
                <a:cxn ang="0">
                  <a:pos x="20" y="19"/>
                </a:cxn>
                <a:cxn ang="0">
                  <a:pos x="5" y="0"/>
                </a:cxn>
              </a:cxnLst>
              <a:rect l="0" t="0" r="r" b="b"/>
              <a:pathLst>
                <a:path w="20" h="19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20" y="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29" name="Freeform 101"/>
            <p:cNvSpPr>
              <a:spLocks/>
            </p:cNvSpPr>
            <p:nvPr/>
          </p:nvSpPr>
          <p:spPr bwMode="auto">
            <a:xfrm>
              <a:off x="3025" y="3212"/>
              <a:ext cx="19" cy="24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14" y="19"/>
                </a:cxn>
                <a:cxn ang="0">
                  <a:pos x="14" y="24"/>
                </a:cxn>
                <a:cxn ang="0">
                  <a:pos x="19" y="19"/>
                </a:cxn>
                <a:cxn ang="0">
                  <a:pos x="4" y="5"/>
                </a:cxn>
              </a:cxnLst>
              <a:rect l="0" t="0" r="r" b="b"/>
              <a:pathLst>
                <a:path w="19" h="24">
                  <a:moveTo>
                    <a:pt x="4" y="5"/>
                  </a:moveTo>
                  <a:lnTo>
                    <a:pt x="4" y="0"/>
                  </a:lnTo>
                  <a:lnTo>
                    <a:pt x="0" y="5"/>
                  </a:lnTo>
                  <a:lnTo>
                    <a:pt x="14" y="19"/>
                  </a:lnTo>
                  <a:lnTo>
                    <a:pt x="14" y="24"/>
                  </a:lnTo>
                  <a:lnTo>
                    <a:pt x="19" y="19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30" name="Freeform 102"/>
            <p:cNvSpPr>
              <a:spLocks/>
            </p:cNvSpPr>
            <p:nvPr/>
          </p:nvSpPr>
          <p:spPr bwMode="auto">
            <a:xfrm>
              <a:off x="3049" y="3241"/>
              <a:ext cx="14" cy="19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9" y="19"/>
                </a:cxn>
                <a:cxn ang="0">
                  <a:pos x="9" y="19"/>
                </a:cxn>
                <a:cxn ang="0">
                  <a:pos x="14" y="19"/>
                </a:cxn>
                <a:cxn ang="0">
                  <a:pos x="4" y="5"/>
                </a:cxn>
              </a:cxnLst>
              <a:rect l="0" t="0" r="r" b="b"/>
              <a:pathLst>
                <a:path w="14" h="19">
                  <a:moveTo>
                    <a:pt x="4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4" y="19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31" name="Freeform 103"/>
            <p:cNvSpPr>
              <a:spLocks/>
            </p:cNvSpPr>
            <p:nvPr/>
          </p:nvSpPr>
          <p:spPr bwMode="auto">
            <a:xfrm>
              <a:off x="3068" y="3270"/>
              <a:ext cx="14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9" y="19"/>
                </a:cxn>
                <a:cxn ang="0">
                  <a:pos x="14" y="19"/>
                </a:cxn>
                <a:cxn ang="0">
                  <a:pos x="14" y="19"/>
                </a:cxn>
                <a:cxn ang="0">
                  <a:pos x="5" y="0"/>
                </a:cxn>
              </a:cxnLst>
              <a:rect l="0" t="0" r="r" b="b"/>
              <a:pathLst>
                <a:path w="14" h="19">
                  <a:moveTo>
                    <a:pt x="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9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32" name="Freeform 104"/>
            <p:cNvSpPr>
              <a:spLocks/>
            </p:cNvSpPr>
            <p:nvPr/>
          </p:nvSpPr>
          <p:spPr bwMode="auto">
            <a:xfrm>
              <a:off x="3087" y="3294"/>
              <a:ext cx="14" cy="24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10" y="19"/>
                </a:cxn>
                <a:cxn ang="0">
                  <a:pos x="14" y="24"/>
                </a:cxn>
                <a:cxn ang="0">
                  <a:pos x="14" y="19"/>
                </a:cxn>
                <a:cxn ang="0">
                  <a:pos x="5" y="4"/>
                </a:cxn>
              </a:cxnLst>
              <a:rect l="0" t="0" r="r" b="b"/>
              <a:pathLst>
                <a:path w="14" h="24">
                  <a:moveTo>
                    <a:pt x="5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10" y="19"/>
                  </a:lnTo>
                  <a:lnTo>
                    <a:pt x="14" y="24"/>
                  </a:lnTo>
                  <a:lnTo>
                    <a:pt x="14" y="19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33" name="Freeform 105"/>
            <p:cNvSpPr>
              <a:spLocks/>
            </p:cNvSpPr>
            <p:nvPr/>
          </p:nvSpPr>
          <p:spPr bwMode="auto">
            <a:xfrm>
              <a:off x="3106" y="3322"/>
              <a:ext cx="15" cy="20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0" y="20"/>
                </a:cxn>
                <a:cxn ang="0">
                  <a:pos x="15" y="20"/>
                </a:cxn>
                <a:cxn ang="0">
                  <a:pos x="15" y="20"/>
                </a:cxn>
                <a:cxn ang="0">
                  <a:pos x="5" y="5"/>
                </a:cxn>
              </a:cxnLst>
              <a:rect l="0" t="0" r="r" b="b"/>
              <a:pathLst>
                <a:path w="15" h="20">
                  <a:moveTo>
                    <a:pt x="5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0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34" name="Freeform 106"/>
            <p:cNvSpPr>
              <a:spLocks/>
            </p:cNvSpPr>
            <p:nvPr/>
          </p:nvSpPr>
          <p:spPr bwMode="auto">
            <a:xfrm>
              <a:off x="3125" y="3351"/>
              <a:ext cx="10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10" y="5"/>
                </a:cxn>
                <a:cxn ang="0">
                  <a:pos x="5" y="0"/>
                </a:cxn>
              </a:cxnLst>
              <a:rect l="0" t="0" r="r" b="b"/>
              <a:pathLst>
                <a:path w="10" h="5">
                  <a:moveTo>
                    <a:pt x="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" y="5"/>
                  </a:lnTo>
                  <a:lnTo>
                    <a:pt x="5" y="5"/>
                  </a:lnTo>
                  <a:lnTo>
                    <a:pt x="10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35" name="Freeform 107"/>
            <p:cNvSpPr>
              <a:spLocks/>
            </p:cNvSpPr>
            <p:nvPr/>
          </p:nvSpPr>
          <p:spPr bwMode="auto">
            <a:xfrm>
              <a:off x="3097" y="3332"/>
              <a:ext cx="62" cy="6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62" y="67"/>
                </a:cxn>
                <a:cxn ang="0">
                  <a:pos x="48" y="0"/>
                </a:cxn>
                <a:cxn ang="0">
                  <a:pos x="0" y="38"/>
                </a:cxn>
              </a:cxnLst>
              <a:rect l="0" t="0" r="r" b="b"/>
              <a:pathLst>
                <a:path w="62" h="67">
                  <a:moveTo>
                    <a:pt x="0" y="38"/>
                  </a:moveTo>
                  <a:lnTo>
                    <a:pt x="62" y="67"/>
                  </a:lnTo>
                  <a:lnTo>
                    <a:pt x="4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08"/>
          <p:cNvGrpSpPr>
            <a:grpSpLocks/>
          </p:cNvGrpSpPr>
          <p:nvPr/>
        </p:nvGrpSpPr>
        <p:grpSpPr bwMode="auto">
          <a:xfrm>
            <a:off x="2960688" y="2757488"/>
            <a:ext cx="3419475" cy="930275"/>
            <a:chOff x="2204" y="1440"/>
            <a:chExt cx="1915" cy="586"/>
          </a:xfrm>
        </p:grpSpPr>
        <p:sp>
          <p:nvSpPr>
            <p:cNvPr id="765037" name="Freeform 109"/>
            <p:cNvSpPr>
              <a:spLocks/>
            </p:cNvSpPr>
            <p:nvPr/>
          </p:nvSpPr>
          <p:spPr bwMode="auto">
            <a:xfrm>
              <a:off x="2204" y="1440"/>
              <a:ext cx="19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9" y="10"/>
                </a:cxn>
                <a:cxn ang="0">
                  <a:pos x="19" y="5"/>
                </a:cxn>
                <a:cxn ang="0">
                  <a:pos x="19" y="5"/>
                </a:cxn>
                <a:cxn ang="0">
                  <a:pos x="0" y="0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9" y="10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38" name="Freeform 110"/>
            <p:cNvSpPr>
              <a:spLocks/>
            </p:cNvSpPr>
            <p:nvPr/>
          </p:nvSpPr>
          <p:spPr bwMode="auto">
            <a:xfrm>
              <a:off x="2232" y="1445"/>
              <a:ext cx="24" cy="1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5" y="5"/>
                </a:cxn>
                <a:cxn ang="0">
                  <a:pos x="24" y="14"/>
                </a:cxn>
                <a:cxn ang="0">
                  <a:pos x="24" y="10"/>
                </a:cxn>
                <a:cxn ang="0">
                  <a:pos x="24" y="10"/>
                </a:cxn>
                <a:cxn ang="0">
                  <a:pos x="5" y="0"/>
                </a:cxn>
              </a:cxnLst>
              <a:rect l="0" t="0" r="r" b="b"/>
              <a:pathLst>
                <a:path w="24" h="14">
                  <a:moveTo>
                    <a:pt x="5" y="0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24" y="14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39" name="Freeform 111"/>
            <p:cNvSpPr>
              <a:spLocks/>
            </p:cNvSpPr>
            <p:nvPr/>
          </p:nvSpPr>
          <p:spPr bwMode="auto">
            <a:xfrm>
              <a:off x="2266" y="1455"/>
              <a:ext cx="24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9" y="14"/>
                </a:cxn>
                <a:cxn ang="0">
                  <a:pos x="24" y="9"/>
                </a:cxn>
                <a:cxn ang="0">
                  <a:pos x="19" y="9"/>
                </a:cxn>
                <a:cxn ang="0">
                  <a:pos x="0" y="0"/>
                </a:cxn>
              </a:cxnLst>
              <a:rect l="0" t="0" r="r" b="b"/>
              <a:pathLst>
                <a:path w="24" h="14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19" y="14"/>
                  </a:lnTo>
                  <a:lnTo>
                    <a:pt x="24" y="9"/>
                  </a:lnTo>
                  <a:lnTo>
                    <a:pt x="1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40" name="Freeform 112"/>
            <p:cNvSpPr>
              <a:spLocks/>
            </p:cNvSpPr>
            <p:nvPr/>
          </p:nvSpPr>
          <p:spPr bwMode="auto">
            <a:xfrm>
              <a:off x="2300" y="1464"/>
              <a:ext cx="19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9" y="15"/>
                </a:cxn>
                <a:cxn ang="0">
                  <a:pos x="19" y="10"/>
                </a:cxn>
                <a:cxn ang="0">
                  <a:pos x="19" y="10"/>
                </a:cxn>
                <a:cxn ang="0">
                  <a:pos x="0" y="0"/>
                </a:cxn>
              </a:cxnLst>
              <a:rect l="0" t="0" r="r" b="b"/>
              <a:pathLst>
                <a:path w="19" h="15">
                  <a:moveTo>
                    <a:pt x="0" y="0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19" y="15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41" name="Freeform 113"/>
            <p:cNvSpPr>
              <a:spLocks/>
            </p:cNvSpPr>
            <p:nvPr/>
          </p:nvSpPr>
          <p:spPr bwMode="auto">
            <a:xfrm>
              <a:off x="2328" y="1474"/>
              <a:ext cx="24" cy="1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5" y="5"/>
                </a:cxn>
                <a:cxn ang="0">
                  <a:pos x="24" y="14"/>
                </a:cxn>
                <a:cxn ang="0">
                  <a:pos x="24" y="9"/>
                </a:cxn>
                <a:cxn ang="0">
                  <a:pos x="24" y="9"/>
                </a:cxn>
                <a:cxn ang="0">
                  <a:pos x="5" y="0"/>
                </a:cxn>
              </a:cxnLst>
              <a:rect l="0" t="0" r="r" b="b"/>
              <a:pathLst>
                <a:path w="24" h="14">
                  <a:moveTo>
                    <a:pt x="5" y="0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24" y="14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42" name="Freeform 114"/>
            <p:cNvSpPr>
              <a:spLocks/>
            </p:cNvSpPr>
            <p:nvPr/>
          </p:nvSpPr>
          <p:spPr bwMode="auto">
            <a:xfrm>
              <a:off x="2362" y="1483"/>
              <a:ext cx="24" cy="1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5" y="5"/>
                </a:cxn>
                <a:cxn ang="0">
                  <a:pos x="19" y="15"/>
                </a:cxn>
                <a:cxn ang="0">
                  <a:pos x="24" y="10"/>
                </a:cxn>
                <a:cxn ang="0">
                  <a:pos x="19" y="10"/>
                </a:cxn>
                <a:cxn ang="0">
                  <a:pos x="5" y="0"/>
                </a:cxn>
              </a:cxnLst>
              <a:rect l="0" t="0" r="r" b="b"/>
              <a:pathLst>
                <a:path w="24" h="15">
                  <a:moveTo>
                    <a:pt x="5" y="0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19" y="15"/>
                  </a:lnTo>
                  <a:lnTo>
                    <a:pt x="24" y="10"/>
                  </a:lnTo>
                  <a:lnTo>
                    <a:pt x="19" y="1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43" name="Freeform 115"/>
            <p:cNvSpPr>
              <a:spLocks/>
            </p:cNvSpPr>
            <p:nvPr/>
          </p:nvSpPr>
          <p:spPr bwMode="auto">
            <a:xfrm>
              <a:off x="2396" y="1493"/>
              <a:ext cx="24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9" y="14"/>
                </a:cxn>
                <a:cxn ang="0">
                  <a:pos x="24" y="10"/>
                </a:cxn>
                <a:cxn ang="0">
                  <a:pos x="19" y="10"/>
                </a:cxn>
                <a:cxn ang="0">
                  <a:pos x="0" y="0"/>
                </a:cxn>
              </a:cxnLst>
              <a:rect l="0" t="0" r="r" b="b"/>
              <a:pathLst>
                <a:path w="24" h="14">
                  <a:moveTo>
                    <a:pt x="0" y="0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19" y="14"/>
                  </a:lnTo>
                  <a:lnTo>
                    <a:pt x="24" y="10"/>
                  </a:lnTo>
                  <a:lnTo>
                    <a:pt x="1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44" name="Freeform 116"/>
            <p:cNvSpPr>
              <a:spLocks/>
            </p:cNvSpPr>
            <p:nvPr/>
          </p:nvSpPr>
          <p:spPr bwMode="auto">
            <a:xfrm>
              <a:off x="2424" y="1503"/>
              <a:ext cx="24" cy="1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4"/>
                </a:cxn>
                <a:cxn ang="0">
                  <a:pos x="5" y="4"/>
                </a:cxn>
                <a:cxn ang="0">
                  <a:pos x="24" y="14"/>
                </a:cxn>
                <a:cxn ang="0">
                  <a:pos x="24" y="9"/>
                </a:cxn>
                <a:cxn ang="0">
                  <a:pos x="24" y="9"/>
                </a:cxn>
                <a:cxn ang="0">
                  <a:pos x="5" y="0"/>
                </a:cxn>
              </a:cxnLst>
              <a:rect l="0" t="0" r="r" b="b"/>
              <a:pathLst>
                <a:path w="24" h="14">
                  <a:moveTo>
                    <a:pt x="5" y="0"/>
                  </a:moveTo>
                  <a:lnTo>
                    <a:pt x="0" y="4"/>
                  </a:lnTo>
                  <a:lnTo>
                    <a:pt x="5" y="4"/>
                  </a:lnTo>
                  <a:lnTo>
                    <a:pt x="24" y="14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45" name="Freeform 117"/>
            <p:cNvSpPr>
              <a:spLocks/>
            </p:cNvSpPr>
            <p:nvPr/>
          </p:nvSpPr>
          <p:spPr bwMode="auto">
            <a:xfrm>
              <a:off x="2458" y="1512"/>
              <a:ext cx="24" cy="1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5" y="5"/>
                </a:cxn>
                <a:cxn ang="0">
                  <a:pos x="24" y="15"/>
                </a:cxn>
                <a:cxn ang="0">
                  <a:pos x="24" y="10"/>
                </a:cxn>
                <a:cxn ang="0">
                  <a:pos x="24" y="10"/>
                </a:cxn>
                <a:cxn ang="0">
                  <a:pos x="5" y="0"/>
                </a:cxn>
              </a:cxnLst>
              <a:rect l="0" t="0" r="r" b="b"/>
              <a:pathLst>
                <a:path w="24" h="15">
                  <a:moveTo>
                    <a:pt x="5" y="0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24" y="15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46" name="Freeform 118"/>
            <p:cNvSpPr>
              <a:spLocks/>
            </p:cNvSpPr>
            <p:nvPr/>
          </p:nvSpPr>
          <p:spPr bwMode="auto">
            <a:xfrm>
              <a:off x="2492" y="1522"/>
              <a:ext cx="24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9" y="9"/>
                </a:cxn>
                <a:cxn ang="0">
                  <a:pos x="24" y="9"/>
                </a:cxn>
                <a:cxn ang="0">
                  <a:pos x="19" y="5"/>
                </a:cxn>
                <a:cxn ang="0">
                  <a:pos x="0" y="0"/>
                </a:cxn>
              </a:cxnLst>
              <a:rect l="0" t="0" r="r" b="b"/>
              <a:pathLst>
                <a:path w="24" h="9">
                  <a:moveTo>
                    <a:pt x="0" y="0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19" y="9"/>
                  </a:lnTo>
                  <a:lnTo>
                    <a:pt x="24" y="9"/>
                  </a:lnTo>
                  <a:lnTo>
                    <a:pt x="19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47" name="Freeform 119"/>
            <p:cNvSpPr>
              <a:spLocks/>
            </p:cNvSpPr>
            <p:nvPr/>
          </p:nvSpPr>
          <p:spPr bwMode="auto">
            <a:xfrm>
              <a:off x="2525" y="1531"/>
              <a:ext cx="19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9" y="10"/>
                </a:cxn>
                <a:cxn ang="0">
                  <a:pos x="19" y="10"/>
                </a:cxn>
                <a:cxn ang="0">
                  <a:pos x="19" y="5"/>
                </a:cxn>
                <a:cxn ang="0">
                  <a:pos x="0" y="0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48" name="Freeform 120"/>
            <p:cNvSpPr>
              <a:spLocks/>
            </p:cNvSpPr>
            <p:nvPr/>
          </p:nvSpPr>
          <p:spPr bwMode="auto">
            <a:xfrm>
              <a:off x="2554" y="1541"/>
              <a:ext cx="24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5" y="5"/>
                </a:cxn>
                <a:cxn ang="0">
                  <a:pos x="24" y="10"/>
                </a:cxn>
                <a:cxn ang="0">
                  <a:pos x="24" y="10"/>
                </a:cxn>
                <a:cxn ang="0">
                  <a:pos x="24" y="5"/>
                </a:cxn>
                <a:cxn ang="0">
                  <a:pos x="5" y="0"/>
                </a:cxn>
              </a:cxnLst>
              <a:rect l="0" t="0" r="r" b="b"/>
              <a:pathLst>
                <a:path w="24" h="10">
                  <a:moveTo>
                    <a:pt x="5" y="0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49" name="Freeform 121"/>
            <p:cNvSpPr>
              <a:spLocks/>
            </p:cNvSpPr>
            <p:nvPr/>
          </p:nvSpPr>
          <p:spPr bwMode="auto">
            <a:xfrm>
              <a:off x="2588" y="1551"/>
              <a:ext cx="24" cy="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19" y="9"/>
                </a:cxn>
                <a:cxn ang="0">
                  <a:pos x="24" y="9"/>
                </a:cxn>
                <a:cxn ang="0">
                  <a:pos x="19" y="4"/>
                </a:cxn>
                <a:cxn ang="0">
                  <a:pos x="4" y="0"/>
                </a:cxn>
              </a:cxnLst>
              <a:rect l="0" t="0" r="r" b="b"/>
              <a:pathLst>
                <a:path w="24" h="9">
                  <a:moveTo>
                    <a:pt x="4" y="0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19" y="9"/>
                  </a:lnTo>
                  <a:lnTo>
                    <a:pt x="24" y="9"/>
                  </a:lnTo>
                  <a:lnTo>
                    <a:pt x="19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50" name="Freeform 122"/>
            <p:cNvSpPr>
              <a:spLocks/>
            </p:cNvSpPr>
            <p:nvPr/>
          </p:nvSpPr>
          <p:spPr bwMode="auto">
            <a:xfrm>
              <a:off x="2621" y="1560"/>
              <a:ext cx="24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9" y="10"/>
                </a:cxn>
                <a:cxn ang="0">
                  <a:pos x="24" y="10"/>
                </a:cxn>
                <a:cxn ang="0">
                  <a:pos x="19" y="5"/>
                </a:cxn>
                <a:cxn ang="0">
                  <a:pos x="0" y="0"/>
                </a:cxn>
              </a:cxnLst>
              <a:rect l="0" t="0" r="r" b="b"/>
              <a:pathLst>
                <a:path w="24" h="10">
                  <a:moveTo>
                    <a:pt x="0" y="0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19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51" name="Freeform 123"/>
            <p:cNvSpPr>
              <a:spLocks/>
            </p:cNvSpPr>
            <p:nvPr/>
          </p:nvSpPr>
          <p:spPr bwMode="auto">
            <a:xfrm>
              <a:off x="2650" y="1570"/>
              <a:ext cx="24" cy="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5" y="5"/>
                </a:cxn>
                <a:cxn ang="0">
                  <a:pos x="24" y="9"/>
                </a:cxn>
                <a:cxn ang="0">
                  <a:pos x="24" y="9"/>
                </a:cxn>
                <a:cxn ang="0">
                  <a:pos x="24" y="5"/>
                </a:cxn>
                <a:cxn ang="0">
                  <a:pos x="5" y="0"/>
                </a:cxn>
              </a:cxnLst>
              <a:rect l="0" t="0" r="r" b="b"/>
              <a:pathLst>
                <a:path w="24" h="9">
                  <a:moveTo>
                    <a:pt x="5" y="0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4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52" name="Freeform 124"/>
            <p:cNvSpPr>
              <a:spLocks/>
            </p:cNvSpPr>
            <p:nvPr/>
          </p:nvSpPr>
          <p:spPr bwMode="auto">
            <a:xfrm>
              <a:off x="2684" y="1579"/>
              <a:ext cx="24" cy="1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5"/>
                </a:cxn>
                <a:cxn ang="0">
                  <a:pos x="4" y="5"/>
                </a:cxn>
                <a:cxn ang="0">
                  <a:pos x="24" y="10"/>
                </a:cxn>
                <a:cxn ang="0">
                  <a:pos x="24" y="10"/>
                </a:cxn>
                <a:cxn ang="0">
                  <a:pos x="24" y="5"/>
                </a:cxn>
                <a:cxn ang="0">
                  <a:pos x="4" y="0"/>
                </a:cxn>
              </a:cxnLst>
              <a:rect l="0" t="0" r="r" b="b"/>
              <a:pathLst>
                <a:path w="24" h="10">
                  <a:moveTo>
                    <a:pt x="4" y="0"/>
                  </a:moveTo>
                  <a:lnTo>
                    <a:pt x="0" y="5"/>
                  </a:lnTo>
                  <a:lnTo>
                    <a:pt x="4" y="5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53" name="Freeform 125"/>
            <p:cNvSpPr>
              <a:spLocks/>
            </p:cNvSpPr>
            <p:nvPr/>
          </p:nvSpPr>
          <p:spPr bwMode="auto">
            <a:xfrm>
              <a:off x="2717" y="1589"/>
              <a:ext cx="24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20" y="10"/>
                </a:cxn>
                <a:cxn ang="0">
                  <a:pos x="24" y="10"/>
                </a:cxn>
                <a:cxn ang="0">
                  <a:pos x="20" y="5"/>
                </a:cxn>
                <a:cxn ang="0">
                  <a:pos x="0" y="0"/>
                </a:cxn>
              </a:cxnLst>
              <a:rect l="0" t="0" r="r" b="b"/>
              <a:pathLst>
                <a:path w="24" h="10">
                  <a:moveTo>
                    <a:pt x="0" y="0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20" y="10"/>
                  </a:lnTo>
                  <a:lnTo>
                    <a:pt x="24" y="10"/>
                  </a:lnTo>
                  <a:lnTo>
                    <a:pt x="2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54" name="Freeform 126"/>
            <p:cNvSpPr>
              <a:spLocks/>
            </p:cNvSpPr>
            <p:nvPr/>
          </p:nvSpPr>
          <p:spPr bwMode="auto">
            <a:xfrm>
              <a:off x="2751" y="1599"/>
              <a:ext cx="19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9" y="9"/>
                </a:cxn>
                <a:cxn ang="0">
                  <a:pos x="19" y="9"/>
                </a:cxn>
                <a:cxn ang="0">
                  <a:pos x="19" y="4"/>
                </a:cxn>
                <a:cxn ang="0">
                  <a:pos x="0" y="0"/>
                </a:cxn>
              </a:cxnLst>
              <a:rect l="0" t="0" r="r" b="b"/>
              <a:pathLst>
                <a:path w="19" h="9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55" name="Freeform 127"/>
            <p:cNvSpPr>
              <a:spLocks/>
            </p:cNvSpPr>
            <p:nvPr/>
          </p:nvSpPr>
          <p:spPr bwMode="auto">
            <a:xfrm>
              <a:off x="2780" y="1608"/>
              <a:ext cx="24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5" y="5"/>
                </a:cxn>
                <a:cxn ang="0">
                  <a:pos x="24" y="10"/>
                </a:cxn>
                <a:cxn ang="0">
                  <a:pos x="24" y="10"/>
                </a:cxn>
                <a:cxn ang="0">
                  <a:pos x="24" y="5"/>
                </a:cxn>
                <a:cxn ang="0">
                  <a:pos x="5" y="0"/>
                </a:cxn>
              </a:cxnLst>
              <a:rect l="0" t="0" r="r" b="b"/>
              <a:pathLst>
                <a:path w="24" h="10">
                  <a:moveTo>
                    <a:pt x="5" y="0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56" name="Freeform 128"/>
            <p:cNvSpPr>
              <a:spLocks/>
            </p:cNvSpPr>
            <p:nvPr/>
          </p:nvSpPr>
          <p:spPr bwMode="auto">
            <a:xfrm>
              <a:off x="2813" y="1618"/>
              <a:ext cx="24" cy="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5" y="5"/>
                </a:cxn>
                <a:cxn ang="0">
                  <a:pos x="20" y="9"/>
                </a:cxn>
                <a:cxn ang="0">
                  <a:pos x="24" y="9"/>
                </a:cxn>
                <a:cxn ang="0">
                  <a:pos x="20" y="5"/>
                </a:cxn>
                <a:cxn ang="0">
                  <a:pos x="5" y="0"/>
                </a:cxn>
              </a:cxnLst>
              <a:rect l="0" t="0" r="r" b="b"/>
              <a:pathLst>
                <a:path w="24" h="9">
                  <a:moveTo>
                    <a:pt x="5" y="0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20" y="9"/>
                  </a:lnTo>
                  <a:lnTo>
                    <a:pt x="24" y="9"/>
                  </a:lnTo>
                  <a:lnTo>
                    <a:pt x="20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57" name="Freeform 129"/>
            <p:cNvSpPr>
              <a:spLocks/>
            </p:cNvSpPr>
            <p:nvPr/>
          </p:nvSpPr>
          <p:spPr bwMode="auto">
            <a:xfrm>
              <a:off x="2847" y="1627"/>
              <a:ext cx="24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9" y="10"/>
                </a:cxn>
                <a:cxn ang="0">
                  <a:pos x="24" y="10"/>
                </a:cxn>
                <a:cxn ang="0">
                  <a:pos x="19" y="5"/>
                </a:cxn>
                <a:cxn ang="0">
                  <a:pos x="0" y="0"/>
                </a:cxn>
              </a:cxnLst>
              <a:rect l="0" t="0" r="r" b="b"/>
              <a:pathLst>
                <a:path w="24" h="10">
                  <a:moveTo>
                    <a:pt x="0" y="0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19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58" name="Freeform 130"/>
            <p:cNvSpPr>
              <a:spLocks/>
            </p:cNvSpPr>
            <p:nvPr/>
          </p:nvSpPr>
          <p:spPr bwMode="auto">
            <a:xfrm>
              <a:off x="2876" y="1637"/>
              <a:ext cx="24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5" y="5"/>
                </a:cxn>
                <a:cxn ang="0">
                  <a:pos x="24" y="10"/>
                </a:cxn>
                <a:cxn ang="0">
                  <a:pos x="24" y="10"/>
                </a:cxn>
                <a:cxn ang="0">
                  <a:pos x="24" y="5"/>
                </a:cxn>
                <a:cxn ang="0">
                  <a:pos x="5" y="0"/>
                </a:cxn>
              </a:cxnLst>
              <a:rect l="0" t="0" r="r" b="b"/>
              <a:pathLst>
                <a:path w="24" h="10">
                  <a:moveTo>
                    <a:pt x="5" y="0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59" name="Freeform 131"/>
            <p:cNvSpPr>
              <a:spLocks/>
            </p:cNvSpPr>
            <p:nvPr/>
          </p:nvSpPr>
          <p:spPr bwMode="auto">
            <a:xfrm>
              <a:off x="2909" y="1647"/>
              <a:ext cx="24" cy="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4"/>
                </a:cxn>
                <a:cxn ang="0">
                  <a:pos x="5" y="4"/>
                </a:cxn>
                <a:cxn ang="0">
                  <a:pos x="24" y="9"/>
                </a:cxn>
                <a:cxn ang="0">
                  <a:pos x="24" y="9"/>
                </a:cxn>
                <a:cxn ang="0">
                  <a:pos x="24" y="4"/>
                </a:cxn>
                <a:cxn ang="0">
                  <a:pos x="5" y="0"/>
                </a:cxn>
              </a:cxnLst>
              <a:rect l="0" t="0" r="r" b="b"/>
              <a:pathLst>
                <a:path w="24" h="9">
                  <a:moveTo>
                    <a:pt x="5" y="0"/>
                  </a:moveTo>
                  <a:lnTo>
                    <a:pt x="0" y="4"/>
                  </a:lnTo>
                  <a:lnTo>
                    <a:pt x="5" y="4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4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60" name="Freeform 132"/>
            <p:cNvSpPr>
              <a:spLocks/>
            </p:cNvSpPr>
            <p:nvPr/>
          </p:nvSpPr>
          <p:spPr bwMode="auto">
            <a:xfrm>
              <a:off x="2943" y="1656"/>
              <a:ext cx="24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9" y="10"/>
                </a:cxn>
                <a:cxn ang="0">
                  <a:pos x="24" y="10"/>
                </a:cxn>
                <a:cxn ang="0">
                  <a:pos x="19" y="5"/>
                </a:cxn>
                <a:cxn ang="0">
                  <a:pos x="0" y="0"/>
                </a:cxn>
              </a:cxnLst>
              <a:rect l="0" t="0" r="r" b="b"/>
              <a:pathLst>
                <a:path w="24" h="10">
                  <a:moveTo>
                    <a:pt x="0" y="0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19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61" name="Freeform 133"/>
            <p:cNvSpPr>
              <a:spLocks/>
            </p:cNvSpPr>
            <p:nvPr/>
          </p:nvSpPr>
          <p:spPr bwMode="auto">
            <a:xfrm>
              <a:off x="2977" y="1666"/>
              <a:ext cx="19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9" y="9"/>
                </a:cxn>
                <a:cxn ang="0">
                  <a:pos x="19" y="9"/>
                </a:cxn>
                <a:cxn ang="0">
                  <a:pos x="19" y="5"/>
                </a:cxn>
                <a:cxn ang="0">
                  <a:pos x="0" y="0"/>
                </a:cxn>
              </a:cxnLst>
              <a:rect l="0" t="0" r="r" b="b"/>
              <a:pathLst>
                <a:path w="19" h="9">
                  <a:moveTo>
                    <a:pt x="0" y="0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62" name="Freeform 134"/>
            <p:cNvSpPr>
              <a:spLocks/>
            </p:cNvSpPr>
            <p:nvPr/>
          </p:nvSpPr>
          <p:spPr bwMode="auto">
            <a:xfrm>
              <a:off x="3005" y="1675"/>
              <a:ext cx="24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5" y="5"/>
                </a:cxn>
                <a:cxn ang="0">
                  <a:pos x="24" y="10"/>
                </a:cxn>
                <a:cxn ang="0">
                  <a:pos x="24" y="10"/>
                </a:cxn>
                <a:cxn ang="0">
                  <a:pos x="24" y="5"/>
                </a:cxn>
                <a:cxn ang="0">
                  <a:pos x="5" y="0"/>
                </a:cxn>
              </a:cxnLst>
              <a:rect l="0" t="0" r="r" b="b"/>
              <a:pathLst>
                <a:path w="24" h="10">
                  <a:moveTo>
                    <a:pt x="5" y="0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63" name="Freeform 135"/>
            <p:cNvSpPr>
              <a:spLocks/>
            </p:cNvSpPr>
            <p:nvPr/>
          </p:nvSpPr>
          <p:spPr bwMode="auto">
            <a:xfrm>
              <a:off x="3039" y="1685"/>
              <a:ext cx="24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5" y="5"/>
                </a:cxn>
                <a:cxn ang="0">
                  <a:pos x="19" y="10"/>
                </a:cxn>
                <a:cxn ang="0">
                  <a:pos x="24" y="10"/>
                </a:cxn>
                <a:cxn ang="0">
                  <a:pos x="19" y="5"/>
                </a:cxn>
                <a:cxn ang="0">
                  <a:pos x="5" y="0"/>
                </a:cxn>
              </a:cxnLst>
              <a:rect l="0" t="0" r="r" b="b"/>
              <a:pathLst>
                <a:path w="24" h="10">
                  <a:moveTo>
                    <a:pt x="5" y="0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19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64" name="Freeform 136"/>
            <p:cNvSpPr>
              <a:spLocks/>
            </p:cNvSpPr>
            <p:nvPr/>
          </p:nvSpPr>
          <p:spPr bwMode="auto">
            <a:xfrm>
              <a:off x="3073" y="1695"/>
              <a:ext cx="24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9" y="9"/>
                </a:cxn>
                <a:cxn ang="0">
                  <a:pos x="24" y="9"/>
                </a:cxn>
                <a:cxn ang="0">
                  <a:pos x="19" y="4"/>
                </a:cxn>
                <a:cxn ang="0">
                  <a:pos x="0" y="0"/>
                </a:cxn>
              </a:cxnLst>
              <a:rect l="0" t="0" r="r" b="b"/>
              <a:pathLst>
                <a:path w="24" h="9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19" y="9"/>
                  </a:lnTo>
                  <a:lnTo>
                    <a:pt x="24" y="9"/>
                  </a:lnTo>
                  <a:lnTo>
                    <a:pt x="19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65" name="Freeform 137"/>
            <p:cNvSpPr>
              <a:spLocks/>
            </p:cNvSpPr>
            <p:nvPr/>
          </p:nvSpPr>
          <p:spPr bwMode="auto">
            <a:xfrm>
              <a:off x="3101" y="1704"/>
              <a:ext cx="24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5" y="5"/>
                </a:cxn>
                <a:cxn ang="0">
                  <a:pos x="24" y="10"/>
                </a:cxn>
                <a:cxn ang="0">
                  <a:pos x="24" y="10"/>
                </a:cxn>
                <a:cxn ang="0">
                  <a:pos x="24" y="5"/>
                </a:cxn>
                <a:cxn ang="0">
                  <a:pos x="5" y="0"/>
                </a:cxn>
              </a:cxnLst>
              <a:rect l="0" t="0" r="r" b="b"/>
              <a:pathLst>
                <a:path w="24" h="10">
                  <a:moveTo>
                    <a:pt x="5" y="0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66" name="Freeform 138"/>
            <p:cNvSpPr>
              <a:spLocks/>
            </p:cNvSpPr>
            <p:nvPr/>
          </p:nvSpPr>
          <p:spPr bwMode="auto">
            <a:xfrm>
              <a:off x="3135" y="1714"/>
              <a:ext cx="24" cy="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5" y="5"/>
                </a:cxn>
                <a:cxn ang="0">
                  <a:pos x="24" y="9"/>
                </a:cxn>
                <a:cxn ang="0">
                  <a:pos x="24" y="9"/>
                </a:cxn>
                <a:cxn ang="0">
                  <a:pos x="24" y="5"/>
                </a:cxn>
                <a:cxn ang="0">
                  <a:pos x="5" y="0"/>
                </a:cxn>
              </a:cxnLst>
              <a:rect l="0" t="0" r="r" b="b"/>
              <a:pathLst>
                <a:path w="24" h="9">
                  <a:moveTo>
                    <a:pt x="5" y="0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4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67" name="Freeform 139"/>
            <p:cNvSpPr>
              <a:spLocks/>
            </p:cNvSpPr>
            <p:nvPr/>
          </p:nvSpPr>
          <p:spPr bwMode="auto">
            <a:xfrm>
              <a:off x="3169" y="1723"/>
              <a:ext cx="24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9" y="10"/>
                </a:cxn>
                <a:cxn ang="0">
                  <a:pos x="24" y="10"/>
                </a:cxn>
                <a:cxn ang="0">
                  <a:pos x="19" y="5"/>
                </a:cxn>
                <a:cxn ang="0">
                  <a:pos x="0" y="0"/>
                </a:cxn>
              </a:cxnLst>
              <a:rect l="0" t="0" r="r" b="b"/>
              <a:pathLst>
                <a:path w="24" h="10">
                  <a:moveTo>
                    <a:pt x="0" y="0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19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68" name="Freeform 140"/>
            <p:cNvSpPr>
              <a:spLocks/>
            </p:cNvSpPr>
            <p:nvPr/>
          </p:nvSpPr>
          <p:spPr bwMode="auto">
            <a:xfrm>
              <a:off x="3202" y="1733"/>
              <a:ext cx="19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9" y="10"/>
                </a:cxn>
                <a:cxn ang="0">
                  <a:pos x="19" y="10"/>
                </a:cxn>
                <a:cxn ang="0">
                  <a:pos x="19" y="5"/>
                </a:cxn>
                <a:cxn ang="0">
                  <a:pos x="0" y="0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69" name="Freeform 141"/>
            <p:cNvSpPr>
              <a:spLocks/>
            </p:cNvSpPr>
            <p:nvPr/>
          </p:nvSpPr>
          <p:spPr bwMode="auto">
            <a:xfrm>
              <a:off x="3231" y="1743"/>
              <a:ext cx="24" cy="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5" y="5"/>
                </a:cxn>
                <a:cxn ang="0">
                  <a:pos x="24" y="9"/>
                </a:cxn>
                <a:cxn ang="0">
                  <a:pos x="24" y="9"/>
                </a:cxn>
                <a:cxn ang="0">
                  <a:pos x="24" y="5"/>
                </a:cxn>
                <a:cxn ang="0">
                  <a:pos x="5" y="0"/>
                </a:cxn>
              </a:cxnLst>
              <a:rect l="0" t="0" r="r" b="b"/>
              <a:pathLst>
                <a:path w="24" h="9">
                  <a:moveTo>
                    <a:pt x="5" y="0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4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70" name="Freeform 142"/>
            <p:cNvSpPr>
              <a:spLocks/>
            </p:cNvSpPr>
            <p:nvPr/>
          </p:nvSpPr>
          <p:spPr bwMode="auto">
            <a:xfrm>
              <a:off x="3265" y="1752"/>
              <a:ext cx="24" cy="1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4" y="5"/>
                </a:cxn>
                <a:cxn ang="0">
                  <a:pos x="19" y="10"/>
                </a:cxn>
                <a:cxn ang="0">
                  <a:pos x="24" y="10"/>
                </a:cxn>
                <a:cxn ang="0">
                  <a:pos x="19" y="5"/>
                </a:cxn>
                <a:cxn ang="0">
                  <a:pos x="4" y="0"/>
                </a:cxn>
              </a:cxnLst>
              <a:rect l="0" t="0" r="r" b="b"/>
              <a:pathLst>
                <a:path w="24" h="10">
                  <a:moveTo>
                    <a:pt x="4" y="0"/>
                  </a:moveTo>
                  <a:lnTo>
                    <a:pt x="0" y="0"/>
                  </a:lnTo>
                  <a:lnTo>
                    <a:pt x="4" y="5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19" y="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71" name="Freeform 143"/>
            <p:cNvSpPr>
              <a:spLocks/>
            </p:cNvSpPr>
            <p:nvPr/>
          </p:nvSpPr>
          <p:spPr bwMode="auto">
            <a:xfrm>
              <a:off x="3298" y="1762"/>
              <a:ext cx="24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9" y="10"/>
                </a:cxn>
                <a:cxn ang="0">
                  <a:pos x="24" y="10"/>
                </a:cxn>
                <a:cxn ang="0">
                  <a:pos x="19" y="5"/>
                </a:cxn>
                <a:cxn ang="0">
                  <a:pos x="0" y="0"/>
                </a:cxn>
              </a:cxnLst>
              <a:rect l="0" t="0" r="r" b="b"/>
              <a:pathLst>
                <a:path w="24" h="10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19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72" name="Freeform 144"/>
            <p:cNvSpPr>
              <a:spLocks/>
            </p:cNvSpPr>
            <p:nvPr/>
          </p:nvSpPr>
          <p:spPr bwMode="auto">
            <a:xfrm>
              <a:off x="3327" y="1772"/>
              <a:ext cx="24" cy="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5" y="4"/>
                </a:cxn>
                <a:cxn ang="0">
                  <a:pos x="24" y="9"/>
                </a:cxn>
                <a:cxn ang="0">
                  <a:pos x="24" y="9"/>
                </a:cxn>
                <a:cxn ang="0">
                  <a:pos x="24" y="4"/>
                </a:cxn>
                <a:cxn ang="0">
                  <a:pos x="5" y="0"/>
                </a:cxn>
              </a:cxnLst>
              <a:rect l="0" t="0" r="r" b="b"/>
              <a:pathLst>
                <a:path w="24" h="9">
                  <a:moveTo>
                    <a:pt x="5" y="0"/>
                  </a:moveTo>
                  <a:lnTo>
                    <a:pt x="0" y="0"/>
                  </a:lnTo>
                  <a:lnTo>
                    <a:pt x="5" y="4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4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73" name="Freeform 145"/>
            <p:cNvSpPr>
              <a:spLocks/>
            </p:cNvSpPr>
            <p:nvPr/>
          </p:nvSpPr>
          <p:spPr bwMode="auto">
            <a:xfrm>
              <a:off x="3361" y="1781"/>
              <a:ext cx="24" cy="1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4" y="5"/>
                </a:cxn>
                <a:cxn ang="0">
                  <a:pos x="19" y="10"/>
                </a:cxn>
                <a:cxn ang="0">
                  <a:pos x="24" y="10"/>
                </a:cxn>
                <a:cxn ang="0">
                  <a:pos x="19" y="5"/>
                </a:cxn>
                <a:cxn ang="0">
                  <a:pos x="4" y="0"/>
                </a:cxn>
              </a:cxnLst>
              <a:rect l="0" t="0" r="r" b="b"/>
              <a:pathLst>
                <a:path w="24" h="10">
                  <a:moveTo>
                    <a:pt x="4" y="0"/>
                  </a:moveTo>
                  <a:lnTo>
                    <a:pt x="0" y="0"/>
                  </a:lnTo>
                  <a:lnTo>
                    <a:pt x="4" y="5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19" y="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74" name="Freeform 146"/>
            <p:cNvSpPr>
              <a:spLocks/>
            </p:cNvSpPr>
            <p:nvPr/>
          </p:nvSpPr>
          <p:spPr bwMode="auto">
            <a:xfrm>
              <a:off x="3394" y="1791"/>
              <a:ext cx="24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9" y="9"/>
                </a:cxn>
                <a:cxn ang="0">
                  <a:pos x="24" y="9"/>
                </a:cxn>
                <a:cxn ang="0">
                  <a:pos x="19" y="5"/>
                </a:cxn>
                <a:cxn ang="0">
                  <a:pos x="0" y="0"/>
                </a:cxn>
              </a:cxnLst>
              <a:rect l="0" t="0" r="r" b="b"/>
              <a:pathLst>
                <a:path w="24" h="9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9" y="9"/>
                  </a:lnTo>
                  <a:lnTo>
                    <a:pt x="24" y="9"/>
                  </a:lnTo>
                  <a:lnTo>
                    <a:pt x="19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75" name="Freeform 147"/>
            <p:cNvSpPr>
              <a:spLocks/>
            </p:cNvSpPr>
            <p:nvPr/>
          </p:nvSpPr>
          <p:spPr bwMode="auto">
            <a:xfrm>
              <a:off x="3428" y="1800"/>
              <a:ext cx="19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9" y="10"/>
                </a:cxn>
                <a:cxn ang="0">
                  <a:pos x="19" y="10"/>
                </a:cxn>
                <a:cxn ang="0">
                  <a:pos x="19" y="5"/>
                </a:cxn>
                <a:cxn ang="0">
                  <a:pos x="0" y="0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76" name="Freeform 148"/>
            <p:cNvSpPr>
              <a:spLocks/>
            </p:cNvSpPr>
            <p:nvPr/>
          </p:nvSpPr>
          <p:spPr bwMode="auto">
            <a:xfrm>
              <a:off x="3457" y="1810"/>
              <a:ext cx="24" cy="1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4" y="5"/>
                </a:cxn>
                <a:cxn ang="0">
                  <a:pos x="24" y="10"/>
                </a:cxn>
                <a:cxn ang="0">
                  <a:pos x="24" y="10"/>
                </a:cxn>
                <a:cxn ang="0">
                  <a:pos x="24" y="5"/>
                </a:cxn>
                <a:cxn ang="0">
                  <a:pos x="4" y="0"/>
                </a:cxn>
              </a:cxnLst>
              <a:rect l="0" t="0" r="r" b="b"/>
              <a:pathLst>
                <a:path w="24" h="10">
                  <a:moveTo>
                    <a:pt x="4" y="0"/>
                  </a:moveTo>
                  <a:lnTo>
                    <a:pt x="0" y="0"/>
                  </a:lnTo>
                  <a:lnTo>
                    <a:pt x="4" y="5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77" name="Freeform 149"/>
            <p:cNvSpPr>
              <a:spLocks/>
            </p:cNvSpPr>
            <p:nvPr/>
          </p:nvSpPr>
          <p:spPr bwMode="auto">
            <a:xfrm>
              <a:off x="3490" y="1820"/>
              <a:ext cx="24" cy="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5" y="4"/>
                </a:cxn>
                <a:cxn ang="0">
                  <a:pos x="20" y="9"/>
                </a:cxn>
                <a:cxn ang="0">
                  <a:pos x="24" y="9"/>
                </a:cxn>
                <a:cxn ang="0">
                  <a:pos x="20" y="4"/>
                </a:cxn>
                <a:cxn ang="0">
                  <a:pos x="5" y="0"/>
                </a:cxn>
              </a:cxnLst>
              <a:rect l="0" t="0" r="r" b="b"/>
              <a:pathLst>
                <a:path w="24" h="9">
                  <a:moveTo>
                    <a:pt x="5" y="0"/>
                  </a:moveTo>
                  <a:lnTo>
                    <a:pt x="0" y="0"/>
                  </a:lnTo>
                  <a:lnTo>
                    <a:pt x="5" y="4"/>
                  </a:lnTo>
                  <a:lnTo>
                    <a:pt x="20" y="9"/>
                  </a:lnTo>
                  <a:lnTo>
                    <a:pt x="24" y="9"/>
                  </a:lnTo>
                  <a:lnTo>
                    <a:pt x="20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78" name="Freeform 150"/>
            <p:cNvSpPr>
              <a:spLocks/>
            </p:cNvSpPr>
            <p:nvPr/>
          </p:nvSpPr>
          <p:spPr bwMode="auto">
            <a:xfrm>
              <a:off x="3524" y="1829"/>
              <a:ext cx="24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9" y="10"/>
                </a:cxn>
                <a:cxn ang="0">
                  <a:pos x="24" y="5"/>
                </a:cxn>
                <a:cxn ang="0">
                  <a:pos x="19" y="5"/>
                </a:cxn>
                <a:cxn ang="0">
                  <a:pos x="0" y="0"/>
                </a:cxn>
              </a:cxnLst>
              <a:rect l="0" t="0" r="r" b="b"/>
              <a:pathLst>
                <a:path w="24" h="10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9" y="10"/>
                  </a:lnTo>
                  <a:lnTo>
                    <a:pt x="24" y="5"/>
                  </a:lnTo>
                  <a:lnTo>
                    <a:pt x="19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79" name="Freeform 151"/>
            <p:cNvSpPr>
              <a:spLocks/>
            </p:cNvSpPr>
            <p:nvPr/>
          </p:nvSpPr>
          <p:spPr bwMode="auto">
            <a:xfrm>
              <a:off x="3553" y="1839"/>
              <a:ext cx="24" cy="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5" y="5"/>
                </a:cxn>
                <a:cxn ang="0">
                  <a:pos x="24" y="9"/>
                </a:cxn>
                <a:cxn ang="0">
                  <a:pos x="24" y="5"/>
                </a:cxn>
                <a:cxn ang="0">
                  <a:pos x="24" y="5"/>
                </a:cxn>
                <a:cxn ang="0">
                  <a:pos x="5" y="0"/>
                </a:cxn>
              </a:cxnLst>
              <a:rect l="0" t="0" r="r" b="b"/>
              <a:pathLst>
                <a:path w="24" h="9">
                  <a:moveTo>
                    <a:pt x="5" y="0"/>
                  </a:moveTo>
                  <a:lnTo>
                    <a:pt x="0" y="0"/>
                  </a:lnTo>
                  <a:lnTo>
                    <a:pt x="5" y="5"/>
                  </a:lnTo>
                  <a:lnTo>
                    <a:pt x="24" y="9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80" name="Freeform 152"/>
            <p:cNvSpPr>
              <a:spLocks/>
            </p:cNvSpPr>
            <p:nvPr/>
          </p:nvSpPr>
          <p:spPr bwMode="auto">
            <a:xfrm>
              <a:off x="3586" y="1848"/>
              <a:ext cx="24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5" y="5"/>
                </a:cxn>
                <a:cxn ang="0">
                  <a:pos x="20" y="10"/>
                </a:cxn>
                <a:cxn ang="0">
                  <a:pos x="24" y="5"/>
                </a:cxn>
                <a:cxn ang="0">
                  <a:pos x="20" y="5"/>
                </a:cxn>
                <a:cxn ang="0">
                  <a:pos x="5" y="0"/>
                </a:cxn>
              </a:cxnLst>
              <a:rect l="0" t="0" r="r" b="b"/>
              <a:pathLst>
                <a:path w="24" h="10">
                  <a:moveTo>
                    <a:pt x="5" y="0"/>
                  </a:moveTo>
                  <a:lnTo>
                    <a:pt x="0" y="0"/>
                  </a:lnTo>
                  <a:lnTo>
                    <a:pt x="5" y="5"/>
                  </a:lnTo>
                  <a:lnTo>
                    <a:pt x="20" y="10"/>
                  </a:lnTo>
                  <a:lnTo>
                    <a:pt x="24" y="5"/>
                  </a:lnTo>
                  <a:lnTo>
                    <a:pt x="20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81" name="Freeform 153"/>
            <p:cNvSpPr>
              <a:spLocks/>
            </p:cNvSpPr>
            <p:nvPr/>
          </p:nvSpPr>
          <p:spPr bwMode="auto">
            <a:xfrm>
              <a:off x="3620" y="1858"/>
              <a:ext cx="24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9" y="10"/>
                </a:cxn>
                <a:cxn ang="0">
                  <a:pos x="24" y="5"/>
                </a:cxn>
                <a:cxn ang="0">
                  <a:pos x="19" y="5"/>
                </a:cxn>
                <a:cxn ang="0">
                  <a:pos x="0" y="0"/>
                </a:cxn>
              </a:cxnLst>
              <a:rect l="0" t="0" r="r" b="b"/>
              <a:pathLst>
                <a:path w="24" h="10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9" y="10"/>
                  </a:lnTo>
                  <a:lnTo>
                    <a:pt x="24" y="5"/>
                  </a:lnTo>
                  <a:lnTo>
                    <a:pt x="19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82" name="Freeform 154"/>
            <p:cNvSpPr>
              <a:spLocks/>
            </p:cNvSpPr>
            <p:nvPr/>
          </p:nvSpPr>
          <p:spPr bwMode="auto">
            <a:xfrm>
              <a:off x="3654" y="1868"/>
              <a:ext cx="19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19" y="9"/>
                </a:cxn>
                <a:cxn ang="0">
                  <a:pos x="19" y="4"/>
                </a:cxn>
                <a:cxn ang="0">
                  <a:pos x="19" y="4"/>
                </a:cxn>
                <a:cxn ang="0">
                  <a:pos x="0" y="0"/>
                </a:cxn>
              </a:cxnLst>
              <a:rect l="0" t="0" r="r" b="b"/>
              <a:pathLst>
                <a:path w="19" h="9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19" y="9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83" name="Freeform 155"/>
            <p:cNvSpPr>
              <a:spLocks/>
            </p:cNvSpPr>
            <p:nvPr/>
          </p:nvSpPr>
          <p:spPr bwMode="auto">
            <a:xfrm>
              <a:off x="3682" y="1877"/>
              <a:ext cx="24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5" y="5"/>
                </a:cxn>
                <a:cxn ang="0">
                  <a:pos x="24" y="10"/>
                </a:cxn>
                <a:cxn ang="0">
                  <a:pos x="24" y="5"/>
                </a:cxn>
                <a:cxn ang="0">
                  <a:pos x="24" y="5"/>
                </a:cxn>
                <a:cxn ang="0">
                  <a:pos x="5" y="0"/>
                </a:cxn>
              </a:cxnLst>
              <a:rect l="0" t="0" r="r" b="b"/>
              <a:pathLst>
                <a:path w="24" h="10">
                  <a:moveTo>
                    <a:pt x="5" y="0"/>
                  </a:moveTo>
                  <a:lnTo>
                    <a:pt x="0" y="0"/>
                  </a:lnTo>
                  <a:lnTo>
                    <a:pt x="5" y="5"/>
                  </a:lnTo>
                  <a:lnTo>
                    <a:pt x="24" y="10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84" name="Freeform 156"/>
            <p:cNvSpPr>
              <a:spLocks/>
            </p:cNvSpPr>
            <p:nvPr/>
          </p:nvSpPr>
          <p:spPr bwMode="auto">
            <a:xfrm>
              <a:off x="3716" y="1887"/>
              <a:ext cx="24" cy="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5" y="5"/>
                </a:cxn>
                <a:cxn ang="0">
                  <a:pos x="19" y="9"/>
                </a:cxn>
                <a:cxn ang="0">
                  <a:pos x="24" y="5"/>
                </a:cxn>
                <a:cxn ang="0">
                  <a:pos x="19" y="5"/>
                </a:cxn>
                <a:cxn ang="0">
                  <a:pos x="5" y="0"/>
                </a:cxn>
              </a:cxnLst>
              <a:rect l="0" t="0" r="r" b="b"/>
              <a:pathLst>
                <a:path w="24" h="9">
                  <a:moveTo>
                    <a:pt x="5" y="0"/>
                  </a:moveTo>
                  <a:lnTo>
                    <a:pt x="0" y="0"/>
                  </a:lnTo>
                  <a:lnTo>
                    <a:pt x="5" y="5"/>
                  </a:lnTo>
                  <a:lnTo>
                    <a:pt x="19" y="9"/>
                  </a:lnTo>
                  <a:lnTo>
                    <a:pt x="24" y="5"/>
                  </a:lnTo>
                  <a:lnTo>
                    <a:pt x="19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85" name="Freeform 157"/>
            <p:cNvSpPr>
              <a:spLocks/>
            </p:cNvSpPr>
            <p:nvPr/>
          </p:nvSpPr>
          <p:spPr bwMode="auto">
            <a:xfrm>
              <a:off x="3750" y="1896"/>
              <a:ext cx="24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9" y="10"/>
                </a:cxn>
                <a:cxn ang="0">
                  <a:pos x="24" y="5"/>
                </a:cxn>
                <a:cxn ang="0">
                  <a:pos x="19" y="5"/>
                </a:cxn>
                <a:cxn ang="0">
                  <a:pos x="0" y="0"/>
                </a:cxn>
              </a:cxnLst>
              <a:rect l="0" t="0" r="r" b="b"/>
              <a:pathLst>
                <a:path w="24" h="10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9" y="10"/>
                  </a:lnTo>
                  <a:lnTo>
                    <a:pt x="24" y="5"/>
                  </a:lnTo>
                  <a:lnTo>
                    <a:pt x="19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86" name="Freeform 158"/>
            <p:cNvSpPr>
              <a:spLocks/>
            </p:cNvSpPr>
            <p:nvPr/>
          </p:nvSpPr>
          <p:spPr bwMode="auto">
            <a:xfrm>
              <a:off x="3778" y="1906"/>
              <a:ext cx="24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5" y="5"/>
                </a:cxn>
                <a:cxn ang="0">
                  <a:pos x="24" y="10"/>
                </a:cxn>
                <a:cxn ang="0">
                  <a:pos x="24" y="5"/>
                </a:cxn>
                <a:cxn ang="0">
                  <a:pos x="24" y="5"/>
                </a:cxn>
                <a:cxn ang="0">
                  <a:pos x="5" y="0"/>
                </a:cxn>
              </a:cxnLst>
              <a:rect l="0" t="0" r="r" b="b"/>
              <a:pathLst>
                <a:path w="24" h="10">
                  <a:moveTo>
                    <a:pt x="5" y="0"/>
                  </a:moveTo>
                  <a:lnTo>
                    <a:pt x="0" y="0"/>
                  </a:lnTo>
                  <a:lnTo>
                    <a:pt x="5" y="5"/>
                  </a:lnTo>
                  <a:lnTo>
                    <a:pt x="24" y="10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87" name="Freeform 159"/>
            <p:cNvSpPr>
              <a:spLocks/>
            </p:cNvSpPr>
            <p:nvPr/>
          </p:nvSpPr>
          <p:spPr bwMode="auto">
            <a:xfrm>
              <a:off x="3812" y="1916"/>
              <a:ext cx="24" cy="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5" y="4"/>
                </a:cxn>
                <a:cxn ang="0">
                  <a:pos x="19" y="9"/>
                </a:cxn>
                <a:cxn ang="0">
                  <a:pos x="24" y="4"/>
                </a:cxn>
                <a:cxn ang="0">
                  <a:pos x="19" y="4"/>
                </a:cxn>
                <a:cxn ang="0">
                  <a:pos x="5" y="0"/>
                </a:cxn>
              </a:cxnLst>
              <a:rect l="0" t="0" r="r" b="b"/>
              <a:pathLst>
                <a:path w="24" h="9">
                  <a:moveTo>
                    <a:pt x="5" y="0"/>
                  </a:moveTo>
                  <a:lnTo>
                    <a:pt x="0" y="0"/>
                  </a:lnTo>
                  <a:lnTo>
                    <a:pt x="5" y="4"/>
                  </a:lnTo>
                  <a:lnTo>
                    <a:pt x="19" y="9"/>
                  </a:lnTo>
                  <a:lnTo>
                    <a:pt x="24" y="4"/>
                  </a:lnTo>
                  <a:lnTo>
                    <a:pt x="19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88" name="Freeform 160"/>
            <p:cNvSpPr>
              <a:spLocks/>
            </p:cNvSpPr>
            <p:nvPr/>
          </p:nvSpPr>
          <p:spPr bwMode="auto">
            <a:xfrm>
              <a:off x="3846" y="1925"/>
              <a:ext cx="24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9" y="10"/>
                </a:cxn>
                <a:cxn ang="0">
                  <a:pos x="24" y="5"/>
                </a:cxn>
                <a:cxn ang="0">
                  <a:pos x="19" y="5"/>
                </a:cxn>
                <a:cxn ang="0">
                  <a:pos x="0" y="0"/>
                </a:cxn>
              </a:cxnLst>
              <a:rect l="0" t="0" r="r" b="b"/>
              <a:pathLst>
                <a:path w="24" h="10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9" y="10"/>
                  </a:lnTo>
                  <a:lnTo>
                    <a:pt x="24" y="5"/>
                  </a:lnTo>
                  <a:lnTo>
                    <a:pt x="19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89" name="Freeform 161"/>
            <p:cNvSpPr>
              <a:spLocks/>
            </p:cNvSpPr>
            <p:nvPr/>
          </p:nvSpPr>
          <p:spPr bwMode="auto">
            <a:xfrm>
              <a:off x="3879" y="1935"/>
              <a:ext cx="19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9" y="9"/>
                </a:cxn>
                <a:cxn ang="0">
                  <a:pos x="19" y="5"/>
                </a:cxn>
                <a:cxn ang="0">
                  <a:pos x="19" y="5"/>
                </a:cxn>
                <a:cxn ang="0">
                  <a:pos x="0" y="0"/>
                </a:cxn>
              </a:cxnLst>
              <a:rect l="0" t="0" r="r" b="b"/>
              <a:pathLst>
                <a:path w="19" h="9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9" y="9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90" name="Freeform 162"/>
            <p:cNvSpPr>
              <a:spLocks/>
            </p:cNvSpPr>
            <p:nvPr/>
          </p:nvSpPr>
          <p:spPr bwMode="auto">
            <a:xfrm>
              <a:off x="3908" y="1944"/>
              <a:ext cx="24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5" y="5"/>
                </a:cxn>
                <a:cxn ang="0">
                  <a:pos x="24" y="10"/>
                </a:cxn>
                <a:cxn ang="0">
                  <a:pos x="24" y="5"/>
                </a:cxn>
                <a:cxn ang="0">
                  <a:pos x="24" y="5"/>
                </a:cxn>
                <a:cxn ang="0">
                  <a:pos x="5" y="0"/>
                </a:cxn>
              </a:cxnLst>
              <a:rect l="0" t="0" r="r" b="b"/>
              <a:pathLst>
                <a:path w="24" h="10">
                  <a:moveTo>
                    <a:pt x="5" y="0"/>
                  </a:moveTo>
                  <a:lnTo>
                    <a:pt x="0" y="0"/>
                  </a:lnTo>
                  <a:lnTo>
                    <a:pt x="5" y="5"/>
                  </a:lnTo>
                  <a:lnTo>
                    <a:pt x="24" y="10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91" name="Freeform 163"/>
            <p:cNvSpPr>
              <a:spLocks/>
            </p:cNvSpPr>
            <p:nvPr/>
          </p:nvSpPr>
          <p:spPr bwMode="auto">
            <a:xfrm>
              <a:off x="3942" y="1954"/>
              <a:ext cx="24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9" y="10"/>
                </a:cxn>
                <a:cxn ang="0">
                  <a:pos x="24" y="5"/>
                </a:cxn>
                <a:cxn ang="0">
                  <a:pos x="19" y="5"/>
                </a:cxn>
                <a:cxn ang="0">
                  <a:pos x="0" y="0"/>
                </a:cxn>
              </a:cxnLst>
              <a:rect l="0" t="0" r="r" b="b"/>
              <a:pathLst>
                <a:path w="24" h="10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9" y="10"/>
                  </a:lnTo>
                  <a:lnTo>
                    <a:pt x="24" y="5"/>
                  </a:lnTo>
                  <a:lnTo>
                    <a:pt x="19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92" name="Freeform 164"/>
            <p:cNvSpPr>
              <a:spLocks/>
            </p:cNvSpPr>
            <p:nvPr/>
          </p:nvSpPr>
          <p:spPr bwMode="auto">
            <a:xfrm>
              <a:off x="3975" y="1964"/>
              <a:ext cx="24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19" y="9"/>
                </a:cxn>
                <a:cxn ang="0">
                  <a:pos x="24" y="4"/>
                </a:cxn>
                <a:cxn ang="0">
                  <a:pos x="19" y="4"/>
                </a:cxn>
                <a:cxn ang="0">
                  <a:pos x="0" y="0"/>
                </a:cxn>
              </a:cxnLst>
              <a:rect l="0" t="0" r="r" b="b"/>
              <a:pathLst>
                <a:path w="24" h="9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19" y="9"/>
                  </a:lnTo>
                  <a:lnTo>
                    <a:pt x="24" y="4"/>
                  </a:lnTo>
                  <a:lnTo>
                    <a:pt x="19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93" name="Freeform 165"/>
            <p:cNvSpPr>
              <a:spLocks/>
            </p:cNvSpPr>
            <p:nvPr/>
          </p:nvSpPr>
          <p:spPr bwMode="auto">
            <a:xfrm>
              <a:off x="4004" y="1973"/>
              <a:ext cx="24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5" y="5"/>
                </a:cxn>
                <a:cxn ang="0">
                  <a:pos x="24" y="10"/>
                </a:cxn>
                <a:cxn ang="0">
                  <a:pos x="24" y="5"/>
                </a:cxn>
                <a:cxn ang="0">
                  <a:pos x="24" y="5"/>
                </a:cxn>
                <a:cxn ang="0">
                  <a:pos x="5" y="0"/>
                </a:cxn>
              </a:cxnLst>
              <a:rect l="0" t="0" r="r" b="b"/>
              <a:pathLst>
                <a:path w="24" h="10">
                  <a:moveTo>
                    <a:pt x="5" y="0"/>
                  </a:moveTo>
                  <a:lnTo>
                    <a:pt x="0" y="0"/>
                  </a:lnTo>
                  <a:lnTo>
                    <a:pt x="5" y="5"/>
                  </a:lnTo>
                  <a:lnTo>
                    <a:pt x="24" y="10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94" name="Freeform 166"/>
            <p:cNvSpPr>
              <a:spLocks/>
            </p:cNvSpPr>
            <p:nvPr/>
          </p:nvSpPr>
          <p:spPr bwMode="auto">
            <a:xfrm>
              <a:off x="4038" y="1983"/>
              <a:ext cx="24" cy="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4" y="5"/>
                </a:cxn>
                <a:cxn ang="0">
                  <a:pos x="19" y="9"/>
                </a:cxn>
                <a:cxn ang="0">
                  <a:pos x="24" y="5"/>
                </a:cxn>
                <a:cxn ang="0">
                  <a:pos x="19" y="5"/>
                </a:cxn>
                <a:cxn ang="0">
                  <a:pos x="4" y="0"/>
                </a:cxn>
              </a:cxnLst>
              <a:rect l="0" t="0" r="r" b="b"/>
              <a:pathLst>
                <a:path w="24" h="9">
                  <a:moveTo>
                    <a:pt x="4" y="0"/>
                  </a:moveTo>
                  <a:lnTo>
                    <a:pt x="0" y="0"/>
                  </a:lnTo>
                  <a:lnTo>
                    <a:pt x="4" y="5"/>
                  </a:lnTo>
                  <a:lnTo>
                    <a:pt x="19" y="9"/>
                  </a:lnTo>
                  <a:lnTo>
                    <a:pt x="24" y="5"/>
                  </a:lnTo>
                  <a:lnTo>
                    <a:pt x="19" y="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95" name="Freeform 167"/>
            <p:cNvSpPr>
              <a:spLocks/>
            </p:cNvSpPr>
            <p:nvPr/>
          </p:nvSpPr>
          <p:spPr bwMode="auto">
            <a:xfrm>
              <a:off x="4047" y="1964"/>
              <a:ext cx="72" cy="62"/>
            </a:xfrm>
            <a:custGeom>
              <a:avLst/>
              <a:gdLst/>
              <a:ahLst/>
              <a:cxnLst>
                <a:cxn ang="0">
                  <a:pos x="0" y="62"/>
                </a:cxn>
                <a:cxn ang="0">
                  <a:pos x="72" y="48"/>
                </a:cxn>
                <a:cxn ang="0">
                  <a:pos x="24" y="0"/>
                </a:cxn>
                <a:cxn ang="0">
                  <a:pos x="0" y="62"/>
                </a:cxn>
              </a:cxnLst>
              <a:rect l="0" t="0" r="r" b="b"/>
              <a:pathLst>
                <a:path w="72" h="62">
                  <a:moveTo>
                    <a:pt x="0" y="62"/>
                  </a:moveTo>
                  <a:lnTo>
                    <a:pt x="72" y="48"/>
                  </a:lnTo>
                  <a:lnTo>
                    <a:pt x="24" y="0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68"/>
          <p:cNvGrpSpPr>
            <a:grpSpLocks/>
          </p:cNvGrpSpPr>
          <p:nvPr/>
        </p:nvGrpSpPr>
        <p:grpSpPr bwMode="auto">
          <a:xfrm>
            <a:off x="4751388" y="5189538"/>
            <a:ext cx="274637" cy="212725"/>
            <a:chOff x="3207" y="2972"/>
            <a:chExt cx="154" cy="134"/>
          </a:xfrm>
        </p:grpSpPr>
        <p:sp>
          <p:nvSpPr>
            <p:cNvPr id="765097" name="Freeform 169"/>
            <p:cNvSpPr>
              <a:spLocks/>
            </p:cNvSpPr>
            <p:nvPr/>
          </p:nvSpPr>
          <p:spPr bwMode="auto">
            <a:xfrm>
              <a:off x="3207" y="2972"/>
              <a:ext cx="19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4" y="14"/>
                </a:cxn>
                <a:cxn ang="0">
                  <a:pos x="19" y="14"/>
                </a:cxn>
                <a:cxn ang="0">
                  <a:pos x="14" y="10"/>
                </a:cxn>
                <a:cxn ang="0">
                  <a:pos x="0" y="0"/>
                </a:cxn>
              </a:cxnLst>
              <a:rect l="0" t="0" r="r" b="b"/>
              <a:pathLst>
                <a:path w="19" h="14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4" y="14"/>
                  </a:lnTo>
                  <a:lnTo>
                    <a:pt x="19" y="14"/>
                  </a:lnTo>
                  <a:lnTo>
                    <a:pt x="14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98" name="Freeform 170"/>
            <p:cNvSpPr>
              <a:spLocks/>
            </p:cNvSpPr>
            <p:nvPr/>
          </p:nvSpPr>
          <p:spPr bwMode="auto">
            <a:xfrm>
              <a:off x="3231" y="2991"/>
              <a:ext cx="19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4" y="19"/>
                </a:cxn>
                <a:cxn ang="0">
                  <a:pos x="19" y="15"/>
                </a:cxn>
                <a:cxn ang="0">
                  <a:pos x="14" y="15"/>
                </a:cxn>
                <a:cxn ang="0">
                  <a:pos x="0" y="0"/>
                </a:cxn>
              </a:cxnLst>
              <a:rect l="0" t="0" r="r" b="b"/>
              <a:pathLst>
                <a:path w="19" h="19">
                  <a:moveTo>
                    <a:pt x="0" y="0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14" y="19"/>
                  </a:lnTo>
                  <a:lnTo>
                    <a:pt x="19" y="15"/>
                  </a:lnTo>
                  <a:lnTo>
                    <a:pt x="14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099" name="Freeform 171"/>
            <p:cNvSpPr>
              <a:spLocks/>
            </p:cNvSpPr>
            <p:nvPr/>
          </p:nvSpPr>
          <p:spPr bwMode="auto">
            <a:xfrm>
              <a:off x="3255" y="3015"/>
              <a:ext cx="19" cy="1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5" y="5"/>
                </a:cxn>
                <a:cxn ang="0">
                  <a:pos x="19" y="15"/>
                </a:cxn>
                <a:cxn ang="0">
                  <a:pos x="19" y="15"/>
                </a:cxn>
                <a:cxn ang="0">
                  <a:pos x="19" y="10"/>
                </a:cxn>
                <a:cxn ang="0">
                  <a:pos x="5" y="0"/>
                </a:cxn>
              </a:cxnLst>
              <a:rect l="0" t="0" r="r" b="b"/>
              <a:pathLst>
                <a:path w="19" h="15">
                  <a:moveTo>
                    <a:pt x="5" y="0"/>
                  </a:moveTo>
                  <a:lnTo>
                    <a:pt x="0" y="0"/>
                  </a:lnTo>
                  <a:lnTo>
                    <a:pt x="5" y="5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100" name="Freeform 172"/>
            <p:cNvSpPr>
              <a:spLocks/>
            </p:cNvSpPr>
            <p:nvPr/>
          </p:nvSpPr>
          <p:spPr bwMode="auto">
            <a:xfrm>
              <a:off x="3279" y="3034"/>
              <a:ext cx="19" cy="2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5" y="5"/>
                </a:cxn>
                <a:cxn ang="0">
                  <a:pos x="19" y="20"/>
                </a:cxn>
                <a:cxn ang="0">
                  <a:pos x="19" y="15"/>
                </a:cxn>
                <a:cxn ang="0">
                  <a:pos x="19" y="15"/>
                </a:cxn>
                <a:cxn ang="0">
                  <a:pos x="5" y="0"/>
                </a:cxn>
              </a:cxnLst>
              <a:rect l="0" t="0" r="r" b="b"/>
              <a:pathLst>
                <a:path w="19" h="20">
                  <a:moveTo>
                    <a:pt x="5" y="0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19" y="20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101" name="Freeform 173"/>
            <p:cNvSpPr>
              <a:spLocks/>
            </p:cNvSpPr>
            <p:nvPr/>
          </p:nvSpPr>
          <p:spPr bwMode="auto">
            <a:xfrm>
              <a:off x="3308" y="3058"/>
              <a:ext cx="14" cy="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4" y="20"/>
                </a:cxn>
                <a:cxn ang="0">
                  <a:pos x="14" y="15"/>
                </a:cxn>
                <a:cxn ang="0">
                  <a:pos x="14" y="15"/>
                </a:cxn>
                <a:cxn ang="0">
                  <a:pos x="0" y="0"/>
                </a:cxn>
              </a:cxnLst>
              <a:rect l="0" t="0" r="r" b="b"/>
              <a:pathLst>
                <a:path w="14" h="20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4" y="20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102" name="Freeform 174"/>
            <p:cNvSpPr>
              <a:spLocks/>
            </p:cNvSpPr>
            <p:nvPr/>
          </p:nvSpPr>
          <p:spPr bwMode="auto">
            <a:xfrm>
              <a:off x="3293" y="3044"/>
              <a:ext cx="68" cy="6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68" y="62"/>
                </a:cxn>
                <a:cxn ang="0">
                  <a:pos x="39" y="0"/>
                </a:cxn>
                <a:cxn ang="0">
                  <a:pos x="0" y="48"/>
                </a:cxn>
              </a:cxnLst>
              <a:rect l="0" t="0" r="r" b="b"/>
              <a:pathLst>
                <a:path w="68" h="62">
                  <a:moveTo>
                    <a:pt x="0" y="48"/>
                  </a:moveTo>
                  <a:lnTo>
                    <a:pt x="68" y="62"/>
                  </a:lnTo>
                  <a:lnTo>
                    <a:pt x="39" y="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75"/>
          <p:cNvGrpSpPr>
            <a:grpSpLocks/>
          </p:cNvGrpSpPr>
          <p:nvPr/>
        </p:nvGrpSpPr>
        <p:grpSpPr bwMode="auto">
          <a:xfrm>
            <a:off x="5384800" y="4283075"/>
            <a:ext cx="309563" cy="152400"/>
            <a:chOff x="3562" y="2401"/>
            <a:chExt cx="173" cy="96"/>
          </a:xfrm>
        </p:grpSpPr>
        <p:sp>
          <p:nvSpPr>
            <p:cNvPr id="765104" name="Freeform 176"/>
            <p:cNvSpPr>
              <a:spLocks/>
            </p:cNvSpPr>
            <p:nvPr/>
          </p:nvSpPr>
          <p:spPr bwMode="auto">
            <a:xfrm>
              <a:off x="3562" y="2401"/>
              <a:ext cx="20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15" y="14"/>
                </a:cxn>
                <a:cxn ang="0">
                  <a:pos x="20" y="9"/>
                </a:cxn>
                <a:cxn ang="0">
                  <a:pos x="15" y="9"/>
                </a:cxn>
                <a:cxn ang="0">
                  <a:pos x="0" y="0"/>
                </a:cxn>
              </a:cxnLst>
              <a:rect l="0" t="0" r="r" b="b"/>
              <a:pathLst>
                <a:path w="20" h="1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15" y="14"/>
                  </a:lnTo>
                  <a:lnTo>
                    <a:pt x="20" y="9"/>
                  </a:lnTo>
                  <a:lnTo>
                    <a:pt x="15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105" name="Freeform 177"/>
            <p:cNvSpPr>
              <a:spLocks/>
            </p:cNvSpPr>
            <p:nvPr/>
          </p:nvSpPr>
          <p:spPr bwMode="auto">
            <a:xfrm>
              <a:off x="3591" y="2415"/>
              <a:ext cx="19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5" y="14"/>
                </a:cxn>
                <a:cxn ang="0">
                  <a:pos x="19" y="14"/>
                </a:cxn>
                <a:cxn ang="0">
                  <a:pos x="15" y="10"/>
                </a:cxn>
                <a:cxn ang="0">
                  <a:pos x="0" y="0"/>
                </a:cxn>
              </a:cxnLst>
              <a:rect l="0" t="0" r="r" b="b"/>
              <a:pathLst>
                <a:path w="19" h="14">
                  <a:moveTo>
                    <a:pt x="0" y="0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15" y="14"/>
                  </a:lnTo>
                  <a:lnTo>
                    <a:pt x="19" y="14"/>
                  </a:lnTo>
                  <a:lnTo>
                    <a:pt x="15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106" name="Freeform 178"/>
            <p:cNvSpPr>
              <a:spLocks/>
            </p:cNvSpPr>
            <p:nvPr/>
          </p:nvSpPr>
          <p:spPr bwMode="auto">
            <a:xfrm>
              <a:off x="3620" y="2434"/>
              <a:ext cx="19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4" y="15"/>
                </a:cxn>
                <a:cxn ang="0">
                  <a:pos x="19" y="10"/>
                </a:cxn>
                <a:cxn ang="0">
                  <a:pos x="14" y="10"/>
                </a:cxn>
                <a:cxn ang="0">
                  <a:pos x="0" y="0"/>
                </a:cxn>
              </a:cxnLst>
              <a:rect l="0" t="0" r="r" b="b"/>
              <a:pathLst>
                <a:path w="19" h="15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4" y="15"/>
                  </a:lnTo>
                  <a:lnTo>
                    <a:pt x="19" y="10"/>
                  </a:lnTo>
                  <a:lnTo>
                    <a:pt x="14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107" name="Freeform 179"/>
            <p:cNvSpPr>
              <a:spLocks/>
            </p:cNvSpPr>
            <p:nvPr/>
          </p:nvSpPr>
          <p:spPr bwMode="auto">
            <a:xfrm>
              <a:off x="3649" y="2449"/>
              <a:ext cx="19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9" y="14"/>
                </a:cxn>
                <a:cxn ang="0">
                  <a:pos x="19" y="14"/>
                </a:cxn>
                <a:cxn ang="0">
                  <a:pos x="19" y="9"/>
                </a:cxn>
                <a:cxn ang="0">
                  <a:pos x="0" y="0"/>
                </a:cxn>
              </a:cxnLst>
              <a:rect l="0" t="0" r="r" b="b"/>
              <a:pathLst>
                <a:path w="19" h="14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108" name="Freeform 180"/>
            <p:cNvSpPr>
              <a:spLocks/>
            </p:cNvSpPr>
            <p:nvPr/>
          </p:nvSpPr>
          <p:spPr bwMode="auto">
            <a:xfrm>
              <a:off x="3678" y="2468"/>
              <a:ext cx="14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4" y="14"/>
                </a:cxn>
                <a:cxn ang="0">
                  <a:pos x="14" y="9"/>
                </a:cxn>
                <a:cxn ang="0">
                  <a:pos x="14" y="9"/>
                </a:cxn>
                <a:cxn ang="0">
                  <a:pos x="0" y="0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4" y="14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109" name="Freeform 181"/>
            <p:cNvSpPr>
              <a:spLocks/>
            </p:cNvSpPr>
            <p:nvPr/>
          </p:nvSpPr>
          <p:spPr bwMode="auto">
            <a:xfrm>
              <a:off x="3663" y="2444"/>
              <a:ext cx="72" cy="53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72" y="53"/>
                </a:cxn>
                <a:cxn ang="0">
                  <a:pos x="29" y="0"/>
                </a:cxn>
                <a:cxn ang="0">
                  <a:pos x="0" y="53"/>
                </a:cxn>
              </a:cxnLst>
              <a:rect l="0" t="0" r="r" b="b"/>
              <a:pathLst>
                <a:path w="72" h="53">
                  <a:moveTo>
                    <a:pt x="0" y="53"/>
                  </a:moveTo>
                  <a:lnTo>
                    <a:pt x="72" y="53"/>
                  </a:lnTo>
                  <a:lnTo>
                    <a:pt x="29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82"/>
          <p:cNvGrpSpPr>
            <a:grpSpLocks/>
          </p:cNvGrpSpPr>
          <p:nvPr/>
        </p:nvGrpSpPr>
        <p:grpSpPr bwMode="auto">
          <a:xfrm>
            <a:off x="2376488" y="2697163"/>
            <a:ext cx="736600" cy="433387"/>
            <a:chOff x="1877" y="1402"/>
            <a:chExt cx="413" cy="273"/>
          </a:xfrm>
        </p:grpSpPr>
        <p:sp>
          <p:nvSpPr>
            <p:cNvPr id="765111" name="Freeform 183"/>
            <p:cNvSpPr>
              <a:spLocks/>
            </p:cNvSpPr>
            <p:nvPr/>
          </p:nvSpPr>
          <p:spPr bwMode="auto">
            <a:xfrm>
              <a:off x="1877" y="1402"/>
              <a:ext cx="413" cy="273"/>
            </a:xfrm>
            <a:custGeom>
              <a:avLst/>
              <a:gdLst/>
              <a:ahLst/>
              <a:cxnLst>
                <a:cxn ang="0">
                  <a:pos x="0" y="230"/>
                </a:cxn>
                <a:cxn ang="0">
                  <a:pos x="0" y="91"/>
                </a:cxn>
                <a:cxn ang="0">
                  <a:pos x="115" y="91"/>
                </a:cxn>
                <a:cxn ang="0">
                  <a:pos x="115" y="0"/>
                </a:cxn>
                <a:cxn ang="0">
                  <a:pos x="351" y="48"/>
                </a:cxn>
                <a:cxn ang="0">
                  <a:pos x="413" y="273"/>
                </a:cxn>
                <a:cxn ang="0">
                  <a:pos x="235" y="182"/>
                </a:cxn>
                <a:cxn ang="0">
                  <a:pos x="0" y="230"/>
                </a:cxn>
              </a:cxnLst>
              <a:rect l="0" t="0" r="r" b="b"/>
              <a:pathLst>
                <a:path w="413" h="273">
                  <a:moveTo>
                    <a:pt x="0" y="230"/>
                  </a:moveTo>
                  <a:lnTo>
                    <a:pt x="0" y="91"/>
                  </a:lnTo>
                  <a:lnTo>
                    <a:pt x="115" y="91"/>
                  </a:lnTo>
                  <a:lnTo>
                    <a:pt x="115" y="0"/>
                  </a:lnTo>
                  <a:lnTo>
                    <a:pt x="351" y="48"/>
                  </a:lnTo>
                  <a:lnTo>
                    <a:pt x="413" y="273"/>
                  </a:lnTo>
                  <a:lnTo>
                    <a:pt x="235" y="182"/>
                  </a:lnTo>
                  <a:lnTo>
                    <a:pt x="0" y="230"/>
                  </a:lnTo>
                  <a:close/>
                </a:path>
              </a:pathLst>
            </a:custGeom>
            <a:solidFill>
              <a:schemeClr val="accent1"/>
            </a:solidFill>
            <a:ln w="381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112" name="Freeform 184"/>
            <p:cNvSpPr>
              <a:spLocks/>
            </p:cNvSpPr>
            <p:nvPr/>
          </p:nvSpPr>
          <p:spPr bwMode="auto">
            <a:xfrm>
              <a:off x="1877" y="1402"/>
              <a:ext cx="413" cy="273"/>
            </a:xfrm>
            <a:custGeom>
              <a:avLst/>
              <a:gdLst/>
              <a:ahLst/>
              <a:cxnLst>
                <a:cxn ang="0">
                  <a:pos x="0" y="230"/>
                </a:cxn>
                <a:cxn ang="0">
                  <a:pos x="0" y="91"/>
                </a:cxn>
                <a:cxn ang="0">
                  <a:pos x="115" y="91"/>
                </a:cxn>
                <a:cxn ang="0">
                  <a:pos x="115" y="0"/>
                </a:cxn>
                <a:cxn ang="0">
                  <a:pos x="351" y="48"/>
                </a:cxn>
                <a:cxn ang="0">
                  <a:pos x="413" y="273"/>
                </a:cxn>
                <a:cxn ang="0">
                  <a:pos x="235" y="182"/>
                </a:cxn>
                <a:cxn ang="0">
                  <a:pos x="0" y="230"/>
                </a:cxn>
              </a:cxnLst>
              <a:rect l="0" t="0" r="r" b="b"/>
              <a:pathLst>
                <a:path w="413" h="273">
                  <a:moveTo>
                    <a:pt x="0" y="230"/>
                  </a:moveTo>
                  <a:lnTo>
                    <a:pt x="0" y="91"/>
                  </a:lnTo>
                  <a:lnTo>
                    <a:pt x="115" y="91"/>
                  </a:lnTo>
                  <a:lnTo>
                    <a:pt x="115" y="0"/>
                  </a:lnTo>
                  <a:lnTo>
                    <a:pt x="351" y="48"/>
                  </a:lnTo>
                  <a:lnTo>
                    <a:pt x="413" y="273"/>
                  </a:lnTo>
                  <a:lnTo>
                    <a:pt x="235" y="182"/>
                  </a:lnTo>
                  <a:lnTo>
                    <a:pt x="0" y="230"/>
                  </a:lnTo>
                  <a:close/>
                </a:path>
              </a:pathLst>
            </a:custGeom>
            <a:solidFill>
              <a:schemeClr val="accent1"/>
            </a:solidFill>
            <a:ln w="381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5113" name="Line 185"/>
          <p:cNvSpPr>
            <a:spLocks noChangeShapeType="1"/>
          </p:cNvSpPr>
          <p:nvPr/>
        </p:nvSpPr>
        <p:spPr bwMode="auto">
          <a:xfrm flipV="1">
            <a:off x="995363" y="2438400"/>
            <a:ext cx="428625" cy="3048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65114" name="Line 186"/>
          <p:cNvSpPr>
            <a:spLocks noChangeShapeType="1"/>
          </p:cNvSpPr>
          <p:nvPr/>
        </p:nvSpPr>
        <p:spPr bwMode="auto">
          <a:xfrm flipV="1">
            <a:off x="1423988" y="4059238"/>
            <a:ext cx="14287" cy="665162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65115" name="Line 187"/>
          <p:cNvSpPr>
            <a:spLocks noChangeShapeType="1"/>
          </p:cNvSpPr>
          <p:nvPr/>
        </p:nvSpPr>
        <p:spPr bwMode="auto">
          <a:xfrm flipV="1">
            <a:off x="3171825" y="4824413"/>
            <a:ext cx="146050" cy="3937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65116" name="Line 188"/>
          <p:cNvSpPr>
            <a:spLocks noChangeShapeType="1"/>
          </p:cNvSpPr>
          <p:nvPr/>
        </p:nvSpPr>
        <p:spPr bwMode="auto">
          <a:xfrm flipH="1" flipV="1">
            <a:off x="4289425" y="4117975"/>
            <a:ext cx="1546225" cy="11684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ffectLst>
            <a:outerShdw dist="28398" dir="6993903" algn="ctr" rotWithShape="0">
              <a:schemeClr val="tx1"/>
            </a:outerShdw>
          </a:effec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65117" name="Line 189"/>
          <p:cNvSpPr>
            <a:spLocks noChangeShapeType="1"/>
          </p:cNvSpPr>
          <p:nvPr/>
        </p:nvSpPr>
        <p:spPr bwMode="auto">
          <a:xfrm flipH="1">
            <a:off x="2797175" y="2379663"/>
            <a:ext cx="454025" cy="255587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65118" name="Line 190"/>
          <p:cNvSpPr>
            <a:spLocks noChangeShapeType="1"/>
          </p:cNvSpPr>
          <p:nvPr/>
        </p:nvSpPr>
        <p:spPr bwMode="auto">
          <a:xfrm flipH="1">
            <a:off x="4664075" y="2212975"/>
            <a:ext cx="817563" cy="568325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65119" name="Line 191"/>
          <p:cNvSpPr>
            <a:spLocks noChangeShapeType="1"/>
          </p:cNvSpPr>
          <p:nvPr/>
        </p:nvSpPr>
        <p:spPr bwMode="auto">
          <a:xfrm flipH="1">
            <a:off x="5710238" y="3244850"/>
            <a:ext cx="1336675" cy="10795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65120" name="Rectangle 192"/>
          <p:cNvSpPr>
            <a:spLocks noChangeArrowheads="1"/>
          </p:cNvSpPr>
          <p:nvPr/>
        </p:nvSpPr>
        <p:spPr bwMode="auto">
          <a:xfrm>
            <a:off x="7167563" y="3124200"/>
            <a:ext cx="173355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Shadow</a:t>
            </a:r>
            <a:br>
              <a:rPr lang="en-US" sz="2000">
                <a:latin typeface="Arial" charset="0"/>
              </a:rPr>
            </a:br>
            <a:r>
              <a:rPr lang="en-US" sz="2000">
                <a:latin typeface="Arial" charset="0"/>
              </a:rPr>
              <a:t>volume</a:t>
            </a:r>
          </a:p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latin typeface="Arial" charset="0"/>
              </a:rPr>
              <a:t>(</a:t>
            </a:r>
            <a:r>
              <a:rPr lang="en-US" sz="2000" i="1">
                <a:latin typeface="Arial" charset="0"/>
              </a:rPr>
              <a:t>infinite extent</a:t>
            </a:r>
            <a:r>
              <a:rPr lang="en-US" sz="2000">
                <a:latin typeface="Arial" charset="0"/>
              </a:rPr>
              <a:t>) </a:t>
            </a:r>
            <a:endParaRPr lang="en-US" sz="2000" b="1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Volume Advantages</a:t>
            </a:r>
          </a:p>
        </p:txBody>
      </p:sp>
      <p:sp>
        <p:nvSpPr>
          <p:cNvPr id="7659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Omni-directional approach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Not just spotlight frustums as with shadow maps</a:t>
            </a:r>
          </a:p>
          <a:p>
            <a:pPr>
              <a:lnSpc>
                <a:spcPct val="90000"/>
              </a:lnSpc>
            </a:pPr>
            <a:r>
              <a:rPr lang="en-US" sz="2800"/>
              <a:t>Automatic self-shadowing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Everything can shadow everything, including self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Without </a:t>
            </a:r>
            <a:r>
              <a:rPr lang="en-US" sz="2400" i="1"/>
              <a:t>shadow acne</a:t>
            </a:r>
            <a:r>
              <a:rPr lang="en-US" sz="2400"/>
              <a:t> artifacts as with shadow maps</a:t>
            </a:r>
          </a:p>
          <a:p>
            <a:pPr>
              <a:lnSpc>
                <a:spcPct val="90000"/>
              </a:lnSpc>
            </a:pPr>
            <a:r>
              <a:rPr lang="en-US" sz="2800"/>
              <a:t>Window-space shadow determination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Shadows accurate to a pixel (Object method)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Or sub-pixel if multisampling is available</a:t>
            </a:r>
          </a:p>
          <a:p>
            <a:pPr>
              <a:lnSpc>
                <a:spcPct val="90000"/>
              </a:lnSpc>
            </a:pPr>
            <a:r>
              <a:rPr lang="en-US" sz="2800"/>
              <a:t>Required stencil buffer broadly supported today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OpenGL support since version 1.0 (1991)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Direct3D support since DX6 (1998)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Volume Disadvantages</a:t>
            </a:r>
          </a:p>
        </p:txBody>
      </p:sp>
      <p:sp>
        <p:nvSpPr>
          <p:cNvPr id="7669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Ideal light sources only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Limited to local point and directional lights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No area light sources for soft shadows</a:t>
            </a:r>
          </a:p>
          <a:p>
            <a:pPr>
              <a:lnSpc>
                <a:spcPct val="90000"/>
              </a:lnSpc>
            </a:pPr>
            <a:r>
              <a:rPr lang="en-US" sz="2800"/>
              <a:t>Requires polygonal models with connectivity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Models must be closed (2-manifold)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Models must be free of non-planar polygons</a:t>
            </a:r>
          </a:p>
          <a:p>
            <a:pPr>
              <a:lnSpc>
                <a:spcPct val="90000"/>
              </a:lnSpc>
            </a:pPr>
            <a:r>
              <a:rPr lang="en-US" sz="2800"/>
              <a:t>Silhouette computations are required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Can burden CPU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Particularly for dynamic scenes</a:t>
            </a:r>
          </a:p>
          <a:p>
            <a:pPr>
              <a:lnSpc>
                <a:spcPct val="90000"/>
              </a:lnSpc>
            </a:pPr>
            <a:r>
              <a:rPr lang="en-US" sz="2800"/>
              <a:t>Inherently multi-pass algorithm</a:t>
            </a:r>
          </a:p>
          <a:p>
            <a:pPr>
              <a:lnSpc>
                <a:spcPct val="90000"/>
              </a:lnSpc>
            </a:pPr>
            <a:r>
              <a:rPr lang="en-US" sz="2800"/>
              <a:t>Consumes lots of GPU fill rate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Visualizing Shadow Volumes in 3D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916238"/>
            <a:ext cx="3436938" cy="2659062"/>
          </a:xfrm>
          <a:prstGeom prst="rect">
            <a:avLst/>
          </a:prstGeom>
          <a:noFill/>
          <a:ln w="28575">
            <a:solidFill>
              <a:srgbClr val="CC9900"/>
            </a:solidFill>
            <a:miter lim="800000"/>
            <a:headEnd/>
            <a:tailEnd/>
          </a:ln>
          <a:effectLst/>
        </p:spPr>
      </p:pic>
      <p:pic>
        <p:nvPicPr>
          <p:cNvPr id="7680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2916238"/>
            <a:ext cx="3390900" cy="2657475"/>
          </a:xfrm>
          <a:prstGeom prst="rect">
            <a:avLst/>
          </a:prstGeom>
          <a:noFill/>
          <a:ln w="28575">
            <a:solidFill>
              <a:srgbClr val="CC9900"/>
            </a:solidFill>
            <a:miter lim="800000"/>
            <a:headEnd/>
            <a:tailEnd/>
          </a:ln>
          <a:effectLst/>
        </p:spPr>
      </p:pic>
      <p:sp>
        <p:nvSpPr>
          <p:cNvPr id="768005" name="Text Box 5"/>
          <p:cNvSpPr txBox="1">
            <a:spLocks noChangeArrowheads="1"/>
          </p:cNvSpPr>
          <p:nvPr/>
        </p:nvSpPr>
        <p:spPr bwMode="auto">
          <a:xfrm>
            <a:off x="7937500" y="2667000"/>
            <a:ext cx="10668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chemeClr val="accent2"/>
                </a:solidFill>
                <a:latin typeface="Arial" charset="0"/>
              </a:rPr>
              <a:t>Light</a:t>
            </a:r>
            <a:br>
              <a:rPr lang="en-US" sz="1600" b="1">
                <a:solidFill>
                  <a:schemeClr val="accent2"/>
                </a:solidFill>
                <a:latin typeface="Arial" charset="0"/>
              </a:rPr>
            </a:br>
            <a:r>
              <a:rPr lang="en-US" sz="1600" b="1">
                <a:solidFill>
                  <a:schemeClr val="accent2"/>
                </a:solidFill>
                <a:latin typeface="Arial" charset="0"/>
              </a:rPr>
              <a:t>source</a:t>
            </a:r>
          </a:p>
        </p:txBody>
      </p:sp>
      <p:sp>
        <p:nvSpPr>
          <p:cNvPr id="768006" name="Line 6"/>
          <p:cNvSpPr>
            <a:spLocks noChangeShapeType="1"/>
          </p:cNvSpPr>
          <p:nvPr/>
        </p:nvSpPr>
        <p:spPr bwMode="auto">
          <a:xfrm flipH="1">
            <a:off x="3670300" y="2895600"/>
            <a:ext cx="4419600" cy="533400"/>
          </a:xfrm>
          <a:prstGeom prst="line">
            <a:avLst/>
          </a:prstGeom>
          <a:noFill/>
          <a:ln w="28575" cap="sq">
            <a:solidFill>
              <a:schemeClr val="accent1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768007" name="Line 7"/>
          <p:cNvSpPr>
            <a:spLocks noChangeShapeType="1"/>
          </p:cNvSpPr>
          <p:nvPr/>
        </p:nvSpPr>
        <p:spPr bwMode="auto">
          <a:xfrm flipH="1">
            <a:off x="7251700" y="2895600"/>
            <a:ext cx="838200" cy="533400"/>
          </a:xfrm>
          <a:prstGeom prst="line">
            <a:avLst/>
          </a:prstGeom>
          <a:noFill/>
          <a:ln w="28575" cap="sq">
            <a:solidFill>
              <a:schemeClr val="accent1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768008" name="Text Box 8"/>
          <p:cNvSpPr txBox="1">
            <a:spLocks noChangeArrowheads="1"/>
          </p:cNvSpPr>
          <p:nvPr/>
        </p:nvSpPr>
        <p:spPr bwMode="auto">
          <a:xfrm>
            <a:off x="844550" y="5638800"/>
            <a:ext cx="33528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Arial" charset="0"/>
              </a:rPr>
              <a:t>Scene with shadows from an NVIDIA logo casting a shadow volume</a:t>
            </a:r>
          </a:p>
        </p:txBody>
      </p:sp>
      <p:sp>
        <p:nvSpPr>
          <p:cNvPr id="768009" name="Text Box 9"/>
          <p:cNvSpPr txBox="1">
            <a:spLocks noChangeArrowheads="1"/>
          </p:cNvSpPr>
          <p:nvPr/>
        </p:nvSpPr>
        <p:spPr bwMode="auto">
          <a:xfrm>
            <a:off x="4445000" y="5638800"/>
            <a:ext cx="33528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Arial" charset="0"/>
              </a:rPr>
              <a:t>Visualization of the shadow volume</a:t>
            </a:r>
          </a:p>
        </p:txBody>
      </p:sp>
      <p:sp>
        <p:nvSpPr>
          <p:cNvPr id="768010" name="Rectangle 10"/>
          <p:cNvSpPr>
            <a:spLocks noChangeArrowheads="1"/>
          </p:cNvSpPr>
          <p:nvPr/>
        </p:nvSpPr>
        <p:spPr bwMode="auto">
          <a:xfrm>
            <a:off x="469900" y="1606550"/>
            <a:ext cx="7988300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ct val="5000"/>
              </a:spcAft>
              <a:buClr>
                <a:srgbClr val="3D00A4"/>
              </a:buClr>
              <a:buSzPct val="125000"/>
              <a:buFontTx/>
              <a:buBlip>
                <a:blip r:embed="rId4"/>
              </a:buBlip>
            </a:pPr>
            <a:r>
              <a:rPr lang="en-US" b="1">
                <a:latin typeface="Arial" charset="0"/>
              </a:rPr>
              <a:t>Occluders and light source cast out a shadow volume</a:t>
            </a:r>
          </a:p>
          <a:p>
            <a:pPr marL="749300" lvl="1" indent="-292100">
              <a:spcBef>
                <a:spcPct val="20000"/>
              </a:spcBef>
              <a:spcAft>
                <a:spcPct val="5000"/>
              </a:spcAft>
              <a:buClr>
                <a:srgbClr val="3D00A4"/>
              </a:buClr>
              <a:buSzPct val="125000"/>
              <a:buFontTx/>
              <a:buBlip>
                <a:blip r:embed="rId4"/>
              </a:buBlip>
            </a:pPr>
            <a:r>
              <a:rPr lang="en-US" sz="2200" b="1">
                <a:latin typeface="Arial" charset="0"/>
              </a:rPr>
              <a:t>Objects within the volume should be shadowed</a:t>
            </a:r>
          </a:p>
          <a:p>
            <a:pPr marL="749300" lvl="1" indent="-292100">
              <a:spcBef>
                <a:spcPct val="20000"/>
              </a:spcBef>
              <a:spcAft>
                <a:spcPct val="5000"/>
              </a:spcAft>
              <a:buClr>
                <a:srgbClr val="3D00A4"/>
              </a:buClr>
              <a:buFontTx/>
              <a:buChar char="•"/>
            </a:pPr>
            <a:endParaRPr lang="en-US" sz="2200" b="1">
              <a:latin typeface="Arial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Visualizing the Stencil Buffer Counts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9027" name="Picture 3" descr="D:\mjk\s98\interrealism0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863" y="2209800"/>
            <a:ext cx="3316287" cy="292893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769028" name="Picture 4" descr="D:\mjk\s98\interrealism04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0163" y="2209800"/>
            <a:ext cx="3295650" cy="293528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769029" name="Text Box 5"/>
          <p:cNvSpPr txBox="1">
            <a:spLocks noChangeArrowheads="1"/>
          </p:cNvSpPr>
          <p:nvPr/>
        </p:nvSpPr>
        <p:spPr bwMode="auto">
          <a:xfrm>
            <a:off x="3802063" y="5254625"/>
            <a:ext cx="3667125" cy="6762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en-US" i="1">
                <a:solidFill>
                  <a:srgbClr val="CC0000"/>
                </a:solidFill>
                <a:latin typeface="Arial" charset="0"/>
              </a:rPr>
              <a:t>red = stencil value of 1</a:t>
            </a:r>
            <a:br>
              <a:rPr lang="en-US" i="1">
                <a:solidFill>
                  <a:srgbClr val="CC0000"/>
                </a:solidFill>
                <a:latin typeface="Arial" charset="0"/>
              </a:rPr>
            </a:br>
            <a:r>
              <a:rPr lang="en-US" i="1">
                <a:solidFill>
                  <a:srgbClr val="66FF33"/>
                </a:solidFill>
                <a:latin typeface="Arial" charset="0"/>
              </a:rPr>
              <a:t>green  = stencil value of 0</a:t>
            </a:r>
          </a:p>
        </p:txBody>
      </p:sp>
      <p:sp>
        <p:nvSpPr>
          <p:cNvPr id="769030" name="Text Box 6"/>
          <p:cNvSpPr txBox="1">
            <a:spLocks noChangeArrowheads="1"/>
          </p:cNvSpPr>
          <p:nvPr/>
        </p:nvSpPr>
        <p:spPr bwMode="auto">
          <a:xfrm>
            <a:off x="334963" y="1676400"/>
            <a:ext cx="33528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Arial" charset="0"/>
              </a:rPr>
              <a:t>Shadowed scene</a:t>
            </a:r>
          </a:p>
        </p:txBody>
      </p:sp>
      <p:sp>
        <p:nvSpPr>
          <p:cNvPr id="769031" name="Text Box 7"/>
          <p:cNvSpPr txBox="1">
            <a:spLocks noChangeArrowheads="1"/>
          </p:cNvSpPr>
          <p:nvPr/>
        </p:nvSpPr>
        <p:spPr bwMode="auto">
          <a:xfrm>
            <a:off x="3840163" y="1676400"/>
            <a:ext cx="33528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Arial" charset="0"/>
              </a:rPr>
              <a:t>Stencil buffer contents</a:t>
            </a:r>
          </a:p>
        </p:txBody>
      </p:sp>
      <p:sp>
        <p:nvSpPr>
          <p:cNvPr id="769032" name="Rectangle 8"/>
          <p:cNvSpPr>
            <a:spLocks noChangeArrowheads="1"/>
          </p:cNvSpPr>
          <p:nvPr/>
        </p:nvSpPr>
        <p:spPr bwMode="auto">
          <a:xfrm>
            <a:off x="60325" y="6178550"/>
            <a:ext cx="59848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2000">
                <a:latin typeface="Arial" charset="0"/>
              </a:rPr>
              <a:t>GLUT </a:t>
            </a:r>
            <a:r>
              <a:rPr lang="en-US" sz="2000" i="1">
                <a:latin typeface="Arial" charset="0"/>
              </a:rPr>
              <a:t>shadowvol</a:t>
            </a:r>
            <a:r>
              <a:rPr lang="en-US" sz="2000">
                <a:latin typeface="Arial" charset="0"/>
              </a:rPr>
              <a:t> example credit: Tom McReynolds</a:t>
            </a:r>
          </a:p>
        </p:txBody>
      </p:sp>
      <p:sp>
        <p:nvSpPr>
          <p:cNvPr id="769033" name="Rectangle 9"/>
          <p:cNvSpPr>
            <a:spLocks noChangeArrowheads="1"/>
          </p:cNvSpPr>
          <p:nvPr/>
        </p:nvSpPr>
        <p:spPr bwMode="auto">
          <a:xfrm>
            <a:off x="7205663" y="2341563"/>
            <a:ext cx="1792287" cy="1920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2000">
                <a:latin typeface="Arial" charset="0"/>
              </a:rPr>
              <a:t>Stencil counts beyond 1 are possible for multiple or complex occluders.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Volumes</a:t>
            </a:r>
          </a:p>
        </p:txBody>
      </p:sp>
      <p:sp>
        <p:nvSpPr>
          <p:cNvPr id="65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Use a parity test similar to a “ray inside-outside” test</a:t>
            </a:r>
            <a:endParaRPr lang="en-US"/>
          </a:p>
          <a:p>
            <a:r>
              <a:rPr lang="en-US" sz="2800"/>
              <a:t>Initially set parity to 0 and shoot ray from eye to P</a:t>
            </a:r>
            <a:endParaRPr lang="en-US"/>
          </a:p>
          <a:p>
            <a:pPr lvl="1"/>
            <a:r>
              <a:rPr lang="en-US" sz="2400"/>
              <a:t>Invert parity when ray crosses shadow volume boundary</a:t>
            </a:r>
            <a:endParaRPr lang="en-US"/>
          </a:p>
          <a:p>
            <a:pPr lvl="1"/>
            <a:r>
              <a:rPr lang="en-US" sz="2400"/>
              <a:t>parity = 0, not in shadow, </a:t>
            </a:r>
          </a:p>
          <a:p>
            <a:pPr lvl="1">
              <a:buFontTx/>
              <a:buNone/>
            </a:pPr>
            <a:r>
              <a:rPr lang="en-US" sz="2400"/>
              <a:t>	parity = 1, in shadow</a:t>
            </a:r>
            <a:endParaRPr lang="en-US"/>
          </a:p>
        </p:txBody>
      </p:sp>
      <p:sp>
        <p:nvSpPr>
          <p:cNvPr id="656388" name="Oval 4"/>
          <p:cNvSpPr>
            <a:spLocks noChangeArrowheads="1"/>
          </p:cNvSpPr>
          <p:nvPr/>
        </p:nvSpPr>
        <p:spPr bwMode="auto">
          <a:xfrm>
            <a:off x="7466013" y="3200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6389" name="Line 5"/>
          <p:cNvSpPr>
            <a:spLocks noChangeShapeType="1"/>
          </p:cNvSpPr>
          <p:nvPr/>
        </p:nvSpPr>
        <p:spPr bwMode="auto">
          <a:xfrm>
            <a:off x="6934200" y="4800600"/>
            <a:ext cx="8382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6390" name="Line 6"/>
          <p:cNvSpPr>
            <a:spLocks noChangeShapeType="1"/>
          </p:cNvSpPr>
          <p:nvPr/>
        </p:nvSpPr>
        <p:spPr bwMode="auto">
          <a:xfrm>
            <a:off x="5715000" y="6400800"/>
            <a:ext cx="2895600" cy="0"/>
          </a:xfrm>
          <a:prstGeom prst="line">
            <a:avLst/>
          </a:prstGeom>
          <a:noFill/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6391" name="Line 7"/>
          <p:cNvSpPr>
            <a:spLocks noChangeShapeType="1"/>
          </p:cNvSpPr>
          <p:nvPr/>
        </p:nvSpPr>
        <p:spPr bwMode="auto">
          <a:xfrm flipH="1">
            <a:off x="6324600" y="3276600"/>
            <a:ext cx="1219200" cy="3124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6392" name="Line 8"/>
          <p:cNvSpPr>
            <a:spLocks noChangeShapeType="1"/>
          </p:cNvSpPr>
          <p:nvPr/>
        </p:nvSpPr>
        <p:spPr bwMode="auto">
          <a:xfrm>
            <a:off x="7543800" y="3276600"/>
            <a:ext cx="457200" cy="3124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6393" name="Line 9"/>
          <p:cNvSpPr>
            <a:spLocks noChangeShapeType="1"/>
          </p:cNvSpPr>
          <p:nvPr/>
        </p:nvSpPr>
        <p:spPr bwMode="auto">
          <a:xfrm>
            <a:off x="5562600" y="4191000"/>
            <a:ext cx="457200" cy="22098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6394" name="Line 10"/>
          <p:cNvSpPr>
            <a:spLocks noChangeShapeType="1"/>
          </p:cNvSpPr>
          <p:nvPr/>
        </p:nvSpPr>
        <p:spPr bwMode="auto">
          <a:xfrm>
            <a:off x="5562600" y="4191000"/>
            <a:ext cx="1752600" cy="22098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6395" name="Line 11"/>
          <p:cNvSpPr>
            <a:spLocks noChangeShapeType="1"/>
          </p:cNvSpPr>
          <p:nvPr/>
        </p:nvSpPr>
        <p:spPr bwMode="auto">
          <a:xfrm>
            <a:off x="5562600" y="4191000"/>
            <a:ext cx="2819400" cy="22098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6396" name="Oval 1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6397" name="Text Box 13"/>
          <p:cNvSpPr txBox="1">
            <a:spLocks noChangeArrowheads="1"/>
          </p:cNvSpPr>
          <p:nvPr/>
        </p:nvSpPr>
        <p:spPr bwMode="auto">
          <a:xfrm>
            <a:off x="7050088" y="2895600"/>
            <a:ext cx="1027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Arial" charset="0"/>
              </a:rPr>
              <a:t>point light</a:t>
            </a:r>
          </a:p>
        </p:txBody>
      </p:sp>
      <p:sp>
        <p:nvSpPr>
          <p:cNvPr id="656398" name="Text Box 14"/>
          <p:cNvSpPr txBox="1">
            <a:spLocks noChangeArrowheads="1"/>
          </p:cNvSpPr>
          <p:nvPr/>
        </p:nvSpPr>
        <p:spPr bwMode="auto">
          <a:xfrm>
            <a:off x="5181600" y="38100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Arial" charset="0"/>
              </a:rPr>
              <a:t>eye</a:t>
            </a:r>
          </a:p>
        </p:txBody>
      </p:sp>
      <p:sp>
        <p:nvSpPr>
          <p:cNvPr id="656399" name="Text Box 15"/>
          <p:cNvSpPr txBox="1">
            <a:spLocks noChangeArrowheads="1"/>
          </p:cNvSpPr>
          <p:nvPr/>
        </p:nvSpPr>
        <p:spPr bwMode="auto">
          <a:xfrm>
            <a:off x="7772400" y="45720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Arial" charset="0"/>
              </a:rPr>
              <a:t>occluder</a:t>
            </a:r>
          </a:p>
        </p:txBody>
      </p:sp>
      <p:sp>
        <p:nvSpPr>
          <p:cNvPr id="656400" name="Text Box 16"/>
          <p:cNvSpPr txBox="1">
            <a:spLocks noChangeArrowheads="1"/>
          </p:cNvSpPr>
          <p:nvPr/>
        </p:nvSpPr>
        <p:spPr bwMode="auto">
          <a:xfrm>
            <a:off x="5562600" y="64008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Arial" charset="0"/>
              </a:rPr>
              <a:t>parity=0</a:t>
            </a:r>
          </a:p>
        </p:txBody>
      </p:sp>
      <p:sp>
        <p:nvSpPr>
          <p:cNvPr id="656401" name="Text Box 17"/>
          <p:cNvSpPr txBox="1">
            <a:spLocks noChangeArrowheads="1"/>
          </p:cNvSpPr>
          <p:nvPr/>
        </p:nvSpPr>
        <p:spPr bwMode="auto">
          <a:xfrm>
            <a:off x="6858000" y="64008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Arial" charset="0"/>
              </a:rPr>
              <a:t>parity=1</a:t>
            </a:r>
          </a:p>
        </p:txBody>
      </p:sp>
      <p:sp>
        <p:nvSpPr>
          <p:cNvPr id="656402" name="Text Box 18"/>
          <p:cNvSpPr txBox="1">
            <a:spLocks noChangeArrowheads="1"/>
          </p:cNvSpPr>
          <p:nvPr/>
        </p:nvSpPr>
        <p:spPr bwMode="auto">
          <a:xfrm>
            <a:off x="8001000" y="64008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Arial" charset="0"/>
              </a:rPr>
              <a:t>parity=0</a:t>
            </a:r>
          </a:p>
        </p:txBody>
      </p:sp>
      <p:sp>
        <p:nvSpPr>
          <p:cNvPr id="656403" name="Oval 19"/>
          <p:cNvSpPr>
            <a:spLocks noChangeArrowheads="1"/>
          </p:cNvSpPr>
          <p:nvPr/>
        </p:nvSpPr>
        <p:spPr bwMode="auto">
          <a:xfrm>
            <a:off x="6767513" y="51196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6404" name="Oval 20"/>
          <p:cNvSpPr>
            <a:spLocks noChangeArrowheads="1"/>
          </p:cNvSpPr>
          <p:nvPr/>
        </p:nvSpPr>
        <p:spPr bwMode="auto">
          <a:xfrm>
            <a:off x="6615113" y="55245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6405" name="Oval 21"/>
          <p:cNvSpPr>
            <a:spLocks noChangeArrowheads="1"/>
          </p:cNvSpPr>
          <p:nvPr/>
        </p:nvSpPr>
        <p:spPr bwMode="auto">
          <a:xfrm>
            <a:off x="7915275" y="6019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6406" name="Text Box 22"/>
          <p:cNvSpPr txBox="1">
            <a:spLocks noChangeArrowheads="1"/>
          </p:cNvSpPr>
          <p:nvPr/>
        </p:nvSpPr>
        <p:spPr bwMode="auto">
          <a:xfrm>
            <a:off x="5527675" y="5141913"/>
            <a:ext cx="328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Arial" charset="0"/>
              </a:rPr>
              <a:t>0</a:t>
            </a:r>
          </a:p>
        </p:txBody>
      </p:sp>
      <p:sp>
        <p:nvSpPr>
          <p:cNvPr id="656407" name="Text Box 23"/>
          <p:cNvSpPr txBox="1">
            <a:spLocks noChangeArrowheads="1"/>
          </p:cNvSpPr>
          <p:nvPr/>
        </p:nvSpPr>
        <p:spPr bwMode="auto">
          <a:xfrm>
            <a:off x="5992813" y="4959350"/>
            <a:ext cx="328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Arial" charset="0"/>
              </a:rPr>
              <a:t>0</a:t>
            </a:r>
          </a:p>
        </p:txBody>
      </p:sp>
      <p:sp>
        <p:nvSpPr>
          <p:cNvPr id="656408" name="Text Box 24"/>
          <p:cNvSpPr txBox="1">
            <a:spLocks noChangeArrowheads="1"/>
          </p:cNvSpPr>
          <p:nvPr/>
        </p:nvSpPr>
        <p:spPr bwMode="auto">
          <a:xfrm>
            <a:off x="6270625" y="4557713"/>
            <a:ext cx="328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Arial" charset="0"/>
              </a:rPr>
              <a:t>0</a:t>
            </a:r>
          </a:p>
        </p:txBody>
      </p:sp>
      <p:sp>
        <p:nvSpPr>
          <p:cNvPr id="656409" name="Text Box 25"/>
          <p:cNvSpPr txBox="1">
            <a:spLocks noChangeArrowheads="1"/>
          </p:cNvSpPr>
          <p:nvPr/>
        </p:nvSpPr>
        <p:spPr bwMode="auto">
          <a:xfrm>
            <a:off x="6697663" y="5834063"/>
            <a:ext cx="328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Arial" charset="0"/>
              </a:rPr>
              <a:t>1</a:t>
            </a:r>
          </a:p>
        </p:txBody>
      </p:sp>
      <p:sp>
        <p:nvSpPr>
          <p:cNvPr id="656410" name="Text Box 26"/>
          <p:cNvSpPr txBox="1">
            <a:spLocks noChangeArrowheads="1"/>
          </p:cNvSpPr>
          <p:nvPr/>
        </p:nvSpPr>
        <p:spPr bwMode="auto">
          <a:xfrm>
            <a:off x="7229475" y="5314950"/>
            <a:ext cx="328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Arial" charset="0"/>
              </a:rPr>
              <a:t>1</a:t>
            </a:r>
          </a:p>
        </p:txBody>
      </p:sp>
      <p:sp>
        <p:nvSpPr>
          <p:cNvPr id="656411" name="Text Box 27"/>
          <p:cNvSpPr txBox="1">
            <a:spLocks noChangeArrowheads="1"/>
          </p:cNvSpPr>
          <p:nvPr/>
        </p:nvSpPr>
        <p:spPr bwMode="auto">
          <a:xfrm>
            <a:off x="8035925" y="5954713"/>
            <a:ext cx="328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Arial" charset="0"/>
              </a:rPr>
              <a:t>0</a:t>
            </a:r>
          </a:p>
        </p:txBody>
      </p:sp>
      <p:sp>
        <p:nvSpPr>
          <p:cNvPr id="656412" name="Rectangle 28"/>
          <p:cNvSpPr>
            <a:spLocks noChangeArrowheads="1"/>
          </p:cNvSpPr>
          <p:nvPr/>
        </p:nvSpPr>
        <p:spPr bwMode="auto">
          <a:xfrm>
            <a:off x="304800" y="1905000"/>
            <a:ext cx="8610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</a:pPr>
            <a:r>
              <a:rPr lang="en-US" sz="3200"/>
              <a:t>When is a surface point inside shadow?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Problems With Parity Test</a:t>
            </a:r>
          </a:p>
        </p:txBody>
      </p:sp>
      <p:sp>
        <p:nvSpPr>
          <p:cNvPr id="54" name="Content Placeholder 5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57414" name="Oval 6"/>
          <p:cNvSpPr>
            <a:spLocks noChangeArrowheads="1"/>
          </p:cNvSpPr>
          <p:nvPr/>
        </p:nvSpPr>
        <p:spPr bwMode="auto">
          <a:xfrm>
            <a:off x="1600200" y="3429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15" name="Line 7"/>
          <p:cNvSpPr>
            <a:spLocks noChangeShapeType="1"/>
          </p:cNvSpPr>
          <p:nvPr/>
        </p:nvSpPr>
        <p:spPr bwMode="auto">
          <a:xfrm>
            <a:off x="1295400" y="4495800"/>
            <a:ext cx="8382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16" name="Line 8"/>
          <p:cNvSpPr>
            <a:spLocks noChangeShapeType="1"/>
          </p:cNvSpPr>
          <p:nvPr/>
        </p:nvSpPr>
        <p:spPr bwMode="auto">
          <a:xfrm flipH="1">
            <a:off x="914400" y="3505200"/>
            <a:ext cx="762000" cy="1981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17" name="Line 9"/>
          <p:cNvSpPr>
            <a:spLocks noChangeShapeType="1"/>
          </p:cNvSpPr>
          <p:nvPr/>
        </p:nvSpPr>
        <p:spPr bwMode="auto">
          <a:xfrm>
            <a:off x="1676400" y="3505200"/>
            <a:ext cx="914400" cy="1981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18" name="Line 10"/>
          <p:cNvSpPr>
            <a:spLocks noChangeShapeType="1"/>
          </p:cNvSpPr>
          <p:nvPr/>
        </p:nvSpPr>
        <p:spPr bwMode="auto">
          <a:xfrm>
            <a:off x="533400" y="5486400"/>
            <a:ext cx="2438400" cy="0"/>
          </a:xfrm>
          <a:prstGeom prst="line">
            <a:avLst/>
          </a:prstGeom>
          <a:noFill/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19" name="Line 11"/>
          <p:cNvSpPr>
            <a:spLocks noChangeShapeType="1"/>
          </p:cNvSpPr>
          <p:nvPr/>
        </p:nvSpPr>
        <p:spPr bwMode="auto">
          <a:xfrm flipH="1">
            <a:off x="1371600" y="4800600"/>
            <a:ext cx="381000" cy="6858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20" name="Text Box 12"/>
          <p:cNvSpPr txBox="1">
            <a:spLocks noChangeArrowheads="1"/>
          </p:cNvSpPr>
          <p:nvPr/>
        </p:nvSpPr>
        <p:spPr bwMode="auto">
          <a:xfrm>
            <a:off x="1371600" y="4876800"/>
            <a:ext cx="328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Arial" charset="0"/>
              </a:rPr>
              <a:t>0</a:t>
            </a:r>
          </a:p>
        </p:txBody>
      </p:sp>
      <p:sp>
        <p:nvSpPr>
          <p:cNvPr id="657421" name="Line 13"/>
          <p:cNvSpPr>
            <a:spLocks noChangeShapeType="1"/>
          </p:cNvSpPr>
          <p:nvPr/>
        </p:nvSpPr>
        <p:spPr bwMode="auto">
          <a:xfrm>
            <a:off x="1752600" y="4800600"/>
            <a:ext cx="1066800" cy="6858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22" name="Text Box 14"/>
          <p:cNvSpPr txBox="1">
            <a:spLocks noChangeArrowheads="1"/>
          </p:cNvSpPr>
          <p:nvPr/>
        </p:nvSpPr>
        <p:spPr bwMode="auto">
          <a:xfrm>
            <a:off x="2001838" y="4789488"/>
            <a:ext cx="328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Arial" charset="0"/>
              </a:rPr>
              <a:t>0</a:t>
            </a:r>
          </a:p>
        </p:txBody>
      </p:sp>
      <p:sp>
        <p:nvSpPr>
          <p:cNvPr id="657423" name="Line 15"/>
          <p:cNvSpPr>
            <a:spLocks noChangeShapeType="1"/>
          </p:cNvSpPr>
          <p:nvPr/>
        </p:nvSpPr>
        <p:spPr bwMode="auto">
          <a:xfrm flipH="1" flipV="1">
            <a:off x="1447800" y="4495800"/>
            <a:ext cx="304800" cy="3048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24" name="Oval 16"/>
          <p:cNvSpPr>
            <a:spLocks noChangeArrowheads="1"/>
          </p:cNvSpPr>
          <p:nvPr/>
        </p:nvSpPr>
        <p:spPr bwMode="auto">
          <a:xfrm>
            <a:off x="1676400" y="4724400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25" name="Text Box 17"/>
          <p:cNvSpPr txBox="1">
            <a:spLocks noChangeArrowheads="1"/>
          </p:cNvSpPr>
          <p:nvPr/>
        </p:nvSpPr>
        <p:spPr bwMode="auto">
          <a:xfrm>
            <a:off x="1519238" y="4441825"/>
            <a:ext cx="328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Arial" charset="0"/>
              </a:rPr>
              <a:t>0</a:t>
            </a:r>
          </a:p>
        </p:txBody>
      </p:sp>
      <p:sp>
        <p:nvSpPr>
          <p:cNvPr id="657426" name="Text Box 18"/>
          <p:cNvSpPr txBox="1">
            <a:spLocks noChangeArrowheads="1"/>
          </p:cNvSpPr>
          <p:nvPr/>
        </p:nvSpPr>
        <p:spPr bwMode="auto">
          <a:xfrm>
            <a:off x="2505075" y="5103813"/>
            <a:ext cx="328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Arial" charset="0"/>
              </a:rPr>
              <a:t>1</a:t>
            </a:r>
          </a:p>
        </p:txBody>
      </p:sp>
      <p:sp>
        <p:nvSpPr>
          <p:cNvPr id="657427" name="Text Box 19"/>
          <p:cNvSpPr txBox="1">
            <a:spLocks noChangeArrowheads="1"/>
          </p:cNvSpPr>
          <p:nvPr/>
        </p:nvSpPr>
        <p:spPr bwMode="auto">
          <a:xfrm>
            <a:off x="533400" y="2438400"/>
            <a:ext cx="228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Eye inside of shadow volume</a:t>
            </a:r>
          </a:p>
        </p:txBody>
      </p:sp>
      <p:sp>
        <p:nvSpPr>
          <p:cNvPr id="657428" name="Text Box 20"/>
          <p:cNvSpPr txBox="1">
            <a:spLocks noChangeArrowheads="1"/>
          </p:cNvSpPr>
          <p:nvPr/>
        </p:nvSpPr>
        <p:spPr bwMode="auto">
          <a:xfrm>
            <a:off x="3200400" y="2438400"/>
            <a:ext cx="2514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Self-shadowing of visible occluders</a:t>
            </a:r>
          </a:p>
        </p:txBody>
      </p:sp>
      <p:sp>
        <p:nvSpPr>
          <p:cNvPr id="657429" name="Text Box 21"/>
          <p:cNvSpPr txBox="1">
            <a:spLocks noChangeArrowheads="1"/>
          </p:cNvSpPr>
          <p:nvPr/>
        </p:nvSpPr>
        <p:spPr bwMode="auto">
          <a:xfrm>
            <a:off x="5867400" y="2438400"/>
            <a:ext cx="2819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Multiple overlapping shadow volumes</a:t>
            </a:r>
          </a:p>
        </p:txBody>
      </p:sp>
      <p:sp>
        <p:nvSpPr>
          <p:cNvPr id="657431" name="Oval 23"/>
          <p:cNvSpPr>
            <a:spLocks noChangeArrowheads="1"/>
          </p:cNvSpPr>
          <p:nvPr/>
        </p:nvSpPr>
        <p:spPr bwMode="auto">
          <a:xfrm>
            <a:off x="4495800" y="3429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32" name="Line 24"/>
          <p:cNvSpPr>
            <a:spLocks noChangeShapeType="1"/>
          </p:cNvSpPr>
          <p:nvPr/>
        </p:nvSpPr>
        <p:spPr bwMode="auto">
          <a:xfrm>
            <a:off x="4191000" y="4495800"/>
            <a:ext cx="8382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33" name="Line 25"/>
          <p:cNvSpPr>
            <a:spLocks noChangeShapeType="1"/>
          </p:cNvSpPr>
          <p:nvPr/>
        </p:nvSpPr>
        <p:spPr bwMode="auto">
          <a:xfrm flipH="1">
            <a:off x="3810000" y="3505200"/>
            <a:ext cx="762000" cy="1981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34" name="Line 26"/>
          <p:cNvSpPr>
            <a:spLocks noChangeShapeType="1"/>
          </p:cNvSpPr>
          <p:nvPr/>
        </p:nvSpPr>
        <p:spPr bwMode="auto">
          <a:xfrm>
            <a:off x="4572000" y="3505200"/>
            <a:ext cx="914400" cy="1981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35" name="Line 27"/>
          <p:cNvSpPr>
            <a:spLocks noChangeShapeType="1"/>
          </p:cNvSpPr>
          <p:nvPr/>
        </p:nvSpPr>
        <p:spPr bwMode="auto">
          <a:xfrm>
            <a:off x="3429000" y="5486400"/>
            <a:ext cx="2438400" cy="0"/>
          </a:xfrm>
          <a:prstGeom prst="line">
            <a:avLst/>
          </a:prstGeom>
          <a:noFill/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36" name="Line 28"/>
          <p:cNvSpPr>
            <a:spLocks noChangeShapeType="1"/>
          </p:cNvSpPr>
          <p:nvPr/>
        </p:nvSpPr>
        <p:spPr bwMode="auto">
          <a:xfrm>
            <a:off x="3810000" y="3581400"/>
            <a:ext cx="990600" cy="9144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37" name="Oval 29"/>
          <p:cNvSpPr>
            <a:spLocks noChangeArrowheads="1"/>
          </p:cNvSpPr>
          <p:nvPr/>
        </p:nvSpPr>
        <p:spPr bwMode="auto">
          <a:xfrm>
            <a:off x="3733800" y="3505200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38" name="Text Box 30"/>
          <p:cNvSpPr txBox="1">
            <a:spLocks noChangeArrowheads="1"/>
          </p:cNvSpPr>
          <p:nvPr/>
        </p:nvSpPr>
        <p:spPr bwMode="auto">
          <a:xfrm>
            <a:off x="4038600" y="3657600"/>
            <a:ext cx="328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Arial" charset="0"/>
              </a:rPr>
              <a:t>0</a:t>
            </a:r>
          </a:p>
        </p:txBody>
      </p:sp>
      <p:sp>
        <p:nvSpPr>
          <p:cNvPr id="657440" name="Oval 32"/>
          <p:cNvSpPr>
            <a:spLocks noChangeArrowheads="1"/>
          </p:cNvSpPr>
          <p:nvPr/>
        </p:nvSpPr>
        <p:spPr bwMode="auto">
          <a:xfrm>
            <a:off x="7315200" y="3429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41" name="Line 33"/>
          <p:cNvSpPr>
            <a:spLocks noChangeShapeType="1"/>
          </p:cNvSpPr>
          <p:nvPr/>
        </p:nvSpPr>
        <p:spPr bwMode="auto">
          <a:xfrm flipH="1">
            <a:off x="7239000" y="3505200"/>
            <a:ext cx="152400" cy="1981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42" name="Line 34"/>
          <p:cNvSpPr>
            <a:spLocks noChangeShapeType="1"/>
          </p:cNvSpPr>
          <p:nvPr/>
        </p:nvSpPr>
        <p:spPr bwMode="auto">
          <a:xfrm>
            <a:off x="7391400" y="3505200"/>
            <a:ext cx="914400" cy="1981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43" name="Line 35"/>
          <p:cNvSpPr>
            <a:spLocks noChangeShapeType="1"/>
          </p:cNvSpPr>
          <p:nvPr/>
        </p:nvSpPr>
        <p:spPr bwMode="auto">
          <a:xfrm>
            <a:off x="6248400" y="5486400"/>
            <a:ext cx="2438400" cy="0"/>
          </a:xfrm>
          <a:prstGeom prst="line">
            <a:avLst/>
          </a:prstGeom>
          <a:noFill/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44" name="Line 36"/>
          <p:cNvSpPr>
            <a:spLocks noChangeShapeType="1"/>
          </p:cNvSpPr>
          <p:nvPr/>
        </p:nvSpPr>
        <p:spPr bwMode="auto">
          <a:xfrm>
            <a:off x="6324600" y="4724400"/>
            <a:ext cx="76200" cy="7620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45" name="Text Box 37"/>
          <p:cNvSpPr txBox="1">
            <a:spLocks noChangeArrowheads="1"/>
          </p:cNvSpPr>
          <p:nvPr/>
        </p:nvSpPr>
        <p:spPr bwMode="auto">
          <a:xfrm>
            <a:off x="6248400" y="5486400"/>
            <a:ext cx="328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Arial" charset="0"/>
              </a:rPr>
              <a:t>0</a:t>
            </a:r>
          </a:p>
        </p:txBody>
      </p:sp>
      <p:sp>
        <p:nvSpPr>
          <p:cNvPr id="657446" name="Text Box 38"/>
          <p:cNvSpPr txBox="1">
            <a:spLocks noChangeArrowheads="1"/>
          </p:cNvSpPr>
          <p:nvPr/>
        </p:nvSpPr>
        <p:spPr bwMode="auto">
          <a:xfrm>
            <a:off x="6834188" y="5486400"/>
            <a:ext cx="328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Arial" charset="0"/>
              </a:rPr>
              <a:t>1</a:t>
            </a:r>
          </a:p>
        </p:txBody>
      </p:sp>
      <p:sp>
        <p:nvSpPr>
          <p:cNvPr id="657447" name="Line 39"/>
          <p:cNvSpPr>
            <a:spLocks noChangeShapeType="1"/>
          </p:cNvSpPr>
          <p:nvPr/>
        </p:nvSpPr>
        <p:spPr bwMode="auto">
          <a:xfrm flipH="1">
            <a:off x="6553200" y="3505200"/>
            <a:ext cx="838200" cy="1981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48" name="Line 40"/>
          <p:cNvSpPr>
            <a:spLocks noChangeShapeType="1"/>
          </p:cNvSpPr>
          <p:nvPr/>
        </p:nvSpPr>
        <p:spPr bwMode="auto">
          <a:xfrm>
            <a:off x="7391400" y="3505200"/>
            <a:ext cx="228600" cy="1981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49" name="Line 41"/>
          <p:cNvSpPr>
            <a:spLocks noChangeShapeType="1"/>
          </p:cNvSpPr>
          <p:nvPr/>
        </p:nvSpPr>
        <p:spPr bwMode="auto">
          <a:xfrm>
            <a:off x="6324600" y="4724400"/>
            <a:ext cx="685800" cy="7620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50" name="Line 42"/>
          <p:cNvSpPr>
            <a:spLocks noChangeShapeType="1"/>
          </p:cNvSpPr>
          <p:nvPr/>
        </p:nvSpPr>
        <p:spPr bwMode="auto">
          <a:xfrm>
            <a:off x="6324600" y="4724400"/>
            <a:ext cx="1143000" cy="7620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51" name="Line 43"/>
          <p:cNvSpPr>
            <a:spLocks noChangeShapeType="1"/>
          </p:cNvSpPr>
          <p:nvPr/>
        </p:nvSpPr>
        <p:spPr bwMode="auto">
          <a:xfrm>
            <a:off x="6324600" y="4724400"/>
            <a:ext cx="2286000" cy="7620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52" name="Line 44"/>
          <p:cNvSpPr>
            <a:spLocks noChangeShapeType="1"/>
          </p:cNvSpPr>
          <p:nvPr/>
        </p:nvSpPr>
        <p:spPr bwMode="auto">
          <a:xfrm>
            <a:off x="6324600" y="4724400"/>
            <a:ext cx="1676400" cy="7620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53" name="Oval 45"/>
          <p:cNvSpPr>
            <a:spLocks noChangeArrowheads="1"/>
          </p:cNvSpPr>
          <p:nvPr/>
        </p:nvSpPr>
        <p:spPr bwMode="auto">
          <a:xfrm>
            <a:off x="6248400" y="4648200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54" name="Text Box 46"/>
          <p:cNvSpPr txBox="1">
            <a:spLocks noChangeArrowheads="1"/>
          </p:cNvSpPr>
          <p:nvPr/>
        </p:nvSpPr>
        <p:spPr bwMode="auto">
          <a:xfrm>
            <a:off x="7772400" y="5486400"/>
            <a:ext cx="328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Arial" charset="0"/>
              </a:rPr>
              <a:t>1</a:t>
            </a:r>
          </a:p>
        </p:txBody>
      </p:sp>
      <p:sp>
        <p:nvSpPr>
          <p:cNvPr id="657455" name="Text Box 47"/>
          <p:cNvSpPr txBox="1">
            <a:spLocks noChangeArrowheads="1"/>
          </p:cNvSpPr>
          <p:nvPr/>
        </p:nvSpPr>
        <p:spPr bwMode="auto">
          <a:xfrm>
            <a:off x="7291388" y="5486400"/>
            <a:ext cx="328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Arial" charset="0"/>
              </a:rPr>
              <a:t>0</a:t>
            </a:r>
          </a:p>
        </p:txBody>
      </p:sp>
      <p:sp>
        <p:nvSpPr>
          <p:cNvPr id="657456" name="Text Box 48"/>
          <p:cNvSpPr txBox="1">
            <a:spLocks noChangeArrowheads="1"/>
          </p:cNvSpPr>
          <p:nvPr/>
        </p:nvSpPr>
        <p:spPr bwMode="auto">
          <a:xfrm>
            <a:off x="8434388" y="5486400"/>
            <a:ext cx="328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Arial" charset="0"/>
              </a:rPr>
              <a:t>0</a:t>
            </a:r>
          </a:p>
        </p:txBody>
      </p:sp>
      <p:sp>
        <p:nvSpPr>
          <p:cNvPr id="657458" name="Line 50"/>
          <p:cNvSpPr>
            <a:spLocks noChangeShapeType="1"/>
          </p:cNvSpPr>
          <p:nvPr/>
        </p:nvSpPr>
        <p:spPr bwMode="auto">
          <a:xfrm flipH="1">
            <a:off x="914400" y="4495800"/>
            <a:ext cx="381000" cy="990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59" name="Line 51"/>
          <p:cNvSpPr>
            <a:spLocks noChangeShapeType="1"/>
          </p:cNvSpPr>
          <p:nvPr/>
        </p:nvSpPr>
        <p:spPr bwMode="auto">
          <a:xfrm>
            <a:off x="2133600" y="4495800"/>
            <a:ext cx="457200" cy="990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60" name="Line 52"/>
          <p:cNvSpPr>
            <a:spLocks noChangeShapeType="1"/>
          </p:cNvSpPr>
          <p:nvPr/>
        </p:nvSpPr>
        <p:spPr bwMode="auto">
          <a:xfrm flipH="1">
            <a:off x="3810000" y="4495800"/>
            <a:ext cx="381000" cy="990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61" name="Line 53"/>
          <p:cNvSpPr>
            <a:spLocks noChangeShapeType="1"/>
          </p:cNvSpPr>
          <p:nvPr/>
        </p:nvSpPr>
        <p:spPr bwMode="auto">
          <a:xfrm>
            <a:off x="5029200" y="4495800"/>
            <a:ext cx="457200" cy="990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62" name="Line 54"/>
          <p:cNvSpPr>
            <a:spLocks noChangeShapeType="1"/>
          </p:cNvSpPr>
          <p:nvPr/>
        </p:nvSpPr>
        <p:spPr bwMode="auto">
          <a:xfrm flipH="1">
            <a:off x="6553200" y="4794250"/>
            <a:ext cx="292100" cy="6921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63" name="Line 55"/>
          <p:cNvSpPr>
            <a:spLocks noChangeShapeType="1"/>
          </p:cNvSpPr>
          <p:nvPr/>
        </p:nvSpPr>
        <p:spPr bwMode="auto">
          <a:xfrm flipH="1">
            <a:off x="7239000" y="4495800"/>
            <a:ext cx="76200" cy="990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64" name="Line 56"/>
          <p:cNvSpPr>
            <a:spLocks noChangeShapeType="1"/>
          </p:cNvSpPr>
          <p:nvPr/>
        </p:nvSpPr>
        <p:spPr bwMode="auto">
          <a:xfrm>
            <a:off x="7505700" y="4495800"/>
            <a:ext cx="114300" cy="990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65" name="Line 57"/>
          <p:cNvSpPr>
            <a:spLocks noChangeShapeType="1"/>
          </p:cNvSpPr>
          <p:nvPr/>
        </p:nvSpPr>
        <p:spPr bwMode="auto">
          <a:xfrm>
            <a:off x="7848600" y="4495800"/>
            <a:ext cx="457200" cy="990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66" name="Line 58"/>
          <p:cNvSpPr>
            <a:spLocks noChangeShapeType="1"/>
          </p:cNvSpPr>
          <p:nvPr/>
        </p:nvSpPr>
        <p:spPr bwMode="auto">
          <a:xfrm>
            <a:off x="6854825" y="4800600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7467" name="Line 59"/>
          <p:cNvSpPr>
            <a:spLocks noChangeShapeType="1"/>
          </p:cNvSpPr>
          <p:nvPr/>
        </p:nvSpPr>
        <p:spPr bwMode="auto">
          <a:xfrm>
            <a:off x="7315200" y="4495800"/>
            <a:ext cx="5334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Better Solution : Counter</a:t>
            </a:r>
          </a:p>
        </p:txBody>
      </p:sp>
      <p:sp>
        <p:nvSpPr>
          <p:cNvPr id="59" name="Content Placeholder 5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Group 78"/>
          <p:cNvGrpSpPr>
            <a:grpSpLocks/>
          </p:cNvGrpSpPr>
          <p:nvPr/>
        </p:nvGrpSpPr>
        <p:grpSpPr bwMode="auto">
          <a:xfrm>
            <a:off x="1368425" y="4429125"/>
            <a:ext cx="544513" cy="288925"/>
            <a:chOff x="1268" y="2596"/>
            <a:chExt cx="271" cy="150"/>
          </a:xfrm>
        </p:grpSpPr>
        <p:sp>
          <p:nvSpPr>
            <p:cNvPr id="658511" name="Oval 79"/>
            <p:cNvSpPr>
              <a:spLocks noChangeArrowheads="1"/>
            </p:cNvSpPr>
            <p:nvPr/>
          </p:nvSpPr>
          <p:spPr bwMode="auto">
            <a:xfrm>
              <a:off x="1268" y="2596"/>
              <a:ext cx="271" cy="150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8512" name="Oval 80"/>
            <p:cNvSpPr>
              <a:spLocks noChangeArrowheads="1"/>
            </p:cNvSpPr>
            <p:nvPr/>
          </p:nvSpPr>
          <p:spPr bwMode="auto">
            <a:xfrm>
              <a:off x="1321" y="2596"/>
              <a:ext cx="180" cy="15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8513" name="Oval 81"/>
            <p:cNvSpPr>
              <a:spLocks noChangeArrowheads="1"/>
            </p:cNvSpPr>
            <p:nvPr/>
          </p:nvSpPr>
          <p:spPr bwMode="auto">
            <a:xfrm>
              <a:off x="1373" y="2641"/>
              <a:ext cx="75" cy="75"/>
            </a:xfrm>
            <a:prstGeom prst="ellipse">
              <a:avLst/>
            </a:prstGeom>
            <a:solidFill>
              <a:srgbClr val="80808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82"/>
          <p:cNvGrpSpPr>
            <a:grpSpLocks/>
          </p:cNvGrpSpPr>
          <p:nvPr/>
        </p:nvGrpSpPr>
        <p:grpSpPr bwMode="auto">
          <a:xfrm>
            <a:off x="4065588" y="1785938"/>
            <a:ext cx="830262" cy="828675"/>
            <a:chOff x="2321" y="1227"/>
            <a:chExt cx="413" cy="429"/>
          </a:xfrm>
        </p:grpSpPr>
        <p:sp>
          <p:nvSpPr>
            <p:cNvPr id="658515" name="Oval 83"/>
            <p:cNvSpPr>
              <a:spLocks noChangeArrowheads="1"/>
            </p:cNvSpPr>
            <p:nvPr/>
          </p:nvSpPr>
          <p:spPr bwMode="auto">
            <a:xfrm>
              <a:off x="2433" y="1378"/>
              <a:ext cx="121" cy="12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8516" name="Line 84"/>
            <p:cNvSpPr>
              <a:spLocks noChangeShapeType="1"/>
            </p:cNvSpPr>
            <p:nvPr/>
          </p:nvSpPr>
          <p:spPr bwMode="auto">
            <a:xfrm flipV="1">
              <a:off x="2494" y="1227"/>
              <a:ext cx="1" cy="90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8517" name="Line 85"/>
            <p:cNvSpPr>
              <a:spLocks noChangeShapeType="1"/>
            </p:cNvSpPr>
            <p:nvPr/>
          </p:nvSpPr>
          <p:spPr bwMode="auto">
            <a:xfrm>
              <a:off x="2494" y="1558"/>
              <a:ext cx="1" cy="98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8518" name="Line 86"/>
            <p:cNvSpPr>
              <a:spLocks noChangeShapeType="1"/>
            </p:cNvSpPr>
            <p:nvPr/>
          </p:nvSpPr>
          <p:spPr bwMode="auto">
            <a:xfrm flipV="1">
              <a:off x="2561" y="1265"/>
              <a:ext cx="53" cy="75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8519" name="Line 87"/>
            <p:cNvSpPr>
              <a:spLocks noChangeShapeType="1"/>
            </p:cNvSpPr>
            <p:nvPr/>
          </p:nvSpPr>
          <p:spPr bwMode="auto">
            <a:xfrm flipV="1">
              <a:off x="2599" y="1348"/>
              <a:ext cx="98" cy="45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8520" name="Line 88"/>
            <p:cNvSpPr>
              <a:spLocks noChangeShapeType="1"/>
            </p:cNvSpPr>
            <p:nvPr/>
          </p:nvSpPr>
          <p:spPr bwMode="auto">
            <a:xfrm>
              <a:off x="2554" y="1543"/>
              <a:ext cx="60" cy="83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8521" name="Line 89"/>
            <p:cNvSpPr>
              <a:spLocks noChangeShapeType="1"/>
            </p:cNvSpPr>
            <p:nvPr/>
          </p:nvSpPr>
          <p:spPr bwMode="auto">
            <a:xfrm>
              <a:off x="2614" y="1498"/>
              <a:ext cx="90" cy="38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8522" name="Line 90"/>
            <p:cNvSpPr>
              <a:spLocks noChangeShapeType="1"/>
            </p:cNvSpPr>
            <p:nvPr/>
          </p:nvSpPr>
          <p:spPr bwMode="auto">
            <a:xfrm flipH="1" flipV="1">
              <a:off x="2388" y="1265"/>
              <a:ext cx="53" cy="60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8523" name="Line 91"/>
            <p:cNvSpPr>
              <a:spLocks noChangeShapeType="1"/>
            </p:cNvSpPr>
            <p:nvPr/>
          </p:nvSpPr>
          <p:spPr bwMode="auto">
            <a:xfrm flipH="1" flipV="1">
              <a:off x="2321" y="1348"/>
              <a:ext cx="67" cy="37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8524" name="Line 92"/>
            <p:cNvSpPr>
              <a:spLocks noChangeShapeType="1"/>
            </p:cNvSpPr>
            <p:nvPr/>
          </p:nvSpPr>
          <p:spPr bwMode="auto">
            <a:xfrm flipH="1">
              <a:off x="2388" y="1543"/>
              <a:ext cx="45" cy="83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8525" name="Line 93"/>
            <p:cNvSpPr>
              <a:spLocks noChangeShapeType="1"/>
            </p:cNvSpPr>
            <p:nvPr/>
          </p:nvSpPr>
          <p:spPr bwMode="auto">
            <a:xfrm flipH="1">
              <a:off x="2321" y="1505"/>
              <a:ext cx="67" cy="38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8526" name="Line 94"/>
            <p:cNvSpPr>
              <a:spLocks noChangeShapeType="1"/>
            </p:cNvSpPr>
            <p:nvPr/>
          </p:nvSpPr>
          <p:spPr bwMode="auto">
            <a:xfrm>
              <a:off x="2614" y="1438"/>
              <a:ext cx="120" cy="1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8527" name="Line 95"/>
            <p:cNvSpPr>
              <a:spLocks noChangeShapeType="1"/>
            </p:cNvSpPr>
            <p:nvPr/>
          </p:nvSpPr>
          <p:spPr bwMode="auto">
            <a:xfrm flipH="1">
              <a:off x="2321" y="1438"/>
              <a:ext cx="60" cy="1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8528" name="Rectangle 96"/>
          <p:cNvSpPr>
            <a:spLocks noChangeArrowheads="1"/>
          </p:cNvSpPr>
          <p:nvPr/>
        </p:nvSpPr>
        <p:spPr bwMode="auto">
          <a:xfrm>
            <a:off x="6346825" y="2468563"/>
            <a:ext cx="27971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8529" name="Rectangle 97"/>
          <p:cNvSpPr>
            <a:spLocks noChangeArrowheads="1"/>
          </p:cNvSpPr>
          <p:nvPr/>
        </p:nvSpPr>
        <p:spPr bwMode="auto">
          <a:xfrm>
            <a:off x="6696075" y="2436813"/>
            <a:ext cx="1825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Shadowing object</a:t>
            </a:r>
            <a:endParaRPr lang="en-US" sz="2000" b="1"/>
          </a:p>
        </p:txBody>
      </p:sp>
      <p:sp>
        <p:nvSpPr>
          <p:cNvPr id="658530" name="Rectangle 98"/>
          <p:cNvSpPr>
            <a:spLocks noChangeArrowheads="1"/>
          </p:cNvSpPr>
          <p:nvPr/>
        </p:nvSpPr>
        <p:spPr bwMode="auto">
          <a:xfrm>
            <a:off x="8529638" y="2555875"/>
            <a:ext cx="63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 </a:t>
            </a:r>
            <a:endParaRPr lang="en-US" sz="2000" b="1"/>
          </a:p>
        </p:txBody>
      </p:sp>
      <p:sp>
        <p:nvSpPr>
          <p:cNvPr id="658531" name="Rectangle 99"/>
          <p:cNvSpPr>
            <a:spLocks noChangeArrowheads="1"/>
          </p:cNvSpPr>
          <p:nvPr/>
        </p:nvSpPr>
        <p:spPr bwMode="auto">
          <a:xfrm>
            <a:off x="1947863" y="2351088"/>
            <a:ext cx="1436687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8532" name="Rectangle 100"/>
          <p:cNvSpPr>
            <a:spLocks noChangeArrowheads="1"/>
          </p:cNvSpPr>
          <p:nvPr/>
        </p:nvSpPr>
        <p:spPr bwMode="auto">
          <a:xfrm>
            <a:off x="1057275" y="2343150"/>
            <a:ext cx="7254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Light</a:t>
            </a:r>
            <a:br>
              <a:rPr lang="en-US" sz="2000"/>
            </a:br>
            <a:r>
              <a:rPr lang="en-US" sz="2000"/>
              <a:t>source </a:t>
            </a:r>
            <a:endParaRPr lang="en-US" sz="2000" b="1"/>
          </a:p>
        </p:txBody>
      </p:sp>
      <p:sp>
        <p:nvSpPr>
          <p:cNvPr id="658533" name="Rectangle 101"/>
          <p:cNvSpPr>
            <a:spLocks noChangeArrowheads="1"/>
          </p:cNvSpPr>
          <p:nvPr/>
        </p:nvSpPr>
        <p:spPr bwMode="auto">
          <a:xfrm>
            <a:off x="1751013" y="5546725"/>
            <a:ext cx="1511300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8534" name="Rectangle 102"/>
          <p:cNvSpPr>
            <a:spLocks noChangeArrowheads="1"/>
          </p:cNvSpPr>
          <p:nvPr/>
        </p:nvSpPr>
        <p:spPr bwMode="auto">
          <a:xfrm>
            <a:off x="1057275" y="5632450"/>
            <a:ext cx="8794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Eye</a:t>
            </a:r>
            <a:br>
              <a:rPr lang="en-US" sz="2000"/>
            </a:br>
            <a:r>
              <a:rPr lang="en-US" sz="2000"/>
              <a:t>position </a:t>
            </a:r>
            <a:endParaRPr lang="en-US" sz="2000" b="1"/>
          </a:p>
        </p:txBody>
      </p:sp>
      <p:sp>
        <p:nvSpPr>
          <p:cNvPr id="658535" name="Rectangle 103"/>
          <p:cNvSpPr>
            <a:spLocks noChangeArrowheads="1"/>
          </p:cNvSpPr>
          <p:nvPr/>
        </p:nvSpPr>
        <p:spPr bwMode="auto">
          <a:xfrm>
            <a:off x="2659063" y="3382963"/>
            <a:ext cx="12096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8536" name="Rectangle 104"/>
          <p:cNvSpPr>
            <a:spLocks noChangeArrowheads="1"/>
          </p:cNvSpPr>
          <p:nvPr/>
        </p:nvSpPr>
        <p:spPr bwMode="auto">
          <a:xfrm>
            <a:off x="2984500" y="3484563"/>
            <a:ext cx="436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zero</a:t>
            </a:r>
            <a:endParaRPr lang="en-US" sz="2000" b="1"/>
          </a:p>
        </p:txBody>
      </p:sp>
      <p:sp>
        <p:nvSpPr>
          <p:cNvPr id="658537" name="Rectangle 105"/>
          <p:cNvSpPr>
            <a:spLocks noChangeArrowheads="1"/>
          </p:cNvSpPr>
          <p:nvPr/>
        </p:nvSpPr>
        <p:spPr bwMode="auto">
          <a:xfrm>
            <a:off x="6119813" y="3949700"/>
            <a:ext cx="1060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8538" name="Rectangle 106"/>
          <p:cNvSpPr>
            <a:spLocks noChangeArrowheads="1"/>
          </p:cNvSpPr>
          <p:nvPr/>
        </p:nvSpPr>
        <p:spPr bwMode="auto">
          <a:xfrm>
            <a:off x="6445250" y="4051300"/>
            <a:ext cx="436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zero</a:t>
            </a:r>
            <a:endParaRPr lang="en-US" sz="2000" b="1"/>
          </a:p>
        </p:txBody>
      </p:sp>
      <p:sp>
        <p:nvSpPr>
          <p:cNvPr id="658539" name="Rectangle 107"/>
          <p:cNvSpPr>
            <a:spLocks noChangeArrowheads="1"/>
          </p:cNvSpPr>
          <p:nvPr/>
        </p:nvSpPr>
        <p:spPr bwMode="auto">
          <a:xfrm>
            <a:off x="4322763" y="3382963"/>
            <a:ext cx="7397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8540" name="Rectangle 108"/>
          <p:cNvSpPr>
            <a:spLocks noChangeArrowheads="1"/>
          </p:cNvSpPr>
          <p:nvPr/>
        </p:nvSpPr>
        <p:spPr bwMode="auto">
          <a:xfrm>
            <a:off x="4606925" y="3484563"/>
            <a:ext cx="269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+1</a:t>
            </a:r>
            <a:endParaRPr lang="en-US" sz="2000" b="1"/>
          </a:p>
        </p:txBody>
      </p:sp>
      <p:sp>
        <p:nvSpPr>
          <p:cNvPr id="658541" name="Rectangle 109"/>
          <p:cNvSpPr>
            <a:spLocks noChangeArrowheads="1"/>
          </p:cNvSpPr>
          <p:nvPr/>
        </p:nvSpPr>
        <p:spPr bwMode="auto">
          <a:xfrm>
            <a:off x="3262313" y="5546725"/>
            <a:ext cx="7556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8542" name="Rectangle 110"/>
          <p:cNvSpPr>
            <a:spLocks noChangeArrowheads="1"/>
          </p:cNvSpPr>
          <p:nvPr/>
        </p:nvSpPr>
        <p:spPr bwMode="auto">
          <a:xfrm>
            <a:off x="3548063" y="5648325"/>
            <a:ext cx="269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+1</a:t>
            </a:r>
            <a:endParaRPr lang="en-US" sz="2000" b="1"/>
          </a:p>
        </p:txBody>
      </p:sp>
      <p:sp>
        <p:nvSpPr>
          <p:cNvPr id="658543" name="Rectangle 111"/>
          <p:cNvSpPr>
            <a:spLocks noChangeArrowheads="1"/>
          </p:cNvSpPr>
          <p:nvPr/>
        </p:nvSpPr>
        <p:spPr bwMode="auto">
          <a:xfrm>
            <a:off x="3883025" y="5240338"/>
            <a:ext cx="7556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8544" name="Rectangle 112"/>
          <p:cNvSpPr>
            <a:spLocks noChangeArrowheads="1"/>
          </p:cNvSpPr>
          <p:nvPr/>
        </p:nvSpPr>
        <p:spPr bwMode="auto">
          <a:xfrm>
            <a:off x="4170363" y="5343525"/>
            <a:ext cx="269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+2</a:t>
            </a:r>
            <a:endParaRPr lang="en-US" sz="2000" b="1"/>
          </a:p>
        </p:txBody>
      </p:sp>
      <p:sp>
        <p:nvSpPr>
          <p:cNvPr id="658545" name="Rectangle 113"/>
          <p:cNvSpPr>
            <a:spLocks noChangeArrowheads="1"/>
          </p:cNvSpPr>
          <p:nvPr/>
        </p:nvSpPr>
        <p:spPr bwMode="auto">
          <a:xfrm>
            <a:off x="4970463" y="5254625"/>
            <a:ext cx="7572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8546" name="Rectangle 114"/>
          <p:cNvSpPr>
            <a:spLocks noChangeArrowheads="1"/>
          </p:cNvSpPr>
          <p:nvPr/>
        </p:nvSpPr>
        <p:spPr bwMode="auto">
          <a:xfrm>
            <a:off x="5257800" y="5356225"/>
            <a:ext cx="269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+2</a:t>
            </a:r>
            <a:endParaRPr lang="en-US" sz="2000" b="1"/>
          </a:p>
        </p:txBody>
      </p:sp>
      <p:sp>
        <p:nvSpPr>
          <p:cNvPr id="658547" name="Rectangle 115"/>
          <p:cNvSpPr>
            <a:spLocks noChangeArrowheads="1"/>
          </p:cNvSpPr>
          <p:nvPr/>
        </p:nvSpPr>
        <p:spPr bwMode="auto">
          <a:xfrm>
            <a:off x="4471988" y="5691188"/>
            <a:ext cx="7397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8548" name="Rectangle 116"/>
          <p:cNvSpPr>
            <a:spLocks noChangeArrowheads="1"/>
          </p:cNvSpPr>
          <p:nvPr/>
        </p:nvSpPr>
        <p:spPr bwMode="auto">
          <a:xfrm>
            <a:off x="4759325" y="5792788"/>
            <a:ext cx="269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+3</a:t>
            </a:r>
            <a:endParaRPr lang="en-US" sz="2000" b="1"/>
          </a:p>
        </p:txBody>
      </p:sp>
      <p:sp>
        <p:nvSpPr>
          <p:cNvPr id="658549" name="Line 117"/>
          <p:cNvSpPr>
            <a:spLocks noChangeShapeType="1"/>
          </p:cNvSpPr>
          <p:nvPr/>
        </p:nvSpPr>
        <p:spPr bwMode="auto">
          <a:xfrm>
            <a:off x="4198938" y="2960688"/>
            <a:ext cx="622300" cy="74612"/>
          </a:xfrm>
          <a:prstGeom prst="line">
            <a:avLst/>
          </a:prstGeom>
          <a:noFill/>
          <a:ln w="119063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8550" name="Line 118"/>
          <p:cNvSpPr>
            <a:spLocks noChangeShapeType="1"/>
          </p:cNvSpPr>
          <p:nvPr/>
        </p:nvSpPr>
        <p:spPr bwMode="auto">
          <a:xfrm flipH="1">
            <a:off x="3182938" y="4395788"/>
            <a:ext cx="473075" cy="2078037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8551" name="Line 119"/>
          <p:cNvSpPr>
            <a:spLocks noChangeShapeType="1"/>
          </p:cNvSpPr>
          <p:nvPr/>
        </p:nvSpPr>
        <p:spPr bwMode="auto">
          <a:xfrm flipH="1">
            <a:off x="3867150" y="2974975"/>
            <a:ext cx="358775" cy="3211513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8552" name="Line 120"/>
          <p:cNvSpPr>
            <a:spLocks noChangeShapeType="1"/>
          </p:cNvSpPr>
          <p:nvPr/>
        </p:nvSpPr>
        <p:spPr bwMode="auto">
          <a:xfrm flipH="1">
            <a:off x="4549775" y="4503738"/>
            <a:ext cx="74613" cy="170815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8553" name="Line 121"/>
          <p:cNvSpPr>
            <a:spLocks noChangeShapeType="1"/>
          </p:cNvSpPr>
          <p:nvPr/>
        </p:nvSpPr>
        <p:spPr bwMode="auto">
          <a:xfrm>
            <a:off x="4749800" y="4146550"/>
            <a:ext cx="409575" cy="2327275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8554" name="Line 122"/>
          <p:cNvSpPr>
            <a:spLocks noChangeShapeType="1"/>
          </p:cNvSpPr>
          <p:nvPr/>
        </p:nvSpPr>
        <p:spPr bwMode="auto">
          <a:xfrm>
            <a:off x="5383213" y="4443413"/>
            <a:ext cx="560387" cy="1470025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8555" name="Line 123"/>
          <p:cNvSpPr>
            <a:spLocks noChangeShapeType="1"/>
          </p:cNvSpPr>
          <p:nvPr/>
        </p:nvSpPr>
        <p:spPr bwMode="auto">
          <a:xfrm>
            <a:off x="4822825" y="3071813"/>
            <a:ext cx="2276475" cy="3425825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8556" name="Line 124"/>
          <p:cNvSpPr>
            <a:spLocks noChangeShapeType="1"/>
          </p:cNvSpPr>
          <p:nvPr/>
        </p:nvSpPr>
        <p:spPr bwMode="auto">
          <a:xfrm flipV="1">
            <a:off x="1924050" y="2343150"/>
            <a:ext cx="1738313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58557" name="Line 125"/>
          <p:cNvSpPr>
            <a:spLocks noChangeShapeType="1"/>
          </p:cNvSpPr>
          <p:nvPr/>
        </p:nvSpPr>
        <p:spPr bwMode="auto">
          <a:xfrm flipH="1">
            <a:off x="5110163" y="2714625"/>
            <a:ext cx="1062037" cy="1857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8558" name="Line 126"/>
          <p:cNvSpPr>
            <a:spLocks noChangeShapeType="1"/>
          </p:cNvSpPr>
          <p:nvPr/>
        </p:nvSpPr>
        <p:spPr bwMode="auto">
          <a:xfrm flipV="1">
            <a:off x="1527175" y="4897438"/>
            <a:ext cx="125413" cy="644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8559" name="Line 127"/>
          <p:cNvSpPr>
            <a:spLocks noChangeShapeType="1"/>
          </p:cNvSpPr>
          <p:nvPr/>
        </p:nvSpPr>
        <p:spPr bwMode="auto">
          <a:xfrm flipV="1">
            <a:off x="3597275" y="4122738"/>
            <a:ext cx="1163638" cy="219075"/>
          </a:xfrm>
          <a:prstGeom prst="line">
            <a:avLst/>
          </a:prstGeom>
          <a:noFill/>
          <a:ln w="119063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8560" name="Line 128"/>
          <p:cNvSpPr>
            <a:spLocks noChangeShapeType="1"/>
          </p:cNvSpPr>
          <p:nvPr/>
        </p:nvSpPr>
        <p:spPr bwMode="auto">
          <a:xfrm flipV="1">
            <a:off x="4578350" y="4413250"/>
            <a:ext cx="862013" cy="101600"/>
          </a:xfrm>
          <a:prstGeom prst="line">
            <a:avLst/>
          </a:prstGeom>
          <a:noFill/>
          <a:ln w="119063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8561" name="Rectangle 129"/>
          <p:cNvSpPr>
            <a:spLocks noChangeArrowheads="1"/>
          </p:cNvSpPr>
          <p:nvPr/>
        </p:nvSpPr>
        <p:spPr bwMode="auto">
          <a:xfrm>
            <a:off x="7412038" y="5313363"/>
            <a:ext cx="10588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Shadowed</a:t>
            </a:r>
            <a:br>
              <a:rPr lang="en-US" sz="2000"/>
            </a:br>
            <a:r>
              <a:rPr lang="en-US" sz="2000"/>
              <a:t>object</a:t>
            </a:r>
            <a:endParaRPr lang="en-US" sz="2000" b="1"/>
          </a:p>
        </p:txBody>
      </p:sp>
      <p:sp>
        <p:nvSpPr>
          <p:cNvPr id="658562" name="Line 130"/>
          <p:cNvSpPr>
            <a:spLocks noChangeShapeType="1"/>
          </p:cNvSpPr>
          <p:nvPr/>
        </p:nvSpPr>
        <p:spPr bwMode="auto">
          <a:xfrm flipH="1" flipV="1">
            <a:off x="3436938" y="4862513"/>
            <a:ext cx="3829050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58563" name="Line 131"/>
          <p:cNvSpPr>
            <a:spLocks noChangeShapeType="1"/>
          </p:cNvSpPr>
          <p:nvPr/>
        </p:nvSpPr>
        <p:spPr bwMode="auto">
          <a:xfrm>
            <a:off x="2076450" y="4679950"/>
            <a:ext cx="4370388" cy="1905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>
            <a:outerShdw dist="45791" dir="8778596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58564" name="Rectangle 132"/>
          <p:cNvSpPr>
            <a:spLocks noChangeArrowheads="1"/>
          </p:cNvSpPr>
          <p:nvPr/>
        </p:nvSpPr>
        <p:spPr bwMode="auto">
          <a:xfrm>
            <a:off x="1754188" y="6523038"/>
            <a:ext cx="32035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200" b="1">
                <a:solidFill>
                  <a:srgbClr val="CC00CC"/>
                </a:solidFill>
              </a:rPr>
              <a:t>Shadow Volume Count = 0</a:t>
            </a:r>
            <a:endParaRPr lang="en-US" sz="2200" b="1" i="1">
              <a:solidFill>
                <a:srgbClr val="CC00CC"/>
              </a:solidFill>
            </a:endParaRPr>
          </a:p>
        </p:txBody>
      </p:sp>
      <p:sp>
        <p:nvSpPr>
          <p:cNvPr id="658565" name="Oval 133"/>
          <p:cNvSpPr>
            <a:spLocks noChangeArrowheads="1"/>
          </p:cNvSpPr>
          <p:nvPr/>
        </p:nvSpPr>
        <p:spPr bwMode="auto">
          <a:xfrm>
            <a:off x="3089275" y="4683125"/>
            <a:ext cx="242888" cy="231775"/>
          </a:xfrm>
          <a:prstGeom prst="ellipse">
            <a:avLst/>
          </a:prstGeom>
          <a:solidFill>
            <a:srgbClr val="CC00CC"/>
          </a:solidFill>
          <a:ln w="3810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en-US" dirty="0"/>
              <a:t>Importance of </a:t>
            </a:r>
            <a:r>
              <a:rPr lang="en-US" dirty="0" smtClean="0"/>
              <a:t>Shadows</a:t>
            </a:r>
            <a:endParaRPr lang="en-US" dirty="0"/>
          </a:p>
        </p:txBody>
      </p:sp>
      <p:pic>
        <p:nvPicPr>
          <p:cNvPr id="311300" name="Picture 4" descr="robotApproach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371600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675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Better Solution : Counter</a:t>
            </a:r>
          </a:p>
        </p:txBody>
      </p:sp>
      <p:sp>
        <p:nvSpPr>
          <p:cNvPr id="71" name="Content Placeholder 7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1368425" y="4429125"/>
            <a:ext cx="544513" cy="288925"/>
            <a:chOff x="1268" y="2596"/>
            <a:chExt cx="271" cy="150"/>
          </a:xfrm>
        </p:grpSpPr>
        <p:sp>
          <p:nvSpPr>
            <p:cNvPr id="660549" name="Oval 69"/>
            <p:cNvSpPr>
              <a:spLocks noChangeArrowheads="1"/>
            </p:cNvSpPr>
            <p:nvPr/>
          </p:nvSpPr>
          <p:spPr bwMode="auto">
            <a:xfrm>
              <a:off x="1268" y="2596"/>
              <a:ext cx="271" cy="150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0550" name="Oval 70"/>
            <p:cNvSpPr>
              <a:spLocks noChangeArrowheads="1"/>
            </p:cNvSpPr>
            <p:nvPr/>
          </p:nvSpPr>
          <p:spPr bwMode="auto">
            <a:xfrm>
              <a:off x="1321" y="2596"/>
              <a:ext cx="180" cy="15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0551" name="Oval 71"/>
            <p:cNvSpPr>
              <a:spLocks noChangeArrowheads="1"/>
            </p:cNvSpPr>
            <p:nvPr/>
          </p:nvSpPr>
          <p:spPr bwMode="auto">
            <a:xfrm>
              <a:off x="1373" y="2641"/>
              <a:ext cx="75" cy="75"/>
            </a:xfrm>
            <a:prstGeom prst="ellipse">
              <a:avLst/>
            </a:prstGeom>
            <a:solidFill>
              <a:srgbClr val="80808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72"/>
          <p:cNvGrpSpPr>
            <a:grpSpLocks/>
          </p:cNvGrpSpPr>
          <p:nvPr/>
        </p:nvGrpSpPr>
        <p:grpSpPr bwMode="auto">
          <a:xfrm>
            <a:off x="4065588" y="1785938"/>
            <a:ext cx="830262" cy="828675"/>
            <a:chOff x="2321" y="1227"/>
            <a:chExt cx="413" cy="429"/>
          </a:xfrm>
        </p:grpSpPr>
        <p:sp>
          <p:nvSpPr>
            <p:cNvPr id="660553" name="Oval 73"/>
            <p:cNvSpPr>
              <a:spLocks noChangeArrowheads="1"/>
            </p:cNvSpPr>
            <p:nvPr/>
          </p:nvSpPr>
          <p:spPr bwMode="auto">
            <a:xfrm>
              <a:off x="2433" y="1378"/>
              <a:ext cx="121" cy="12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0554" name="Line 74"/>
            <p:cNvSpPr>
              <a:spLocks noChangeShapeType="1"/>
            </p:cNvSpPr>
            <p:nvPr/>
          </p:nvSpPr>
          <p:spPr bwMode="auto">
            <a:xfrm flipV="1">
              <a:off x="2494" y="1227"/>
              <a:ext cx="1" cy="90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0555" name="Line 75"/>
            <p:cNvSpPr>
              <a:spLocks noChangeShapeType="1"/>
            </p:cNvSpPr>
            <p:nvPr/>
          </p:nvSpPr>
          <p:spPr bwMode="auto">
            <a:xfrm>
              <a:off x="2494" y="1558"/>
              <a:ext cx="1" cy="98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0556" name="Line 76"/>
            <p:cNvSpPr>
              <a:spLocks noChangeShapeType="1"/>
            </p:cNvSpPr>
            <p:nvPr/>
          </p:nvSpPr>
          <p:spPr bwMode="auto">
            <a:xfrm flipV="1">
              <a:off x="2561" y="1265"/>
              <a:ext cx="53" cy="75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0557" name="Line 77"/>
            <p:cNvSpPr>
              <a:spLocks noChangeShapeType="1"/>
            </p:cNvSpPr>
            <p:nvPr/>
          </p:nvSpPr>
          <p:spPr bwMode="auto">
            <a:xfrm flipV="1">
              <a:off x="2599" y="1348"/>
              <a:ext cx="98" cy="45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0558" name="Line 78"/>
            <p:cNvSpPr>
              <a:spLocks noChangeShapeType="1"/>
            </p:cNvSpPr>
            <p:nvPr/>
          </p:nvSpPr>
          <p:spPr bwMode="auto">
            <a:xfrm>
              <a:off x="2554" y="1543"/>
              <a:ext cx="60" cy="83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0559" name="Line 79"/>
            <p:cNvSpPr>
              <a:spLocks noChangeShapeType="1"/>
            </p:cNvSpPr>
            <p:nvPr/>
          </p:nvSpPr>
          <p:spPr bwMode="auto">
            <a:xfrm>
              <a:off x="2614" y="1498"/>
              <a:ext cx="90" cy="38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0560" name="Line 80"/>
            <p:cNvSpPr>
              <a:spLocks noChangeShapeType="1"/>
            </p:cNvSpPr>
            <p:nvPr/>
          </p:nvSpPr>
          <p:spPr bwMode="auto">
            <a:xfrm flipH="1" flipV="1">
              <a:off x="2388" y="1265"/>
              <a:ext cx="53" cy="60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0561" name="Line 81"/>
            <p:cNvSpPr>
              <a:spLocks noChangeShapeType="1"/>
            </p:cNvSpPr>
            <p:nvPr/>
          </p:nvSpPr>
          <p:spPr bwMode="auto">
            <a:xfrm flipH="1" flipV="1">
              <a:off x="2321" y="1348"/>
              <a:ext cx="67" cy="37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0562" name="Line 82"/>
            <p:cNvSpPr>
              <a:spLocks noChangeShapeType="1"/>
            </p:cNvSpPr>
            <p:nvPr/>
          </p:nvSpPr>
          <p:spPr bwMode="auto">
            <a:xfrm flipH="1">
              <a:off x="2388" y="1543"/>
              <a:ext cx="45" cy="83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0563" name="Line 83"/>
            <p:cNvSpPr>
              <a:spLocks noChangeShapeType="1"/>
            </p:cNvSpPr>
            <p:nvPr/>
          </p:nvSpPr>
          <p:spPr bwMode="auto">
            <a:xfrm flipH="1">
              <a:off x="2321" y="1505"/>
              <a:ext cx="67" cy="38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0564" name="Line 84"/>
            <p:cNvSpPr>
              <a:spLocks noChangeShapeType="1"/>
            </p:cNvSpPr>
            <p:nvPr/>
          </p:nvSpPr>
          <p:spPr bwMode="auto">
            <a:xfrm>
              <a:off x="2614" y="1438"/>
              <a:ext cx="120" cy="1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0565" name="Line 85"/>
            <p:cNvSpPr>
              <a:spLocks noChangeShapeType="1"/>
            </p:cNvSpPr>
            <p:nvPr/>
          </p:nvSpPr>
          <p:spPr bwMode="auto">
            <a:xfrm flipH="1">
              <a:off x="2321" y="1438"/>
              <a:ext cx="60" cy="1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0566" name="Rectangle 86"/>
          <p:cNvSpPr>
            <a:spLocks noChangeArrowheads="1"/>
          </p:cNvSpPr>
          <p:nvPr/>
        </p:nvSpPr>
        <p:spPr bwMode="auto">
          <a:xfrm>
            <a:off x="6346825" y="2468563"/>
            <a:ext cx="27971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0567" name="Rectangle 87"/>
          <p:cNvSpPr>
            <a:spLocks noChangeArrowheads="1"/>
          </p:cNvSpPr>
          <p:nvPr/>
        </p:nvSpPr>
        <p:spPr bwMode="auto">
          <a:xfrm>
            <a:off x="6696075" y="2436813"/>
            <a:ext cx="1825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Shadowing object</a:t>
            </a:r>
            <a:endParaRPr lang="en-US" sz="2000" b="1"/>
          </a:p>
        </p:txBody>
      </p:sp>
      <p:sp>
        <p:nvSpPr>
          <p:cNvPr id="660568" name="Rectangle 88"/>
          <p:cNvSpPr>
            <a:spLocks noChangeArrowheads="1"/>
          </p:cNvSpPr>
          <p:nvPr/>
        </p:nvSpPr>
        <p:spPr bwMode="auto">
          <a:xfrm>
            <a:off x="8529638" y="2555875"/>
            <a:ext cx="63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 </a:t>
            </a:r>
            <a:endParaRPr lang="en-US" sz="2000" b="1"/>
          </a:p>
        </p:txBody>
      </p:sp>
      <p:sp>
        <p:nvSpPr>
          <p:cNvPr id="660569" name="Rectangle 89"/>
          <p:cNvSpPr>
            <a:spLocks noChangeArrowheads="1"/>
          </p:cNvSpPr>
          <p:nvPr/>
        </p:nvSpPr>
        <p:spPr bwMode="auto">
          <a:xfrm>
            <a:off x="1947863" y="2351088"/>
            <a:ext cx="1436687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0570" name="Rectangle 90"/>
          <p:cNvSpPr>
            <a:spLocks noChangeArrowheads="1"/>
          </p:cNvSpPr>
          <p:nvPr/>
        </p:nvSpPr>
        <p:spPr bwMode="auto">
          <a:xfrm>
            <a:off x="1057275" y="2343150"/>
            <a:ext cx="7254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Light</a:t>
            </a:r>
            <a:br>
              <a:rPr lang="en-US" sz="2000"/>
            </a:br>
            <a:r>
              <a:rPr lang="en-US" sz="2000"/>
              <a:t>source </a:t>
            </a:r>
            <a:endParaRPr lang="en-US" sz="2000" b="1"/>
          </a:p>
        </p:txBody>
      </p:sp>
      <p:sp>
        <p:nvSpPr>
          <p:cNvPr id="660571" name="Rectangle 91"/>
          <p:cNvSpPr>
            <a:spLocks noChangeArrowheads="1"/>
          </p:cNvSpPr>
          <p:nvPr/>
        </p:nvSpPr>
        <p:spPr bwMode="auto">
          <a:xfrm>
            <a:off x="1751013" y="5546725"/>
            <a:ext cx="1511300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0572" name="Rectangle 92"/>
          <p:cNvSpPr>
            <a:spLocks noChangeArrowheads="1"/>
          </p:cNvSpPr>
          <p:nvPr/>
        </p:nvSpPr>
        <p:spPr bwMode="auto">
          <a:xfrm>
            <a:off x="1057275" y="5632450"/>
            <a:ext cx="8794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Eye</a:t>
            </a:r>
            <a:br>
              <a:rPr lang="en-US" sz="2000"/>
            </a:br>
            <a:r>
              <a:rPr lang="en-US" sz="2000"/>
              <a:t>position </a:t>
            </a:r>
            <a:endParaRPr lang="en-US" sz="2000" b="1"/>
          </a:p>
        </p:txBody>
      </p:sp>
      <p:sp>
        <p:nvSpPr>
          <p:cNvPr id="660573" name="Rectangle 93"/>
          <p:cNvSpPr>
            <a:spLocks noChangeArrowheads="1"/>
          </p:cNvSpPr>
          <p:nvPr/>
        </p:nvSpPr>
        <p:spPr bwMode="auto">
          <a:xfrm>
            <a:off x="2659063" y="3382963"/>
            <a:ext cx="12096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0574" name="Rectangle 94"/>
          <p:cNvSpPr>
            <a:spLocks noChangeArrowheads="1"/>
          </p:cNvSpPr>
          <p:nvPr/>
        </p:nvSpPr>
        <p:spPr bwMode="auto">
          <a:xfrm>
            <a:off x="2984500" y="3484563"/>
            <a:ext cx="436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zero</a:t>
            </a:r>
            <a:endParaRPr lang="en-US" sz="2000" b="1"/>
          </a:p>
        </p:txBody>
      </p:sp>
      <p:sp>
        <p:nvSpPr>
          <p:cNvPr id="660575" name="Rectangle 95"/>
          <p:cNvSpPr>
            <a:spLocks noChangeArrowheads="1"/>
          </p:cNvSpPr>
          <p:nvPr/>
        </p:nvSpPr>
        <p:spPr bwMode="auto">
          <a:xfrm>
            <a:off x="6119813" y="3949700"/>
            <a:ext cx="1060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0576" name="Rectangle 96"/>
          <p:cNvSpPr>
            <a:spLocks noChangeArrowheads="1"/>
          </p:cNvSpPr>
          <p:nvPr/>
        </p:nvSpPr>
        <p:spPr bwMode="auto">
          <a:xfrm>
            <a:off x="6445250" y="4051300"/>
            <a:ext cx="436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zero</a:t>
            </a:r>
            <a:endParaRPr lang="en-US" sz="2000" b="1"/>
          </a:p>
        </p:txBody>
      </p:sp>
      <p:sp>
        <p:nvSpPr>
          <p:cNvPr id="660577" name="Rectangle 97"/>
          <p:cNvSpPr>
            <a:spLocks noChangeArrowheads="1"/>
          </p:cNvSpPr>
          <p:nvPr/>
        </p:nvSpPr>
        <p:spPr bwMode="auto">
          <a:xfrm>
            <a:off x="4322763" y="3382963"/>
            <a:ext cx="7397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0578" name="Rectangle 98"/>
          <p:cNvSpPr>
            <a:spLocks noChangeArrowheads="1"/>
          </p:cNvSpPr>
          <p:nvPr/>
        </p:nvSpPr>
        <p:spPr bwMode="auto">
          <a:xfrm>
            <a:off x="4606925" y="3484563"/>
            <a:ext cx="269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+1</a:t>
            </a:r>
            <a:endParaRPr lang="en-US" sz="2000" b="1"/>
          </a:p>
        </p:txBody>
      </p:sp>
      <p:sp>
        <p:nvSpPr>
          <p:cNvPr id="660579" name="Rectangle 99"/>
          <p:cNvSpPr>
            <a:spLocks noChangeArrowheads="1"/>
          </p:cNvSpPr>
          <p:nvPr/>
        </p:nvSpPr>
        <p:spPr bwMode="auto">
          <a:xfrm>
            <a:off x="3262313" y="5546725"/>
            <a:ext cx="7556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0580" name="Rectangle 100"/>
          <p:cNvSpPr>
            <a:spLocks noChangeArrowheads="1"/>
          </p:cNvSpPr>
          <p:nvPr/>
        </p:nvSpPr>
        <p:spPr bwMode="auto">
          <a:xfrm>
            <a:off x="3548063" y="5648325"/>
            <a:ext cx="269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+1</a:t>
            </a:r>
            <a:endParaRPr lang="en-US" sz="2000" b="1"/>
          </a:p>
        </p:txBody>
      </p:sp>
      <p:sp>
        <p:nvSpPr>
          <p:cNvPr id="660581" name="Rectangle 101"/>
          <p:cNvSpPr>
            <a:spLocks noChangeArrowheads="1"/>
          </p:cNvSpPr>
          <p:nvPr/>
        </p:nvSpPr>
        <p:spPr bwMode="auto">
          <a:xfrm>
            <a:off x="3883025" y="5240338"/>
            <a:ext cx="7556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0582" name="Rectangle 102"/>
          <p:cNvSpPr>
            <a:spLocks noChangeArrowheads="1"/>
          </p:cNvSpPr>
          <p:nvPr/>
        </p:nvSpPr>
        <p:spPr bwMode="auto">
          <a:xfrm>
            <a:off x="4170363" y="5343525"/>
            <a:ext cx="269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+2</a:t>
            </a:r>
            <a:endParaRPr lang="en-US" sz="2000" b="1"/>
          </a:p>
        </p:txBody>
      </p:sp>
      <p:sp>
        <p:nvSpPr>
          <p:cNvPr id="660583" name="Rectangle 103"/>
          <p:cNvSpPr>
            <a:spLocks noChangeArrowheads="1"/>
          </p:cNvSpPr>
          <p:nvPr/>
        </p:nvSpPr>
        <p:spPr bwMode="auto">
          <a:xfrm>
            <a:off x="4970463" y="5254625"/>
            <a:ext cx="7572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0584" name="Rectangle 104"/>
          <p:cNvSpPr>
            <a:spLocks noChangeArrowheads="1"/>
          </p:cNvSpPr>
          <p:nvPr/>
        </p:nvSpPr>
        <p:spPr bwMode="auto">
          <a:xfrm>
            <a:off x="5257800" y="5356225"/>
            <a:ext cx="269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+2</a:t>
            </a:r>
            <a:endParaRPr lang="en-US" sz="2000" b="1"/>
          </a:p>
        </p:txBody>
      </p:sp>
      <p:sp>
        <p:nvSpPr>
          <p:cNvPr id="660585" name="Rectangle 105"/>
          <p:cNvSpPr>
            <a:spLocks noChangeArrowheads="1"/>
          </p:cNvSpPr>
          <p:nvPr/>
        </p:nvSpPr>
        <p:spPr bwMode="auto">
          <a:xfrm>
            <a:off x="4471988" y="5691188"/>
            <a:ext cx="7397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0586" name="Rectangle 106"/>
          <p:cNvSpPr>
            <a:spLocks noChangeArrowheads="1"/>
          </p:cNvSpPr>
          <p:nvPr/>
        </p:nvSpPr>
        <p:spPr bwMode="auto">
          <a:xfrm>
            <a:off x="4759325" y="5792788"/>
            <a:ext cx="269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+3</a:t>
            </a:r>
            <a:endParaRPr lang="en-US" sz="2000" b="1"/>
          </a:p>
        </p:txBody>
      </p:sp>
      <p:sp>
        <p:nvSpPr>
          <p:cNvPr id="660587" name="Line 107"/>
          <p:cNvSpPr>
            <a:spLocks noChangeShapeType="1"/>
          </p:cNvSpPr>
          <p:nvPr/>
        </p:nvSpPr>
        <p:spPr bwMode="auto">
          <a:xfrm>
            <a:off x="4198938" y="2960688"/>
            <a:ext cx="622300" cy="74612"/>
          </a:xfrm>
          <a:prstGeom prst="line">
            <a:avLst/>
          </a:prstGeom>
          <a:noFill/>
          <a:ln w="119063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0588" name="Line 108"/>
          <p:cNvSpPr>
            <a:spLocks noChangeShapeType="1"/>
          </p:cNvSpPr>
          <p:nvPr/>
        </p:nvSpPr>
        <p:spPr bwMode="auto">
          <a:xfrm flipH="1">
            <a:off x="3182938" y="4395788"/>
            <a:ext cx="473075" cy="2078037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60589" name="Line 109"/>
          <p:cNvSpPr>
            <a:spLocks noChangeShapeType="1"/>
          </p:cNvSpPr>
          <p:nvPr/>
        </p:nvSpPr>
        <p:spPr bwMode="auto">
          <a:xfrm flipH="1">
            <a:off x="3867150" y="2974975"/>
            <a:ext cx="358775" cy="3211513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60590" name="Line 110"/>
          <p:cNvSpPr>
            <a:spLocks noChangeShapeType="1"/>
          </p:cNvSpPr>
          <p:nvPr/>
        </p:nvSpPr>
        <p:spPr bwMode="auto">
          <a:xfrm flipH="1">
            <a:off x="4549775" y="4503738"/>
            <a:ext cx="74613" cy="170815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60591" name="Line 111"/>
          <p:cNvSpPr>
            <a:spLocks noChangeShapeType="1"/>
          </p:cNvSpPr>
          <p:nvPr/>
        </p:nvSpPr>
        <p:spPr bwMode="auto">
          <a:xfrm>
            <a:off x="4749800" y="4146550"/>
            <a:ext cx="409575" cy="2327275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60592" name="Line 112"/>
          <p:cNvSpPr>
            <a:spLocks noChangeShapeType="1"/>
          </p:cNvSpPr>
          <p:nvPr/>
        </p:nvSpPr>
        <p:spPr bwMode="auto">
          <a:xfrm>
            <a:off x="5383213" y="4443413"/>
            <a:ext cx="560387" cy="1470025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60593" name="Line 113"/>
          <p:cNvSpPr>
            <a:spLocks noChangeShapeType="1"/>
          </p:cNvSpPr>
          <p:nvPr/>
        </p:nvSpPr>
        <p:spPr bwMode="auto">
          <a:xfrm>
            <a:off x="4822825" y="3071813"/>
            <a:ext cx="2276475" cy="3425825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60594" name="Line 114"/>
          <p:cNvSpPr>
            <a:spLocks noChangeShapeType="1"/>
          </p:cNvSpPr>
          <p:nvPr/>
        </p:nvSpPr>
        <p:spPr bwMode="auto">
          <a:xfrm flipV="1">
            <a:off x="1924050" y="2343150"/>
            <a:ext cx="1738313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60595" name="Line 115"/>
          <p:cNvSpPr>
            <a:spLocks noChangeShapeType="1"/>
          </p:cNvSpPr>
          <p:nvPr/>
        </p:nvSpPr>
        <p:spPr bwMode="auto">
          <a:xfrm flipH="1">
            <a:off x="5110163" y="2714625"/>
            <a:ext cx="1062037" cy="1857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60596" name="Line 116"/>
          <p:cNvSpPr>
            <a:spLocks noChangeShapeType="1"/>
          </p:cNvSpPr>
          <p:nvPr/>
        </p:nvSpPr>
        <p:spPr bwMode="auto">
          <a:xfrm flipV="1">
            <a:off x="1527175" y="4897438"/>
            <a:ext cx="125413" cy="644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60597" name="Line 117"/>
          <p:cNvSpPr>
            <a:spLocks noChangeShapeType="1"/>
          </p:cNvSpPr>
          <p:nvPr/>
        </p:nvSpPr>
        <p:spPr bwMode="auto">
          <a:xfrm flipV="1">
            <a:off x="3597275" y="4122738"/>
            <a:ext cx="1163638" cy="219075"/>
          </a:xfrm>
          <a:prstGeom prst="line">
            <a:avLst/>
          </a:prstGeom>
          <a:noFill/>
          <a:ln w="119063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0598" name="Line 118"/>
          <p:cNvSpPr>
            <a:spLocks noChangeShapeType="1"/>
          </p:cNvSpPr>
          <p:nvPr/>
        </p:nvSpPr>
        <p:spPr bwMode="auto">
          <a:xfrm flipV="1">
            <a:off x="4578350" y="4413250"/>
            <a:ext cx="862013" cy="101600"/>
          </a:xfrm>
          <a:prstGeom prst="line">
            <a:avLst/>
          </a:prstGeom>
          <a:noFill/>
          <a:ln w="119063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0599" name="Rectangle 119"/>
          <p:cNvSpPr>
            <a:spLocks noChangeArrowheads="1"/>
          </p:cNvSpPr>
          <p:nvPr/>
        </p:nvSpPr>
        <p:spPr bwMode="auto">
          <a:xfrm>
            <a:off x="7412038" y="5313363"/>
            <a:ext cx="10588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Shadowed</a:t>
            </a:r>
            <a:br>
              <a:rPr lang="en-US" sz="2000"/>
            </a:br>
            <a:r>
              <a:rPr lang="en-US" sz="2000"/>
              <a:t>object</a:t>
            </a:r>
            <a:endParaRPr lang="en-US" sz="2000" b="1"/>
          </a:p>
        </p:txBody>
      </p:sp>
      <p:sp>
        <p:nvSpPr>
          <p:cNvPr id="660600" name="Line 120"/>
          <p:cNvSpPr>
            <a:spLocks noChangeShapeType="1"/>
          </p:cNvSpPr>
          <p:nvPr/>
        </p:nvSpPr>
        <p:spPr bwMode="auto">
          <a:xfrm flipH="1" flipV="1">
            <a:off x="5578475" y="4951413"/>
            <a:ext cx="1687513" cy="415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60601" name="Line 121"/>
          <p:cNvSpPr>
            <a:spLocks noChangeShapeType="1"/>
          </p:cNvSpPr>
          <p:nvPr/>
        </p:nvSpPr>
        <p:spPr bwMode="auto">
          <a:xfrm>
            <a:off x="2076450" y="4679950"/>
            <a:ext cx="4370388" cy="1905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>
            <a:outerShdw dist="45791" dir="8778596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4" name="Group 122"/>
          <p:cNvGrpSpPr>
            <a:grpSpLocks/>
          </p:cNvGrpSpPr>
          <p:nvPr/>
        </p:nvGrpSpPr>
        <p:grpSpPr bwMode="auto">
          <a:xfrm>
            <a:off x="3444875" y="4686300"/>
            <a:ext cx="242888" cy="304800"/>
            <a:chOff x="1462" y="2977"/>
            <a:chExt cx="153" cy="192"/>
          </a:xfrm>
        </p:grpSpPr>
        <p:sp>
          <p:nvSpPr>
            <p:cNvPr id="660603" name="Oval 123"/>
            <p:cNvSpPr>
              <a:spLocks noChangeArrowheads="1"/>
            </p:cNvSpPr>
            <p:nvPr/>
          </p:nvSpPr>
          <p:spPr bwMode="auto">
            <a:xfrm>
              <a:off x="1462" y="3000"/>
              <a:ext cx="153" cy="14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0604" name="Rectangle 124"/>
            <p:cNvSpPr>
              <a:spLocks noChangeArrowheads="1"/>
            </p:cNvSpPr>
            <p:nvPr/>
          </p:nvSpPr>
          <p:spPr bwMode="auto">
            <a:xfrm>
              <a:off x="1493" y="2977"/>
              <a:ext cx="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tx2"/>
                </a:buClr>
              </a:pPr>
              <a:r>
                <a:rPr lang="en-US" sz="2000"/>
                <a:t>+</a:t>
              </a:r>
              <a:endParaRPr lang="en-US" sz="2000" b="1"/>
            </a:p>
          </p:txBody>
        </p:sp>
      </p:grpSp>
      <p:grpSp>
        <p:nvGrpSpPr>
          <p:cNvPr id="5" name="Group 125"/>
          <p:cNvGrpSpPr>
            <a:grpSpLocks/>
          </p:cNvGrpSpPr>
          <p:nvPr/>
        </p:nvGrpSpPr>
        <p:grpSpPr bwMode="auto">
          <a:xfrm>
            <a:off x="4808538" y="4667250"/>
            <a:ext cx="242887" cy="304800"/>
            <a:chOff x="1087" y="3529"/>
            <a:chExt cx="153" cy="192"/>
          </a:xfrm>
        </p:grpSpPr>
        <p:sp>
          <p:nvSpPr>
            <p:cNvPr id="660606" name="Oval 126"/>
            <p:cNvSpPr>
              <a:spLocks noChangeArrowheads="1"/>
            </p:cNvSpPr>
            <p:nvPr/>
          </p:nvSpPr>
          <p:spPr bwMode="auto">
            <a:xfrm>
              <a:off x="1087" y="3566"/>
              <a:ext cx="153" cy="14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0607" name="Rectangle 127"/>
            <p:cNvSpPr>
              <a:spLocks noChangeArrowheads="1"/>
            </p:cNvSpPr>
            <p:nvPr/>
          </p:nvSpPr>
          <p:spPr bwMode="auto">
            <a:xfrm>
              <a:off x="1137" y="3529"/>
              <a:ext cx="5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tx2"/>
                </a:buClr>
              </a:pPr>
              <a:r>
                <a:rPr lang="en-US" sz="2000"/>
                <a:t>-</a:t>
              </a:r>
              <a:endParaRPr lang="en-US" sz="2000" b="1"/>
            </a:p>
          </p:txBody>
        </p:sp>
      </p:grpSp>
      <p:grpSp>
        <p:nvGrpSpPr>
          <p:cNvPr id="6" name="Group 128"/>
          <p:cNvGrpSpPr>
            <a:grpSpLocks/>
          </p:cNvGrpSpPr>
          <p:nvPr/>
        </p:nvGrpSpPr>
        <p:grpSpPr bwMode="auto">
          <a:xfrm>
            <a:off x="3897313" y="4625975"/>
            <a:ext cx="242887" cy="304800"/>
            <a:chOff x="1462" y="2977"/>
            <a:chExt cx="153" cy="192"/>
          </a:xfrm>
        </p:grpSpPr>
        <p:sp>
          <p:nvSpPr>
            <p:cNvPr id="660609" name="Oval 129"/>
            <p:cNvSpPr>
              <a:spLocks noChangeArrowheads="1"/>
            </p:cNvSpPr>
            <p:nvPr/>
          </p:nvSpPr>
          <p:spPr bwMode="auto">
            <a:xfrm>
              <a:off x="1462" y="3000"/>
              <a:ext cx="153" cy="14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0610" name="Rectangle 130"/>
            <p:cNvSpPr>
              <a:spLocks noChangeArrowheads="1"/>
            </p:cNvSpPr>
            <p:nvPr/>
          </p:nvSpPr>
          <p:spPr bwMode="auto">
            <a:xfrm>
              <a:off x="1493" y="2977"/>
              <a:ext cx="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tx2"/>
                </a:buClr>
              </a:pPr>
              <a:r>
                <a:rPr lang="en-US" sz="2000"/>
                <a:t>+</a:t>
              </a:r>
              <a:endParaRPr lang="en-US" sz="2000" b="1"/>
            </a:p>
          </p:txBody>
        </p:sp>
      </p:grpSp>
      <p:grpSp>
        <p:nvGrpSpPr>
          <p:cNvPr id="7" name="Group 131"/>
          <p:cNvGrpSpPr>
            <a:grpSpLocks/>
          </p:cNvGrpSpPr>
          <p:nvPr/>
        </p:nvGrpSpPr>
        <p:grpSpPr bwMode="auto">
          <a:xfrm>
            <a:off x="4454525" y="4659313"/>
            <a:ext cx="242888" cy="304800"/>
            <a:chOff x="1462" y="2977"/>
            <a:chExt cx="153" cy="192"/>
          </a:xfrm>
        </p:grpSpPr>
        <p:sp>
          <p:nvSpPr>
            <p:cNvPr id="660612" name="Oval 132"/>
            <p:cNvSpPr>
              <a:spLocks noChangeArrowheads="1"/>
            </p:cNvSpPr>
            <p:nvPr/>
          </p:nvSpPr>
          <p:spPr bwMode="auto">
            <a:xfrm>
              <a:off x="1462" y="3000"/>
              <a:ext cx="153" cy="14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0613" name="Rectangle 133"/>
            <p:cNvSpPr>
              <a:spLocks noChangeArrowheads="1"/>
            </p:cNvSpPr>
            <p:nvPr/>
          </p:nvSpPr>
          <p:spPr bwMode="auto">
            <a:xfrm>
              <a:off x="1493" y="2977"/>
              <a:ext cx="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tx2"/>
                </a:buClr>
              </a:pPr>
              <a:r>
                <a:rPr lang="en-US" sz="2000"/>
                <a:t>+</a:t>
              </a:r>
              <a:endParaRPr lang="en-US" sz="2000" b="1"/>
            </a:p>
          </p:txBody>
        </p:sp>
      </p:grpSp>
      <p:sp>
        <p:nvSpPr>
          <p:cNvPr id="660614" name="Rectangle 134"/>
          <p:cNvSpPr>
            <a:spLocks noChangeArrowheads="1"/>
          </p:cNvSpPr>
          <p:nvPr/>
        </p:nvSpPr>
        <p:spPr bwMode="auto">
          <a:xfrm>
            <a:off x="1041400" y="6523038"/>
            <a:ext cx="4630738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200" b="1">
                <a:solidFill>
                  <a:srgbClr val="CC00CC"/>
                </a:solidFill>
              </a:rPr>
              <a:t>Shadow Volume Count = +1+1+1-1 = 2</a:t>
            </a:r>
            <a:endParaRPr lang="en-US" sz="2200" b="1" i="1">
              <a:solidFill>
                <a:srgbClr val="CC00CC"/>
              </a:solidFill>
            </a:endParaRPr>
          </a:p>
        </p:txBody>
      </p:sp>
      <p:sp>
        <p:nvSpPr>
          <p:cNvPr id="660615" name="Oval 135"/>
          <p:cNvSpPr>
            <a:spLocks noChangeArrowheads="1"/>
          </p:cNvSpPr>
          <p:nvPr/>
        </p:nvSpPr>
        <p:spPr bwMode="auto">
          <a:xfrm>
            <a:off x="5219700" y="4727575"/>
            <a:ext cx="242888" cy="231775"/>
          </a:xfrm>
          <a:prstGeom prst="ellipse">
            <a:avLst/>
          </a:prstGeom>
          <a:solidFill>
            <a:srgbClr val="CC00CC"/>
          </a:solidFill>
          <a:ln w="3810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Better Solution : Counter</a:t>
            </a:r>
          </a:p>
        </p:txBody>
      </p:sp>
      <p:sp>
        <p:nvSpPr>
          <p:cNvPr id="76" name="Content Placeholder 7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41438" y="4340225"/>
            <a:ext cx="544512" cy="288925"/>
            <a:chOff x="1268" y="2596"/>
            <a:chExt cx="271" cy="150"/>
          </a:xfrm>
        </p:grpSpPr>
        <p:sp>
          <p:nvSpPr>
            <p:cNvPr id="659461" name="Oval 5"/>
            <p:cNvSpPr>
              <a:spLocks noChangeArrowheads="1"/>
            </p:cNvSpPr>
            <p:nvPr/>
          </p:nvSpPr>
          <p:spPr bwMode="auto">
            <a:xfrm>
              <a:off x="1268" y="2596"/>
              <a:ext cx="271" cy="150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462" name="Oval 6"/>
            <p:cNvSpPr>
              <a:spLocks noChangeArrowheads="1"/>
            </p:cNvSpPr>
            <p:nvPr/>
          </p:nvSpPr>
          <p:spPr bwMode="auto">
            <a:xfrm>
              <a:off x="1321" y="2596"/>
              <a:ext cx="180" cy="15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463" name="Oval 7"/>
            <p:cNvSpPr>
              <a:spLocks noChangeArrowheads="1"/>
            </p:cNvSpPr>
            <p:nvPr/>
          </p:nvSpPr>
          <p:spPr bwMode="auto">
            <a:xfrm>
              <a:off x="1373" y="2641"/>
              <a:ext cx="75" cy="75"/>
            </a:xfrm>
            <a:prstGeom prst="ellipse">
              <a:avLst/>
            </a:prstGeom>
            <a:solidFill>
              <a:srgbClr val="80808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038600" y="1697038"/>
            <a:ext cx="830263" cy="828675"/>
            <a:chOff x="2321" y="1227"/>
            <a:chExt cx="413" cy="429"/>
          </a:xfrm>
        </p:grpSpPr>
        <p:sp>
          <p:nvSpPr>
            <p:cNvPr id="659465" name="Oval 9"/>
            <p:cNvSpPr>
              <a:spLocks noChangeArrowheads="1"/>
            </p:cNvSpPr>
            <p:nvPr/>
          </p:nvSpPr>
          <p:spPr bwMode="auto">
            <a:xfrm>
              <a:off x="2433" y="1378"/>
              <a:ext cx="121" cy="12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466" name="Line 10"/>
            <p:cNvSpPr>
              <a:spLocks noChangeShapeType="1"/>
            </p:cNvSpPr>
            <p:nvPr/>
          </p:nvSpPr>
          <p:spPr bwMode="auto">
            <a:xfrm flipV="1">
              <a:off x="2494" y="1227"/>
              <a:ext cx="1" cy="90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467" name="Line 11"/>
            <p:cNvSpPr>
              <a:spLocks noChangeShapeType="1"/>
            </p:cNvSpPr>
            <p:nvPr/>
          </p:nvSpPr>
          <p:spPr bwMode="auto">
            <a:xfrm>
              <a:off x="2494" y="1558"/>
              <a:ext cx="1" cy="98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468" name="Line 12"/>
            <p:cNvSpPr>
              <a:spLocks noChangeShapeType="1"/>
            </p:cNvSpPr>
            <p:nvPr/>
          </p:nvSpPr>
          <p:spPr bwMode="auto">
            <a:xfrm flipV="1">
              <a:off x="2561" y="1265"/>
              <a:ext cx="53" cy="75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469" name="Line 13"/>
            <p:cNvSpPr>
              <a:spLocks noChangeShapeType="1"/>
            </p:cNvSpPr>
            <p:nvPr/>
          </p:nvSpPr>
          <p:spPr bwMode="auto">
            <a:xfrm flipV="1">
              <a:off x="2599" y="1348"/>
              <a:ext cx="98" cy="45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470" name="Line 14"/>
            <p:cNvSpPr>
              <a:spLocks noChangeShapeType="1"/>
            </p:cNvSpPr>
            <p:nvPr/>
          </p:nvSpPr>
          <p:spPr bwMode="auto">
            <a:xfrm>
              <a:off x="2554" y="1543"/>
              <a:ext cx="60" cy="83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471" name="Line 15"/>
            <p:cNvSpPr>
              <a:spLocks noChangeShapeType="1"/>
            </p:cNvSpPr>
            <p:nvPr/>
          </p:nvSpPr>
          <p:spPr bwMode="auto">
            <a:xfrm>
              <a:off x="2614" y="1498"/>
              <a:ext cx="90" cy="38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472" name="Line 16"/>
            <p:cNvSpPr>
              <a:spLocks noChangeShapeType="1"/>
            </p:cNvSpPr>
            <p:nvPr/>
          </p:nvSpPr>
          <p:spPr bwMode="auto">
            <a:xfrm flipH="1" flipV="1">
              <a:off x="2388" y="1265"/>
              <a:ext cx="53" cy="60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473" name="Line 17"/>
            <p:cNvSpPr>
              <a:spLocks noChangeShapeType="1"/>
            </p:cNvSpPr>
            <p:nvPr/>
          </p:nvSpPr>
          <p:spPr bwMode="auto">
            <a:xfrm flipH="1" flipV="1">
              <a:off x="2321" y="1348"/>
              <a:ext cx="67" cy="37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474" name="Line 18"/>
            <p:cNvSpPr>
              <a:spLocks noChangeShapeType="1"/>
            </p:cNvSpPr>
            <p:nvPr/>
          </p:nvSpPr>
          <p:spPr bwMode="auto">
            <a:xfrm flipH="1">
              <a:off x="2388" y="1543"/>
              <a:ext cx="45" cy="83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475" name="Line 19"/>
            <p:cNvSpPr>
              <a:spLocks noChangeShapeType="1"/>
            </p:cNvSpPr>
            <p:nvPr/>
          </p:nvSpPr>
          <p:spPr bwMode="auto">
            <a:xfrm flipH="1">
              <a:off x="2321" y="1505"/>
              <a:ext cx="67" cy="38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476" name="Line 20"/>
            <p:cNvSpPr>
              <a:spLocks noChangeShapeType="1"/>
            </p:cNvSpPr>
            <p:nvPr/>
          </p:nvSpPr>
          <p:spPr bwMode="auto">
            <a:xfrm>
              <a:off x="2614" y="1438"/>
              <a:ext cx="120" cy="1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477" name="Line 21"/>
            <p:cNvSpPr>
              <a:spLocks noChangeShapeType="1"/>
            </p:cNvSpPr>
            <p:nvPr/>
          </p:nvSpPr>
          <p:spPr bwMode="auto">
            <a:xfrm flipH="1">
              <a:off x="2321" y="1438"/>
              <a:ext cx="60" cy="1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9478" name="Rectangle 22"/>
          <p:cNvSpPr>
            <a:spLocks noChangeArrowheads="1"/>
          </p:cNvSpPr>
          <p:nvPr/>
        </p:nvSpPr>
        <p:spPr bwMode="auto">
          <a:xfrm>
            <a:off x="6669088" y="2347913"/>
            <a:ext cx="1825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Shadowing object</a:t>
            </a:r>
            <a:endParaRPr lang="en-US" sz="2000" b="1"/>
          </a:p>
        </p:txBody>
      </p:sp>
      <p:sp>
        <p:nvSpPr>
          <p:cNvPr id="659479" name="Rectangle 23"/>
          <p:cNvSpPr>
            <a:spLocks noChangeArrowheads="1"/>
          </p:cNvSpPr>
          <p:nvPr/>
        </p:nvSpPr>
        <p:spPr bwMode="auto">
          <a:xfrm>
            <a:off x="8502650" y="2466975"/>
            <a:ext cx="63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 </a:t>
            </a:r>
            <a:endParaRPr lang="en-US" sz="2000" b="1"/>
          </a:p>
        </p:txBody>
      </p:sp>
      <p:sp>
        <p:nvSpPr>
          <p:cNvPr id="659480" name="Rectangle 24"/>
          <p:cNvSpPr>
            <a:spLocks noChangeArrowheads="1"/>
          </p:cNvSpPr>
          <p:nvPr/>
        </p:nvSpPr>
        <p:spPr bwMode="auto">
          <a:xfrm>
            <a:off x="1920875" y="2262188"/>
            <a:ext cx="1436688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9481" name="Rectangle 25"/>
          <p:cNvSpPr>
            <a:spLocks noChangeArrowheads="1"/>
          </p:cNvSpPr>
          <p:nvPr/>
        </p:nvSpPr>
        <p:spPr bwMode="auto">
          <a:xfrm>
            <a:off x="1030288" y="2254250"/>
            <a:ext cx="7254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Light</a:t>
            </a:r>
            <a:br>
              <a:rPr lang="en-US" sz="2000"/>
            </a:br>
            <a:r>
              <a:rPr lang="en-US" sz="2000"/>
              <a:t>source </a:t>
            </a:r>
            <a:endParaRPr lang="en-US" sz="2000" b="1"/>
          </a:p>
        </p:txBody>
      </p:sp>
      <p:sp>
        <p:nvSpPr>
          <p:cNvPr id="659482" name="Rectangle 26"/>
          <p:cNvSpPr>
            <a:spLocks noChangeArrowheads="1"/>
          </p:cNvSpPr>
          <p:nvPr/>
        </p:nvSpPr>
        <p:spPr bwMode="auto">
          <a:xfrm>
            <a:off x="1724025" y="5457825"/>
            <a:ext cx="1511300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9483" name="Rectangle 27"/>
          <p:cNvSpPr>
            <a:spLocks noChangeArrowheads="1"/>
          </p:cNvSpPr>
          <p:nvPr/>
        </p:nvSpPr>
        <p:spPr bwMode="auto">
          <a:xfrm>
            <a:off x="1030288" y="5543550"/>
            <a:ext cx="8794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Eye</a:t>
            </a:r>
            <a:br>
              <a:rPr lang="en-US" sz="2000"/>
            </a:br>
            <a:r>
              <a:rPr lang="en-US" sz="2000"/>
              <a:t>position </a:t>
            </a:r>
            <a:endParaRPr lang="en-US" sz="2000" b="1"/>
          </a:p>
        </p:txBody>
      </p:sp>
      <p:sp>
        <p:nvSpPr>
          <p:cNvPr id="659484" name="Rectangle 28"/>
          <p:cNvSpPr>
            <a:spLocks noChangeArrowheads="1"/>
          </p:cNvSpPr>
          <p:nvPr/>
        </p:nvSpPr>
        <p:spPr bwMode="auto">
          <a:xfrm>
            <a:off x="2632075" y="3294063"/>
            <a:ext cx="12096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9485" name="Rectangle 29"/>
          <p:cNvSpPr>
            <a:spLocks noChangeArrowheads="1"/>
          </p:cNvSpPr>
          <p:nvPr/>
        </p:nvSpPr>
        <p:spPr bwMode="auto">
          <a:xfrm>
            <a:off x="2957513" y="3395663"/>
            <a:ext cx="436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zero</a:t>
            </a:r>
            <a:endParaRPr lang="en-US" sz="2000" b="1"/>
          </a:p>
        </p:txBody>
      </p:sp>
      <p:sp>
        <p:nvSpPr>
          <p:cNvPr id="659486" name="Rectangle 30"/>
          <p:cNvSpPr>
            <a:spLocks noChangeArrowheads="1"/>
          </p:cNvSpPr>
          <p:nvPr/>
        </p:nvSpPr>
        <p:spPr bwMode="auto">
          <a:xfrm>
            <a:off x="6092825" y="3860800"/>
            <a:ext cx="1060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9487" name="Rectangle 31"/>
          <p:cNvSpPr>
            <a:spLocks noChangeArrowheads="1"/>
          </p:cNvSpPr>
          <p:nvPr/>
        </p:nvSpPr>
        <p:spPr bwMode="auto">
          <a:xfrm>
            <a:off x="6418263" y="3962400"/>
            <a:ext cx="436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zero</a:t>
            </a:r>
            <a:endParaRPr lang="en-US" sz="2000" b="1"/>
          </a:p>
        </p:txBody>
      </p:sp>
      <p:sp>
        <p:nvSpPr>
          <p:cNvPr id="659488" name="Rectangle 32"/>
          <p:cNvSpPr>
            <a:spLocks noChangeArrowheads="1"/>
          </p:cNvSpPr>
          <p:nvPr/>
        </p:nvSpPr>
        <p:spPr bwMode="auto">
          <a:xfrm>
            <a:off x="4295775" y="3294063"/>
            <a:ext cx="7397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9489" name="Rectangle 33"/>
          <p:cNvSpPr>
            <a:spLocks noChangeArrowheads="1"/>
          </p:cNvSpPr>
          <p:nvPr/>
        </p:nvSpPr>
        <p:spPr bwMode="auto">
          <a:xfrm>
            <a:off x="4579938" y="3395663"/>
            <a:ext cx="269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+1</a:t>
            </a:r>
            <a:endParaRPr lang="en-US" sz="2000" b="1"/>
          </a:p>
        </p:txBody>
      </p:sp>
      <p:sp>
        <p:nvSpPr>
          <p:cNvPr id="659490" name="Rectangle 34"/>
          <p:cNvSpPr>
            <a:spLocks noChangeArrowheads="1"/>
          </p:cNvSpPr>
          <p:nvPr/>
        </p:nvSpPr>
        <p:spPr bwMode="auto">
          <a:xfrm>
            <a:off x="3235325" y="5457825"/>
            <a:ext cx="7556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9491" name="Rectangle 35"/>
          <p:cNvSpPr>
            <a:spLocks noChangeArrowheads="1"/>
          </p:cNvSpPr>
          <p:nvPr/>
        </p:nvSpPr>
        <p:spPr bwMode="auto">
          <a:xfrm>
            <a:off x="3521075" y="5559425"/>
            <a:ext cx="269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+1</a:t>
            </a:r>
            <a:endParaRPr lang="en-US" sz="2000" b="1"/>
          </a:p>
        </p:txBody>
      </p:sp>
      <p:sp>
        <p:nvSpPr>
          <p:cNvPr id="659492" name="Rectangle 36"/>
          <p:cNvSpPr>
            <a:spLocks noChangeArrowheads="1"/>
          </p:cNvSpPr>
          <p:nvPr/>
        </p:nvSpPr>
        <p:spPr bwMode="auto">
          <a:xfrm>
            <a:off x="3856038" y="5151438"/>
            <a:ext cx="7556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9493" name="Rectangle 37"/>
          <p:cNvSpPr>
            <a:spLocks noChangeArrowheads="1"/>
          </p:cNvSpPr>
          <p:nvPr/>
        </p:nvSpPr>
        <p:spPr bwMode="auto">
          <a:xfrm>
            <a:off x="4143375" y="5254625"/>
            <a:ext cx="269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+2</a:t>
            </a:r>
            <a:endParaRPr lang="en-US" sz="2000" b="1"/>
          </a:p>
        </p:txBody>
      </p:sp>
      <p:sp>
        <p:nvSpPr>
          <p:cNvPr id="659494" name="Rectangle 38"/>
          <p:cNvSpPr>
            <a:spLocks noChangeArrowheads="1"/>
          </p:cNvSpPr>
          <p:nvPr/>
        </p:nvSpPr>
        <p:spPr bwMode="auto">
          <a:xfrm>
            <a:off x="4943475" y="5165725"/>
            <a:ext cx="7572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9495" name="Rectangle 39"/>
          <p:cNvSpPr>
            <a:spLocks noChangeArrowheads="1"/>
          </p:cNvSpPr>
          <p:nvPr/>
        </p:nvSpPr>
        <p:spPr bwMode="auto">
          <a:xfrm>
            <a:off x="5230813" y="5267325"/>
            <a:ext cx="269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+2</a:t>
            </a:r>
            <a:endParaRPr lang="en-US" sz="2000" b="1"/>
          </a:p>
        </p:txBody>
      </p:sp>
      <p:sp>
        <p:nvSpPr>
          <p:cNvPr id="659496" name="Rectangle 40"/>
          <p:cNvSpPr>
            <a:spLocks noChangeArrowheads="1"/>
          </p:cNvSpPr>
          <p:nvPr/>
        </p:nvSpPr>
        <p:spPr bwMode="auto">
          <a:xfrm>
            <a:off x="4445000" y="5602288"/>
            <a:ext cx="7397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9497" name="Rectangle 41"/>
          <p:cNvSpPr>
            <a:spLocks noChangeArrowheads="1"/>
          </p:cNvSpPr>
          <p:nvPr/>
        </p:nvSpPr>
        <p:spPr bwMode="auto">
          <a:xfrm>
            <a:off x="4732338" y="5703888"/>
            <a:ext cx="269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+3</a:t>
            </a:r>
            <a:endParaRPr lang="en-US" sz="2000" b="1"/>
          </a:p>
        </p:txBody>
      </p:sp>
      <p:sp>
        <p:nvSpPr>
          <p:cNvPr id="659498" name="Line 42"/>
          <p:cNvSpPr>
            <a:spLocks noChangeShapeType="1"/>
          </p:cNvSpPr>
          <p:nvPr/>
        </p:nvSpPr>
        <p:spPr bwMode="auto">
          <a:xfrm>
            <a:off x="4171950" y="2871788"/>
            <a:ext cx="622300" cy="74612"/>
          </a:xfrm>
          <a:prstGeom prst="line">
            <a:avLst/>
          </a:prstGeom>
          <a:noFill/>
          <a:ln w="119063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9499" name="Line 43"/>
          <p:cNvSpPr>
            <a:spLocks noChangeShapeType="1"/>
          </p:cNvSpPr>
          <p:nvPr/>
        </p:nvSpPr>
        <p:spPr bwMode="auto">
          <a:xfrm flipH="1">
            <a:off x="3155950" y="4306888"/>
            <a:ext cx="473075" cy="2078037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9500" name="Line 44"/>
          <p:cNvSpPr>
            <a:spLocks noChangeShapeType="1"/>
          </p:cNvSpPr>
          <p:nvPr/>
        </p:nvSpPr>
        <p:spPr bwMode="auto">
          <a:xfrm flipH="1">
            <a:off x="3840163" y="2886075"/>
            <a:ext cx="358775" cy="3211513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9501" name="Line 45"/>
          <p:cNvSpPr>
            <a:spLocks noChangeShapeType="1"/>
          </p:cNvSpPr>
          <p:nvPr/>
        </p:nvSpPr>
        <p:spPr bwMode="auto">
          <a:xfrm flipH="1">
            <a:off x="4522788" y="4414838"/>
            <a:ext cx="74612" cy="170815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9502" name="Line 46"/>
          <p:cNvSpPr>
            <a:spLocks noChangeShapeType="1"/>
          </p:cNvSpPr>
          <p:nvPr/>
        </p:nvSpPr>
        <p:spPr bwMode="auto">
          <a:xfrm>
            <a:off x="4722813" y="4057650"/>
            <a:ext cx="409575" cy="2327275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9503" name="Line 47"/>
          <p:cNvSpPr>
            <a:spLocks noChangeShapeType="1"/>
          </p:cNvSpPr>
          <p:nvPr/>
        </p:nvSpPr>
        <p:spPr bwMode="auto">
          <a:xfrm>
            <a:off x="5356225" y="4354513"/>
            <a:ext cx="560388" cy="1470025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9504" name="Line 48"/>
          <p:cNvSpPr>
            <a:spLocks noChangeShapeType="1"/>
          </p:cNvSpPr>
          <p:nvPr/>
        </p:nvSpPr>
        <p:spPr bwMode="auto">
          <a:xfrm>
            <a:off x="4795838" y="2982913"/>
            <a:ext cx="2276475" cy="3425825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9505" name="Line 49"/>
          <p:cNvSpPr>
            <a:spLocks noChangeShapeType="1"/>
          </p:cNvSpPr>
          <p:nvPr/>
        </p:nvSpPr>
        <p:spPr bwMode="auto">
          <a:xfrm flipV="1">
            <a:off x="1897063" y="2254250"/>
            <a:ext cx="1738312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59506" name="Line 50"/>
          <p:cNvSpPr>
            <a:spLocks noChangeShapeType="1"/>
          </p:cNvSpPr>
          <p:nvPr/>
        </p:nvSpPr>
        <p:spPr bwMode="auto">
          <a:xfrm flipH="1">
            <a:off x="5083175" y="2625725"/>
            <a:ext cx="1062038" cy="1857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9507" name="Line 51"/>
          <p:cNvSpPr>
            <a:spLocks noChangeShapeType="1"/>
          </p:cNvSpPr>
          <p:nvPr/>
        </p:nvSpPr>
        <p:spPr bwMode="auto">
          <a:xfrm flipV="1">
            <a:off x="1500188" y="4808538"/>
            <a:ext cx="125412" cy="644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9508" name="Line 52"/>
          <p:cNvSpPr>
            <a:spLocks noChangeShapeType="1"/>
          </p:cNvSpPr>
          <p:nvPr/>
        </p:nvSpPr>
        <p:spPr bwMode="auto">
          <a:xfrm flipV="1">
            <a:off x="3570288" y="4033838"/>
            <a:ext cx="1163637" cy="219075"/>
          </a:xfrm>
          <a:prstGeom prst="line">
            <a:avLst/>
          </a:prstGeom>
          <a:noFill/>
          <a:ln w="119063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9509" name="Line 53"/>
          <p:cNvSpPr>
            <a:spLocks noChangeShapeType="1"/>
          </p:cNvSpPr>
          <p:nvPr/>
        </p:nvSpPr>
        <p:spPr bwMode="auto">
          <a:xfrm flipV="1">
            <a:off x="4551363" y="4324350"/>
            <a:ext cx="862012" cy="101600"/>
          </a:xfrm>
          <a:prstGeom prst="line">
            <a:avLst/>
          </a:prstGeom>
          <a:noFill/>
          <a:ln w="119063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9510" name="Rectangle 54"/>
          <p:cNvSpPr>
            <a:spLocks noChangeArrowheads="1"/>
          </p:cNvSpPr>
          <p:nvPr/>
        </p:nvSpPr>
        <p:spPr bwMode="auto">
          <a:xfrm>
            <a:off x="7367588" y="4656138"/>
            <a:ext cx="13271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Unshadowed</a:t>
            </a:r>
            <a:br>
              <a:rPr lang="en-US" sz="2000"/>
            </a:br>
            <a:r>
              <a:rPr lang="en-US" sz="2000"/>
              <a:t>object</a:t>
            </a:r>
            <a:endParaRPr lang="en-US" sz="2000" b="1"/>
          </a:p>
        </p:txBody>
      </p:sp>
      <p:sp>
        <p:nvSpPr>
          <p:cNvPr id="659511" name="Oval 55"/>
          <p:cNvSpPr>
            <a:spLocks noChangeArrowheads="1"/>
          </p:cNvSpPr>
          <p:nvPr/>
        </p:nvSpPr>
        <p:spPr bwMode="auto">
          <a:xfrm>
            <a:off x="6523038" y="4716463"/>
            <a:ext cx="242887" cy="231775"/>
          </a:xfrm>
          <a:prstGeom prst="ellipse">
            <a:avLst/>
          </a:prstGeom>
          <a:solidFill>
            <a:srgbClr val="CC00CC"/>
          </a:solidFill>
          <a:ln w="3810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9512" name="Line 56"/>
          <p:cNvSpPr>
            <a:spLocks noChangeShapeType="1"/>
          </p:cNvSpPr>
          <p:nvPr/>
        </p:nvSpPr>
        <p:spPr bwMode="auto">
          <a:xfrm flipH="1" flipV="1">
            <a:off x="6889750" y="4762500"/>
            <a:ext cx="315913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59513" name="Line 57"/>
          <p:cNvSpPr>
            <a:spLocks noChangeShapeType="1"/>
          </p:cNvSpPr>
          <p:nvPr/>
        </p:nvSpPr>
        <p:spPr bwMode="auto">
          <a:xfrm>
            <a:off x="2049463" y="4591050"/>
            <a:ext cx="4370387" cy="1905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>
            <a:outerShdw dist="45791" dir="8778596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3417888" y="4597400"/>
            <a:ext cx="242887" cy="304800"/>
            <a:chOff x="1462" y="2977"/>
            <a:chExt cx="153" cy="192"/>
          </a:xfrm>
        </p:grpSpPr>
        <p:sp>
          <p:nvSpPr>
            <p:cNvPr id="659515" name="Oval 59"/>
            <p:cNvSpPr>
              <a:spLocks noChangeArrowheads="1"/>
            </p:cNvSpPr>
            <p:nvPr/>
          </p:nvSpPr>
          <p:spPr bwMode="auto">
            <a:xfrm>
              <a:off x="1462" y="3000"/>
              <a:ext cx="153" cy="14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516" name="Rectangle 60"/>
            <p:cNvSpPr>
              <a:spLocks noChangeArrowheads="1"/>
            </p:cNvSpPr>
            <p:nvPr/>
          </p:nvSpPr>
          <p:spPr bwMode="auto">
            <a:xfrm>
              <a:off x="1493" y="2977"/>
              <a:ext cx="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tx2"/>
                </a:buClr>
              </a:pPr>
              <a:r>
                <a:rPr lang="en-US" sz="2000"/>
                <a:t>+</a:t>
              </a:r>
              <a:endParaRPr lang="en-US" sz="2000" b="1"/>
            </a:p>
          </p:txBody>
        </p:sp>
      </p:grpSp>
      <p:grpSp>
        <p:nvGrpSpPr>
          <p:cNvPr id="5" name="Group 61"/>
          <p:cNvGrpSpPr>
            <a:grpSpLocks/>
          </p:cNvGrpSpPr>
          <p:nvPr/>
        </p:nvGrpSpPr>
        <p:grpSpPr bwMode="auto">
          <a:xfrm>
            <a:off x="5856288" y="4614863"/>
            <a:ext cx="242887" cy="304800"/>
            <a:chOff x="1087" y="3529"/>
            <a:chExt cx="153" cy="192"/>
          </a:xfrm>
        </p:grpSpPr>
        <p:sp>
          <p:nvSpPr>
            <p:cNvPr id="659518" name="Oval 62"/>
            <p:cNvSpPr>
              <a:spLocks noChangeArrowheads="1"/>
            </p:cNvSpPr>
            <p:nvPr/>
          </p:nvSpPr>
          <p:spPr bwMode="auto">
            <a:xfrm>
              <a:off x="1087" y="3566"/>
              <a:ext cx="153" cy="14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519" name="Rectangle 63"/>
            <p:cNvSpPr>
              <a:spLocks noChangeArrowheads="1"/>
            </p:cNvSpPr>
            <p:nvPr/>
          </p:nvSpPr>
          <p:spPr bwMode="auto">
            <a:xfrm>
              <a:off x="1137" y="3529"/>
              <a:ext cx="5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tx2"/>
                </a:buClr>
              </a:pPr>
              <a:r>
                <a:rPr lang="en-US" sz="2000"/>
                <a:t>-</a:t>
              </a:r>
              <a:endParaRPr lang="en-US" sz="2000" b="1"/>
            </a:p>
          </p:txBody>
        </p:sp>
      </p:grpSp>
      <p:grpSp>
        <p:nvGrpSpPr>
          <p:cNvPr id="6" name="Group 64"/>
          <p:cNvGrpSpPr>
            <a:grpSpLocks/>
          </p:cNvGrpSpPr>
          <p:nvPr/>
        </p:nvGrpSpPr>
        <p:grpSpPr bwMode="auto">
          <a:xfrm>
            <a:off x="5384800" y="4598988"/>
            <a:ext cx="242888" cy="304800"/>
            <a:chOff x="1087" y="3529"/>
            <a:chExt cx="153" cy="192"/>
          </a:xfrm>
        </p:grpSpPr>
        <p:sp>
          <p:nvSpPr>
            <p:cNvPr id="659521" name="Oval 65"/>
            <p:cNvSpPr>
              <a:spLocks noChangeArrowheads="1"/>
            </p:cNvSpPr>
            <p:nvPr/>
          </p:nvSpPr>
          <p:spPr bwMode="auto">
            <a:xfrm>
              <a:off x="1087" y="3566"/>
              <a:ext cx="153" cy="14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522" name="Rectangle 66"/>
            <p:cNvSpPr>
              <a:spLocks noChangeArrowheads="1"/>
            </p:cNvSpPr>
            <p:nvPr/>
          </p:nvSpPr>
          <p:spPr bwMode="auto">
            <a:xfrm>
              <a:off x="1137" y="3529"/>
              <a:ext cx="5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tx2"/>
                </a:buClr>
              </a:pPr>
              <a:r>
                <a:rPr lang="en-US" sz="2000"/>
                <a:t>-</a:t>
              </a:r>
              <a:endParaRPr lang="en-US" sz="2000" b="1"/>
            </a:p>
          </p:txBody>
        </p:sp>
      </p:grpSp>
      <p:grpSp>
        <p:nvGrpSpPr>
          <p:cNvPr id="7" name="Group 67"/>
          <p:cNvGrpSpPr>
            <a:grpSpLocks/>
          </p:cNvGrpSpPr>
          <p:nvPr/>
        </p:nvGrpSpPr>
        <p:grpSpPr bwMode="auto">
          <a:xfrm>
            <a:off x="4781550" y="4578350"/>
            <a:ext cx="242888" cy="304800"/>
            <a:chOff x="1087" y="3529"/>
            <a:chExt cx="153" cy="192"/>
          </a:xfrm>
        </p:grpSpPr>
        <p:sp>
          <p:nvSpPr>
            <p:cNvPr id="659524" name="Oval 68"/>
            <p:cNvSpPr>
              <a:spLocks noChangeArrowheads="1"/>
            </p:cNvSpPr>
            <p:nvPr/>
          </p:nvSpPr>
          <p:spPr bwMode="auto">
            <a:xfrm>
              <a:off x="1087" y="3566"/>
              <a:ext cx="153" cy="14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525" name="Rectangle 69"/>
            <p:cNvSpPr>
              <a:spLocks noChangeArrowheads="1"/>
            </p:cNvSpPr>
            <p:nvPr/>
          </p:nvSpPr>
          <p:spPr bwMode="auto">
            <a:xfrm>
              <a:off x="1137" y="3529"/>
              <a:ext cx="5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tx2"/>
                </a:buClr>
              </a:pPr>
              <a:r>
                <a:rPr lang="en-US" sz="2000"/>
                <a:t>-</a:t>
              </a:r>
              <a:endParaRPr lang="en-US" sz="2000" b="1"/>
            </a:p>
          </p:txBody>
        </p:sp>
      </p:grpSp>
      <p:grpSp>
        <p:nvGrpSpPr>
          <p:cNvPr id="8" name="Group 70"/>
          <p:cNvGrpSpPr>
            <a:grpSpLocks/>
          </p:cNvGrpSpPr>
          <p:nvPr/>
        </p:nvGrpSpPr>
        <p:grpSpPr bwMode="auto">
          <a:xfrm>
            <a:off x="3870325" y="4537075"/>
            <a:ext cx="242888" cy="304800"/>
            <a:chOff x="1462" y="2977"/>
            <a:chExt cx="153" cy="192"/>
          </a:xfrm>
        </p:grpSpPr>
        <p:sp>
          <p:nvSpPr>
            <p:cNvPr id="659527" name="Oval 71"/>
            <p:cNvSpPr>
              <a:spLocks noChangeArrowheads="1"/>
            </p:cNvSpPr>
            <p:nvPr/>
          </p:nvSpPr>
          <p:spPr bwMode="auto">
            <a:xfrm>
              <a:off x="1462" y="3000"/>
              <a:ext cx="153" cy="14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528" name="Rectangle 72"/>
            <p:cNvSpPr>
              <a:spLocks noChangeArrowheads="1"/>
            </p:cNvSpPr>
            <p:nvPr/>
          </p:nvSpPr>
          <p:spPr bwMode="auto">
            <a:xfrm>
              <a:off x="1493" y="2977"/>
              <a:ext cx="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tx2"/>
                </a:buClr>
              </a:pPr>
              <a:r>
                <a:rPr lang="en-US" sz="2000"/>
                <a:t>+</a:t>
              </a:r>
              <a:endParaRPr lang="en-US" sz="2000" b="1"/>
            </a:p>
          </p:txBody>
        </p:sp>
      </p:grpSp>
      <p:grpSp>
        <p:nvGrpSpPr>
          <p:cNvPr id="9" name="Group 73"/>
          <p:cNvGrpSpPr>
            <a:grpSpLocks/>
          </p:cNvGrpSpPr>
          <p:nvPr/>
        </p:nvGrpSpPr>
        <p:grpSpPr bwMode="auto">
          <a:xfrm>
            <a:off x="4427538" y="4570413"/>
            <a:ext cx="242887" cy="304800"/>
            <a:chOff x="1462" y="2977"/>
            <a:chExt cx="153" cy="192"/>
          </a:xfrm>
        </p:grpSpPr>
        <p:sp>
          <p:nvSpPr>
            <p:cNvPr id="659530" name="Oval 74"/>
            <p:cNvSpPr>
              <a:spLocks noChangeArrowheads="1"/>
            </p:cNvSpPr>
            <p:nvPr/>
          </p:nvSpPr>
          <p:spPr bwMode="auto">
            <a:xfrm>
              <a:off x="1462" y="3000"/>
              <a:ext cx="153" cy="14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531" name="Rectangle 75"/>
            <p:cNvSpPr>
              <a:spLocks noChangeArrowheads="1"/>
            </p:cNvSpPr>
            <p:nvPr/>
          </p:nvSpPr>
          <p:spPr bwMode="auto">
            <a:xfrm>
              <a:off x="1493" y="2977"/>
              <a:ext cx="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tx2"/>
                </a:buClr>
              </a:pPr>
              <a:r>
                <a:rPr lang="en-US" sz="2000"/>
                <a:t>+</a:t>
              </a:r>
              <a:endParaRPr lang="en-US" sz="2000" b="1"/>
            </a:p>
          </p:txBody>
        </p:sp>
      </p:grpSp>
      <p:sp>
        <p:nvSpPr>
          <p:cNvPr id="659532" name="Rectangle 76"/>
          <p:cNvSpPr>
            <a:spLocks noChangeArrowheads="1"/>
          </p:cNvSpPr>
          <p:nvPr/>
        </p:nvSpPr>
        <p:spPr bwMode="auto">
          <a:xfrm>
            <a:off x="958850" y="6523038"/>
            <a:ext cx="5097463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200" b="1">
                <a:solidFill>
                  <a:srgbClr val="CC00CC"/>
                </a:solidFill>
              </a:rPr>
              <a:t>Shadow Volume Count = +1+1+1-1-1-1 = 0</a:t>
            </a:r>
            <a:endParaRPr lang="en-US" sz="2200" b="1" i="1">
              <a:solidFill>
                <a:srgbClr val="CC00CC"/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Graphics Hardware Approach Using The Stencil Buffer</a:t>
            </a:r>
          </a:p>
        </p:txBody>
      </p:sp>
      <p:sp>
        <p:nvSpPr>
          <p:cNvPr id="66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i="1"/>
              <a:t>Zpass approach</a:t>
            </a:r>
            <a:endParaRPr lang="en-US"/>
          </a:p>
          <a:p>
            <a:pPr lvl="1"/>
            <a:r>
              <a:rPr lang="en-US"/>
              <a:t>Render visible scene to depth buffer</a:t>
            </a:r>
          </a:p>
          <a:p>
            <a:pPr lvl="1"/>
            <a:r>
              <a:rPr lang="en-US"/>
              <a:t>Turn off depth and color, turn on stencil</a:t>
            </a:r>
          </a:p>
          <a:p>
            <a:pPr lvl="1"/>
            <a:r>
              <a:rPr lang="en-US"/>
              <a:t>Init. stencil buffer given viewpoint </a:t>
            </a:r>
          </a:p>
          <a:p>
            <a:pPr lvl="1"/>
            <a:r>
              <a:rPr lang="en-US"/>
              <a:t>Draw shadow volume twice using face culling</a:t>
            </a:r>
          </a:p>
          <a:p>
            <a:pPr lvl="2"/>
            <a:r>
              <a:rPr lang="en-US"/>
              <a:t>1st pass: render </a:t>
            </a:r>
            <a:r>
              <a:rPr lang="en-US" i="1" u="sng"/>
              <a:t>front</a:t>
            </a:r>
            <a:r>
              <a:rPr lang="en-US"/>
              <a:t> faces and </a:t>
            </a:r>
            <a:r>
              <a:rPr lang="en-US" i="1" u="sng"/>
              <a:t>increment</a:t>
            </a:r>
            <a:r>
              <a:rPr lang="en-US"/>
              <a:t> when depth test passes</a:t>
            </a:r>
          </a:p>
          <a:p>
            <a:pPr lvl="2"/>
            <a:r>
              <a:rPr lang="en-US"/>
              <a:t>2nd pass: render </a:t>
            </a:r>
            <a:r>
              <a:rPr lang="en-US" i="1" u="sng"/>
              <a:t>back</a:t>
            </a:r>
            <a:r>
              <a:rPr lang="en-US"/>
              <a:t> faces and </a:t>
            </a:r>
            <a:r>
              <a:rPr lang="en-US" i="1" u="sng"/>
              <a:t>decrement</a:t>
            </a:r>
            <a:r>
              <a:rPr lang="en-US"/>
              <a:t> when depth test passes</a:t>
            </a:r>
          </a:p>
          <a:p>
            <a:r>
              <a:rPr lang="en-US"/>
              <a:t> stencil pixels != 0 in shadow, = 0 are lit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Zpass Problem</a:t>
            </a:r>
          </a:p>
        </p:txBody>
      </p:sp>
      <p:sp>
        <p:nvSpPr>
          <p:cNvPr id="59" name="Content Placeholder 5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62533" name="Rectangle 5"/>
          <p:cNvSpPr>
            <a:spLocks noChangeArrowheads="1"/>
          </p:cNvSpPr>
          <p:nvPr/>
        </p:nvSpPr>
        <p:spPr bwMode="auto">
          <a:xfrm>
            <a:off x="3775075" y="2970213"/>
            <a:ext cx="436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zero</a:t>
            </a:r>
            <a:endParaRPr lang="en-US" sz="2000" b="1"/>
          </a:p>
        </p:txBody>
      </p:sp>
      <p:sp>
        <p:nvSpPr>
          <p:cNvPr id="662534" name="Rectangle 6"/>
          <p:cNvSpPr>
            <a:spLocks noChangeArrowheads="1"/>
          </p:cNvSpPr>
          <p:nvPr/>
        </p:nvSpPr>
        <p:spPr bwMode="auto">
          <a:xfrm>
            <a:off x="6567488" y="4291013"/>
            <a:ext cx="9413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2535" name="Rectangle 7"/>
          <p:cNvSpPr>
            <a:spLocks noChangeArrowheads="1"/>
          </p:cNvSpPr>
          <p:nvPr/>
        </p:nvSpPr>
        <p:spPr bwMode="auto">
          <a:xfrm>
            <a:off x="6832600" y="4375150"/>
            <a:ext cx="436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zero</a:t>
            </a:r>
            <a:endParaRPr lang="en-US" sz="2000" b="1"/>
          </a:p>
        </p:txBody>
      </p:sp>
      <p:sp>
        <p:nvSpPr>
          <p:cNvPr id="662536" name="Rectangle 8"/>
          <p:cNvSpPr>
            <a:spLocks noChangeArrowheads="1"/>
          </p:cNvSpPr>
          <p:nvPr/>
        </p:nvSpPr>
        <p:spPr bwMode="auto">
          <a:xfrm>
            <a:off x="4970463" y="3824288"/>
            <a:ext cx="6572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2537" name="Rectangle 9"/>
          <p:cNvSpPr>
            <a:spLocks noChangeArrowheads="1"/>
          </p:cNvSpPr>
          <p:nvPr/>
        </p:nvSpPr>
        <p:spPr bwMode="auto">
          <a:xfrm>
            <a:off x="5737225" y="3656013"/>
            <a:ext cx="269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+1</a:t>
            </a:r>
            <a:endParaRPr lang="en-US" sz="2000" b="1"/>
          </a:p>
        </p:txBody>
      </p:sp>
      <p:sp>
        <p:nvSpPr>
          <p:cNvPr id="662538" name="Rectangle 10"/>
          <p:cNvSpPr>
            <a:spLocks noChangeArrowheads="1"/>
          </p:cNvSpPr>
          <p:nvPr/>
        </p:nvSpPr>
        <p:spPr bwMode="auto">
          <a:xfrm>
            <a:off x="4029075" y="5603875"/>
            <a:ext cx="67151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2539" name="Rectangle 11"/>
          <p:cNvSpPr>
            <a:spLocks noChangeArrowheads="1"/>
          </p:cNvSpPr>
          <p:nvPr/>
        </p:nvSpPr>
        <p:spPr bwMode="auto">
          <a:xfrm>
            <a:off x="3832225" y="3808413"/>
            <a:ext cx="269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+1</a:t>
            </a:r>
            <a:endParaRPr lang="en-US" sz="2000" b="1"/>
          </a:p>
        </p:txBody>
      </p:sp>
      <p:sp>
        <p:nvSpPr>
          <p:cNvPr id="662540" name="Rectangle 12"/>
          <p:cNvSpPr>
            <a:spLocks noChangeArrowheads="1"/>
          </p:cNvSpPr>
          <p:nvPr/>
        </p:nvSpPr>
        <p:spPr bwMode="auto">
          <a:xfrm>
            <a:off x="4579938" y="5353050"/>
            <a:ext cx="671512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2541" name="Rectangle 13"/>
          <p:cNvSpPr>
            <a:spLocks noChangeArrowheads="1"/>
          </p:cNvSpPr>
          <p:nvPr/>
        </p:nvSpPr>
        <p:spPr bwMode="auto">
          <a:xfrm>
            <a:off x="4518025" y="4037013"/>
            <a:ext cx="269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+2</a:t>
            </a:r>
            <a:endParaRPr lang="en-US" sz="2000" b="1"/>
          </a:p>
        </p:txBody>
      </p:sp>
      <p:sp>
        <p:nvSpPr>
          <p:cNvPr id="662542" name="Rectangle 14"/>
          <p:cNvSpPr>
            <a:spLocks noChangeArrowheads="1"/>
          </p:cNvSpPr>
          <p:nvPr/>
        </p:nvSpPr>
        <p:spPr bwMode="auto">
          <a:xfrm>
            <a:off x="5546725" y="5364163"/>
            <a:ext cx="671513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2543" name="Rectangle 15"/>
          <p:cNvSpPr>
            <a:spLocks noChangeArrowheads="1"/>
          </p:cNvSpPr>
          <p:nvPr/>
        </p:nvSpPr>
        <p:spPr bwMode="auto">
          <a:xfrm>
            <a:off x="4746625" y="5103813"/>
            <a:ext cx="269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+2</a:t>
            </a:r>
            <a:endParaRPr lang="en-US" sz="2000" b="1"/>
          </a:p>
        </p:txBody>
      </p:sp>
      <p:sp>
        <p:nvSpPr>
          <p:cNvPr id="662544" name="Rectangle 16"/>
          <p:cNvSpPr>
            <a:spLocks noChangeArrowheads="1"/>
          </p:cNvSpPr>
          <p:nvPr/>
        </p:nvSpPr>
        <p:spPr bwMode="auto">
          <a:xfrm>
            <a:off x="5103813" y="5722938"/>
            <a:ext cx="65722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2545" name="Rectangle 17"/>
          <p:cNvSpPr>
            <a:spLocks noChangeArrowheads="1"/>
          </p:cNvSpPr>
          <p:nvPr/>
        </p:nvSpPr>
        <p:spPr bwMode="auto">
          <a:xfrm>
            <a:off x="4289425" y="4722813"/>
            <a:ext cx="269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2000"/>
              <a:t>+3</a:t>
            </a:r>
            <a:endParaRPr lang="en-US" sz="2000" b="1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 rot="-18107384">
            <a:off x="6375400" y="2768600"/>
            <a:ext cx="738188" cy="681038"/>
            <a:chOff x="2321" y="1227"/>
            <a:chExt cx="413" cy="429"/>
          </a:xfrm>
        </p:grpSpPr>
        <p:sp>
          <p:nvSpPr>
            <p:cNvPr id="662547" name="Oval 19"/>
            <p:cNvSpPr>
              <a:spLocks noChangeArrowheads="1"/>
            </p:cNvSpPr>
            <p:nvPr/>
          </p:nvSpPr>
          <p:spPr bwMode="auto">
            <a:xfrm>
              <a:off x="2433" y="1378"/>
              <a:ext cx="121" cy="12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2548" name="Line 20"/>
            <p:cNvSpPr>
              <a:spLocks noChangeShapeType="1"/>
            </p:cNvSpPr>
            <p:nvPr/>
          </p:nvSpPr>
          <p:spPr bwMode="auto">
            <a:xfrm flipV="1">
              <a:off x="2494" y="1227"/>
              <a:ext cx="1" cy="90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2549" name="Line 21"/>
            <p:cNvSpPr>
              <a:spLocks noChangeShapeType="1"/>
            </p:cNvSpPr>
            <p:nvPr/>
          </p:nvSpPr>
          <p:spPr bwMode="auto">
            <a:xfrm>
              <a:off x="2494" y="1558"/>
              <a:ext cx="1" cy="98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2550" name="Line 22"/>
            <p:cNvSpPr>
              <a:spLocks noChangeShapeType="1"/>
            </p:cNvSpPr>
            <p:nvPr/>
          </p:nvSpPr>
          <p:spPr bwMode="auto">
            <a:xfrm flipV="1">
              <a:off x="2561" y="1265"/>
              <a:ext cx="53" cy="75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2551" name="Line 23"/>
            <p:cNvSpPr>
              <a:spLocks noChangeShapeType="1"/>
            </p:cNvSpPr>
            <p:nvPr/>
          </p:nvSpPr>
          <p:spPr bwMode="auto">
            <a:xfrm flipV="1">
              <a:off x="2599" y="1348"/>
              <a:ext cx="98" cy="45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2552" name="Line 24"/>
            <p:cNvSpPr>
              <a:spLocks noChangeShapeType="1"/>
            </p:cNvSpPr>
            <p:nvPr/>
          </p:nvSpPr>
          <p:spPr bwMode="auto">
            <a:xfrm>
              <a:off x="2554" y="1543"/>
              <a:ext cx="60" cy="83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2553" name="Line 25"/>
            <p:cNvSpPr>
              <a:spLocks noChangeShapeType="1"/>
            </p:cNvSpPr>
            <p:nvPr/>
          </p:nvSpPr>
          <p:spPr bwMode="auto">
            <a:xfrm>
              <a:off x="2614" y="1498"/>
              <a:ext cx="90" cy="38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2554" name="Line 26"/>
            <p:cNvSpPr>
              <a:spLocks noChangeShapeType="1"/>
            </p:cNvSpPr>
            <p:nvPr/>
          </p:nvSpPr>
          <p:spPr bwMode="auto">
            <a:xfrm flipH="1" flipV="1">
              <a:off x="2388" y="1265"/>
              <a:ext cx="53" cy="60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2555" name="Line 27"/>
            <p:cNvSpPr>
              <a:spLocks noChangeShapeType="1"/>
            </p:cNvSpPr>
            <p:nvPr/>
          </p:nvSpPr>
          <p:spPr bwMode="auto">
            <a:xfrm flipH="1" flipV="1">
              <a:off x="2321" y="1348"/>
              <a:ext cx="67" cy="37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2556" name="Line 28"/>
            <p:cNvSpPr>
              <a:spLocks noChangeShapeType="1"/>
            </p:cNvSpPr>
            <p:nvPr/>
          </p:nvSpPr>
          <p:spPr bwMode="auto">
            <a:xfrm flipH="1">
              <a:off x="2388" y="1543"/>
              <a:ext cx="45" cy="83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2557" name="Line 29"/>
            <p:cNvSpPr>
              <a:spLocks noChangeShapeType="1"/>
            </p:cNvSpPr>
            <p:nvPr/>
          </p:nvSpPr>
          <p:spPr bwMode="auto">
            <a:xfrm flipH="1">
              <a:off x="2321" y="1505"/>
              <a:ext cx="67" cy="38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2558" name="Line 30"/>
            <p:cNvSpPr>
              <a:spLocks noChangeShapeType="1"/>
            </p:cNvSpPr>
            <p:nvPr/>
          </p:nvSpPr>
          <p:spPr bwMode="auto">
            <a:xfrm>
              <a:off x="2614" y="1438"/>
              <a:ext cx="120" cy="1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2559" name="Line 31"/>
            <p:cNvSpPr>
              <a:spLocks noChangeShapeType="1"/>
            </p:cNvSpPr>
            <p:nvPr/>
          </p:nvSpPr>
          <p:spPr bwMode="auto">
            <a:xfrm flipH="1">
              <a:off x="2321" y="1438"/>
              <a:ext cx="60" cy="1"/>
            </a:xfrm>
            <a:prstGeom prst="line">
              <a:avLst/>
            </a:prstGeom>
            <a:noFill/>
            <a:ln w="381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2560" name="Line 32"/>
          <p:cNvSpPr>
            <a:spLocks noChangeShapeType="1"/>
          </p:cNvSpPr>
          <p:nvPr/>
        </p:nvSpPr>
        <p:spPr bwMode="auto">
          <a:xfrm rot="-18107384">
            <a:off x="5926138" y="3446462"/>
            <a:ext cx="552450" cy="60325"/>
          </a:xfrm>
          <a:prstGeom prst="line">
            <a:avLst/>
          </a:prstGeom>
          <a:noFill/>
          <a:ln w="119063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2561" name="Line 33"/>
          <p:cNvSpPr>
            <a:spLocks noChangeShapeType="1"/>
          </p:cNvSpPr>
          <p:nvPr/>
        </p:nvSpPr>
        <p:spPr bwMode="auto">
          <a:xfrm rot="3492616" flipH="1">
            <a:off x="3692525" y="2806700"/>
            <a:ext cx="442913" cy="1865313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62562" name="Line 34"/>
          <p:cNvSpPr>
            <a:spLocks noChangeShapeType="1"/>
          </p:cNvSpPr>
          <p:nvPr/>
        </p:nvSpPr>
        <p:spPr bwMode="auto">
          <a:xfrm rot="3492616" flipH="1">
            <a:off x="4285456" y="2248694"/>
            <a:ext cx="452438" cy="34163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62563" name="Line 35"/>
          <p:cNvSpPr>
            <a:spLocks noChangeShapeType="1"/>
          </p:cNvSpPr>
          <p:nvPr/>
        </p:nvSpPr>
        <p:spPr bwMode="auto">
          <a:xfrm rot="3492616" flipH="1">
            <a:off x="3733800" y="3397250"/>
            <a:ext cx="160338" cy="3163888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62564" name="Line 36"/>
          <p:cNvSpPr>
            <a:spLocks noChangeShapeType="1"/>
          </p:cNvSpPr>
          <p:nvPr/>
        </p:nvSpPr>
        <p:spPr bwMode="auto">
          <a:xfrm rot="-18107384">
            <a:off x="3683794" y="3526631"/>
            <a:ext cx="700088" cy="3908425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62565" name="Line 37"/>
          <p:cNvSpPr>
            <a:spLocks noChangeShapeType="1"/>
          </p:cNvSpPr>
          <p:nvPr/>
        </p:nvSpPr>
        <p:spPr bwMode="auto">
          <a:xfrm rot="-18107384">
            <a:off x="4356100" y="4613275"/>
            <a:ext cx="974725" cy="2378075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62566" name="Line 38"/>
          <p:cNvSpPr>
            <a:spLocks noChangeShapeType="1"/>
          </p:cNvSpPr>
          <p:nvPr/>
        </p:nvSpPr>
        <p:spPr bwMode="auto">
          <a:xfrm rot="-18107384">
            <a:off x="4618831" y="3937795"/>
            <a:ext cx="2022475" cy="2817812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62567" name="Line 39"/>
          <p:cNvSpPr>
            <a:spLocks noChangeShapeType="1"/>
          </p:cNvSpPr>
          <p:nvPr/>
        </p:nvSpPr>
        <p:spPr bwMode="auto">
          <a:xfrm rot="3492616" flipV="1">
            <a:off x="4665662" y="3671888"/>
            <a:ext cx="1033463" cy="179388"/>
          </a:xfrm>
          <a:prstGeom prst="line">
            <a:avLst/>
          </a:prstGeom>
          <a:noFill/>
          <a:ln w="119063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2568" name="Line 40"/>
          <p:cNvSpPr>
            <a:spLocks noChangeShapeType="1"/>
          </p:cNvSpPr>
          <p:nvPr/>
        </p:nvSpPr>
        <p:spPr bwMode="auto">
          <a:xfrm rot="3492616" flipV="1">
            <a:off x="5026025" y="4446588"/>
            <a:ext cx="766763" cy="84137"/>
          </a:xfrm>
          <a:prstGeom prst="line">
            <a:avLst/>
          </a:prstGeom>
          <a:noFill/>
          <a:ln w="119063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1355725" y="3960813"/>
            <a:ext cx="484188" cy="238125"/>
            <a:chOff x="1268" y="2596"/>
            <a:chExt cx="271" cy="150"/>
          </a:xfrm>
        </p:grpSpPr>
        <p:sp>
          <p:nvSpPr>
            <p:cNvPr id="662570" name="Oval 42"/>
            <p:cNvSpPr>
              <a:spLocks noChangeArrowheads="1"/>
            </p:cNvSpPr>
            <p:nvPr/>
          </p:nvSpPr>
          <p:spPr bwMode="auto">
            <a:xfrm>
              <a:off x="1268" y="2596"/>
              <a:ext cx="271" cy="150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2571" name="Oval 43"/>
            <p:cNvSpPr>
              <a:spLocks noChangeArrowheads="1"/>
            </p:cNvSpPr>
            <p:nvPr/>
          </p:nvSpPr>
          <p:spPr bwMode="auto">
            <a:xfrm>
              <a:off x="1321" y="2596"/>
              <a:ext cx="180" cy="15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2572" name="Oval 44"/>
            <p:cNvSpPr>
              <a:spLocks noChangeArrowheads="1"/>
            </p:cNvSpPr>
            <p:nvPr/>
          </p:nvSpPr>
          <p:spPr bwMode="auto">
            <a:xfrm>
              <a:off x="1373" y="2641"/>
              <a:ext cx="75" cy="75"/>
            </a:xfrm>
            <a:prstGeom prst="ellipse">
              <a:avLst/>
            </a:prstGeom>
            <a:solidFill>
              <a:srgbClr val="80808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2573" name="Line 45"/>
          <p:cNvSpPr>
            <a:spLocks noChangeShapeType="1"/>
          </p:cNvSpPr>
          <p:nvPr/>
        </p:nvSpPr>
        <p:spPr bwMode="auto">
          <a:xfrm>
            <a:off x="2984500" y="3198813"/>
            <a:ext cx="0" cy="1752600"/>
          </a:xfrm>
          <a:prstGeom prst="line">
            <a:avLst/>
          </a:prstGeom>
          <a:noFill/>
          <a:ln w="28575" cap="sq">
            <a:solidFill>
              <a:srgbClr val="6600CC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662574" name="Line 46"/>
          <p:cNvSpPr>
            <a:spLocks noChangeShapeType="1"/>
          </p:cNvSpPr>
          <p:nvPr/>
        </p:nvSpPr>
        <p:spPr bwMode="auto">
          <a:xfrm flipH="1">
            <a:off x="7708900" y="1820863"/>
            <a:ext cx="20638" cy="4806950"/>
          </a:xfrm>
          <a:prstGeom prst="line">
            <a:avLst/>
          </a:prstGeom>
          <a:noFill/>
          <a:ln w="28575" cap="sq">
            <a:solidFill>
              <a:srgbClr val="6600CC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662575" name="Line 47"/>
          <p:cNvSpPr>
            <a:spLocks noChangeShapeType="1"/>
          </p:cNvSpPr>
          <p:nvPr/>
        </p:nvSpPr>
        <p:spPr bwMode="auto">
          <a:xfrm>
            <a:off x="2984500" y="4951413"/>
            <a:ext cx="4724400" cy="1676400"/>
          </a:xfrm>
          <a:prstGeom prst="line">
            <a:avLst/>
          </a:prstGeom>
          <a:noFill/>
          <a:ln w="28575" cap="sq">
            <a:solidFill>
              <a:srgbClr val="6600CC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662576" name="Line 48"/>
          <p:cNvSpPr>
            <a:spLocks noChangeShapeType="1"/>
          </p:cNvSpPr>
          <p:nvPr/>
        </p:nvSpPr>
        <p:spPr bwMode="auto">
          <a:xfrm flipV="1">
            <a:off x="2984500" y="1827213"/>
            <a:ext cx="4724400" cy="1371600"/>
          </a:xfrm>
          <a:prstGeom prst="line">
            <a:avLst/>
          </a:prstGeom>
          <a:noFill/>
          <a:ln w="28575" cap="sq">
            <a:solidFill>
              <a:srgbClr val="6600CC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662577" name="Rectangle 49"/>
          <p:cNvSpPr>
            <a:spLocks noChangeArrowheads="1"/>
          </p:cNvSpPr>
          <p:nvPr/>
        </p:nvSpPr>
        <p:spPr bwMode="auto">
          <a:xfrm>
            <a:off x="1560513" y="5789613"/>
            <a:ext cx="7524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1600"/>
              <a:t>Near clip</a:t>
            </a:r>
            <a:br>
              <a:rPr lang="en-US" sz="1600"/>
            </a:br>
            <a:r>
              <a:rPr lang="en-US" sz="1600"/>
              <a:t>plane </a:t>
            </a:r>
            <a:endParaRPr lang="en-US" sz="1600" b="1"/>
          </a:p>
        </p:txBody>
      </p:sp>
      <p:sp>
        <p:nvSpPr>
          <p:cNvPr id="662578" name="Rectangle 50"/>
          <p:cNvSpPr>
            <a:spLocks noChangeArrowheads="1"/>
          </p:cNvSpPr>
          <p:nvPr/>
        </p:nvSpPr>
        <p:spPr bwMode="auto">
          <a:xfrm>
            <a:off x="8335963" y="2360613"/>
            <a:ext cx="6286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1600"/>
              <a:t>Far clip</a:t>
            </a:r>
            <a:br>
              <a:rPr lang="en-US" sz="1600"/>
            </a:br>
            <a:r>
              <a:rPr lang="en-US" sz="1600"/>
              <a:t>plane </a:t>
            </a:r>
            <a:endParaRPr lang="en-US" sz="1600" b="1"/>
          </a:p>
        </p:txBody>
      </p:sp>
      <p:sp>
        <p:nvSpPr>
          <p:cNvPr id="662579" name="Line 51"/>
          <p:cNvSpPr>
            <a:spLocks noChangeShapeType="1"/>
          </p:cNvSpPr>
          <p:nvPr/>
        </p:nvSpPr>
        <p:spPr bwMode="auto">
          <a:xfrm flipV="1">
            <a:off x="1993900" y="4799013"/>
            <a:ext cx="914400" cy="9144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662580" name="Line 52"/>
          <p:cNvSpPr>
            <a:spLocks noChangeShapeType="1"/>
          </p:cNvSpPr>
          <p:nvPr/>
        </p:nvSpPr>
        <p:spPr bwMode="auto">
          <a:xfrm flipH="1">
            <a:off x="7929563" y="2513013"/>
            <a:ext cx="228600" cy="1524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662581" name="Line 53"/>
          <p:cNvSpPr>
            <a:spLocks noChangeShapeType="1"/>
          </p:cNvSpPr>
          <p:nvPr/>
        </p:nvSpPr>
        <p:spPr bwMode="auto">
          <a:xfrm>
            <a:off x="1917700" y="4113213"/>
            <a:ext cx="5791200" cy="838200"/>
          </a:xfrm>
          <a:prstGeom prst="line">
            <a:avLst/>
          </a:prstGeom>
          <a:noFill/>
          <a:ln w="28575" cap="sq">
            <a:solidFill>
              <a:srgbClr val="CC0000"/>
            </a:solidFill>
            <a:round/>
            <a:headEnd type="triangle" w="med" len="med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662582" name="Line 54"/>
          <p:cNvSpPr>
            <a:spLocks noChangeShapeType="1"/>
          </p:cNvSpPr>
          <p:nvPr/>
        </p:nvSpPr>
        <p:spPr bwMode="auto">
          <a:xfrm rot="3492616" flipH="1">
            <a:off x="2278062" y="3663951"/>
            <a:ext cx="290513" cy="1103312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62583" name="Oval 55"/>
          <p:cNvSpPr>
            <a:spLocks noChangeArrowheads="1"/>
          </p:cNvSpPr>
          <p:nvPr/>
        </p:nvSpPr>
        <p:spPr bwMode="auto">
          <a:xfrm>
            <a:off x="2298700" y="3979863"/>
            <a:ext cx="381000" cy="457200"/>
          </a:xfrm>
          <a:prstGeom prst="ellipse">
            <a:avLst/>
          </a:prstGeom>
          <a:noFill/>
          <a:ln w="28575" cap="rnd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2584" name="Rectangle 56"/>
          <p:cNvSpPr>
            <a:spLocks noChangeArrowheads="1"/>
          </p:cNvSpPr>
          <p:nvPr/>
        </p:nvSpPr>
        <p:spPr bwMode="auto">
          <a:xfrm>
            <a:off x="1308100" y="1711325"/>
            <a:ext cx="190500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1600"/>
              <a:t>Missed shadow volume intersection due to near clip plane clipping; leads to mistaken count</a:t>
            </a:r>
            <a:endParaRPr lang="en-US" sz="1600" b="1"/>
          </a:p>
        </p:txBody>
      </p:sp>
      <p:sp>
        <p:nvSpPr>
          <p:cNvPr id="662585" name="Line 57"/>
          <p:cNvSpPr>
            <a:spLocks noChangeShapeType="1"/>
          </p:cNvSpPr>
          <p:nvPr/>
        </p:nvSpPr>
        <p:spPr bwMode="auto">
          <a:xfrm>
            <a:off x="2298700" y="2970213"/>
            <a:ext cx="152400" cy="9144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662586" name="Line 58"/>
          <p:cNvSpPr>
            <a:spLocks noChangeShapeType="1"/>
          </p:cNvSpPr>
          <p:nvPr/>
        </p:nvSpPr>
        <p:spPr bwMode="auto">
          <a:xfrm rot="3492616" flipH="1">
            <a:off x="2220913" y="4284663"/>
            <a:ext cx="206375" cy="1241425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62590" name="AutoShape 62"/>
          <p:cNvSpPr>
            <a:spLocks noChangeArrowheads="1"/>
          </p:cNvSpPr>
          <p:nvPr/>
        </p:nvSpPr>
        <p:spPr bwMode="auto">
          <a:xfrm>
            <a:off x="6858000" y="4724400"/>
            <a:ext cx="533400" cy="3810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2591" name="Text Box 63"/>
          <p:cNvSpPr txBox="1">
            <a:spLocks noChangeArrowheads="1"/>
          </p:cNvSpPr>
          <p:nvPr/>
        </p:nvSpPr>
        <p:spPr bwMode="auto">
          <a:xfrm>
            <a:off x="6858000" y="5105400"/>
            <a:ext cx="1852613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Object in shadow :-(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2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2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2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2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2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2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62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2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62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2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62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62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62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62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62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62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66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62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62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561" grpId="0" animBg="1"/>
      <p:bldP spid="662562" grpId="0" animBg="1"/>
      <p:bldP spid="662563" grpId="0" animBg="1"/>
      <p:bldP spid="662564" grpId="0" animBg="1"/>
      <p:bldP spid="662565" grpId="0" animBg="1"/>
      <p:bldP spid="662566" grpId="0" animBg="1"/>
      <p:bldP spid="662581" grpId="0" animBg="1"/>
      <p:bldP spid="662582" grpId="0" animBg="1"/>
      <p:bldP spid="662583" grpId="0" animBg="1"/>
      <p:bldP spid="662590" grpId="0" animBg="1"/>
      <p:bldP spid="662591" grpId="0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Zfail Approach</a:t>
            </a:r>
          </a:p>
        </p:txBody>
      </p:sp>
      <p:sp>
        <p:nvSpPr>
          <p:cNvPr id="66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/>
              <a:t>Render visible scene to depth buffer</a:t>
            </a:r>
          </a:p>
          <a:p>
            <a:pPr lvl="1"/>
            <a:r>
              <a:rPr lang="en-US"/>
              <a:t>Turn off depth and color, turn on stencil</a:t>
            </a:r>
          </a:p>
          <a:p>
            <a:pPr lvl="1"/>
            <a:r>
              <a:rPr lang="en-US"/>
              <a:t>Init. stencil buffer given viewpoint</a:t>
            </a:r>
          </a:p>
          <a:p>
            <a:pPr lvl="1"/>
            <a:r>
              <a:rPr lang="en-US"/>
              <a:t>Draw shadow volume twice using face culling</a:t>
            </a:r>
          </a:p>
          <a:p>
            <a:pPr lvl="2"/>
            <a:r>
              <a:rPr lang="en-US"/>
              <a:t>1st pass: render </a:t>
            </a:r>
            <a:r>
              <a:rPr lang="en-US" i="1" u="sng"/>
              <a:t>back</a:t>
            </a:r>
            <a:r>
              <a:rPr lang="en-US"/>
              <a:t> faces and </a:t>
            </a:r>
            <a:r>
              <a:rPr lang="en-US" i="1" u="sng"/>
              <a:t>increment</a:t>
            </a:r>
            <a:r>
              <a:rPr lang="en-US"/>
              <a:t> when depth test </a:t>
            </a:r>
            <a:r>
              <a:rPr lang="en-US" u="sng"/>
              <a:t>fails</a:t>
            </a:r>
          </a:p>
          <a:p>
            <a:pPr lvl="2"/>
            <a:r>
              <a:rPr lang="en-US"/>
              <a:t>2nd pass: render </a:t>
            </a:r>
            <a:r>
              <a:rPr lang="en-US" i="1" u="sng"/>
              <a:t>front</a:t>
            </a:r>
            <a:r>
              <a:rPr lang="en-US"/>
              <a:t> faces and </a:t>
            </a:r>
            <a:r>
              <a:rPr lang="en-US" i="1" u="sng"/>
              <a:t>decrement</a:t>
            </a:r>
            <a:r>
              <a:rPr lang="en-US"/>
              <a:t> when depth test </a:t>
            </a:r>
            <a:r>
              <a:rPr lang="en-US" u="sng"/>
              <a:t>fails</a:t>
            </a:r>
            <a:endParaRPr lang="en-US"/>
          </a:p>
          <a:p>
            <a:pPr lvl="1"/>
            <a:r>
              <a:rPr lang="en-US"/>
              <a:t>stencil pixels != 0 in shadow, = 0 are lit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Clipping Plane Problem</a:t>
            </a:r>
          </a:p>
        </p:txBody>
      </p:sp>
      <p:sp>
        <p:nvSpPr>
          <p:cNvPr id="66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i="1"/>
              <a:t>Zpass</a:t>
            </a:r>
            <a:r>
              <a:rPr lang="en-US"/>
              <a:t> : Near clipping plane</a:t>
            </a:r>
          </a:p>
          <a:p>
            <a:pPr lvl="1"/>
            <a:r>
              <a:rPr lang="en-US"/>
              <a:t>Move near clipping plane closer to eye?</a:t>
            </a:r>
          </a:p>
          <a:p>
            <a:pPr lvl="2"/>
            <a:r>
              <a:rPr lang="en-US"/>
              <a:t>Lose depth precision in perspective</a:t>
            </a:r>
          </a:p>
          <a:p>
            <a:r>
              <a:rPr lang="en-US" i="1"/>
              <a:t>Zfail</a:t>
            </a:r>
            <a:r>
              <a:rPr lang="en-US"/>
              <a:t> : Far clipping plane</a:t>
            </a:r>
          </a:p>
          <a:p>
            <a:pPr lvl="1"/>
            <a:r>
              <a:rPr lang="en-US"/>
              <a:t>Move far clipping plane closer to eye?</a:t>
            </a:r>
          </a:p>
          <a:p>
            <a:pPr lvl="2"/>
            <a:r>
              <a:rPr lang="en-US"/>
              <a:t>Set far clipping plane to infinity.</a:t>
            </a:r>
          </a:p>
          <a:p>
            <a:pPr lvl="2"/>
            <a:r>
              <a:rPr lang="en-US"/>
              <a:t>See “</a:t>
            </a:r>
            <a:r>
              <a:rPr lang="en-US" b="1" i="1">
                <a:solidFill>
                  <a:schemeClr val="accent2"/>
                </a:solidFill>
              </a:rPr>
              <a:t>Practical &amp; Robust Stenciled Shadow Volumes for Hardware-Accelerated Rendering”</a:t>
            </a:r>
            <a:r>
              <a:rPr lang="en-US"/>
              <a:t> by Cass Everitt &amp; Mark J. Kilgard, Nvidia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0"/>
              <a:t>Zfail</a:t>
            </a:r>
            <a:r>
              <a:rPr lang="en-US"/>
              <a:t> versus </a:t>
            </a:r>
            <a:r>
              <a:rPr lang="en-US" i="0"/>
              <a:t>Zpass</a:t>
            </a:r>
            <a:r>
              <a:rPr lang="en-US"/>
              <a:t> Comparison (1)</a:t>
            </a:r>
            <a:endParaRPr lang="en-US" i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71075" name="Rectangle 3"/>
          <p:cNvSpPr>
            <a:spLocks noChangeArrowheads="1"/>
          </p:cNvSpPr>
          <p:nvPr/>
        </p:nvSpPr>
        <p:spPr bwMode="auto">
          <a:xfrm>
            <a:off x="469900" y="1539875"/>
            <a:ext cx="798830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ct val="5000"/>
              </a:spcAft>
              <a:buClr>
                <a:srgbClr val="3D00A4"/>
              </a:buClr>
              <a:buSzPct val="125000"/>
              <a:buFontTx/>
              <a:buBlip>
                <a:blip r:embed="rId2"/>
              </a:buBlip>
            </a:pPr>
            <a:r>
              <a:rPr lang="en-US" b="1">
                <a:latin typeface="Arial" charset="0"/>
              </a:rPr>
              <a:t>When stencil increment/decrements occur</a:t>
            </a:r>
          </a:p>
          <a:p>
            <a:pPr marL="749300" lvl="1" indent="-292100">
              <a:spcBef>
                <a:spcPct val="20000"/>
              </a:spcBef>
              <a:spcAft>
                <a:spcPct val="5000"/>
              </a:spcAft>
              <a:buClr>
                <a:srgbClr val="3D00A4"/>
              </a:buClr>
              <a:buSzPct val="125000"/>
              <a:buFontTx/>
              <a:buBlip>
                <a:blip r:embed="rId2"/>
              </a:buBlip>
            </a:pPr>
            <a:r>
              <a:rPr lang="en-US" b="1" i="1">
                <a:latin typeface="Arial" charset="0"/>
              </a:rPr>
              <a:t>Zpass: </a:t>
            </a:r>
            <a:r>
              <a:rPr lang="en-US" b="1">
                <a:latin typeface="Arial" charset="0"/>
              </a:rPr>
              <a:t>on depth test pass</a:t>
            </a:r>
            <a:endParaRPr lang="en-US" b="1" i="1">
              <a:latin typeface="Arial" charset="0"/>
            </a:endParaRPr>
          </a:p>
          <a:p>
            <a:pPr marL="749300" lvl="1" indent="-292100">
              <a:spcBef>
                <a:spcPct val="20000"/>
              </a:spcBef>
              <a:spcAft>
                <a:spcPct val="5000"/>
              </a:spcAft>
              <a:buClr>
                <a:srgbClr val="3D00A4"/>
              </a:buClr>
              <a:buSzPct val="125000"/>
              <a:buFontTx/>
              <a:buBlip>
                <a:blip r:embed="rId2"/>
              </a:buBlip>
            </a:pPr>
            <a:r>
              <a:rPr lang="en-US" b="1" i="1">
                <a:latin typeface="Arial" charset="0"/>
              </a:rPr>
              <a:t>Zfail: </a:t>
            </a:r>
            <a:r>
              <a:rPr lang="en-US" b="1">
                <a:latin typeface="Arial" charset="0"/>
              </a:rPr>
              <a:t>on depth test fail</a:t>
            </a:r>
          </a:p>
          <a:p>
            <a:pPr marL="342900" indent="-342900">
              <a:spcBef>
                <a:spcPct val="20000"/>
              </a:spcBef>
              <a:spcAft>
                <a:spcPct val="5000"/>
              </a:spcAft>
              <a:buClr>
                <a:srgbClr val="3D00A4"/>
              </a:buClr>
              <a:buSzPct val="125000"/>
              <a:buFontTx/>
              <a:buBlip>
                <a:blip r:embed="rId2"/>
              </a:buBlip>
            </a:pPr>
            <a:r>
              <a:rPr lang="en-US" b="1">
                <a:latin typeface="Arial" charset="0"/>
              </a:rPr>
              <a:t>Increment on</a:t>
            </a:r>
          </a:p>
          <a:p>
            <a:pPr marL="749300" lvl="1" indent="-292100">
              <a:spcBef>
                <a:spcPct val="20000"/>
              </a:spcBef>
              <a:spcAft>
                <a:spcPct val="5000"/>
              </a:spcAft>
              <a:buClr>
                <a:srgbClr val="3D00A4"/>
              </a:buClr>
              <a:buSzPct val="125000"/>
              <a:buFontTx/>
              <a:buBlip>
                <a:blip r:embed="rId2"/>
              </a:buBlip>
            </a:pPr>
            <a:r>
              <a:rPr lang="en-US" b="1" i="1">
                <a:latin typeface="Arial" charset="0"/>
              </a:rPr>
              <a:t>Zpass: </a:t>
            </a:r>
            <a:r>
              <a:rPr lang="en-US" b="1">
                <a:latin typeface="Arial" charset="0"/>
              </a:rPr>
              <a:t>front faces</a:t>
            </a:r>
          </a:p>
          <a:p>
            <a:pPr marL="749300" lvl="1" indent="-292100">
              <a:spcBef>
                <a:spcPct val="20000"/>
              </a:spcBef>
              <a:spcAft>
                <a:spcPct val="5000"/>
              </a:spcAft>
              <a:buClr>
                <a:srgbClr val="3D00A4"/>
              </a:buClr>
              <a:buSzPct val="125000"/>
              <a:buFontTx/>
              <a:buBlip>
                <a:blip r:embed="rId2"/>
              </a:buBlip>
            </a:pPr>
            <a:r>
              <a:rPr lang="en-US" b="1" i="1">
                <a:latin typeface="Arial" charset="0"/>
              </a:rPr>
              <a:t>Zfail:</a:t>
            </a:r>
            <a:r>
              <a:rPr lang="en-US" b="1">
                <a:latin typeface="Arial" charset="0"/>
              </a:rPr>
              <a:t> back faces</a:t>
            </a:r>
          </a:p>
          <a:p>
            <a:pPr marL="342900" indent="-342900">
              <a:spcBef>
                <a:spcPct val="20000"/>
              </a:spcBef>
              <a:spcAft>
                <a:spcPct val="5000"/>
              </a:spcAft>
              <a:buClr>
                <a:srgbClr val="3D00A4"/>
              </a:buClr>
              <a:buSzPct val="125000"/>
              <a:buFontTx/>
              <a:buBlip>
                <a:blip r:embed="rId2"/>
              </a:buBlip>
            </a:pPr>
            <a:r>
              <a:rPr lang="en-US" b="1">
                <a:latin typeface="Arial" charset="0"/>
              </a:rPr>
              <a:t>Decrement on</a:t>
            </a:r>
          </a:p>
          <a:p>
            <a:pPr marL="749300" lvl="1" indent="-292100">
              <a:spcBef>
                <a:spcPct val="20000"/>
              </a:spcBef>
              <a:spcAft>
                <a:spcPct val="5000"/>
              </a:spcAft>
              <a:buClr>
                <a:srgbClr val="3D00A4"/>
              </a:buClr>
              <a:buSzPct val="125000"/>
              <a:buFontTx/>
              <a:buBlip>
                <a:blip r:embed="rId2"/>
              </a:buBlip>
            </a:pPr>
            <a:r>
              <a:rPr lang="en-US" b="1" i="1">
                <a:latin typeface="Arial" charset="0"/>
              </a:rPr>
              <a:t>Zpass:</a:t>
            </a:r>
            <a:r>
              <a:rPr lang="en-US" b="1">
                <a:latin typeface="Arial" charset="0"/>
              </a:rPr>
              <a:t> front faces</a:t>
            </a:r>
          </a:p>
          <a:p>
            <a:pPr marL="749300" lvl="1" indent="-292100">
              <a:spcBef>
                <a:spcPct val="20000"/>
              </a:spcBef>
              <a:spcAft>
                <a:spcPct val="5000"/>
              </a:spcAft>
              <a:buClr>
                <a:srgbClr val="3D00A4"/>
              </a:buClr>
              <a:buSzPct val="125000"/>
              <a:buFontTx/>
              <a:buBlip>
                <a:blip r:embed="rId2"/>
              </a:buBlip>
            </a:pPr>
            <a:r>
              <a:rPr lang="en-US" b="1" i="1">
                <a:latin typeface="Arial" charset="0"/>
              </a:rPr>
              <a:t>Zfail:</a:t>
            </a:r>
            <a:r>
              <a:rPr lang="en-US" b="1">
                <a:latin typeface="Arial" charset="0"/>
              </a:rPr>
              <a:t> back faces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0"/>
              <a:t>Zfail</a:t>
            </a:r>
            <a:r>
              <a:rPr lang="en-US"/>
              <a:t> versus </a:t>
            </a:r>
            <a:r>
              <a:rPr lang="en-US" i="0"/>
              <a:t>Zpass</a:t>
            </a:r>
            <a:r>
              <a:rPr lang="en-US"/>
              <a:t> Comparison (2)</a:t>
            </a:r>
          </a:p>
        </p:txBody>
      </p:sp>
      <p:sp>
        <p:nvSpPr>
          <p:cNvPr id="772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Both cases order passes based stencil operation</a:t>
            </a:r>
          </a:p>
          <a:p>
            <a:pPr lvl="1">
              <a:lnSpc>
                <a:spcPct val="90000"/>
              </a:lnSpc>
              <a:buSzPct val="125000"/>
            </a:pPr>
            <a:r>
              <a:rPr lang="en-US" sz="2500"/>
              <a:t>First, render </a:t>
            </a:r>
            <a:r>
              <a:rPr lang="en-US" sz="2500" i="1"/>
              <a:t>increment</a:t>
            </a:r>
            <a:r>
              <a:rPr lang="en-US" sz="2500"/>
              <a:t> pass</a:t>
            </a:r>
          </a:p>
          <a:p>
            <a:pPr lvl="1">
              <a:lnSpc>
                <a:spcPct val="90000"/>
              </a:lnSpc>
              <a:buSzPct val="125000"/>
            </a:pPr>
            <a:r>
              <a:rPr lang="en-US" sz="2500"/>
              <a:t>Second, render </a:t>
            </a:r>
            <a:r>
              <a:rPr lang="en-US" sz="2500" i="1"/>
              <a:t>decrement</a:t>
            </a:r>
            <a:r>
              <a:rPr lang="en-US" sz="2500"/>
              <a:t> pass</a:t>
            </a:r>
          </a:p>
          <a:p>
            <a:pPr lvl="1">
              <a:lnSpc>
                <a:spcPct val="90000"/>
              </a:lnSpc>
              <a:buSzPct val="125000"/>
            </a:pPr>
            <a:r>
              <a:rPr lang="en-US" sz="2500"/>
              <a:t>Why?</a:t>
            </a:r>
          </a:p>
          <a:p>
            <a:pPr lvl="2">
              <a:lnSpc>
                <a:spcPct val="90000"/>
              </a:lnSpc>
              <a:buSzPct val="125000"/>
            </a:pPr>
            <a:r>
              <a:rPr lang="en-US" sz="2200"/>
              <a:t>Because standard stencil operations saturate</a:t>
            </a:r>
          </a:p>
          <a:p>
            <a:pPr lvl="2">
              <a:lnSpc>
                <a:spcPct val="90000"/>
              </a:lnSpc>
              <a:buSzPct val="125000"/>
            </a:pPr>
            <a:r>
              <a:rPr lang="en-US" sz="2200"/>
              <a:t>Wrapping stencil operations can avoid this</a:t>
            </a:r>
          </a:p>
          <a:p>
            <a:pPr>
              <a:lnSpc>
                <a:spcPct val="90000"/>
              </a:lnSpc>
            </a:pPr>
            <a:r>
              <a:rPr lang="en-US" sz="2800"/>
              <a:t>Which clip plane creates a problem</a:t>
            </a:r>
          </a:p>
          <a:p>
            <a:pPr lvl="1">
              <a:lnSpc>
                <a:spcPct val="90000"/>
              </a:lnSpc>
              <a:buSzPct val="125000"/>
            </a:pPr>
            <a:r>
              <a:rPr lang="en-US" sz="2500" i="1"/>
              <a:t>Zpass: </a:t>
            </a:r>
            <a:r>
              <a:rPr lang="en-US" sz="2500"/>
              <a:t>near clip plane </a:t>
            </a:r>
          </a:p>
          <a:p>
            <a:pPr lvl="1">
              <a:lnSpc>
                <a:spcPct val="90000"/>
              </a:lnSpc>
              <a:buSzPct val="125000"/>
            </a:pPr>
            <a:r>
              <a:rPr lang="en-US" sz="2500" i="1"/>
              <a:t>Zfail: </a:t>
            </a:r>
            <a:r>
              <a:rPr lang="en-US" sz="2500"/>
              <a:t>far clip plane</a:t>
            </a:r>
          </a:p>
          <a:p>
            <a:pPr>
              <a:lnSpc>
                <a:spcPct val="90000"/>
              </a:lnSpc>
            </a:pPr>
            <a:r>
              <a:rPr lang="en-US" sz="2800"/>
              <a:t>Either way is foiled by view frustum clipping</a:t>
            </a:r>
          </a:p>
          <a:p>
            <a:pPr lvl="1">
              <a:lnSpc>
                <a:spcPct val="90000"/>
              </a:lnSpc>
              <a:buSzPct val="125000"/>
            </a:pPr>
            <a:r>
              <a:rPr lang="en-US" sz="2400"/>
              <a:t>Which clip plane (front or back) changes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Insight!</a:t>
            </a:r>
          </a:p>
        </p:txBody>
      </p:sp>
      <p:sp>
        <p:nvSpPr>
          <p:cNvPr id="773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If we could avoid </a:t>
            </a:r>
            <a:r>
              <a:rPr lang="en-US" sz="2800" i="1"/>
              <a:t>either</a:t>
            </a:r>
            <a:r>
              <a:rPr lang="en-US" sz="2800"/>
              <a:t> near plane </a:t>
            </a:r>
            <a:r>
              <a:rPr lang="en-US" sz="2800" i="1"/>
              <a:t>or</a:t>
            </a:r>
            <a:r>
              <a:rPr lang="en-US" sz="2800"/>
              <a:t> far plane view frustum clipping, shadow volume rendering could be robust</a:t>
            </a:r>
          </a:p>
          <a:p>
            <a:pPr>
              <a:lnSpc>
                <a:spcPct val="90000"/>
              </a:lnSpc>
            </a:pPr>
            <a:r>
              <a:rPr lang="en-US" sz="2800"/>
              <a:t>Avoiding near plane clipping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Not really possible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Objects can always be behind you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Moreover, depth precision in a perspective view goes to hell when the near plane is too near the eye </a:t>
            </a:r>
          </a:p>
          <a:p>
            <a:pPr>
              <a:lnSpc>
                <a:spcPct val="90000"/>
              </a:lnSpc>
            </a:pPr>
            <a:r>
              <a:rPr lang="en-US" sz="2800"/>
              <a:t>Avoiding far plane clipping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Perspective make it possible to render at infinity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Depth precision is terrible at infinity, but</a:t>
            </a:r>
            <a:br>
              <a:rPr lang="en-US" sz="2400"/>
            </a:br>
            <a:r>
              <a:rPr lang="en-US" sz="2400"/>
              <a:t>we just care about avoiding clipping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Avoiding Far Plane Clipping</a:t>
            </a:r>
          </a:p>
        </p:txBody>
      </p:sp>
      <p:sp>
        <p:nvSpPr>
          <p:cNvPr id="774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Usual practice for perspective GL projection matrix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Use </a:t>
            </a:r>
            <a:r>
              <a:rPr lang="en-US" sz="2400" i="1"/>
              <a:t>glFrustum</a:t>
            </a:r>
            <a:r>
              <a:rPr lang="en-US" sz="2400"/>
              <a:t> (or </a:t>
            </a:r>
            <a:r>
              <a:rPr lang="en-US" sz="2400" i="1"/>
              <a:t>gluPerspective</a:t>
            </a:r>
            <a:r>
              <a:rPr lang="en-US" sz="2400"/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Requires two values for near &amp; far clip planes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Near plane’s distance from the eye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Far plane’s distance from the eye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Assumes a </a:t>
            </a:r>
            <a:r>
              <a:rPr lang="en-US" sz="2400" i="1"/>
              <a:t>finite</a:t>
            </a:r>
            <a:r>
              <a:rPr lang="en-US" sz="2400"/>
              <a:t> far plane distance</a:t>
            </a:r>
          </a:p>
          <a:p>
            <a:pPr>
              <a:lnSpc>
                <a:spcPct val="90000"/>
              </a:lnSpc>
            </a:pPr>
            <a:r>
              <a:rPr lang="en-US" sz="2800"/>
              <a:t>Alternative projection matrix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Still requires near plane’s distance from the eye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But assume far plane is </a:t>
            </a:r>
            <a:r>
              <a:rPr lang="en-US" sz="2400" i="1"/>
              <a:t>at infinity</a:t>
            </a:r>
          </a:p>
          <a:p>
            <a:pPr>
              <a:lnSpc>
                <a:spcPct val="90000"/>
              </a:lnSpc>
            </a:pPr>
            <a:r>
              <a:rPr lang="en-US" sz="2800"/>
              <a:t>What is the limit of the projection matrix when</a:t>
            </a:r>
            <a:br>
              <a:rPr lang="en-US" sz="2800"/>
            </a:br>
            <a:r>
              <a:rPr lang="en-US" sz="2800"/>
              <a:t>the far plane distance goes to infinity?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0.5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4"/>
</p:tagLst>
</file>

<file path=ppt/theme/theme1.xml><?xml version="1.0" encoding="utf-8"?>
<a:theme xmlns:a="http://schemas.openxmlformats.org/drawingml/2006/main" name="OSU_BrutusCrawfis">
  <a:themeElements>
    <a:clrScheme name="Radial 11">
      <a:dk1>
        <a:srgbClr val="000000"/>
      </a:dk1>
      <a:lt1>
        <a:srgbClr val="FFFFFF"/>
      </a:lt1>
      <a:dk2>
        <a:srgbClr val="FFFFFF"/>
      </a:dk2>
      <a:lt2>
        <a:srgbClr val="817F3F"/>
      </a:lt2>
      <a:accent1>
        <a:srgbClr val="C0C0C0"/>
      </a:accent1>
      <a:accent2>
        <a:srgbClr val="C30000"/>
      </a:accent2>
      <a:accent3>
        <a:srgbClr val="FFFFFF"/>
      </a:accent3>
      <a:accent4>
        <a:srgbClr val="000000"/>
      </a:accent4>
      <a:accent5>
        <a:srgbClr val="DCDCDC"/>
      </a:accent5>
      <a:accent6>
        <a:srgbClr val="B00000"/>
      </a:accent6>
      <a:hlink>
        <a:srgbClr val="3101FF"/>
      </a:hlink>
      <a:folHlink>
        <a:srgbClr val="0000FF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1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C0C0C0"/>
        </a:accent1>
        <a:accent2>
          <a:srgbClr val="C3000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B00000"/>
        </a:accent6>
        <a:hlink>
          <a:srgbClr val="3101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OSU_BrutusCrawfis</Template>
  <TotalTime>632</TotalTime>
  <Words>8155</Words>
  <Application>Microsoft Office PowerPoint</Application>
  <PresentationFormat>On-screen Show (4:3)</PresentationFormat>
  <Paragraphs>1498</Paragraphs>
  <Slides>216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216</vt:i4>
      </vt:variant>
    </vt:vector>
  </HeadingPairs>
  <TitlesOfParts>
    <vt:vector size="223" baseType="lpstr">
      <vt:lpstr>OSU_BrutusCrawfis</vt:lpstr>
      <vt:lpstr>Photo Editor Photo</vt:lpstr>
      <vt:lpstr>Equation</vt:lpstr>
      <vt:lpstr>Microsoft Equation 3.0</vt:lpstr>
      <vt:lpstr>PSP5.Image</vt:lpstr>
      <vt:lpstr>Image</vt:lpstr>
      <vt:lpstr>Bitmap Image</vt:lpstr>
      <vt:lpstr>Real-Time Rendering  Intro to Shadows</vt:lpstr>
      <vt:lpstr>Shadows can be Wonderful!</vt:lpstr>
      <vt:lpstr>Importance of Shadows</vt:lpstr>
      <vt:lpstr>Importance of Shadows</vt:lpstr>
      <vt:lpstr>Importance of Shadows</vt:lpstr>
      <vt:lpstr>Importance of Shadows</vt:lpstr>
      <vt:lpstr>Importance of Shadows</vt:lpstr>
      <vt:lpstr>Importance of Shadows</vt:lpstr>
      <vt:lpstr>Importance of Shadows</vt:lpstr>
      <vt:lpstr>Definition</vt:lpstr>
      <vt:lpstr>Terminology</vt:lpstr>
      <vt:lpstr>Terminology</vt:lpstr>
      <vt:lpstr>Definition: Shadow Volume</vt:lpstr>
      <vt:lpstr>Hard and soft shadows</vt:lpstr>
      <vt:lpstr>Soft Shadows</vt:lpstr>
      <vt:lpstr>Hard shadow creation</vt:lpstr>
      <vt:lpstr>Soft shadow creation</vt:lpstr>
      <vt:lpstr>Issues Affecting Shadows</vt:lpstr>
      <vt:lpstr>Current Shadow Methods</vt:lpstr>
      <vt:lpstr>Sharp Shadows</vt:lpstr>
      <vt:lpstr>Soft Shadows</vt:lpstr>
      <vt:lpstr>Approaches</vt:lpstr>
      <vt:lpstr>Shadows and Illumination</vt:lpstr>
      <vt:lpstr>Shadows and Illumination</vt:lpstr>
      <vt:lpstr>Shadows and OpenGL</vt:lpstr>
      <vt:lpstr>Shadows and Illumination</vt:lpstr>
      <vt:lpstr>Masking in OpenGL</vt:lpstr>
      <vt:lpstr>Negative Light</vt:lpstr>
      <vt:lpstr>Negative Light</vt:lpstr>
      <vt:lpstr>Positive Light</vt:lpstr>
      <vt:lpstr>Real-Time Rendering  Ad-hoc Shadows</vt:lpstr>
      <vt:lpstr>Ad-Hoc and Custom Shadows</vt:lpstr>
      <vt:lpstr>Fake Proxy Geometry</vt:lpstr>
      <vt:lpstr>Fake Proxy Geometry</vt:lpstr>
      <vt:lpstr>Fake Proxy Geometry</vt:lpstr>
      <vt:lpstr>Fake Proxy Geometry</vt:lpstr>
      <vt:lpstr>Fake Proxy Geometry</vt:lpstr>
      <vt:lpstr>Projected Geometry</vt:lpstr>
      <vt:lpstr>Projected Geometry</vt:lpstr>
      <vt:lpstr>Projected Geometry</vt:lpstr>
      <vt:lpstr>Projected Geometry</vt:lpstr>
      <vt:lpstr>Projected Geometry</vt:lpstr>
      <vt:lpstr>Projected Geometry Problems</vt:lpstr>
      <vt:lpstr>Projected Geometry Problems</vt:lpstr>
      <vt:lpstr>Projected Geometry Problems</vt:lpstr>
      <vt:lpstr>Projected Geometry - Fixed</vt:lpstr>
      <vt:lpstr>Projected Geometry Algorithm</vt:lpstr>
      <vt:lpstr>Projected Geometry Problems</vt:lpstr>
      <vt:lpstr>Projected Geometry</vt:lpstr>
      <vt:lpstr>Projected Textures</vt:lpstr>
      <vt:lpstr>Projection Shadows</vt:lpstr>
      <vt:lpstr>Simple Approach: Raytracing</vt:lpstr>
      <vt:lpstr>Two Common Shadow Approaches</vt:lpstr>
      <vt:lpstr>2-Hemisphere Model</vt:lpstr>
      <vt:lpstr>Area Light Shadows</vt:lpstr>
      <vt:lpstr>Distributed Light Model</vt:lpstr>
      <vt:lpstr>Approximating Occlusion</vt:lpstr>
      <vt:lpstr>Ray Cast Occlusion Model</vt:lpstr>
      <vt:lpstr>Occlusion Representations</vt:lpstr>
      <vt:lpstr>Model Elements</vt:lpstr>
      <vt:lpstr>Occlusion Factor Absent</vt:lpstr>
      <vt:lpstr>Occlusion Factor Present</vt:lpstr>
      <vt:lpstr>Occlusion Factor Absent</vt:lpstr>
      <vt:lpstr>Occlusion Factor Present</vt:lpstr>
      <vt:lpstr>Occlusion Factor Absent</vt:lpstr>
      <vt:lpstr>Occlusion Factor Present</vt:lpstr>
      <vt:lpstr>Lightwave Image</vt:lpstr>
      <vt:lpstr>Hi-Res</vt:lpstr>
      <vt:lpstr>Per Pixel Occlusion Factor</vt:lpstr>
      <vt:lpstr>Other Occlusion Methods</vt:lpstr>
      <vt:lpstr>Occlusion Cone Model</vt:lpstr>
      <vt:lpstr>Occlusion Cone Shadows</vt:lpstr>
      <vt:lpstr>Surface Response</vt:lpstr>
      <vt:lpstr>No Shadow</vt:lpstr>
      <vt:lpstr>Shadow</vt:lpstr>
      <vt:lpstr>Shadow + Inter-Reflection</vt:lpstr>
      <vt:lpstr>Ambient Occlusion Example</vt:lpstr>
      <vt:lpstr>Ambient Occlusion Example</vt:lpstr>
      <vt:lpstr>Real-Time Rendering     Shadow Volumes</vt:lpstr>
      <vt:lpstr>Shadow Volumes</vt:lpstr>
      <vt:lpstr>Shadow Volumes</vt:lpstr>
      <vt:lpstr>2D Cutaway of a Shadow Volume</vt:lpstr>
      <vt:lpstr>Shadow Volume Advantages</vt:lpstr>
      <vt:lpstr>Shadow Volume Disadvantages</vt:lpstr>
      <vt:lpstr>Visualizing Shadow Volumes in 3D</vt:lpstr>
      <vt:lpstr>Visualizing the Stencil Buffer Counts</vt:lpstr>
      <vt:lpstr>Shadow Volumes</vt:lpstr>
      <vt:lpstr>Problems With Parity Test</vt:lpstr>
      <vt:lpstr>Better Solution : Counter</vt:lpstr>
      <vt:lpstr>Better Solution : Counter</vt:lpstr>
      <vt:lpstr>Better Solution : Counter</vt:lpstr>
      <vt:lpstr>Graphics Hardware Approach Using The Stencil Buffer</vt:lpstr>
      <vt:lpstr>Zpass Problem</vt:lpstr>
      <vt:lpstr>Zfail Approach</vt:lpstr>
      <vt:lpstr>Clipping Plane Problem</vt:lpstr>
      <vt:lpstr>Zfail versus Zpass Comparison (1)</vt:lpstr>
      <vt:lpstr>Zfail versus Zpass Comparison (2)</vt:lpstr>
      <vt:lpstr>Insight!</vt:lpstr>
      <vt:lpstr>Avoiding Far Plane Clipping</vt:lpstr>
      <vt:lpstr>Standard glFrustum Projection Matrix</vt:lpstr>
      <vt:lpstr>Limit of glFrustum Projection Matrix</vt:lpstr>
      <vt:lpstr>Verifying Pinf Will Not Clip Infinitely Far Away Vertices (1)</vt:lpstr>
      <vt:lpstr>Verifying Pinf Will Not Clip Infinitely Far Away Vertices (2)</vt:lpstr>
      <vt:lpstr>Is Pinf Bad for Depth Buffer Precision?</vt:lpstr>
      <vt:lpstr>Pinf Depth Precision Scale Factor</vt:lpstr>
      <vt:lpstr>Robust Stenciled Shadow Volumes</vt:lpstr>
      <vt:lpstr>Rendering Closed, but Infinite, Shadow Volumes</vt:lpstr>
      <vt:lpstr>1st Set of Shadow Volume Polygons</vt:lpstr>
      <vt:lpstr>Examples Silhouette Edges</vt:lpstr>
      <vt:lpstr>2nd and 3rd Set of Shadow Volume Polygons</vt:lpstr>
      <vt:lpstr>Requirements for Stenciled Shadow Volumes</vt:lpstr>
      <vt:lpstr>Requirements for Stenciled Shadow Volumes</vt:lpstr>
      <vt:lpstr>Requirements for Stenciled Shadow Volumes</vt:lpstr>
      <vt:lpstr>Requirements for Stenciled Shadow Volumes</vt:lpstr>
      <vt:lpstr>Examples</vt:lpstr>
      <vt:lpstr>Examples</vt:lpstr>
      <vt:lpstr>Examples</vt:lpstr>
      <vt:lpstr>Examples</vt:lpstr>
      <vt:lpstr>Examples</vt:lpstr>
      <vt:lpstr>Examples</vt:lpstr>
      <vt:lpstr>Stenciled Shadow Volumes with Multiple Lights</vt:lpstr>
      <vt:lpstr>Stenciled Shadow Volumes for Simulating Soft Shadows</vt:lpstr>
      <vt:lpstr>Issues With Shadow Volumes</vt:lpstr>
      <vt:lpstr>Hardware Enhancements: Wrapping Stencil Operations</vt:lpstr>
      <vt:lpstr>Hardware Enhancements: Two-sided Stencil Testing (1)</vt:lpstr>
      <vt:lpstr>Hardware Enhancements: Two-sided Stencil Testing (2)</vt:lpstr>
      <vt:lpstr>Usage of NV_stencil_two_side &amp; EXT_stencil_wrap</vt:lpstr>
      <vt:lpstr>Shadow Volume History (1)</vt:lpstr>
      <vt:lpstr>Shadow Volume History (2)</vt:lpstr>
      <vt:lpstr>Shadow Volume History (3)</vt:lpstr>
      <vt:lpstr>Shadow Volume History (4)</vt:lpstr>
      <vt:lpstr>Shadow Maps</vt:lpstr>
      <vt:lpstr>Z-Buffer Shadow Maps</vt:lpstr>
      <vt:lpstr>Shadow Map</vt:lpstr>
      <vt:lpstr>Shadow Map : Two Pass Approach</vt:lpstr>
      <vt:lpstr>1st Pass</vt:lpstr>
      <vt:lpstr>2nd Pass</vt:lpstr>
      <vt:lpstr>2nd Pass</vt:lpstr>
      <vt:lpstr>Shadow Maps With Graphics Hardware</vt:lpstr>
      <vt:lpstr>Introducing Another Technique: Shadow Mapping</vt:lpstr>
      <vt:lpstr>Shadow Mapping References</vt:lpstr>
      <vt:lpstr>The Shadow Mapping Concept (1)</vt:lpstr>
      <vt:lpstr>The Shadow Mapping Concept (2)</vt:lpstr>
      <vt:lpstr>The Shadow Mapping Concept (3)</vt:lpstr>
      <vt:lpstr>Shadow Mapping with a Picture in 2D (1)</vt:lpstr>
      <vt:lpstr>Shadow Mapping with a Picture in 2D (2)</vt:lpstr>
      <vt:lpstr>PowerPoint Presentation</vt:lpstr>
      <vt:lpstr>Visualizing the Shadow Mapping Technique (1)</vt:lpstr>
      <vt:lpstr>Render Scene and Access the Depth Texture</vt:lpstr>
      <vt:lpstr>Recall Projective Texturing</vt:lpstr>
      <vt:lpstr>Projective Texture Shadows</vt:lpstr>
      <vt:lpstr>Projective Texture Shadows</vt:lpstr>
      <vt:lpstr>Perspective-Correct Texturing</vt:lpstr>
      <vt:lpstr>Projective Texturing</vt:lpstr>
      <vt:lpstr>Projective Texturing</vt:lpstr>
      <vt:lpstr>Projective Texturing</vt:lpstr>
      <vt:lpstr>Projected Shadow Maps</vt:lpstr>
      <vt:lpstr>OpenGL’s Standard Vertex Coordinate Transform</vt:lpstr>
      <vt:lpstr>Eye Linear Texture Coordinate Generation</vt:lpstr>
      <vt:lpstr>Setting Up Eye Linear Texgen</vt:lpstr>
      <vt:lpstr>Eye Linear Texgen Transform</vt:lpstr>
      <vt:lpstr>Shadow Map Eye Linear Texgen Transform</vt:lpstr>
      <vt:lpstr>Shadow Map Operation</vt:lpstr>
      <vt:lpstr>Shadow Map Construction</vt:lpstr>
      <vt:lpstr>Shadow Map Construction</vt:lpstr>
      <vt:lpstr>Dedicated Hardware Shadow Mapping Support</vt:lpstr>
      <vt:lpstr>OpenGL Extensions for Shadow Map Hardware</vt:lpstr>
      <vt:lpstr>New Depth Texture Internal Texture Formats</vt:lpstr>
      <vt:lpstr>Depth Texture Details</vt:lpstr>
      <vt:lpstr>Depth Texture Details</vt:lpstr>
      <vt:lpstr>Texture Copy Performance</vt:lpstr>
      <vt:lpstr>Issues With Shadow Maps</vt:lpstr>
      <vt:lpstr>Shadow-Maps</vt:lpstr>
      <vt:lpstr>Shadow-Maps Depth sampling: normal filtering</vt:lpstr>
      <vt:lpstr>Depth Values are not Blend-able</vt:lpstr>
      <vt:lpstr>Shadow-Maps Depth sampling: percentage closer filtering (Reeves87)</vt:lpstr>
      <vt:lpstr>Shadow-Maps How do you choose the samples?</vt:lpstr>
      <vt:lpstr>Hardware Shadow Map Filtering</vt:lpstr>
      <vt:lpstr>Hardware Shadow Map Filtering Example</vt:lpstr>
      <vt:lpstr>Issues with Shadow Mapping</vt:lpstr>
      <vt:lpstr>Issues with Shadow Mapping</vt:lpstr>
      <vt:lpstr>Shadow Map Resolutions</vt:lpstr>
      <vt:lpstr>Shadow Map Resolution</vt:lpstr>
      <vt:lpstr>Dueling Frusta Case</vt:lpstr>
      <vt:lpstr>Dueling Frusta Case</vt:lpstr>
      <vt:lpstr>Dueling Frusta</vt:lpstr>
      <vt:lpstr>Good Situation, Close to the Miner’s Lamp</vt:lpstr>
      <vt:lpstr>More Examples</vt:lpstr>
      <vt:lpstr>More Examples</vt:lpstr>
      <vt:lpstr>More Examples</vt:lpstr>
      <vt:lpstr>Projective Texturing for Spotlight Shadows</vt:lpstr>
      <vt:lpstr>Multi-texturing Shadow Maps</vt:lpstr>
      <vt:lpstr>Dual-texture Shadow Mapping Approach</vt:lpstr>
      <vt:lpstr>Dual-texture Shadow Mapping Approach</vt:lpstr>
      <vt:lpstr>Dual-texture Shadow Mapping Approach</vt:lpstr>
      <vt:lpstr>Dual-texture Shadow Mapping Approach</vt:lpstr>
      <vt:lpstr>Dual-texture Shadow Mapping Approach</vt:lpstr>
      <vt:lpstr>Dual-texture Shadow Mapping Approach</vt:lpstr>
      <vt:lpstr>Dual-texture Shadow Mapping Approach</vt:lpstr>
      <vt:lpstr>Dual-texture Shadow Mapping Approach</vt:lpstr>
      <vt:lpstr>Dual-texture Shadow Mapping Approach</vt:lpstr>
      <vt:lpstr>Dual-texture Shadow Mapping Approach</vt:lpstr>
      <vt:lpstr>Dual-texture Shadow Mapping Approach</vt:lpstr>
      <vt:lpstr>Depth Map Bias</vt:lpstr>
      <vt:lpstr>Shadow Mapping Precision</vt:lpstr>
      <vt:lpstr>More Precision Allows Larger Lights Frustums</vt:lpstr>
      <vt:lpstr>Object ID Buffers</vt:lpstr>
      <vt:lpstr>Object ID Shadows</vt:lpstr>
      <vt:lpstr>Object ID Shadows</vt:lpstr>
      <vt:lpstr>Object ID Shadows</vt:lpstr>
      <vt:lpstr>Object ID Shadows</vt:lpstr>
      <vt:lpstr>Combining Shadow and Object Maps</vt:lpstr>
      <vt:lpstr>Combining Shadow and Object Maps</vt:lpstr>
      <vt:lpstr>ObjectID &amp; Depth Buffer Texture</vt:lpstr>
      <vt:lpstr>Shadow Map Conclusions</vt:lpstr>
      <vt:lpstr>3.5 A Hybrid Approach</vt:lpstr>
    </vt:vector>
  </TitlesOfParts>
  <Company>Department of Computer Science and Engineering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Name  Subject</dc:title>
  <dc:creator>Roger Crawfis</dc:creator>
  <cp:lastModifiedBy>Roger Crawfis</cp:lastModifiedBy>
  <cp:revision>50</cp:revision>
  <dcterms:created xsi:type="dcterms:W3CDTF">2009-02-19T16:23:26Z</dcterms:created>
  <dcterms:modified xsi:type="dcterms:W3CDTF">2012-02-13T14:23:41Z</dcterms:modified>
</cp:coreProperties>
</file>