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71" r:id="rId10"/>
    <p:sldId id="270" r:id="rId11"/>
    <p:sldId id="272" r:id="rId12"/>
    <p:sldId id="273" r:id="rId13"/>
    <p:sldId id="266" r:id="rId1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Time =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C0241-DB51-4A42-A491-093FE0A9F7C8}" type="slidenum">
              <a:rPr lang="en-US"/>
              <a:pPr/>
              <a:t>8</a:t>
            </a:fld>
            <a:endParaRPr lang="en-US"/>
          </a:p>
        </p:txBody>
      </p:sp>
      <p:sp>
        <p:nvSpPr>
          <p:cNvPr id="69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2" y="4385873"/>
            <a:ext cx="5139898" cy="415844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Time =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FEDA4-0DEE-41F7-ADF7-E6E5757ED1D9}" type="slidenum">
              <a:rPr lang="en-US"/>
              <a:pPr/>
              <a:t>9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5730" y="511711"/>
            <a:ext cx="3680460" cy="8031027"/>
          </a:xfrm>
          <a:ln/>
        </p:spPr>
        <p:txBody>
          <a:bodyPr lIns="91918" tIns="45152" rIns="91918" bIns="45152"/>
          <a:lstStyle/>
          <a:p>
            <a:endParaRPr lang="en-US"/>
          </a:p>
        </p:txBody>
      </p:sp>
      <p:sp>
        <p:nvSpPr>
          <p:cNvPr id="67789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-2513013" y="1308100"/>
            <a:ext cx="8178801" cy="6134100"/>
          </a:xfrm>
          <a:ln cap="flat"/>
        </p:spPr>
      </p:sp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865147" y="8076828"/>
            <a:ext cx="634472" cy="368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18" tIns="45152" rIns="91918" bIns="45152">
            <a:spAutoFit/>
          </a:bodyPr>
          <a:lstStyle/>
          <a:p>
            <a:pPr defTabSz="928688"/>
            <a:r>
              <a:rPr lang="en-US" sz="1800"/>
              <a:t>1:30</a:t>
            </a:r>
          </a:p>
        </p:txBody>
      </p:sp>
      <p:sp>
        <p:nvSpPr>
          <p:cNvPr id="677893" name="Rectangle 5"/>
          <p:cNvSpPr>
            <a:spLocks noChangeArrowheads="1"/>
          </p:cNvSpPr>
          <p:nvPr/>
        </p:nvSpPr>
        <p:spPr bwMode="auto">
          <a:xfrm>
            <a:off x="278823" y="8383223"/>
            <a:ext cx="5166983" cy="494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Time =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C7396-F4E3-49CD-8740-D2887FB8CB5D}" type="slidenum">
              <a:rPr lang="en-US"/>
              <a:pPr/>
              <a:t>10</a:t>
            </a:fld>
            <a:endParaRPr lang="en-US"/>
          </a:p>
        </p:txBody>
      </p:sp>
      <p:sp>
        <p:nvSpPr>
          <p:cNvPr id="5765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3095730" y="511711"/>
            <a:ext cx="3798362" cy="803102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918" tIns="45152" rIns="91918" bIns="45152"/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 noTextEdit="1"/>
          </p:cNvSpPr>
          <p:nvPr>
            <p:ph type="sldImg"/>
          </p:nvPr>
        </p:nvSpPr>
        <p:spPr bwMode="auto">
          <a:xfrm>
            <a:off x="-2513013" y="1308100"/>
            <a:ext cx="8178801" cy="61341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863554" y="8075249"/>
            <a:ext cx="454083" cy="49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865147" y="8076828"/>
            <a:ext cx="634472" cy="368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18" tIns="45152" rIns="91918" bIns="45152">
            <a:spAutoFit/>
          </a:bodyPr>
          <a:lstStyle/>
          <a:p>
            <a:pPr defTabSz="928688"/>
            <a:r>
              <a:rPr lang="en-US" sz="1800"/>
              <a:t>0:30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Time =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5793E-2D33-482F-B2FE-3D157D9A92F8}" type="slidenum">
              <a:rPr lang="en-US"/>
              <a:pPr/>
              <a:t>11</a:t>
            </a:fld>
            <a:endParaRPr lang="en-US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5730" y="511711"/>
            <a:ext cx="3680460" cy="803102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76697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-2528888" y="1290638"/>
            <a:ext cx="8202613" cy="6151562"/>
          </a:xfrm>
          <a:ln cap="flat"/>
        </p:spPr>
      </p:sp>
      <p:sp>
        <p:nvSpPr>
          <p:cNvPr id="766980" name="Rectangle 4"/>
          <p:cNvSpPr>
            <a:spLocks noChangeArrowheads="1"/>
          </p:cNvSpPr>
          <p:nvPr/>
        </p:nvSpPr>
        <p:spPr bwMode="auto">
          <a:xfrm>
            <a:off x="863554" y="8075249"/>
            <a:ext cx="637728" cy="3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530" tIns="46765" rIns="93530" bIns="46765">
            <a:spAutoFit/>
          </a:bodyPr>
          <a:lstStyle/>
          <a:p>
            <a:pPr defTabSz="928688"/>
            <a:r>
              <a:rPr lang="en-US" sz="1800"/>
              <a:t>0:45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Time =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96E51-3612-482D-9E74-332BF7AD5596}" type="slidenum">
              <a:rPr lang="en-US"/>
              <a:pPr/>
              <a:t>12</a:t>
            </a:fld>
            <a:endParaRPr lang="en-US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5730" y="511711"/>
            <a:ext cx="3680460" cy="803102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78745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-2511425" y="1308100"/>
            <a:ext cx="8178800" cy="6134100"/>
          </a:xfrm>
          <a:ln cap="flat"/>
        </p:spPr>
      </p:sp>
      <p:sp>
        <p:nvSpPr>
          <p:cNvPr id="787460" name="Rectangle 4"/>
          <p:cNvSpPr>
            <a:spLocks noChangeArrowheads="1"/>
          </p:cNvSpPr>
          <p:nvPr/>
        </p:nvSpPr>
        <p:spPr bwMode="auto">
          <a:xfrm>
            <a:off x="922506" y="8075249"/>
            <a:ext cx="637728" cy="3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530" tIns="46765" rIns="93530" bIns="46765">
            <a:spAutoFit/>
          </a:bodyPr>
          <a:lstStyle/>
          <a:p>
            <a:pPr defTabSz="928688"/>
            <a:r>
              <a:rPr lang="en-US" sz="1800"/>
              <a:t>1:00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58D6FC-6BE8-49E5-A025-A32506C7F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levoy\talks\cityblock\cambridge-live-sidneystreet.m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file:///C:\levoy\courses\CS%20248,%20Autumn,%202004\VimyObj.mov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Sub-Surface Scattering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660" name="Freeform 172"/>
          <p:cNvSpPr>
            <a:spLocks/>
          </p:cNvSpPr>
          <p:nvPr/>
        </p:nvSpPr>
        <p:spPr bwMode="auto">
          <a:xfrm>
            <a:off x="3276600" y="2590800"/>
            <a:ext cx="1400175" cy="1373187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0"/>
              </a:cxn>
              <a:cxn ang="0">
                <a:pos x="1104" y="0"/>
              </a:cxn>
              <a:cxn ang="0">
                <a:pos x="1104" y="1152"/>
              </a:cxn>
              <a:cxn ang="0">
                <a:pos x="0" y="1152"/>
              </a:cxn>
              <a:cxn ang="0">
                <a:pos x="0" y="384"/>
              </a:cxn>
              <a:cxn ang="0">
                <a:pos x="384" y="384"/>
              </a:cxn>
              <a:cxn ang="0">
                <a:pos x="384" y="751"/>
              </a:cxn>
              <a:cxn ang="0">
                <a:pos x="672" y="751"/>
              </a:cxn>
              <a:cxn ang="0">
                <a:pos x="672" y="0"/>
              </a:cxn>
            </a:cxnLst>
            <a:rect l="0" t="0" r="r" b="b"/>
            <a:pathLst>
              <a:path w="1105" h="1153">
                <a:moveTo>
                  <a:pt x="672" y="0"/>
                </a:moveTo>
                <a:lnTo>
                  <a:pt x="672" y="0"/>
                </a:lnTo>
                <a:lnTo>
                  <a:pt x="1104" y="0"/>
                </a:lnTo>
                <a:lnTo>
                  <a:pt x="1104" y="1152"/>
                </a:lnTo>
                <a:lnTo>
                  <a:pt x="0" y="1152"/>
                </a:lnTo>
                <a:lnTo>
                  <a:pt x="0" y="384"/>
                </a:lnTo>
                <a:lnTo>
                  <a:pt x="384" y="384"/>
                </a:lnTo>
                <a:lnTo>
                  <a:pt x="384" y="751"/>
                </a:lnTo>
                <a:lnTo>
                  <a:pt x="672" y="751"/>
                </a:lnTo>
                <a:lnTo>
                  <a:pt x="672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Apple QuickTime VR</a:t>
            </a:r>
            <a:br>
              <a:rPr lang="en-US"/>
            </a:br>
            <a:r>
              <a:rPr lang="en-US" sz="2800" b="0"/>
              <a:t>[Chen, Siggraph ’95]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228600" indent="-228600"/>
            <a:r>
              <a:rPr lang="en-US" sz="2800" dirty="0" smtClean="0"/>
              <a:t>Outward-looking</a:t>
            </a:r>
            <a:endParaRPr lang="en-US" sz="2800" dirty="0"/>
          </a:p>
          <a:p>
            <a:pPr lvl="1"/>
            <a:r>
              <a:rPr lang="en-US" dirty="0" smtClean="0"/>
              <a:t>Panoramic </a:t>
            </a:r>
            <a:r>
              <a:rPr lang="en-US" dirty="0"/>
              <a:t>views taken at regularly spaced points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228600" indent="-228600"/>
            <a:r>
              <a:rPr lang="en-US" sz="2800" dirty="0" smtClean="0"/>
              <a:t>Inward-looking</a:t>
            </a:r>
          </a:p>
          <a:p>
            <a:pPr lvl="1"/>
            <a:r>
              <a:rPr lang="en-US" dirty="0" smtClean="0"/>
              <a:t>Views </a:t>
            </a:r>
            <a:r>
              <a:rPr lang="en-US" dirty="0"/>
              <a:t>taken at points on the surface of a sphere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5975" y="3135312"/>
            <a:ext cx="315912" cy="293688"/>
            <a:chOff x="1647" y="2665"/>
            <a:chExt cx="249" cy="247"/>
          </a:xfrm>
        </p:grpSpPr>
        <p:sp>
          <p:nvSpPr>
            <p:cNvPr id="575493" name="Oval 5"/>
            <p:cNvSpPr>
              <a:spLocks noChangeArrowheads="1"/>
            </p:cNvSpPr>
            <p:nvPr/>
          </p:nvSpPr>
          <p:spPr bwMode="auto">
            <a:xfrm>
              <a:off x="1755" y="2768"/>
              <a:ext cx="41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4" name="Line 6"/>
            <p:cNvSpPr>
              <a:spLocks noChangeShapeType="1"/>
            </p:cNvSpPr>
            <p:nvPr/>
          </p:nvSpPr>
          <p:spPr bwMode="auto">
            <a:xfrm>
              <a:off x="1775" y="2798"/>
              <a:ext cx="1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95" name="Line 7"/>
            <p:cNvSpPr>
              <a:spLocks noChangeShapeType="1"/>
            </p:cNvSpPr>
            <p:nvPr/>
          </p:nvSpPr>
          <p:spPr bwMode="auto">
            <a:xfrm flipH="1">
              <a:off x="1647" y="279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96" name="Line 8"/>
            <p:cNvSpPr>
              <a:spLocks noChangeShapeType="1"/>
            </p:cNvSpPr>
            <p:nvPr/>
          </p:nvSpPr>
          <p:spPr bwMode="auto">
            <a:xfrm>
              <a:off x="1782" y="2790"/>
              <a:ext cx="0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97" name="Line 9"/>
            <p:cNvSpPr>
              <a:spLocks noChangeShapeType="1"/>
            </p:cNvSpPr>
            <p:nvPr/>
          </p:nvSpPr>
          <p:spPr bwMode="auto">
            <a:xfrm flipV="1">
              <a:off x="1775" y="2667"/>
              <a:ext cx="0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98" name="Line 10"/>
            <p:cNvSpPr>
              <a:spLocks noChangeShapeType="1"/>
            </p:cNvSpPr>
            <p:nvPr/>
          </p:nvSpPr>
          <p:spPr bwMode="auto">
            <a:xfrm flipV="1">
              <a:off x="1775" y="2699"/>
              <a:ext cx="97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99" name="Line 11"/>
            <p:cNvSpPr>
              <a:spLocks noChangeShapeType="1"/>
            </p:cNvSpPr>
            <p:nvPr/>
          </p:nvSpPr>
          <p:spPr bwMode="auto">
            <a:xfrm flipH="1" flipV="1">
              <a:off x="1686" y="2699"/>
              <a:ext cx="94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0" name="Line 12"/>
            <p:cNvSpPr>
              <a:spLocks noChangeShapeType="1"/>
            </p:cNvSpPr>
            <p:nvPr/>
          </p:nvSpPr>
          <p:spPr bwMode="auto">
            <a:xfrm flipH="1">
              <a:off x="1686" y="2790"/>
              <a:ext cx="94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1" name="Line 13"/>
            <p:cNvSpPr>
              <a:spLocks noChangeShapeType="1"/>
            </p:cNvSpPr>
            <p:nvPr/>
          </p:nvSpPr>
          <p:spPr bwMode="auto">
            <a:xfrm>
              <a:off x="1775" y="2790"/>
              <a:ext cx="97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2" name="Line 14"/>
            <p:cNvSpPr>
              <a:spLocks noChangeShapeType="1"/>
            </p:cNvSpPr>
            <p:nvPr/>
          </p:nvSpPr>
          <p:spPr bwMode="auto">
            <a:xfrm flipV="1">
              <a:off x="1782" y="2673"/>
              <a:ext cx="53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3" name="Line 15"/>
            <p:cNvSpPr>
              <a:spLocks noChangeShapeType="1"/>
            </p:cNvSpPr>
            <p:nvPr/>
          </p:nvSpPr>
          <p:spPr bwMode="auto">
            <a:xfrm flipH="1">
              <a:off x="1725" y="2790"/>
              <a:ext cx="63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4" name="Line 16"/>
            <p:cNvSpPr>
              <a:spLocks noChangeShapeType="1"/>
            </p:cNvSpPr>
            <p:nvPr/>
          </p:nvSpPr>
          <p:spPr bwMode="auto">
            <a:xfrm flipH="1">
              <a:off x="1653" y="2798"/>
              <a:ext cx="113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5" name="Line 17"/>
            <p:cNvSpPr>
              <a:spLocks noChangeShapeType="1"/>
            </p:cNvSpPr>
            <p:nvPr/>
          </p:nvSpPr>
          <p:spPr bwMode="auto">
            <a:xfrm flipH="1" flipV="1">
              <a:off x="1653" y="2752"/>
              <a:ext cx="113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6" name="Line 18"/>
            <p:cNvSpPr>
              <a:spLocks noChangeShapeType="1"/>
            </p:cNvSpPr>
            <p:nvPr/>
          </p:nvSpPr>
          <p:spPr bwMode="auto">
            <a:xfrm flipH="1" flipV="1">
              <a:off x="1732" y="2665"/>
              <a:ext cx="50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7" name="Line 19"/>
            <p:cNvSpPr>
              <a:spLocks noChangeShapeType="1"/>
            </p:cNvSpPr>
            <p:nvPr/>
          </p:nvSpPr>
          <p:spPr bwMode="auto">
            <a:xfrm flipV="1">
              <a:off x="1782" y="2745"/>
              <a:ext cx="101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8" name="Line 20"/>
            <p:cNvSpPr>
              <a:spLocks noChangeShapeType="1"/>
            </p:cNvSpPr>
            <p:nvPr/>
          </p:nvSpPr>
          <p:spPr bwMode="auto">
            <a:xfrm>
              <a:off x="1775" y="2798"/>
              <a:ext cx="108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9" name="Line 21"/>
            <p:cNvSpPr>
              <a:spLocks noChangeShapeType="1"/>
            </p:cNvSpPr>
            <p:nvPr/>
          </p:nvSpPr>
          <p:spPr bwMode="auto">
            <a:xfrm>
              <a:off x="1782" y="2790"/>
              <a:ext cx="47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355975" y="3552825"/>
            <a:ext cx="315912" cy="295275"/>
            <a:chOff x="1647" y="3016"/>
            <a:chExt cx="249" cy="248"/>
          </a:xfrm>
        </p:grpSpPr>
        <p:sp>
          <p:nvSpPr>
            <p:cNvPr id="575511" name="Oval 23"/>
            <p:cNvSpPr>
              <a:spLocks noChangeArrowheads="1"/>
            </p:cNvSpPr>
            <p:nvPr/>
          </p:nvSpPr>
          <p:spPr bwMode="auto">
            <a:xfrm>
              <a:off x="1755" y="3119"/>
              <a:ext cx="41" cy="4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2" name="Line 24"/>
            <p:cNvSpPr>
              <a:spLocks noChangeShapeType="1"/>
            </p:cNvSpPr>
            <p:nvPr/>
          </p:nvSpPr>
          <p:spPr bwMode="auto">
            <a:xfrm>
              <a:off x="1775" y="3148"/>
              <a:ext cx="1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3" name="Line 25"/>
            <p:cNvSpPr>
              <a:spLocks noChangeShapeType="1"/>
            </p:cNvSpPr>
            <p:nvPr/>
          </p:nvSpPr>
          <p:spPr bwMode="auto">
            <a:xfrm flipH="1">
              <a:off x="1647" y="314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4" name="Line 26"/>
            <p:cNvSpPr>
              <a:spLocks noChangeShapeType="1"/>
            </p:cNvSpPr>
            <p:nvPr/>
          </p:nvSpPr>
          <p:spPr bwMode="auto">
            <a:xfrm>
              <a:off x="1782" y="3142"/>
              <a:ext cx="0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5" name="Line 27"/>
            <p:cNvSpPr>
              <a:spLocks noChangeShapeType="1"/>
            </p:cNvSpPr>
            <p:nvPr/>
          </p:nvSpPr>
          <p:spPr bwMode="auto">
            <a:xfrm flipV="1">
              <a:off x="1775" y="3018"/>
              <a:ext cx="0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6" name="Line 28"/>
            <p:cNvSpPr>
              <a:spLocks noChangeShapeType="1"/>
            </p:cNvSpPr>
            <p:nvPr/>
          </p:nvSpPr>
          <p:spPr bwMode="auto">
            <a:xfrm flipV="1">
              <a:off x="1775" y="3049"/>
              <a:ext cx="97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7" name="Line 29"/>
            <p:cNvSpPr>
              <a:spLocks noChangeShapeType="1"/>
            </p:cNvSpPr>
            <p:nvPr/>
          </p:nvSpPr>
          <p:spPr bwMode="auto">
            <a:xfrm flipH="1" flipV="1">
              <a:off x="1686" y="3049"/>
              <a:ext cx="9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8" name="Line 30"/>
            <p:cNvSpPr>
              <a:spLocks noChangeShapeType="1"/>
            </p:cNvSpPr>
            <p:nvPr/>
          </p:nvSpPr>
          <p:spPr bwMode="auto">
            <a:xfrm flipH="1">
              <a:off x="1686" y="3142"/>
              <a:ext cx="94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9" name="Line 31"/>
            <p:cNvSpPr>
              <a:spLocks noChangeShapeType="1"/>
            </p:cNvSpPr>
            <p:nvPr/>
          </p:nvSpPr>
          <p:spPr bwMode="auto">
            <a:xfrm>
              <a:off x="1775" y="3142"/>
              <a:ext cx="97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0" name="Line 32"/>
            <p:cNvSpPr>
              <a:spLocks noChangeShapeType="1"/>
            </p:cNvSpPr>
            <p:nvPr/>
          </p:nvSpPr>
          <p:spPr bwMode="auto">
            <a:xfrm flipV="1">
              <a:off x="1782" y="3024"/>
              <a:ext cx="53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1" name="Line 33"/>
            <p:cNvSpPr>
              <a:spLocks noChangeShapeType="1"/>
            </p:cNvSpPr>
            <p:nvPr/>
          </p:nvSpPr>
          <p:spPr bwMode="auto">
            <a:xfrm flipH="1">
              <a:off x="1725" y="3142"/>
              <a:ext cx="63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2" name="Line 34"/>
            <p:cNvSpPr>
              <a:spLocks noChangeShapeType="1"/>
            </p:cNvSpPr>
            <p:nvPr/>
          </p:nvSpPr>
          <p:spPr bwMode="auto">
            <a:xfrm flipH="1">
              <a:off x="1653" y="3148"/>
              <a:ext cx="113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3" name="Line 35"/>
            <p:cNvSpPr>
              <a:spLocks noChangeShapeType="1"/>
            </p:cNvSpPr>
            <p:nvPr/>
          </p:nvSpPr>
          <p:spPr bwMode="auto">
            <a:xfrm flipH="1" flipV="1">
              <a:off x="1653" y="3103"/>
              <a:ext cx="113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4" name="Line 36"/>
            <p:cNvSpPr>
              <a:spLocks noChangeShapeType="1"/>
            </p:cNvSpPr>
            <p:nvPr/>
          </p:nvSpPr>
          <p:spPr bwMode="auto">
            <a:xfrm flipH="1" flipV="1">
              <a:off x="1732" y="3016"/>
              <a:ext cx="5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5" name="Line 37"/>
            <p:cNvSpPr>
              <a:spLocks noChangeShapeType="1"/>
            </p:cNvSpPr>
            <p:nvPr/>
          </p:nvSpPr>
          <p:spPr bwMode="auto">
            <a:xfrm flipV="1">
              <a:off x="1782" y="3096"/>
              <a:ext cx="10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6" name="Line 38"/>
            <p:cNvSpPr>
              <a:spLocks noChangeShapeType="1"/>
            </p:cNvSpPr>
            <p:nvPr/>
          </p:nvSpPr>
          <p:spPr bwMode="auto">
            <a:xfrm>
              <a:off x="1775" y="3148"/>
              <a:ext cx="108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7" name="Line 39"/>
            <p:cNvSpPr>
              <a:spLocks noChangeShapeType="1"/>
            </p:cNvSpPr>
            <p:nvPr/>
          </p:nvSpPr>
          <p:spPr bwMode="auto">
            <a:xfrm>
              <a:off x="1782" y="3142"/>
              <a:ext cx="47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798887" y="3552825"/>
            <a:ext cx="312738" cy="295275"/>
            <a:chOff x="1996" y="3016"/>
            <a:chExt cx="247" cy="248"/>
          </a:xfrm>
        </p:grpSpPr>
        <p:sp>
          <p:nvSpPr>
            <p:cNvPr id="575529" name="Oval 41"/>
            <p:cNvSpPr>
              <a:spLocks noChangeArrowheads="1"/>
            </p:cNvSpPr>
            <p:nvPr/>
          </p:nvSpPr>
          <p:spPr bwMode="auto">
            <a:xfrm>
              <a:off x="2102" y="3119"/>
              <a:ext cx="43" cy="4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0" name="Line 42"/>
            <p:cNvSpPr>
              <a:spLocks noChangeShapeType="1"/>
            </p:cNvSpPr>
            <p:nvPr/>
          </p:nvSpPr>
          <p:spPr bwMode="auto">
            <a:xfrm>
              <a:off x="2124" y="314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1" name="Line 43"/>
            <p:cNvSpPr>
              <a:spLocks noChangeShapeType="1"/>
            </p:cNvSpPr>
            <p:nvPr/>
          </p:nvSpPr>
          <p:spPr bwMode="auto">
            <a:xfrm flipH="1">
              <a:off x="1996" y="3148"/>
              <a:ext cx="1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2" name="Line 44"/>
            <p:cNvSpPr>
              <a:spLocks noChangeShapeType="1"/>
            </p:cNvSpPr>
            <p:nvPr/>
          </p:nvSpPr>
          <p:spPr bwMode="auto">
            <a:xfrm>
              <a:off x="2132" y="3142"/>
              <a:ext cx="0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3" name="Line 45"/>
            <p:cNvSpPr>
              <a:spLocks noChangeShapeType="1"/>
            </p:cNvSpPr>
            <p:nvPr/>
          </p:nvSpPr>
          <p:spPr bwMode="auto">
            <a:xfrm flipV="1">
              <a:off x="2124" y="3018"/>
              <a:ext cx="0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4" name="Line 46"/>
            <p:cNvSpPr>
              <a:spLocks noChangeShapeType="1"/>
            </p:cNvSpPr>
            <p:nvPr/>
          </p:nvSpPr>
          <p:spPr bwMode="auto">
            <a:xfrm flipV="1">
              <a:off x="2124" y="3049"/>
              <a:ext cx="97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5" name="Line 47"/>
            <p:cNvSpPr>
              <a:spLocks noChangeShapeType="1"/>
            </p:cNvSpPr>
            <p:nvPr/>
          </p:nvSpPr>
          <p:spPr bwMode="auto">
            <a:xfrm flipH="1" flipV="1">
              <a:off x="2034" y="3049"/>
              <a:ext cx="96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6" name="Line 48"/>
            <p:cNvSpPr>
              <a:spLocks noChangeShapeType="1"/>
            </p:cNvSpPr>
            <p:nvPr/>
          </p:nvSpPr>
          <p:spPr bwMode="auto">
            <a:xfrm flipH="1">
              <a:off x="2034" y="3142"/>
              <a:ext cx="96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7" name="Line 49"/>
            <p:cNvSpPr>
              <a:spLocks noChangeShapeType="1"/>
            </p:cNvSpPr>
            <p:nvPr/>
          </p:nvSpPr>
          <p:spPr bwMode="auto">
            <a:xfrm>
              <a:off x="2124" y="3142"/>
              <a:ext cx="97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8" name="Line 50"/>
            <p:cNvSpPr>
              <a:spLocks noChangeShapeType="1"/>
            </p:cNvSpPr>
            <p:nvPr/>
          </p:nvSpPr>
          <p:spPr bwMode="auto">
            <a:xfrm flipV="1">
              <a:off x="2132" y="3024"/>
              <a:ext cx="52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9" name="Line 51"/>
            <p:cNvSpPr>
              <a:spLocks noChangeShapeType="1"/>
            </p:cNvSpPr>
            <p:nvPr/>
          </p:nvSpPr>
          <p:spPr bwMode="auto">
            <a:xfrm flipH="1">
              <a:off x="2073" y="3142"/>
              <a:ext cx="62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0" name="Line 52"/>
            <p:cNvSpPr>
              <a:spLocks noChangeShapeType="1"/>
            </p:cNvSpPr>
            <p:nvPr/>
          </p:nvSpPr>
          <p:spPr bwMode="auto">
            <a:xfrm flipH="1">
              <a:off x="2001" y="3148"/>
              <a:ext cx="113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1" name="Line 53"/>
            <p:cNvSpPr>
              <a:spLocks noChangeShapeType="1"/>
            </p:cNvSpPr>
            <p:nvPr/>
          </p:nvSpPr>
          <p:spPr bwMode="auto">
            <a:xfrm flipH="1" flipV="1">
              <a:off x="2001" y="3103"/>
              <a:ext cx="113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2" name="Line 54"/>
            <p:cNvSpPr>
              <a:spLocks noChangeShapeType="1"/>
            </p:cNvSpPr>
            <p:nvPr/>
          </p:nvSpPr>
          <p:spPr bwMode="auto">
            <a:xfrm flipH="1" flipV="1">
              <a:off x="2079" y="3016"/>
              <a:ext cx="53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3" name="Line 55"/>
            <p:cNvSpPr>
              <a:spLocks noChangeShapeType="1"/>
            </p:cNvSpPr>
            <p:nvPr/>
          </p:nvSpPr>
          <p:spPr bwMode="auto">
            <a:xfrm flipV="1">
              <a:off x="2130" y="3096"/>
              <a:ext cx="10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4" name="Line 56"/>
            <p:cNvSpPr>
              <a:spLocks noChangeShapeType="1"/>
            </p:cNvSpPr>
            <p:nvPr/>
          </p:nvSpPr>
          <p:spPr bwMode="auto">
            <a:xfrm>
              <a:off x="2124" y="3148"/>
              <a:ext cx="10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5" name="Line 57"/>
            <p:cNvSpPr>
              <a:spLocks noChangeShapeType="1"/>
            </p:cNvSpPr>
            <p:nvPr/>
          </p:nvSpPr>
          <p:spPr bwMode="auto">
            <a:xfrm>
              <a:off x="2132" y="3142"/>
              <a:ext cx="44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240212" y="2717800"/>
            <a:ext cx="314325" cy="293687"/>
            <a:chOff x="2344" y="2314"/>
            <a:chExt cx="248" cy="247"/>
          </a:xfrm>
        </p:grpSpPr>
        <p:sp>
          <p:nvSpPr>
            <p:cNvPr id="575547" name="Oval 59"/>
            <p:cNvSpPr>
              <a:spLocks noChangeArrowheads="1"/>
            </p:cNvSpPr>
            <p:nvPr/>
          </p:nvSpPr>
          <p:spPr bwMode="auto">
            <a:xfrm>
              <a:off x="2451" y="2416"/>
              <a:ext cx="41" cy="4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48" name="Line 60"/>
            <p:cNvSpPr>
              <a:spLocks noChangeShapeType="1"/>
            </p:cNvSpPr>
            <p:nvPr/>
          </p:nvSpPr>
          <p:spPr bwMode="auto">
            <a:xfrm>
              <a:off x="2473" y="2446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9" name="Line 61"/>
            <p:cNvSpPr>
              <a:spLocks noChangeShapeType="1"/>
            </p:cNvSpPr>
            <p:nvPr/>
          </p:nvSpPr>
          <p:spPr bwMode="auto">
            <a:xfrm flipH="1">
              <a:off x="2344" y="2446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0" name="Line 62"/>
            <p:cNvSpPr>
              <a:spLocks noChangeShapeType="1"/>
            </p:cNvSpPr>
            <p:nvPr/>
          </p:nvSpPr>
          <p:spPr bwMode="auto">
            <a:xfrm>
              <a:off x="2481" y="2438"/>
              <a:ext cx="0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1" name="Line 63"/>
            <p:cNvSpPr>
              <a:spLocks noChangeShapeType="1"/>
            </p:cNvSpPr>
            <p:nvPr/>
          </p:nvSpPr>
          <p:spPr bwMode="auto">
            <a:xfrm flipV="1">
              <a:off x="2473" y="2316"/>
              <a:ext cx="0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2" name="Line 64"/>
            <p:cNvSpPr>
              <a:spLocks noChangeShapeType="1"/>
            </p:cNvSpPr>
            <p:nvPr/>
          </p:nvSpPr>
          <p:spPr bwMode="auto">
            <a:xfrm flipV="1">
              <a:off x="2473" y="2348"/>
              <a:ext cx="95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3" name="Line 65"/>
            <p:cNvSpPr>
              <a:spLocks noChangeShapeType="1"/>
            </p:cNvSpPr>
            <p:nvPr/>
          </p:nvSpPr>
          <p:spPr bwMode="auto">
            <a:xfrm flipH="1" flipV="1">
              <a:off x="2382" y="2348"/>
              <a:ext cx="97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4" name="Line 66"/>
            <p:cNvSpPr>
              <a:spLocks noChangeShapeType="1"/>
            </p:cNvSpPr>
            <p:nvPr/>
          </p:nvSpPr>
          <p:spPr bwMode="auto">
            <a:xfrm flipH="1">
              <a:off x="2382" y="2438"/>
              <a:ext cx="97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5" name="Line 67"/>
            <p:cNvSpPr>
              <a:spLocks noChangeShapeType="1"/>
            </p:cNvSpPr>
            <p:nvPr/>
          </p:nvSpPr>
          <p:spPr bwMode="auto">
            <a:xfrm>
              <a:off x="2473" y="2438"/>
              <a:ext cx="95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6" name="Line 68"/>
            <p:cNvSpPr>
              <a:spLocks noChangeShapeType="1"/>
            </p:cNvSpPr>
            <p:nvPr/>
          </p:nvSpPr>
          <p:spPr bwMode="auto">
            <a:xfrm flipV="1">
              <a:off x="2481" y="2322"/>
              <a:ext cx="5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7" name="Line 69"/>
            <p:cNvSpPr>
              <a:spLocks noChangeShapeType="1"/>
            </p:cNvSpPr>
            <p:nvPr/>
          </p:nvSpPr>
          <p:spPr bwMode="auto">
            <a:xfrm flipH="1">
              <a:off x="2421" y="2438"/>
              <a:ext cx="63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8" name="Line 70"/>
            <p:cNvSpPr>
              <a:spLocks noChangeShapeType="1"/>
            </p:cNvSpPr>
            <p:nvPr/>
          </p:nvSpPr>
          <p:spPr bwMode="auto">
            <a:xfrm flipH="1">
              <a:off x="2350" y="2446"/>
              <a:ext cx="114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9" name="Line 71"/>
            <p:cNvSpPr>
              <a:spLocks noChangeShapeType="1"/>
            </p:cNvSpPr>
            <p:nvPr/>
          </p:nvSpPr>
          <p:spPr bwMode="auto">
            <a:xfrm flipH="1" flipV="1">
              <a:off x="2350" y="2401"/>
              <a:ext cx="114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0" name="Line 72"/>
            <p:cNvSpPr>
              <a:spLocks noChangeShapeType="1"/>
            </p:cNvSpPr>
            <p:nvPr/>
          </p:nvSpPr>
          <p:spPr bwMode="auto">
            <a:xfrm flipH="1" flipV="1">
              <a:off x="2428" y="2314"/>
              <a:ext cx="53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1" name="Line 73"/>
            <p:cNvSpPr>
              <a:spLocks noChangeShapeType="1"/>
            </p:cNvSpPr>
            <p:nvPr/>
          </p:nvSpPr>
          <p:spPr bwMode="auto">
            <a:xfrm flipV="1">
              <a:off x="2479" y="2393"/>
              <a:ext cx="100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2" name="Line 74"/>
            <p:cNvSpPr>
              <a:spLocks noChangeShapeType="1"/>
            </p:cNvSpPr>
            <p:nvPr/>
          </p:nvSpPr>
          <p:spPr bwMode="auto">
            <a:xfrm>
              <a:off x="2473" y="2446"/>
              <a:ext cx="106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3" name="Line 75"/>
            <p:cNvSpPr>
              <a:spLocks noChangeShapeType="1"/>
            </p:cNvSpPr>
            <p:nvPr/>
          </p:nvSpPr>
          <p:spPr bwMode="auto">
            <a:xfrm>
              <a:off x="2481" y="2438"/>
              <a:ext cx="44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4240212" y="3135312"/>
            <a:ext cx="314325" cy="293688"/>
            <a:chOff x="2344" y="2665"/>
            <a:chExt cx="248" cy="247"/>
          </a:xfrm>
        </p:grpSpPr>
        <p:sp>
          <p:nvSpPr>
            <p:cNvPr id="575565" name="Oval 77"/>
            <p:cNvSpPr>
              <a:spLocks noChangeArrowheads="1"/>
            </p:cNvSpPr>
            <p:nvPr/>
          </p:nvSpPr>
          <p:spPr bwMode="auto">
            <a:xfrm>
              <a:off x="2451" y="2768"/>
              <a:ext cx="41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6" name="Line 78"/>
            <p:cNvSpPr>
              <a:spLocks noChangeShapeType="1"/>
            </p:cNvSpPr>
            <p:nvPr/>
          </p:nvSpPr>
          <p:spPr bwMode="auto">
            <a:xfrm>
              <a:off x="2473" y="279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7" name="Line 79"/>
            <p:cNvSpPr>
              <a:spLocks noChangeShapeType="1"/>
            </p:cNvSpPr>
            <p:nvPr/>
          </p:nvSpPr>
          <p:spPr bwMode="auto">
            <a:xfrm flipH="1">
              <a:off x="2344" y="2798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8" name="Line 80"/>
            <p:cNvSpPr>
              <a:spLocks noChangeShapeType="1"/>
            </p:cNvSpPr>
            <p:nvPr/>
          </p:nvSpPr>
          <p:spPr bwMode="auto">
            <a:xfrm>
              <a:off x="2481" y="2790"/>
              <a:ext cx="0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9" name="Line 81"/>
            <p:cNvSpPr>
              <a:spLocks noChangeShapeType="1"/>
            </p:cNvSpPr>
            <p:nvPr/>
          </p:nvSpPr>
          <p:spPr bwMode="auto">
            <a:xfrm flipV="1">
              <a:off x="2473" y="2667"/>
              <a:ext cx="0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0" name="Line 82"/>
            <p:cNvSpPr>
              <a:spLocks noChangeShapeType="1"/>
            </p:cNvSpPr>
            <p:nvPr/>
          </p:nvSpPr>
          <p:spPr bwMode="auto">
            <a:xfrm flipV="1">
              <a:off x="2473" y="2699"/>
              <a:ext cx="95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1" name="Line 83"/>
            <p:cNvSpPr>
              <a:spLocks noChangeShapeType="1"/>
            </p:cNvSpPr>
            <p:nvPr/>
          </p:nvSpPr>
          <p:spPr bwMode="auto">
            <a:xfrm flipH="1" flipV="1">
              <a:off x="2382" y="2699"/>
              <a:ext cx="97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2" name="Line 84"/>
            <p:cNvSpPr>
              <a:spLocks noChangeShapeType="1"/>
            </p:cNvSpPr>
            <p:nvPr/>
          </p:nvSpPr>
          <p:spPr bwMode="auto">
            <a:xfrm flipH="1">
              <a:off x="2382" y="2790"/>
              <a:ext cx="97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3" name="Line 85"/>
            <p:cNvSpPr>
              <a:spLocks noChangeShapeType="1"/>
            </p:cNvSpPr>
            <p:nvPr/>
          </p:nvSpPr>
          <p:spPr bwMode="auto">
            <a:xfrm>
              <a:off x="2473" y="2790"/>
              <a:ext cx="95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4" name="Line 86"/>
            <p:cNvSpPr>
              <a:spLocks noChangeShapeType="1"/>
            </p:cNvSpPr>
            <p:nvPr/>
          </p:nvSpPr>
          <p:spPr bwMode="auto">
            <a:xfrm flipV="1">
              <a:off x="2481" y="2673"/>
              <a:ext cx="5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5" name="Line 87"/>
            <p:cNvSpPr>
              <a:spLocks noChangeShapeType="1"/>
            </p:cNvSpPr>
            <p:nvPr/>
          </p:nvSpPr>
          <p:spPr bwMode="auto">
            <a:xfrm flipH="1">
              <a:off x="2421" y="2790"/>
              <a:ext cx="63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6" name="Line 88"/>
            <p:cNvSpPr>
              <a:spLocks noChangeShapeType="1"/>
            </p:cNvSpPr>
            <p:nvPr/>
          </p:nvSpPr>
          <p:spPr bwMode="auto">
            <a:xfrm flipH="1">
              <a:off x="2350" y="2798"/>
              <a:ext cx="114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7" name="Line 89"/>
            <p:cNvSpPr>
              <a:spLocks noChangeShapeType="1"/>
            </p:cNvSpPr>
            <p:nvPr/>
          </p:nvSpPr>
          <p:spPr bwMode="auto">
            <a:xfrm flipH="1" flipV="1">
              <a:off x="2350" y="2752"/>
              <a:ext cx="114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8" name="Line 90"/>
            <p:cNvSpPr>
              <a:spLocks noChangeShapeType="1"/>
            </p:cNvSpPr>
            <p:nvPr/>
          </p:nvSpPr>
          <p:spPr bwMode="auto">
            <a:xfrm flipH="1" flipV="1">
              <a:off x="2428" y="2665"/>
              <a:ext cx="53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9" name="Line 91"/>
            <p:cNvSpPr>
              <a:spLocks noChangeShapeType="1"/>
            </p:cNvSpPr>
            <p:nvPr/>
          </p:nvSpPr>
          <p:spPr bwMode="auto">
            <a:xfrm flipV="1">
              <a:off x="2479" y="2745"/>
              <a:ext cx="100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0" name="Line 92"/>
            <p:cNvSpPr>
              <a:spLocks noChangeShapeType="1"/>
            </p:cNvSpPr>
            <p:nvPr/>
          </p:nvSpPr>
          <p:spPr bwMode="auto">
            <a:xfrm>
              <a:off x="2473" y="2798"/>
              <a:ext cx="106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1" name="Line 93"/>
            <p:cNvSpPr>
              <a:spLocks noChangeShapeType="1"/>
            </p:cNvSpPr>
            <p:nvPr/>
          </p:nvSpPr>
          <p:spPr bwMode="auto">
            <a:xfrm>
              <a:off x="2481" y="2790"/>
              <a:ext cx="44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4240212" y="3552825"/>
            <a:ext cx="314325" cy="295275"/>
            <a:chOff x="2344" y="3016"/>
            <a:chExt cx="248" cy="248"/>
          </a:xfrm>
        </p:grpSpPr>
        <p:sp>
          <p:nvSpPr>
            <p:cNvPr id="575583" name="Oval 95"/>
            <p:cNvSpPr>
              <a:spLocks noChangeArrowheads="1"/>
            </p:cNvSpPr>
            <p:nvPr/>
          </p:nvSpPr>
          <p:spPr bwMode="auto">
            <a:xfrm>
              <a:off x="2451" y="3119"/>
              <a:ext cx="41" cy="4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4" name="Line 96"/>
            <p:cNvSpPr>
              <a:spLocks noChangeShapeType="1"/>
            </p:cNvSpPr>
            <p:nvPr/>
          </p:nvSpPr>
          <p:spPr bwMode="auto">
            <a:xfrm>
              <a:off x="2473" y="3148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5" name="Line 97"/>
            <p:cNvSpPr>
              <a:spLocks noChangeShapeType="1"/>
            </p:cNvSpPr>
            <p:nvPr/>
          </p:nvSpPr>
          <p:spPr bwMode="auto">
            <a:xfrm flipH="1">
              <a:off x="2344" y="3148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6" name="Line 98"/>
            <p:cNvSpPr>
              <a:spLocks noChangeShapeType="1"/>
            </p:cNvSpPr>
            <p:nvPr/>
          </p:nvSpPr>
          <p:spPr bwMode="auto">
            <a:xfrm>
              <a:off x="2481" y="3142"/>
              <a:ext cx="0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7" name="Line 99"/>
            <p:cNvSpPr>
              <a:spLocks noChangeShapeType="1"/>
            </p:cNvSpPr>
            <p:nvPr/>
          </p:nvSpPr>
          <p:spPr bwMode="auto">
            <a:xfrm flipV="1">
              <a:off x="2473" y="3018"/>
              <a:ext cx="0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8" name="Line 100"/>
            <p:cNvSpPr>
              <a:spLocks noChangeShapeType="1"/>
            </p:cNvSpPr>
            <p:nvPr/>
          </p:nvSpPr>
          <p:spPr bwMode="auto">
            <a:xfrm flipV="1">
              <a:off x="2473" y="3049"/>
              <a:ext cx="95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9" name="Line 101"/>
            <p:cNvSpPr>
              <a:spLocks noChangeShapeType="1"/>
            </p:cNvSpPr>
            <p:nvPr/>
          </p:nvSpPr>
          <p:spPr bwMode="auto">
            <a:xfrm flipH="1" flipV="1">
              <a:off x="2382" y="3049"/>
              <a:ext cx="97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0" name="Line 102"/>
            <p:cNvSpPr>
              <a:spLocks noChangeShapeType="1"/>
            </p:cNvSpPr>
            <p:nvPr/>
          </p:nvSpPr>
          <p:spPr bwMode="auto">
            <a:xfrm flipH="1">
              <a:off x="2382" y="3142"/>
              <a:ext cx="97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1" name="Line 103"/>
            <p:cNvSpPr>
              <a:spLocks noChangeShapeType="1"/>
            </p:cNvSpPr>
            <p:nvPr/>
          </p:nvSpPr>
          <p:spPr bwMode="auto">
            <a:xfrm>
              <a:off x="2473" y="3142"/>
              <a:ext cx="95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2" name="Line 104"/>
            <p:cNvSpPr>
              <a:spLocks noChangeShapeType="1"/>
            </p:cNvSpPr>
            <p:nvPr/>
          </p:nvSpPr>
          <p:spPr bwMode="auto">
            <a:xfrm flipV="1">
              <a:off x="2481" y="3024"/>
              <a:ext cx="5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3" name="Line 105"/>
            <p:cNvSpPr>
              <a:spLocks noChangeShapeType="1"/>
            </p:cNvSpPr>
            <p:nvPr/>
          </p:nvSpPr>
          <p:spPr bwMode="auto">
            <a:xfrm flipH="1">
              <a:off x="2421" y="3142"/>
              <a:ext cx="63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4" name="Line 106"/>
            <p:cNvSpPr>
              <a:spLocks noChangeShapeType="1"/>
            </p:cNvSpPr>
            <p:nvPr/>
          </p:nvSpPr>
          <p:spPr bwMode="auto">
            <a:xfrm flipH="1">
              <a:off x="2350" y="3148"/>
              <a:ext cx="114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5" name="Line 107"/>
            <p:cNvSpPr>
              <a:spLocks noChangeShapeType="1"/>
            </p:cNvSpPr>
            <p:nvPr/>
          </p:nvSpPr>
          <p:spPr bwMode="auto">
            <a:xfrm flipH="1" flipV="1">
              <a:off x="2350" y="3103"/>
              <a:ext cx="114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6" name="Line 108"/>
            <p:cNvSpPr>
              <a:spLocks noChangeShapeType="1"/>
            </p:cNvSpPr>
            <p:nvPr/>
          </p:nvSpPr>
          <p:spPr bwMode="auto">
            <a:xfrm flipH="1" flipV="1">
              <a:off x="2428" y="3016"/>
              <a:ext cx="53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7" name="Line 109"/>
            <p:cNvSpPr>
              <a:spLocks noChangeShapeType="1"/>
            </p:cNvSpPr>
            <p:nvPr/>
          </p:nvSpPr>
          <p:spPr bwMode="auto">
            <a:xfrm flipV="1">
              <a:off x="2479" y="3096"/>
              <a:ext cx="10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8" name="Line 110"/>
            <p:cNvSpPr>
              <a:spLocks noChangeShapeType="1"/>
            </p:cNvSpPr>
            <p:nvPr/>
          </p:nvSpPr>
          <p:spPr bwMode="auto">
            <a:xfrm>
              <a:off x="2473" y="3148"/>
              <a:ext cx="106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9" name="Line 111"/>
            <p:cNvSpPr>
              <a:spLocks noChangeShapeType="1"/>
            </p:cNvSpPr>
            <p:nvPr/>
          </p:nvSpPr>
          <p:spPr bwMode="auto">
            <a:xfrm>
              <a:off x="2481" y="3142"/>
              <a:ext cx="44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5600" name="Oval 112"/>
          <p:cNvSpPr>
            <a:spLocks noChangeArrowheads="1"/>
          </p:cNvSpPr>
          <p:nvPr/>
        </p:nvSpPr>
        <p:spPr bwMode="auto">
          <a:xfrm>
            <a:off x="2976562" y="5033962"/>
            <a:ext cx="1174750" cy="11033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2971800" y="5029200"/>
            <a:ext cx="1201737" cy="1128712"/>
            <a:chOff x="1596" y="4404"/>
            <a:chExt cx="949" cy="948"/>
          </a:xfrm>
        </p:grpSpPr>
        <p:grpSp>
          <p:nvGrpSpPr>
            <p:cNvPr id="9" name="Group 114"/>
            <p:cNvGrpSpPr>
              <a:grpSpLocks/>
            </p:cNvGrpSpPr>
            <p:nvPr/>
          </p:nvGrpSpPr>
          <p:grpSpPr bwMode="auto">
            <a:xfrm>
              <a:off x="2007" y="5229"/>
              <a:ext cx="126" cy="123"/>
              <a:chOff x="2007" y="5229"/>
              <a:chExt cx="126" cy="123"/>
            </a:xfrm>
          </p:grpSpPr>
          <p:sp>
            <p:nvSpPr>
              <p:cNvPr id="575603" name="Line 115"/>
              <p:cNvSpPr>
                <a:spLocks noChangeShapeType="1"/>
              </p:cNvSpPr>
              <p:nvPr/>
            </p:nvSpPr>
            <p:spPr bwMode="auto">
              <a:xfrm flipV="1">
                <a:off x="2068" y="5235"/>
                <a:ext cx="0" cy="1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04" name="Line 116"/>
              <p:cNvSpPr>
                <a:spLocks noChangeShapeType="1"/>
              </p:cNvSpPr>
              <p:nvPr/>
            </p:nvSpPr>
            <p:spPr bwMode="auto">
              <a:xfrm flipV="1">
                <a:off x="2075" y="5229"/>
                <a:ext cx="32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05" name="Line 117"/>
              <p:cNvSpPr>
                <a:spLocks noChangeShapeType="1"/>
              </p:cNvSpPr>
              <p:nvPr/>
            </p:nvSpPr>
            <p:spPr bwMode="auto">
              <a:xfrm flipV="1">
                <a:off x="2068" y="5229"/>
                <a:ext cx="65" cy="1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06" name="Line 118"/>
              <p:cNvSpPr>
                <a:spLocks noChangeShapeType="1"/>
              </p:cNvSpPr>
              <p:nvPr/>
            </p:nvSpPr>
            <p:spPr bwMode="auto">
              <a:xfrm flipH="1" flipV="1">
                <a:off x="2047" y="5229"/>
                <a:ext cx="28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07" name="Line 119"/>
              <p:cNvSpPr>
                <a:spLocks noChangeShapeType="1"/>
              </p:cNvSpPr>
              <p:nvPr/>
            </p:nvSpPr>
            <p:spPr bwMode="auto">
              <a:xfrm flipH="1" flipV="1">
                <a:off x="2007" y="5229"/>
                <a:ext cx="68" cy="1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20"/>
            <p:cNvGrpSpPr>
              <a:grpSpLocks/>
            </p:cNvGrpSpPr>
            <p:nvPr/>
          </p:nvGrpSpPr>
          <p:grpSpPr bwMode="auto">
            <a:xfrm>
              <a:off x="2420" y="4816"/>
              <a:ext cx="125" cy="125"/>
              <a:chOff x="2420" y="4816"/>
              <a:chExt cx="125" cy="125"/>
            </a:xfrm>
          </p:grpSpPr>
          <p:sp>
            <p:nvSpPr>
              <p:cNvPr id="575609" name="Line 121"/>
              <p:cNvSpPr>
                <a:spLocks noChangeShapeType="1"/>
              </p:cNvSpPr>
              <p:nvPr/>
            </p:nvSpPr>
            <p:spPr bwMode="auto">
              <a:xfrm flipH="1">
                <a:off x="2420" y="4881"/>
                <a:ext cx="1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0" name="Line 122"/>
              <p:cNvSpPr>
                <a:spLocks noChangeShapeType="1"/>
              </p:cNvSpPr>
              <p:nvPr/>
            </p:nvSpPr>
            <p:spPr bwMode="auto">
              <a:xfrm flipH="1" flipV="1">
                <a:off x="2420" y="4848"/>
                <a:ext cx="111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1" name="Line 123"/>
              <p:cNvSpPr>
                <a:spLocks noChangeShapeType="1"/>
              </p:cNvSpPr>
              <p:nvPr/>
            </p:nvSpPr>
            <p:spPr bwMode="auto">
              <a:xfrm flipH="1" flipV="1">
                <a:off x="2420" y="4816"/>
                <a:ext cx="125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2" name="Line 124"/>
              <p:cNvSpPr>
                <a:spLocks noChangeShapeType="1"/>
              </p:cNvSpPr>
              <p:nvPr/>
            </p:nvSpPr>
            <p:spPr bwMode="auto">
              <a:xfrm flipH="1">
                <a:off x="2420" y="4881"/>
                <a:ext cx="111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3" name="Line 125"/>
              <p:cNvSpPr>
                <a:spLocks noChangeShapeType="1"/>
              </p:cNvSpPr>
              <p:nvPr/>
            </p:nvSpPr>
            <p:spPr bwMode="auto">
              <a:xfrm flipH="1">
                <a:off x="2420" y="4873"/>
                <a:ext cx="125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26"/>
            <p:cNvGrpSpPr>
              <a:grpSpLocks/>
            </p:cNvGrpSpPr>
            <p:nvPr/>
          </p:nvGrpSpPr>
          <p:grpSpPr bwMode="auto">
            <a:xfrm>
              <a:off x="1596" y="4816"/>
              <a:ext cx="124" cy="125"/>
              <a:chOff x="1596" y="4816"/>
              <a:chExt cx="124" cy="125"/>
            </a:xfrm>
          </p:grpSpPr>
          <p:sp>
            <p:nvSpPr>
              <p:cNvPr id="575615" name="Line 127"/>
              <p:cNvSpPr>
                <a:spLocks noChangeShapeType="1"/>
              </p:cNvSpPr>
              <p:nvPr/>
            </p:nvSpPr>
            <p:spPr bwMode="auto">
              <a:xfrm>
                <a:off x="1596" y="4881"/>
                <a:ext cx="1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6" name="Line 128"/>
              <p:cNvSpPr>
                <a:spLocks noChangeShapeType="1"/>
              </p:cNvSpPr>
              <p:nvPr/>
            </p:nvSpPr>
            <p:spPr bwMode="auto">
              <a:xfrm flipV="1">
                <a:off x="1596" y="4848"/>
                <a:ext cx="111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7" name="Line 129"/>
              <p:cNvSpPr>
                <a:spLocks noChangeShapeType="1"/>
              </p:cNvSpPr>
              <p:nvPr/>
            </p:nvSpPr>
            <p:spPr bwMode="auto">
              <a:xfrm flipV="1">
                <a:off x="1596" y="4816"/>
                <a:ext cx="124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8" name="Line 130"/>
              <p:cNvSpPr>
                <a:spLocks noChangeShapeType="1"/>
              </p:cNvSpPr>
              <p:nvPr/>
            </p:nvSpPr>
            <p:spPr bwMode="auto">
              <a:xfrm>
                <a:off x="1596" y="4881"/>
                <a:ext cx="111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19" name="Line 131"/>
              <p:cNvSpPr>
                <a:spLocks noChangeShapeType="1"/>
              </p:cNvSpPr>
              <p:nvPr/>
            </p:nvSpPr>
            <p:spPr bwMode="auto">
              <a:xfrm>
                <a:off x="1596" y="4873"/>
                <a:ext cx="124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32"/>
            <p:cNvGrpSpPr>
              <a:grpSpLocks/>
            </p:cNvGrpSpPr>
            <p:nvPr/>
          </p:nvGrpSpPr>
          <p:grpSpPr bwMode="auto">
            <a:xfrm>
              <a:off x="2007" y="4404"/>
              <a:ext cx="126" cy="124"/>
              <a:chOff x="2007" y="4404"/>
              <a:chExt cx="126" cy="124"/>
            </a:xfrm>
          </p:grpSpPr>
          <p:sp>
            <p:nvSpPr>
              <p:cNvPr id="575621" name="Line 133"/>
              <p:cNvSpPr>
                <a:spLocks noChangeShapeType="1"/>
              </p:cNvSpPr>
              <p:nvPr/>
            </p:nvSpPr>
            <p:spPr bwMode="auto">
              <a:xfrm>
                <a:off x="2075" y="4404"/>
                <a:ext cx="0" cy="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22" name="Line 134"/>
              <p:cNvSpPr>
                <a:spLocks noChangeShapeType="1"/>
              </p:cNvSpPr>
              <p:nvPr/>
            </p:nvSpPr>
            <p:spPr bwMode="auto">
              <a:xfrm>
                <a:off x="2075" y="4404"/>
                <a:ext cx="32" cy="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23" name="Line 135"/>
              <p:cNvSpPr>
                <a:spLocks noChangeShapeType="1"/>
              </p:cNvSpPr>
              <p:nvPr/>
            </p:nvSpPr>
            <p:spPr bwMode="auto">
              <a:xfrm>
                <a:off x="2068" y="4404"/>
                <a:ext cx="65" cy="1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24" name="Line 136"/>
              <p:cNvSpPr>
                <a:spLocks noChangeShapeType="1"/>
              </p:cNvSpPr>
              <p:nvPr/>
            </p:nvSpPr>
            <p:spPr bwMode="auto">
              <a:xfrm flipH="1">
                <a:off x="2047" y="4404"/>
                <a:ext cx="28" cy="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25" name="Line 137"/>
              <p:cNvSpPr>
                <a:spLocks noChangeShapeType="1"/>
              </p:cNvSpPr>
              <p:nvPr/>
            </p:nvSpPr>
            <p:spPr bwMode="auto">
              <a:xfrm flipH="1">
                <a:off x="2007" y="4404"/>
                <a:ext cx="68" cy="1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3146425" y="5194300"/>
            <a:ext cx="854075" cy="790575"/>
            <a:chOff x="1735" y="4542"/>
            <a:chExt cx="673" cy="665"/>
          </a:xfrm>
        </p:grpSpPr>
        <p:grpSp>
          <p:nvGrpSpPr>
            <p:cNvPr id="14" name="Group 139"/>
            <p:cNvGrpSpPr>
              <a:grpSpLocks/>
            </p:cNvGrpSpPr>
            <p:nvPr/>
          </p:nvGrpSpPr>
          <p:grpSpPr bwMode="auto">
            <a:xfrm>
              <a:off x="1735" y="5078"/>
              <a:ext cx="123" cy="129"/>
              <a:chOff x="1735" y="5078"/>
              <a:chExt cx="123" cy="129"/>
            </a:xfrm>
          </p:grpSpPr>
          <p:sp>
            <p:nvSpPr>
              <p:cNvPr id="575628" name="Line 140"/>
              <p:cNvSpPr>
                <a:spLocks noChangeShapeType="1"/>
              </p:cNvSpPr>
              <p:nvPr/>
            </p:nvSpPr>
            <p:spPr bwMode="auto">
              <a:xfrm flipV="1">
                <a:off x="1735" y="5124"/>
                <a:ext cx="90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29" name="Line 141"/>
              <p:cNvSpPr>
                <a:spLocks noChangeShapeType="1"/>
              </p:cNvSpPr>
              <p:nvPr/>
            </p:nvSpPr>
            <p:spPr bwMode="auto">
              <a:xfrm flipV="1">
                <a:off x="1735" y="5142"/>
                <a:ext cx="11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0" name="Line 142"/>
              <p:cNvSpPr>
                <a:spLocks noChangeShapeType="1"/>
              </p:cNvSpPr>
              <p:nvPr/>
            </p:nvSpPr>
            <p:spPr bwMode="auto">
              <a:xfrm flipV="1">
                <a:off x="1735" y="5167"/>
                <a:ext cx="123" cy="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1" name="Line 143"/>
              <p:cNvSpPr>
                <a:spLocks noChangeShapeType="1"/>
              </p:cNvSpPr>
              <p:nvPr/>
            </p:nvSpPr>
            <p:spPr bwMode="auto">
              <a:xfrm flipV="1">
                <a:off x="1735" y="5104"/>
                <a:ext cx="71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2" name="Line 144"/>
              <p:cNvSpPr>
                <a:spLocks noChangeShapeType="1"/>
              </p:cNvSpPr>
              <p:nvPr/>
            </p:nvSpPr>
            <p:spPr bwMode="auto">
              <a:xfrm flipV="1">
                <a:off x="1742" y="5078"/>
                <a:ext cx="45" cy="1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45"/>
            <p:cNvGrpSpPr>
              <a:grpSpLocks/>
            </p:cNvGrpSpPr>
            <p:nvPr/>
          </p:nvGrpSpPr>
          <p:grpSpPr bwMode="auto">
            <a:xfrm>
              <a:off x="2276" y="5078"/>
              <a:ext cx="132" cy="129"/>
              <a:chOff x="2276" y="5078"/>
              <a:chExt cx="132" cy="129"/>
            </a:xfrm>
          </p:grpSpPr>
          <p:sp>
            <p:nvSpPr>
              <p:cNvPr id="575634" name="Line 146"/>
              <p:cNvSpPr>
                <a:spLocks noChangeShapeType="1"/>
              </p:cNvSpPr>
              <p:nvPr/>
            </p:nvSpPr>
            <p:spPr bwMode="auto">
              <a:xfrm flipH="1" flipV="1">
                <a:off x="2321" y="5124"/>
                <a:ext cx="87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5" name="Line 147"/>
              <p:cNvSpPr>
                <a:spLocks noChangeShapeType="1"/>
              </p:cNvSpPr>
              <p:nvPr/>
            </p:nvSpPr>
            <p:spPr bwMode="auto">
              <a:xfrm flipH="1" flipV="1">
                <a:off x="2341" y="5104"/>
                <a:ext cx="67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6" name="Line 148"/>
              <p:cNvSpPr>
                <a:spLocks noChangeShapeType="1"/>
              </p:cNvSpPr>
              <p:nvPr/>
            </p:nvSpPr>
            <p:spPr bwMode="auto">
              <a:xfrm flipH="1" flipV="1">
                <a:off x="2367" y="5078"/>
                <a:ext cx="41" cy="1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7" name="Line 149"/>
              <p:cNvSpPr>
                <a:spLocks noChangeShapeType="1"/>
              </p:cNvSpPr>
              <p:nvPr/>
            </p:nvSpPr>
            <p:spPr bwMode="auto">
              <a:xfrm flipH="1" flipV="1">
                <a:off x="2295" y="5142"/>
                <a:ext cx="113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38" name="Line 150"/>
              <p:cNvSpPr>
                <a:spLocks noChangeShapeType="1"/>
              </p:cNvSpPr>
              <p:nvPr/>
            </p:nvSpPr>
            <p:spPr bwMode="auto">
              <a:xfrm flipH="1" flipV="1">
                <a:off x="2276" y="5167"/>
                <a:ext cx="118" cy="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51"/>
            <p:cNvGrpSpPr>
              <a:grpSpLocks/>
            </p:cNvGrpSpPr>
            <p:nvPr/>
          </p:nvGrpSpPr>
          <p:grpSpPr bwMode="auto">
            <a:xfrm>
              <a:off x="1735" y="4542"/>
              <a:ext cx="123" cy="119"/>
              <a:chOff x="1735" y="4542"/>
              <a:chExt cx="123" cy="119"/>
            </a:xfrm>
          </p:grpSpPr>
          <p:sp>
            <p:nvSpPr>
              <p:cNvPr id="575640" name="Line 152"/>
              <p:cNvSpPr>
                <a:spLocks noChangeShapeType="1"/>
              </p:cNvSpPr>
              <p:nvPr/>
            </p:nvSpPr>
            <p:spPr bwMode="auto">
              <a:xfrm>
                <a:off x="1735" y="4542"/>
                <a:ext cx="90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1" name="Line 153"/>
              <p:cNvSpPr>
                <a:spLocks noChangeShapeType="1"/>
              </p:cNvSpPr>
              <p:nvPr/>
            </p:nvSpPr>
            <p:spPr bwMode="auto">
              <a:xfrm>
                <a:off x="1735" y="4542"/>
                <a:ext cx="111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2" name="Line 154"/>
              <p:cNvSpPr>
                <a:spLocks noChangeShapeType="1"/>
              </p:cNvSpPr>
              <p:nvPr/>
            </p:nvSpPr>
            <p:spPr bwMode="auto">
              <a:xfrm>
                <a:off x="1735" y="4548"/>
                <a:ext cx="123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3" name="Line 155"/>
              <p:cNvSpPr>
                <a:spLocks noChangeShapeType="1"/>
              </p:cNvSpPr>
              <p:nvPr/>
            </p:nvSpPr>
            <p:spPr bwMode="auto">
              <a:xfrm>
                <a:off x="1735" y="4542"/>
                <a:ext cx="71" cy="1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4" name="Line 156"/>
              <p:cNvSpPr>
                <a:spLocks noChangeShapeType="1"/>
              </p:cNvSpPr>
              <p:nvPr/>
            </p:nvSpPr>
            <p:spPr bwMode="auto">
              <a:xfrm>
                <a:off x="1742" y="4542"/>
                <a:ext cx="45" cy="1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57"/>
            <p:cNvGrpSpPr>
              <a:grpSpLocks/>
            </p:cNvGrpSpPr>
            <p:nvPr/>
          </p:nvGrpSpPr>
          <p:grpSpPr bwMode="auto">
            <a:xfrm>
              <a:off x="2276" y="4542"/>
              <a:ext cx="132" cy="119"/>
              <a:chOff x="2276" y="4542"/>
              <a:chExt cx="132" cy="119"/>
            </a:xfrm>
          </p:grpSpPr>
          <p:sp>
            <p:nvSpPr>
              <p:cNvPr id="575646" name="Line 158"/>
              <p:cNvSpPr>
                <a:spLocks noChangeShapeType="1"/>
              </p:cNvSpPr>
              <p:nvPr/>
            </p:nvSpPr>
            <p:spPr bwMode="auto">
              <a:xfrm flipH="1">
                <a:off x="2321" y="4542"/>
                <a:ext cx="87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7" name="Line 159"/>
              <p:cNvSpPr>
                <a:spLocks noChangeShapeType="1"/>
              </p:cNvSpPr>
              <p:nvPr/>
            </p:nvSpPr>
            <p:spPr bwMode="auto">
              <a:xfrm flipH="1">
                <a:off x="2341" y="4542"/>
                <a:ext cx="67" cy="1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8" name="Line 160"/>
              <p:cNvSpPr>
                <a:spLocks noChangeShapeType="1"/>
              </p:cNvSpPr>
              <p:nvPr/>
            </p:nvSpPr>
            <p:spPr bwMode="auto">
              <a:xfrm flipH="1">
                <a:off x="2367" y="4542"/>
                <a:ext cx="41" cy="1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9" name="Line 161"/>
              <p:cNvSpPr>
                <a:spLocks noChangeShapeType="1"/>
              </p:cNvSpPr>
              <p:nvPr/>
            </p:nvSpPr>
            <p:spPr bwMode="auto">
              <a:xfrm flipH="1">
                <a:off x="2295" y="4542"/>
                <a:ext cx="113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50" name="Line 162"/>
              <p:cNvSpPr>
                <a:spLocks noChangeShapeType="1"/>
              </p:cNvSpPr>
              <p:nvPr/>
            </p:nvSpPr>
            <p:spPr bwMode="auto">
              <a:xfrm flipH="1">
                <a:off x="2276" y="4548"/>
                <a:ext cx="118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5651" name="Oval 163"/>
          <p:cNvSpPr>
            <a:spLocks noChangeArrowheads="1"/>
          </p:cNvSpPr>
          <p:nvPr/>
        </p:nvSpPr>
        <p:spPr bwMode="auto">
          <a:xfrm>
            <a:off x="2960687" y="5580062"/>
            <a:ext cx="14288" cy="127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2" name="Oval 164"/>
          <p:cNvSpPr>
            <a:spLocks noChangeArrowheads="1"/>
          </p:cNvSpPr>
          <p:nvPr/>
        </p:nvSpPr>
        <p:spPr bwMode="auto">
          <a:xfrm>
            <a:off x="3133725" y="5175250"/>
            <a:ext cx="23812" cy="206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3" name="Oval 165"/>
          <p:cNvSpPr>
            <a:spLocks noChangeArrowheads="1"/>
          </p:cNvSpPr>
          <p:nvPr/>
        </p:nvSpPr>
        <p:spPr bwMode="auto">
          <a:xfrm>
            <a:off x="3557587" y="5019675"/>
            <a:ext cx="15875" cy="142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4" name="Oval 166"/>
          <p:cNvSpPr>
            <a:spLocks noChangeArrowheads="1"/>
          </p:cNvSpPr>
          <p:nvPr/>
        </p:nvSpPr>
        <p:spPr bwMode="auto">
          <a:xfrm>
            <a:off x="3981450" y="5965825"/>
            <a:ext cx="22225" cy="238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5" name="Oval 167"/>
          <p:cNvSpPr>
            <a:spLocks noChangeArrowheads="1"/>
          </p:cNvSpPr>
          <p:nvPr/>
        </p:nvSpPr>
        <p:spPr bwMode="auto">
          <a:xfrm>
            <a:off x="3133725" y="5965825"/>
            <a:ext cx="17462" cy="238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6" name="Oval 168"/>
          <p:cNvSpPr>
            <a:spLocks noChangeArrowheads="1"/>
          </p:cNvSpPr>
          <p:nvPr/>
        </p:nvSpPr>
        <p:spPr bwMode="auto">
          <a:xfrm>
            <a:off x="3557587" y="6138862"/>
            <a:ext cx="22225" cy="142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7" name="Oval 169"/>
          <p:cNvSpPr>
            <a:spLocks noChangeArrowheads="1"/>
          </p:cNvSpPr>
          <p:nvPr/>
        </p:nvSpPr>
        <p:spPr bwMode="auto">
          <a:xfrm>
            <a:off x="4152900" y="5572125"/>
            <a:ext cx="22225" cy="206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8" name="Oval 170"/>
          <p:cNvSpPr>
            <a:spLocks noChangeArrowheads="1"/>
          </p:cNvSpPr>
          <p:nvPr/>
        </p:nvSpPr>
        <p:spPr bwMode="auto">
          <a:xfrm>
            <a:off x="3981450" y="5181600"/>
            <a:ext cx="12700" cy="142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659" name="Freeform 171"/>
          <p:cNvSpPr>
            <a:spLocks/>
          </p:cNvSpPr>
          <p:nvPr/>
        </p:nvSpPr>
        <p:spPr bwMode="auto">
          <a:xfrm>
            <a:off x="3402012" y="5410200"/>
            <a:ext cx="407988" cy="344487"/>
          </a:xfrm>
          <a:custGeom>
            <a:avLst/>
            <a:gdLst/>
            <a:ahLst/>
            <a:cxnLst>
              <a:cxn ang="0">
                <a:pos x="132" y="78"/>
              </a:cxn>
              <a:cxn ang="0">
                <a:pos x="191" y="78"/>
              </a:cxn>
              <a:cxn ang="0">
                <a:pos x="256" y="130"/>
              </a:cxn>
              <a:cxn ang="0">
                <a:pos x="321" y="156"/>
              </a:cxn>
              <a:cxn ang="0">
                <a:pos x="243" y="169"/>
              </a:cxn>
              <a:cxn ang="0">
                <a:pos x="184" y="242"/>
              </a:cxn>
              <a:cxn ang="0">
                <a:pos x="98" y="288"/>
              </a:cxn>
              <a:cxn ang="0">
                <a:pos x="91" y="223"/>
              </a:cxn>
              <a:cxn ang="0">
                <a:pos x="13" y="182"/>
              </a:cxn>
              <a:cxn ang="0">
                <a:pos x="39" y="117"/>
              </a:cxn>
              <a:cxn ang="0">
                <a:pos x="65" y="33"/>
              </a:cxn>
              <a:cxn ang="0">
                <a:pos x="125" y="13"/>
              </a:cxn>
              <a:cxn ang="0">
                <a:pos x="125" y="46"/>
              </a:cxn>
              <a:cxn ang="0">
                <a:pos x="125" y="72"/>
              </a:cxn>
              <a:cxn ang="0">
                <a:pos x="145" y="78"/>
              </a:cxn>
              <a:cxn ang="0">
                <a:pos x="171" y="72"/>
              </a:cxn>
              <a:cxn ang="0">
                <a:pos x="191" y="78"/>
              </a:cxn>
              <a:cxn ang="0">
                <a:pos x="184" y="104"/>
              </a:cxn>
              <a:cxn ang="0">
                <a:pos x="217" y="130"/>
              </a:cxn>
              <a:cxn ang="0">
                <a:pos x="262" y="130"/>
              </a:cxn>
              <a:cxn ang="0">
                <a:pos x="295" y="124"/>
              </a:cxn>
              <a:cxn ang="0">
                <a:pos x="314" y="130"/>
              </a:cxn>
              <a:cxn ang="0">
                <a:pos x="321" y="150"/>
              </a:cxn>
              <a:cxn ang="0">
                <a:pos x="301" y="169"/>
              </a:cxn>
              <a:cxn ang="0">
                <a:pos x="275" y="169"/>
              </a:cxn>
              <a:cxn ang="0">
                <a:pos x="249" y="169"/>
              </a:cxn>
              <a:cxn ang="0">
                <a:pos x="223" y="182"/>
              </a:cxn>
              <a:cxn ang="0">
                <a:pos x="204" y="210"/>
              </a:cxn>
              <a:cxn ang="0">
                <a:pos x="191" y="236"/>
              </a:cxn>
              <a:cxn ang="0">
                <a:pos x="152" y="255"/>
              </a:cxn>
              <a:cxn ang="0">
                <a:pos x="119" y="268"/>
              </a:cxn>
              <a:cxn ang="0">
                <a:pos x="98" y="288"/>
              </a:cxn>
              <a:cxn ang="0">
                <a:pos x="78" y="275"/>
              </a:cxn>
              <a:cxn ang="0">
                <a:pos x="85" y="249"/>
              </a:cxn>
              <a:cxn ang="0">
                <a:pos x="91" y="223"/>
              </a:cxn>
              <a:cxn ang="0">
                <a:pos x="59" y="203"/>
              </a:cxn>
              <a:cxn ang="0">
                <a:pos x="26" y="197"/>
              </a:cxn>
              <a:cxn ang="0">
                <a:pos x="7" y="169"/>
              </a:cxn>
              <a:cxn ang="0">
                <a:pos x="0" y="143"/>
              </a:cxn>
              <a:cxn ang="0">
                <a:pos x="26" y="124"/>
              </a:cxn>
              <a:cxn ang="0">
                <a:pos x="46" y="98"/>
              </a:cxn>
              <a:cxn ang="0">
                <a:pos x="52" y="72"/>
              </a:cxn>
              <a:cxn ang="0">
                <a:pos x="59" y="46"/>
              </a:cxn>
              <a:cxn ang="0">
                <a:pos x="78" y="20"/>
              </a:cxn>
              <a:cxn ang="0">
                <a:pos x="98" y="0"/>
              </a:cxn>
              <a:cxn ang="0">
                <a:pos x="125" y="13"/>
              </a:cxn>
              <a:cxn ang="0">
                <a:pos x="125" y="39"/>
              </a:cxn>
            </a:cxnLst>
            <a:rect l="0" t="0" r="r" b="b"/>
            <a:pathLst>
              <a:path w="322" h="289">
                <a:moveTo>
                  <a:pt x="125" y="39"/>
                </a:moveTo>
                <a:lnTo>
                  <a:pt x="111" y="65"/>
                </a:lnTo>
                <a:lnTo>
                  <a:pt x="132" y="78"/>
                </a:lnTo>
                <a:lnTo>
                  <a:pt x="158" y="72"/>
                </a:lnTo>
                <a:lnTo>
                  <a:pt x="178" y="65"/>
                </a:lnTo>
                <a:lnTo>
                  <a:pt x="191" y="78"/>
                </a:lnTo>
                <a:lnTo>
                  <a:pt x="184" y="111"/>
                </a:lnTo>
                <a:lnTo>
                  <a:pt x="204" y="124"/>
                </a:lnTo>
                <a:lnTo>
                  <a:pt x="256" y="130"/>
                </a:lnTo>
                <a:lnTo>
                  <a:pt x="301" y="124"/>
                </a:lnTo>
                <a:lnTo>
                  <a:pt x="321" y="130"/>
                </a:lnTo>
                <a:lnTo>
                  <a:pt x="321" y="156"/>
                </a:lnTo>
                <a:lnTo>
                  <a:pt x="301" y="169"/>
                </a:lnTo>
                <a:lnTo>
                  <a:pt x="269" y="169"/>
                </a:lnTo>
                <a:lnTo>
                  <a:pt x="243" y="169"/>
                </a:lnTo>
                <a:lnTo>
                  <a:pt x="217" y="189"/>
                </a:lnTo>
                <a:lnTo>
                  <a:pt x="197" y="216"/>
                </a:lnTo>
                <a:lnTo>
                  <a:pt x="184" y="242"/>
                </a:lnTo>
                <a:lnTo>
                  <a:pt x="145" y="255"/>
                </a:lnTo>
                <a:lnTo>
                  <a:pt x="125" y="262"/>
                </a:lnTo>
                <a:lnTo>
                  <a:pt x="98" y="288"/>
                </a:lnTo>
                <a:lnTo>
                  <a:pt x="78" y="281"/>
                </a:lnTo>
                <a:lnTo>
                  <a:pt x="78" y="255"/>
                </a:lnTo>
                <a:lnTo>
                  <a:pt x="91" y="223"/>
                </a:lnTo>
                <a:lnTo>
                  <a:pt x="78" y="210"/>
                </a:lnTo>
                <a:lnTo>
                  <a:pt x="46" y="203"/>
                </a:lnTo>
                <a:lnTo>
                  <a:pt x="13" y="182"/>
                </a:lnTo>
                <a:lnTo>
                  <a:pt x="0" y="156"/>
                </a:lnTo>
                <a:lnTo>
                  <a:pt x="7" y="130"/>
                </a:lnTo>
                <a:lnTo>
                  <a:pt x="39" y="117"/>
                </a:lnTo>
                <a:lnTo>
                  <a:pt x="52" y="78"/>
                </a:lnTo>
                <a:lnTo>
                  <a:pt x="52" y="59"/>
                </a:lnTo>
                <a:lnTo>
                  <a:pt x="65" y="33"/>
                </a:lnTo>
                <a:lnTo>
                  <a:pt x="91" y="7"/>
                </a:lnTo>
                <a:lnTo>
                  <a:pt x="111" y="0"/>
                </a:lnTo>
                <a:lnTo>
                  <a:pt x="125" y="13"/>
                </a:lnTo>
                <a:lnTo>
                  <a:pt x="125" y="33"/>
                </a:lnTo>
                <a:lnTo>
                  <a:pt x="125" y="39"/>
                </a:lnTo>
                <a:lnTo>
                  <a:pt x="125" y="46"/>
                </a:lnTo>
                <a:lnTo>
                  <a:pt x="119" y="59"/>
                </a:lnTo>
                <a:lnTo>
                  <a:pt x="119" y="65"/>
                </a:lnTo>
                <a:lnTo>
                  <a:pt x="125" y="72"/>
                </a:lnTo>
                <a:lnTo>
                  <a:pt x="132" y="78"/>
                </a:lnTo>
                <a:lnTo>
                  <a:pt x="139" y="78"/>
                </a:lnTo>
                <a:lnTo>
                  <a:pt x="145" y="78"/>
                </a:lnTo>
                <a:lnTo>
                  <a:pt x="152" y="78"/>
                </a:lnTo>
                <a:lnTo>
                  <a:pt x="165" y="72"/>
                </a:lnTo>
                <a:lnTo>
                  <a:pt x="171" y="72"/>
                </a:lnTo>
                <a:lnTo>
                  <a:pt x="178" y="72"/>
                </a:lnTo>
                <a:lnTo>
                  <a:pt x="184" y="72"/>
                </a:lnTo>
                <a:lnTo>
                  <a:pt x="191" y="78"/>
                </a:lnTo>
                <a:lnTo>
                  <a:pt x="191" y="85"/>
                </a:lnTo>
                <a:lnTo>
                  <a:pt x="184" y="98"/>
                </a:lnTo>
                <a:lnTo>
                  <a:pt x="184" y="104"/>
                </a:lnTo>
                <a:lnTo>
                  <a:pt x="191" y="117"/>
                </a:lnTo>
                <a:lnTo>
                  <a:pt x="197" y="124"/>
                </a:lnTo>
                <a:lnTo>
                  <a:pt x="217" y="130"/>
                </a:lnTo>
                <a:lnTo>
                  <a:pt x="230" y="130"/>
                </a:lnTo>
                <a:lnTo>
                  <a:pt x="243" y="130"/>
                </a:lnTo>
                <a:lnTo>
                  <a:pt x="262" y="130"/>
                </a:lnTo>
                <a:lnTo>
                  <a:pt x="275" y="124"/>
                </a:lnTo>
                <a:lnTo>
                  <a:pt x="282" y="124"/>
                </a:lnTo>
                <a:lnTo>
                  <a:pt x="295" y="124"/>
                </a:lnTo>
                <a:lnTo>
                  <a:pt x="301" y="124"/>
                </a:lnTo>
                <a:lnTo>
                  <a:pt x="308" y="124"/>
                </a:lnTo>
                <a:lnTo>
                  <a:pt x="314" y="130"/>
                </a:lnTo>
                <a:lnTo>
                  <a:pt x="321" y="137"/>
                </a:lnTo>
                <a:lnTo>
                  <a:pt x="321" y="143"/>
                </a:lnTo>
                <a:lnTo>
                  <a:pt x="321" y="150"/>
                </a:lnTo>
                <a:lnTo>
                  <a:pt x="314" y="163"/>
                </a:lnTo>
                <a:lnTo>
                  <a:pt x="308" y="163"/>
                </a:lnTo>
                <a:lnTo>
                  <a:pt x="301" y="169"/>
                </a:lnTo>
                <a:lnTo>
                  <a:pt x="295" y="169"/>
                </a:lnTo>
                <a:lnTo>
                  <a:pt x="282" y="169"/>
                </a:lnTo>
                <a:lnTo>
                  <a:pt x="275" y="169"/>
                </a:lnTo>
                <a:lnTo>
                  <a:pt x="262" y="169"/>
                </a:lnTo>
                <a:lnTo>
                  <a:pt x="256" y="169"/>
                </a:lnTo>
                <a:lnTo>
                  <a:pt x="249" y="169"/>
                </a:lnTo>
                <a:lnTo>
                  <a:pt x="236" y="176"/>
                </a:lnTo>
                <a:lnTo>
                  <a:pt x="230" y="176"/>
                </a:lnTo>
                <a:lnTo>
                  <a:pt x="223" y="182"/>
                </a:lnTo>
                <a:lnTo>
                  <a:pt x="217" y="197"/>
                </a:lnTo>
                <a:lnTo>
                  <a:pt x="210" y="203"/>
                </a:lnTo>
                <a:lnTo>
                  <a:pt x="204" y="210"/>
                </a:lnTo>
                <a:lnTo>
                  <a:pt x="197" y="223"/>
                </a:lnTo>
                <a:lnTo>
                  <a:pt x="191" y="229"/>
                </a:lnTo>
                <a:lnTo>
                  <a:pt x="191" y="236"/>
                </a:lnTo>
                <a:lnTo>
                  <a:pt x="171" y="249"/>
                </a:lnTo>
                <a:lnTo>
                  <a:pt x="165" y="249"/>
                </a:lnTo>
                <a:lnTo>
                  <a:pt x="152" y="255"/>
                </a:lnTo>
                <a:lnTo>
                  <a:pt x="139" y="262"/>
                </a:lnTo>
                <a:lnTo>
                  <a:pt x="132" y="262"/>
                </a:lnTo>
                <a:lnTo>
                  <a:pt x="119" y="268"/>
                </a:lnTo>
                <a:lnTo>
                  <a:pt x="111" y="275"/>
                </a:lnTo>
                <a:lnTo>
                  <a:pt x="104" y="281"/>
                </a:lnTo>
                <a:lnTo>
                  <a:pt x="98" y="288"/>
                </a:lnTo>
                <a:lnTo>
                  <a:pt x="91" y="288"/>
                </a:lnTo>
                <a:lnTo>
                  <a:pt x="85" y="288"/>
                </a:lnTo>
                <a:lnTo>
                  <a:pt x="78" y="275"/>
                </a:lnTo>
                <a:lnTo>
                  <a:pt x="78" y="268"/>
                </a:lnTo>
                <a:lnTo>
                  <a:pt x="78" y="262"/>
                </a:lnTo>
                <a:lnTo>
                  <a:pt x="85" y="249"/>
                </a:lnTo>
                <a:lnTo>
                  <a:pt x="85" y="242"/>
                </a:lnTo>
                <a:lnTo>
                  <a:pt x="91" y="229"/>
                </a:lnTo>
                <a:lnTo>
                  <a:pt x="91" y="223"/>
                </a:lnTo>
                <a:lnTo>
                  <a:pt x="85" y="216"/>
                </a:lnTo>
                <a:lnTo>
                  <a:pt x="72" y="210"/>
                </a:lnTo>
                <a:lnTo>
                  <a:pt x="59" y="203"/>
                </a:lnTo>
                <a:lnTo>
                  <a:pt x="52" y="203"/>
                </a:lnTo>
                <a:lnTo>
                  <a:pt x="39" y="203"/>
                </a:lnTo>
                <a:lnTo>
                  <a:pt x="26" y="197"/>
                </a:lnTo>
                <a:lnTo>
                  <a:pt x="20" y="189"/>
                </a:lnTo>
                <a:lnTo>
                  <a:pt x="13" y="176"/>
                </a:lnTo>
                <a:lnTo>
                  <a:pt x="7" y="169"/>
                </a:lnTo>
                <a:lnTo>
                  <a:pt x="7" y="163"/>
                </a:lnTo>
                <a:lnTo>
                  <a:pt x="0" y="150"/>
                </a:lnTo>
                <a:lnTo>
                  <a:pt x="0" y="143"/>
                </a:lnTo>
                <a:lnTo>
                  <a:pt x="7" y="137"/>
                </a:lnTo>
                <a:lnTo>
                  <a:pt x="13" y="130"/>
                </a:lnTo>
                <a:lnTo>
                  <a:pt x="26" y="124"/>
                </a:lnTo>
                <a:lnTo>
                  <a:pt x="33" y="124"/>
                </a:lnTo>
                <a:lnTo>
                  <a:pt x="46" y="104"/>
                </a:lnTo>
                <a:lnTo>
                  <a:pt x="46" y="98"/>
                </a:lnTo>
                <a:lnTo>
                  <a:pt x="52" y="85"/>
                </a:lnTo>
                <a:lnTo>
                  <a:pt x="52" y="78"/>
                </a:lnTo>
                <a:lnTo>
                  <a:pt x="52" y="72"/>
                </a:lnTo>
                <a:lnTo>
                  <a:pt x="52" y="65"/>
                </a:lnTo>
                <a:lnTo>
                  <a:pt x="59" y="52"/>
                </a:lnTo>
                <a:lnTo>
                  <a:pt x="59" y="46"/>
                </a:lnTo>
                <a:lnTo>
                  <a:pt x="65" y="39"/>
                </a:lnTo>
                <a:lnTo>
                  <a:pt x="72" y="26"/>
                </a:lnTo>
                <a:lnTo>
                  <a:pt x="78" y="20"/>
                </a:lnTo>
                <a:lnTo>
                  <a:pt x="85" y="13"/>
                </a:lnTo>
                <a:lnTo>
                  <a:pt x="91" y="7"/>
                </a:lnTo>
                <a:lnTo>
                  <a:pt x="98" y="0"/>
                </a:lnTo>
                <a:lnTo>
                  <a:pt x="104" y="0"/>
                </a:lnTo>
                <a:lnTo>
                  <a:pt x="119" y="7"/>
                </a:lnTo>
                <a:lnTo>
                  <a:pt x="125" y="13"/>
                </a:lnTo>
                <a:lnTo>
                  <a:pt x="125" y="20"/>
                </a:lnTo>
                <a:lnTo>
                  <a:pt x="125" y="26"/>
                </a:lnTo>
                <a:lnTo>
                  <a:pt x="125" y="3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75662" name="Picture 174" descr="cambridge-live-sidneystreet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743200"/>
            <a:ext cx="1839912" cy="103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5663" name="Picture 175" descr="VimyObj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953000"/>
            <a:ext cx="1835150" cy="112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Plenoptic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7659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228600" indent="-228600" algn="ctr">
              <a:buFontTx/>
              <a:buNone/>
            </a:pPr>
            <a:r>
              <a:rPr lang="en-US" sz="2800" i="1" dirty="0"/>
              <a:t>Radiance as a function of position and direction</a:t>
            </a:r>
            <a:br>
              <a:rPr lang="en-US" sz="2800" i="1" dirty="0"/>
            </a:br>
            <a:r>
              <a:rPr lang="en-US" sz="2800" i="1" dirty="0"/>
              <a:t>in a static scene with fixed illumination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  <a:p>
            <a:pPr marL="228600" indent="-228600"/>
            <a:r>
              <a:rPr lang="en-US" sz="2800" dirty="0" smtClean="0"/>
              <a:t>For </a:t>
            </a:r>
            <a:r>
              <a:rPr lang="en-US" sz="2800" dirty="0"/>
              <a:t>general scenes</a:t>
            </a:r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	Þ  </a:t>
            </a:r>
            <a:r>
              <a:rPr lang="en-US" dirty="0"/>
              <a:t>5D function</a:t>
            </a:r>
          </a:p>
          <a:p>
            <a:pPr marL="228600" indent="-228600">
              <a:buFontTx/>
              <a:buNone/>
            </a:pPr>
            <a:r>
              <a:rPr lang="en-US" dirty="0"/>
              <a:t>		L ( x, y, z, </a:t>
            </a:r>
            <a:r>
              <a:rPr lang="en-US" dirty="0">
                <a:latin typeface="Symbol" pitchFamily="18" charset="2"/>
              </a:rPr>
              <a:t>q, f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sz="1800" dirty="0"/>
          </a:p>
        </p:txBody>
      </p:sp>
      <p:pic>
        <p:nvPicPr>
          <p:cNvPr id="76595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3" y="3067050"/>
            <a:ext cx="1108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152400"/>
            <a:ext cx="7954963" cy="1143000"/>
          </a:xfrm>
          <a:noFill/>
          <a:ln/>
        </p:spPr>
        <p:txBody>
          <a:bodyPr/>
          <a:lstStyle/>
          <a:p>
            <a:r>
              <a:rPr lang="en-US"/>
              <a:t>More parameterizations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38300"/>
            <a:ext cx="7921625" cy="4114800"/>
          </a:xfrm>
          <a:noFill/>
          <a:ln/>
        </p:spPr>
        <p:txBody>
          <a:bodyPr/>
          <a:lstStyle/>
          <a:p>
            <a:pPr marL="228600" indent="-228600">
              <a:buFontTx/>
              <a:buNone/>
            </a:pPr>
            <a:r>
              <a:rPr lang="en-US" dirty="0"/>
              <a:t>Chords of a sphere</a:t>
            </a:r>
            <a:br>
              <a:rPr lang="en-US" dirty="0"/>
            </a:br>
            <a:endParaRPr lang="en-US" dirty="0"/>
          </a:p>
          <a:p>
            <a:pPr marL="228600" indent="-228600">
              <a:buFontTx/>
              <a:buNone/>
            </a:pPr>
            <a:r>
              <a:rPr lang="en-US" dirty="0"/>
              <a:t>			</a:t>
            </a:r>
            <a:r>
              <a:rPr lang="en-US" sz="2400" dirty="0" smtClean="0"/>
              <a:t>L </a:t>
            </a:r>
            <a:r>
              <a:rPr lang="en-US" sz="2400" dirty="0"/>
              <a:t>(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</a:t>
            </a:r>
            <a:r>
              <a:rPr lang="en-US" sz="2400" baseline="-25000" dirty="0">
                <a:latin typeface="Symbol" pitchFamily="18" charset="2"/>
              </a:rPr>
              <a:t>1</a:t>
            </a:r>
            <a:r>
              <a:rPr lang="en-US" sz="2400" dirty="0">
                <a:latin typeface="Symbol" pitchFamily="18" charset="2"/>
              </a:rPr>
              <a:t>, f</a:t>
            </a:r>
            <a:r>
              <a:rPr lang="en-US" sz="2400" baseline="-25000" dirty="0">
                <a:latin typeface="Symbol" pitchFamily="18" charset="2"/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baseline="-25000" dirty="0">
                <a:latin typeface="Symbol" pitchFamily="18" charset="2"/>
              </a:rPr>
              <a:t>2</a:t>
            </a:r>
            <a:r>
              <a:rPr lang="en-US" sz="2400" dirty="0">
                <a:latin typeface="Symbol" pitchFamily="18" charset="2"/>
              </a:rPr>
              <a:t>, f</a:t>
            </a:r>
            <a:r>
              <a:rPr lang="en-US" sz="2400" baseline="-25000" dirty="0">
                <a:latin typeface="Symbol" pitchFamily="18" charset="2"/>
              </a:rPr>
              <a:t>2</a:t>
            </a:r>
            <a:r>
              <a:rPr lang="en-US" sz="2400" dirty="0"/>
              <a:t> )</a:t>
            </a:r>
          </a:p>
          <a:p>
            <a:pPr marL="228600" indent="-228600">
              <a:buFontTx/>
              <a:buNone/>
            </a:pPr>
            <a:endParaRPr lang="en-US" sz="2400" dirty="0"/>
          </a:p>
          <a:p>
            <a:pPr marL="228600" indent="-228600">
              <a:buFontTx/>
              <a:buNone/>
            </a:pPr>
            <a:endParaRPr lang="en-US" sz="2400" dirty="0"/>
          </a:p>
          <a:p>
            <a:pPr marL="228600" indent="-228600"/>
            <a:r>
              <a:rPr lang="en-US" sz="2400" dirty="0"/>
              <a:t>convenient for spherical gantry</a:t>
            </a:r>
          </a:p>
          <a:p>
            <a:pPr marL="228600" indent="-228600"/>
            <a:r>
              <a:rPr lang="en-US" sz="2400" dirty="0"/>
              <a:t>facilitates uniform sampling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2286000"/>
            <a:ext cx="1177925" cy="1185863"/>
            <a:chOff x="2261" y="3012"/>
            <a:chExt cx="742" cy="747"/>
          </a:xfrm>
        </p:grpSpPr>
        <p:sp>
          <p:nvSpPr>
            <p:cNvPr id="786438" name="Oval 6"/>
            <p:cNvSpPr>
              <a:spLocks noChangeArrowheads="1"/>
            </p:cNvSpPr>
            <p:nvPr/>
          </p:nvSpPr>
          <p:spPr bwMode="auto">
            <a:xfrm>
              <a:off x="2322" y="3119"/>
              <a:ext cx="680" cy="6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39" name="Line 7"/>
            <p:cNvSpPr>
              <a:spLocks noChangeShapeType="1"/>
            </p:cNvSpPr>
            <p:nvPr/>
          </p:nvSpPr>
          <p:spPr bwMode="auto">
            <a:xfrm flipH="1">
              <a:off x="2261" y="3493"/>
              <a:ext cx="236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6440" name="Freeform 8"/>
            <p:cNvSpPr>
              <a:spLocks/>
            </p:cNvSpPr>
            <p:nvPr/>
          </p:nvSpPr>
          <p:spPr bwMode="auto">
            <a:xfrm>
              <a:off x="2938" y="3012"/>
              <a:ext cx="65" cy="5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42" y="78"/>
                </a:cxn>
                <a:cxn ang="0">
                  <a:pos x="51" y="27"/>
                </a:cxn>
                <a:cxn ang="0">
                  <a:pos x="0" y="36"/>
                </a:cxn>
                <a:cxn ang="0">
                  <a:pos x="80" y="0"/>
                </a:cxn>
              </a:cxnLst>
              <a:rect l="0" t="0" r="r" b="b"/>
              <a:pathLst>
                <a:path w="81" h="79">
                  <a:moveTo>
                    <a:pt x="80" y="0"/>
                  </a:moveTo>
                  <a:lnTo>
                    <a:pt x="42" y="78"/>
                  </a:lnTo>
                  <a:lnTo>
                    <a:pt x="51" y="27"/>
                  </a:lnTo>
                  <a:lnTo>
                    <a:pt x="0" y="36"/>
                  </a:lnTo>
                  <a:lnTo>
                    <a:pt x="8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6441" name="Line 9"/>
            <p:cNvSpPr>
              <a:spLocks noChangeShapeType="1"/>
            </p:cNvSpPr>
            <p:nvPr/>
          </p:nvSpPr>
          <p:spPr bwMode="auto">
            <a:xfrm flipH="1">
              <a:off x="2837" y="3033"/>
              <a:ext cx="149" cy="1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6442" name="Oval 10"/>
            <p:cNvSpPr>
              <a:spLocks noChangeArrowheads="1"/>
            </p:cNvSpPr>
            <p:nvPr/>
          </p:nvSpPr>
          <p:spPr bwMode="auto">
            <a:xfrm>
              <a:off x="2484" y="3484"/>
              <a:ext cx="13" cy="1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43" name="Oval 11"/>
            <p:cNvSpPr>
              <a:spLocks noChangeArrowheads="1"/>
            </p:cNvSpPr>
            <p:nvPr/>
          </p:nvSpPr>
          <p:spPr bwMode="auto">
            <a:xfrm>
              <a:off x="2767" y="3221"/>
              <a:ext cx="13" cy="1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44" name="Line 12"/>
            <p:cNvSpPr>
              <a:spLocks noChangeShapeType="1"/>
            </p:cNvSpPr>
            <p:nvPr/>
          </p:nvSpPr>
          <p:spPr bwMode="auto">
            <a:xfrm flipV="1">
              <a:off x="2773" y="3164"/>
              <a:ext cx="74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86445" name="Picture 13" descr="Gantry-w-bunny-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76523"/>
            <a:ext cx="3733800" cy="548147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IBR </a:t>
            </a:r>
            <a:r>
              <a:rPr lang="en-US" sz="4000" dirty="0" err="1" smtClean="0"/>
              <a:t>Modelling</a:t>
            </a:r>
            <a:r>
              <a:rPr lang="en-US" sz="4000" dirty="0" smtClean="0"/>
              <a:t> </a:t>
            </a:r>
            <a:r>
              <a:rPr lang="en-US" sz="4000" dirty="0"/>
              <a:t>and Rendering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Store </a:t>
            </a:r>
            <a:r>
              <a:rPr lang="en-US" sz="2400" dirty="0"/>
              <a:t>and access only pixels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</a:t>
            </a:r>
            <a:r>
              <a:rPr lang="en-US" sz="2400" dirty="0"/>
              <a:t>geometry, no light simulation, ...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Input</a:t>
            </a:r>
            <a:r>
              <a:rPr lang="en-US" sz="2400" dirty="0"/>
              <a:t>: set of images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Output</a:t>
            </a:r>
            <a:r>
              <a:rPr lang="en-US" sz="2400" dirty="0"/>
              <a:t>: image from new viewpoint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Large </a:t>
            </a:r>
            <a:r>
              <a:rPr lang="en-US" sz="2000" dirty="0"/>
              <a:t>set of possible new viewpoints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Interpolation </a:t>
            </a:r>
            <a:r>
              <a:rPr lang="en-US" sz="2000" dirty="0"/>
              <a:t>allows translation, not just rotation</a:t>
            </a:r>
          </a:p>
          <a:p>
            <a:pPr lvl="3">
              <a:lnSpc>
                <a:spcPct val="90000"/>
              </a:lnSpc>
            </a:pPr>
            <a:r>
              <a:rPr lang="en-US" sz="1800" dirty="0" err="1" smtClean="0"/>
              <a:t>Lightfield</a:t>
            </a:r>
            <a:r>
              <a:rPr lang="en-US" sz="1800" dirty="0"/>
              <a:t>, </a:t>
            </a:r>
            <a:r>
              <a:rPr lang="en-US" sz="1800" dirty="0" err="1"/>
              <a:t>lumigraph</a:t>
            </a:r>
            <a:r>
              <a:rPr lang="en-US" sz="1800" dirty="0"/>
              <a:t>: translate outside convex hull of object</a:t>
            </a:r>
          </a:p>
          <a:p>
            <a:pPr lvl="3">
              <a:lnSpc>
                <a:spcPct val="90000"/>
              </a:lnSpc>
            </a:pPr>
            <a:r>
              <a:rPr lang="en-US" sz="1800" dirty="0" err="1"/>
              <a:t>QuickTimeVR</a:t>
            </a:r>
            <a:r>
              <a:rPr lang="en-US" sz="1800" dirty="0"/>
              <a:t>: camera rotates, no translation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Can </a:t>
            </a:r>
            <a:r>
              <a:rPr lang="en-US" sz="2000" dirty="0"/>
              <a:t>point camera in or </a:t>
            </a:r>
            <a:r>
              <a:rPr lang="en-US" sz="2000" dirty="0" smtClean="0"/>
              <a:t>out</a:t>
            </a:r>
            <a:endParaRPr lang="en-US" sz="2000" dirty="0"/>
          </a:p>
        </p:txBody>
      </p:sp>
      <p:pic>
        <p:nvPicPr>
          <p:cNvPr id="1329156" name="Picture 4"/>
          <p:cNvPicPr>
            <a:picLocks noChangeAspect="1" noChangeArrowheads="1"/>
          </p:cNvPicPr>
          <p:nvPr/>
        </p:nvPicPr>
        <p:blipFill>
          <a:blip r:embed="rId2"/>
          <a:srcRect l="17938" t="34836" r="60938" b="37326"/>
          <a:stretch>
            <a:fillRect/>
          </a:stretch>
        </p:blipFill>
        <p:spPr bwMode="auto">
          <a:xfrm>
            <a:off x="5029200" y="4495800"/>
            <a:ext cx="1866900" cy="184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29157" name="Picture 5"/>
          <p:cNvPicPr>
            <a:picLocks noChangeAspect="1" noChangeArrowheads="1"/>
          </p:cNvPicPr>
          <p:nvPr/>
        </p:nvPicPr>
        <p:blipFill>
          <a:blip r:embed="rId3"/>
          <a:srcRect l="27979" t="31337" r="47607" b="34309"/>
          <a:stretch>
            <a:fillRect/>
          </a:stretch>
        </p:blipFill>
        <p:spPr bwMode="auto">
          <a:xfrm>
            <a:off x="6629400" y="1447800"/>
            <a:ext cx="1798638" cy="189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29158" name="Picture 6" descr="lumil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91000"/>
            <a:ext cx="1692275" cy="188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Subsurface </a:t>
            </a:r>
            <a:r>
              <a:rPr lang="en-US" sz="3200" dirty="0" smtClean="0"/>
              <a:t>Scattering: Translucency</a:t>
            </a:r>
            <a:endParaRPr lang="en-US" sz="3200" dirty="0"/>
          </a:p>
        </p:txBody>
      </p:sp>
      <p:sp>
        <p:nvSpPr>
          <p:cNvPr id="132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r>
              <a:rPr lang="en-US" dirty="0"/>
              <a:t>enters and leaves at </a:t>
            </a:r>
            <a:r>
              <a:rPr lang="en-US" i="1" dirty="0"/>
              <a:t>different</a:t>
            </a:r>
            <a:r>
              <a:rPr lang="en-US" dirty="0"/>
              <a:t> locations on the surface</a:t>
            </a:r>
          </a:p>
          <a:p>
            <a:pPr lvl="1"/>
            <a:r>
              <a:rPr lang="en-US" dirty="0"/>
              <a:t>bounces around </a:t>
            </a:r>
            <a:r>
              <a:rPr lang="en-US" dirty="0" smtClean="0"/>
              <a:t>(scatters) inside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581400"/>
            <a:ext cx="363855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Subsurface Scattering: Marble</a:t>
            </a:r>
          </a:p>
        </p:txBody>
      </p:sp>
      <p:pic>
        <p:nvPicPr>
          <p:cNvPr id="1321987" name="Picture 3" descr="diana_closeu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447800"/>
            <a:ext cx="5410200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vs. Paint</a:t>
            </a:r>
            <a:endParaRPr lang="en-US" dirty="0"/>
          </a:p>
        </p:txBody>
      </p:sp>
      <p:pic>
        <p:nvPicPr>
          <p:cNvPr id="1323011" name="Picture 3" descr="mil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1600200"/>
            <a:ext cx="5892800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4036" name="Picture 4" descr="face_br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5059" name="Picture 3" descr="face_bssr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Image-based Rendering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1528763" y="2338388"/>
            <a:ext cx="1768475" cy="1089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modeling</a:t>
            </a:r>
          </a:p>
        </p:txBody>
      </p:sp>
      <p:sp>
        <p:nvSpPr>
          <p:cNvPr id="691203" name="Rectangle 3"/>
          <p:cNvSpPr>
            <a:spLocks noChangeArrowheads="1"/>
          </p:cNvSpPr>
          <p:nvPr/>
        </p:nvSpPr>
        <p:spPr bwMode="auto">
          <a:xfrm>
            <a:off x="4008438" y="2338388"/>
            <a:ext cx="1768475" cy="1089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animation</a:t>
            </a: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6488113" y="2338388"/>
            <a:ext cx="1768475" cy="1089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rendering</a:t>
            </a:r>
          </a:p>
        </p:txBody>
      </p:sp>
      <p:cxnSp>
        <p:nvCxnSpPr>
          <p:cNvPr id="691205" name="AutoShape 5"/>
          <p:cNvCxnSpPr>
            <a:cxnSpLocks noChangeShapeType="1"/>
            <a:stCxn id="691202" idx="3"/>
            <a:endCxn id="691203" idx="1"/>
          </p:cNvCxnSpPr>
          <p:nvPr/>
        </p:nvCxnSpPr>
        <p:spPr bwMode="auto">
          <a:xfrm>
            <a:off x="3297238" y="2882900"/>
            <a:ext cx="711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91206" name="AutoShape 6"/>
          <p:cNvCxnSpPr>
            <a:cxnSpLocks noChangeShapeType="1"/>
            <a:stCxn id="691203" idx="3"/>
            <a:endCxn id="691204" idx="1"/>
          </p:cNvCxnSpPr>
          <p:nvPr/>
        </p:nvCxnSpPr>
        <p:spPr bwMode="auto">
          <a:xfrm>
            <a:off x="5776913" y="2882900"/>
            <a:ext cx="711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528763" y="4552950"/>
            <a:ext cx="1768475" cy="1089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3D</a:t>
            </a:r>
            <a:br>
              <a:rPr lang="en-US" sz="2400"/>
            </a:br>
            <a:r>
              <a:rPr lang="en-US" sz="2400"/>
              <a:t>scanning</a:t>
            </a:r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4008438" y="4552950"/>
            <a:ext cx="1768475" cy="1089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motion</a:t>
            </a:r>
            <a:br>
              <a:rPr lang="en-US" sz="2400"/>
            </a:br>
            <a:r>
              <a:rPr lang="en-US" sz="2400"/>
              <a:t>capture</a:t>
            </a:r>
          </a:p>
        </p:txBody>
      </p:sp>
      <p:cxnSp>
        <p:nvCxnSpPr>
          <p:cNvPr id="691209" name="AutoShape 9"/>
          <p:cNvCxnSpPr>
            <a:cxnSpLocks noChangeShapeType="1"/>
            <a:stCxn id="691207" idx="3"/>
            <a:endCxn id="691208" idx="1"/>
          </p:cNvCxnSpPr>
          <p:nvPr/>
        </p:nvCxnSpPr>
        <p:spPr bwMode="auto">
          <a:xfrm>
            <a:off x="3297238" y="5097463"/>
            <a:ext cx="711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91210" name="Rectangle 10"/>
          <p:cNvSpPr>
            <a:spLocks noChangeArrowheads="1"/>
          </p:cNvSpPr>
          <p:nvPr/>
        </p:nvSpPr>
        <p:spPr bwMode="auto">
          <a:xfrm>
            <a:off x="6488113" y="4552950"/>
            <a:ext cx="1768475" cy="1089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image-based</a:t>
            </a:r>
          </a:p>
          <a:p>
            <a:pPr algn="ctr"/>
            <a:r>
              <a:rPr lang="en-US" sz="2400"/>
              <a:t>rendering</a:t>
            </a:r>
          </a:p>
        </p:txBody>
      </p:sp>
      <p:cxnSp>
        <p:nvCxnSpPr>
          <p:cNvPr id="691211" name="AutoShape 11"/>
          <p:cNvCxnSpPr>
            <a:cxnSpLocks noChangeShapeType="1"/>
            <a:stCxn id="691208" idx="3"/>
            <a:endCxn id="691210" idx="1"/>
          </p:cNvCxnSpPr>
          <p:nvPr/>
        </p:nvCxnSpPr>
        <p:spPr bwMode="auto">
          <a:xfrm>
            <a:off x="5776913" y="5097463"/>
            <a:ext cx="711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912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graphics pipeline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66788" y="1792288"/>
            <a:ext cx="3421063" cy="2644774"/>
            <a:chOff x="609" y="1129"/>
            <a:chExt cx="2155" cy="1666"/>
          </a:xfrm>
        </p:grpSpPr>
        <p:sp>
          <p:nvSpPr>
            <p:cNvPr id="691214" name="Text Box 14"/>
            <p:cNvSpPr txBox="1">
              <a:spLocks noChangeArrowheads="1"/>
            </p:cNvSpPr>
            <p:nvPr/>
          </p:nvSpPr>
          <p:spPr bwMode="auto">
            <a:xfrm>
              <a:off x="609" y="1129"/>
              <a:ext cx="20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hlink"/>
                  </a:solidFill>
                </a:rPr>
                <a:t>The </a:t>
              </a:r>
              <a:r>
                <a:rPr lang="en-US" sz="2400" dirty="0">
                  <a:solidFill>
                    <a:schemeClr val="hlink"/>
                  </a:solidFill>
                </a:rPr>
                <a:t>traditional pipeline</a:t>
              </a:r>
            </a:p>
          </p:txBody>
        </p:sp>
        <p:sp>
          <p:nvSpPr>
            <p:cNvPr id="691215" name="Text Box 15"/>
            <p:cNvSpPr txBox="1">
              <a:spLocks noChangeArrowheads="1"/>
            </p:cNvSpPr>
            <p:nvPr/>
          </p:nvSpPr>
          <p:spPr bwMode="auto">
            <a:xfrm>
              <a:off x="609" y="2504"/>
              <a:ext cx="21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hlink"/>
                  </a:solidFill>
                </a:rPr>
                <a:t>A possible IBR pipeline</a:t>
              </a:r>
              <a:endParaRPr lang="en-US" sz="2400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7" grpId="0" animBg="1" autoUpdateAnimBg="0"/>
      <p:bldP spid="691208" grpId="0" animBg="1" autoUpdateAnimBg="0"/>
      <p:bldP spid="6912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Image caching</a:t>
            </a:r>
            <a:br>
              <a:rPr lang="en-US"/>
            </a:br>
            <a:r>
              <a:rPr lang="en-US" sz="2400" b="0"/>
              <a:t>[Shade et al., SIGGRAPH 1996]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696200" cy="1885950"/>
          </a:xfrm>
          <a:noFill/>
          <a:ln/>
        </p:spPr>
        <p:txBody>
          <a:bodyPr lIns="90488" tIns="44450" rIns="90488" bIns="44450"/>
          <a:lstStyle/>
          <a:p>
            <a:pPr marL="228600" indent="-228600"/>
            <a:r>
              <a:rPr lang="en-US" sz="2400" dirty="0" err="1" smtClean="0"/>
              <a:t>Precompute</a:t>
            </a:r>
            <a:r>
              <a:rPr lang="en-US" sz="2400" dirty="0" smtClean="0"/>
              <a:t> </a:t>
            </a:r>
            <a:r>
              <a:rPr lang="en-US" sz="2400" dirty="0"/>
              <a:t>BSP tree of scene  (2D in this case)</a:t>
            </a:r>
          </a:p>
          <a:p>
            <a:pPr lvl="1"/>
            <a:r>
              <a:rPr lang="en-US" sz="1800" dirty="0" smtClean="0"/>
              <a:t>Draw </a:t>
            </a:r>
            <a:r>
              <a:rPr lang="en-US" sz="1800" dirty="0"/>
              <a:t>nearby nodes (yellow) as geometry</a:t>
            </a:r>
          </a:p>
          <a:p>
            <a:pPr lvl="1"/>
            <a:r>
              <a:rPr lang="en-US" sz="1800" dirty="0" smtClean="0"/>
              <a:t>Render </a:t>
            </a:r>
            <a:r>
              <a:rPr lang="en-US" sz="1800" dirty="0"/>
              <a:t>distant nodes (red) to RGB</a:t>
            </a:r>
            <a:r>
              <a:rPr lang="en-US" sz="1800" dirty="0">
                <a:sym typeface="Symbol" pitchFamily="18" charset="2"/>
              </a:rPr>
              <a:t> </a:t>
            </a:r>
            <a:r>
              <a:rPr lang="en-US" sz="1800" dirty="0"/>
              <a:t>images (black)</a:t>
            </a:r>
          </a:p>
          <a:p>
            <a:pPr lvl="1"/>
            <a:r>
              <a:rPr lang="en-US" sz="1800" dirty="0" smtClean="0"/>
              <a:t>Composite </a:t>
            </a:r>
            <a:r>
              <a:rPr lang="en-US" sz="1800" dirty="0"/>
              <a:t>images together</a:t>
            </a:r>
          </a:p>
          <a:p>
            <a:pPr marL="228600" indent="-228600"/>
            <a:r>
              <a:rPr lang="en-US" sz="2400" dirty="0" smtClean="0"/>
              <a:t>As </a:t>
            </a:r>
            <a:r>
              <a:rPr lang="en-US" sz="2400" dirty="0"/>
              <a:t>observer moves</a:t>
            </a:r>
          </a:p>
          <a:p>
            <a:pPr lvl="1"/>
            <a:r>
              <a:rPr lang="en-US" sz="1800" dirty="0"/>
              <a:t>if disparity exceeds a threshold, </a:t>
            </a:r>
            <a:r>
              <a:rPr lang="en-US" sz="1800" dirty="0" smtClean="0"/>
              <a:t>re-render </a:t>
            </a:r>
            <a:r>
              <a:rPr lang="en-US" sz="1800" dirty="0"/>
              <a:t>image</a:t>
            </a:r>
          </a:p>
        </p:txBody>
      </p:sp>
      <p:pic>
        <p:nvPicPr>
          <p:cNvPr id="676868" name="Picture 4" descr="shade96-fig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" y="1455737"/>
            <a:ext cx="2457450" cy="2457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76869" name="Picture 5" descr="shade96-fig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75" y="1452562"/>
            <a:ext cx="2459037" cy="24653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76870" name="Picture 6" descr="shade96-fig4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447800"/>
            <a:ext cx="3348037" cy="24749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76871" name="Picture 7" descr="shade96-fig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648200"/>
            <a:ext cx="1836737" cy="137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3809</TotalTime>
  <Words>222</Words>
  <Application>Microsoft PowerPoint</Application>
  <PresentationFormat>On-screen Show (4:3)</PresentationFormat>
  <Paragraphs>71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OSU_BrutusCrawfis</vt:lpstr>
      <vt:lpstr>Real-time Rendering  Sub-Surface Scattering</vt:lpstr>
      <vt:lpstr>Subsurface Scattering: Translucency</vt:lpstr>
      <vt:lpstr>Subsurface Scattering: Marble</vt:lpstr>
      <vt:lpstr>Milk vs. Paint</vt:lpstr>
      <vt:lpstr>Skin</vt:lpstr>
      <vt:lpstr>Skin</vt:lpstr>
      <vt:lpstr>Real-time Rendering  Image-based Rendering</vt:lpstr>
      <vt:lpstr>The graphics pipeline</vt:lpstr>
      <vt:lpstr>Image caching [Shade et al., SIGGRAPH 1996]</vt:lpstr>
      <vt:lpstr>Apple QuickTime VR [Chen, Siggraph ’95]</vt:lpstr>
      <vt:lpstr>The Plenoptic Function</vt:lpstr>
      <vt:lpstr>More parameterizations</vt:lpstr>
      <vt:lpstr>IBR Modelling and Rendering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Roger Crawfis</cp:lastModifiedBy>
  <cp:revision>380</cp:revision>
  <dcterms:created xsi:type="dcterms:W3CDTF">2009-03-10T21:29:13Z</dcterms:created>
  <dcterms:modified xsi:type="dcterms:W3CDTF">2009-03-13T13:08:02Z</dcterms:modified>
</cp:coreProperties>
</file>