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6" r:id="rId2"/>
    <p:sldId id="407" r:id="rId3"/>
    <p:sldId id="408" r:id="rId4"/>
    <p:sldId id="405" r:id="rId5"/>
    <p:sldId id="406" r:id="rId6"/>
    <p:sldId id="365" r:id="rId7"/>
    <p:sldId id="409" r:id="rId8"/>
    <p:sldId id="410" r:id="rId9"/>
    <p:sldId id="411" r:id="rId10"/>
    <p:sldId id="438" r:id="rId11"/>
    <p:sldId id="412" r:id="rId12"/>
    <p:sldId id="414" r:id="rId13"/>
    <p:sldId id="415" r:id="rId14"/>
    <p:sldId id="400" r:id="rId15"/>
    <p:sldId id="401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6600"/>
    <a:srgbClr val="FF9900"/>
    <a:srgbClr val="663300"/>
    <a:srgbClr val="894400"/>
    <a:srgbClr val="A45100"/>
    <a:srgbClr val="B75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3" tIns="48222" rIns="96443" bIns="48222" numCol="1" anchor="t" anchorCtr="0" compatLnSpc="1">
            <a:prstTxWarp prst="textNoShape">
              <a:avLst/>
            </a:prstTxWarp>
          </a:bodyPr>
          <a:lstStyle>
            <a:lvl1pPr defTabSz="962025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3" tIns="48222" rIns="96443" bIns="48222" numCol="1" anchor="t" anchorCtr="0" compatLnSpc="1">
            <a:prstTxWarp prst="textNoShape">
              <a:avLst/>
            </a:prstTxWarp>
          </a:bodyPr>
          <a:lstStyle>
            <a:lvl1pPr algn="r" defTabSz="962025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3" tIns="48222" rIns="96443" bIns="48222" numCol="1" anchor="b" anchorCtr="0" compatLnSpc="1">
            <a:prstTxWarp prst="textNoShape">
              <a:avLst/>
            </a:prstTxWarp>
          </a:bodyPr>
          <a:lstStyle>
            <a:lvl1pPr defTabSz="962025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3" tIns="48222" rIns="96443" bIns="48222" numCol="1" anchor="b" anchorCtr="0" compatLnSpc="1">
            <a:prstTxWarp prst="textNoShape">
              <a:avLst/>
            </a:prstTxWarp>
          </a:bodyPr>
          <a:lstStyle>
            <a:lvl1pPr algn="r" defTabSz="962025">
              <a:defRPr sz="1400" smtClean="0"/>
            </a:lvl1pPr>
          </a:lstStyle>
          <a:p>
            <a:pPr>
              <a:defRPr/>
            </a:pPr>
            <a:fld id="{0F04D42E-9FF9-4E32-AFD6-A15DEFF42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invGray">
          <a:xfrm>
            <a:off x="457200" y="1981200"/>
            <a:ext cx="7918450" cy="165100"/>
          </a:xfrm>
          <a:prstGeom prst="roundRect">
            <a:avLst>
              <a:gd name="adj" fmla="val 49995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DreeseLab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1148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osu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038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BrutusPic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3886200"/>
            <a:ext cx="116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533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D20AC2-B1B7-4685-A1A8-BC72571AE7A4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1F832C-D653-4C76-8402-466F93F9C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2EF50-1E7E-4B73-8F13-938709F3A158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426C-BD20-413D-8F12-688EE25E6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DC5C7-FB79-444D-8D93-5021C026674E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9B8B-3E27-48AA-99F8-6E096411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95AF-48EC-48AB-B7B7-DBB110E91D23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B7DA2-66C7-498F-AF47-B4526A399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DE119-7A89-4C98-A47C-3B6EE3034545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1AE9-7D36-404B-A4DE-67156FCF6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47B47-B0F0-4190-9D95-D722C84DB331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C449-D45E-41F7-B3BC-A8F848F11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B53F-1E46-41C1-8DF8-57F3EBD9AA50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CF47-5FED-408A-A082-13537432C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8D9C2-6BB6-474F-98B1-AA654BBB9838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1AAB-F33A-4EF1-9B1A-A79FF5B8B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1044-2CD5-4F2D-8CEA-D28D2BD2877C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F8C98-04AD-4B16-B63F-B8E6912D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BD54D-BA0B-4072-8035-95BE92EC4EFA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A3ADA-76C5-4177-8449-F0BC3407B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8D595-3D0F-492E-B323-5B3A7C5EFC0B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A8A2D-BE2E-41CD-89C7-B06FCF513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invGray">
          <a:xfrm>
            <a:off x="457200" y="1708150"/>
            <a:ext cx="7918450" cy="165100"/>
          </a:xfrm>
          <a:prstGeom prst="roundRect">
            <a:avLst>
              <a:gd name="adj" fmla="val 49995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811CC5AD-EB00-4BD9-9EAA-6F5EA517DA54}" type="datetime4">
              <a:rPr lang="en-US"/>
              <a:pPr>
                <a:defRPr/>
              </a:pPr>
              <a:t>January 30, 2009</a:t>
            </a:fld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OSU/CIS 541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E640859-E58A-4F93-9628-FEC9F16D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9704" name="Picture 13" descr="osu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914400"/>
            <a:ext cx="781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CSE 541 - Differentiation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8D64C2-8012-4ECF-996B-1DCD46912D73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FE89D-B5C5-4552-A7B1-D70B2EF68BBF}" type="slidenum">
              <a:rPr lang="en-US"/>
              <a:pPr/>
              <a:t>10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 Differences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formula does not </a:t>
            </a:r>
            <a:r>
              <a:rPr lang="en-US" i="1" smtClean="0"/>
              <a:t>seem</a:t>
            </a:r>
            <a:r>
              <a:rPr lang="en-US" smtClean="0"/>
              <a:t> very good.</a:t>
            </a:r>
          </a:p>
          <a:p>
            <a:pPr lvl="1"/>
            <a:r>
              <a:rPr lang="en-US" sz="2400" smtClean="0"/>
              <a:t>It does not follow the calculus formula.</a:t>
            </a:r>
          </a:p>
          <a:p>
            <a:pPr lvl="1"/>
            <a:r>
              <a:rPr lang="en-US" sz="2400" smtClean="0"/>
              <a:t>It takes the slope of the secant with width 2h.</a:t>
            </a:r>
          </a:p>
          <a:p>
            <a:pPr lvl="1"/>
            <a:r>
              <a:rPr lang="en-US" sz="2400" smtClean="0"/>
              <a:t>The actual point we are interested in is not even evaluated.</a:t>
            </a:r>
          </a:p>
        </p:txBody>
      </p:sp>
      <p:grpSp>
        <p:nvGrpSpPr>
          <p:cNvPr id="36871" name="Group 21"/>
          <p:cNvGrpSpPr>
            <a:grpSpLocks/>
          </p:cNvGrpSpPr>
          <p:nvPr/>
        </p:nvGrpSpPr>
        <p:grpSpPr bwMode="auto">
          <a:xfrm>
            <a:off x="2852738" y="4003675"/>
            <a:ext cx="5335587" cy="2265363"/>
            <a:chOff x="1185" y="2453"/>
            <a:chExt cx="3361" cy="1427"/>
          </a:xfrm>
        </p:grpSpPr>
        <p:grpSp>
          <p:nvGrpSpPr>
            <p:cNvPr id="36872" name="Group 7"/>
            <p:cNvGrpSpPr>
              <a:grpSpLocks/>
            </p:cNvGrpSpPr>
            <p:nvPr/>
          </p:nvGrpSpPr>
          <p:grpSpPr bwMode="auto">
            <a:xfrm>
              <a:off x="1185" y="2453"/>
              <a:ext cx="3361" cy="1157"/>
              <a:chOff x="1457" y="2509"/>
              <a:chExt cx="3361" cy="1157"/>
            </a:xfrm>
          </p:grpSpPr>
          <p:sp>
            <p:nvSpPr>
              <p:cNvPr id="36881" name="Line 8"/>
              <p:cNvSpPr>
                <a:spLocks noChangeShapeType="1"/>
              </p:cNvSpPr>
              <p:nvPr/>
            </p:nvSpPr>
            <p:spPr bwMode="auto">
              <a:xfrm flipV="1">
                <a:off x="1457" y="2509"/>
                <a:ext cx="0" cy="11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2" name="Line 9"/>
              <p:cNvSpPr>
                <a:spLocks noChangeShapeType="1"/>
              </p:cNvSpPr>
              <p:nvPr/>
            </p:nvSpPr>
            <p:spPr bwMode="auto">
              <a:xfrm>
                <a:off x="1457" y="3666"/>
                <a:ext cx="3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73" name="Freeform 10"/>
            <p:cNvSpPr>
              <a:spLocks/>
            </p:cNvSpPr>
            <p:nvPr/>
          </p:nvSpPr>
          <p:spPr bwMode="auto">
            <a:xfrm>
              <a:off x="1190" y="2617"/>
              <a:ext cx="2830" cy="949"/>
            </a:xfrm>
            <a:custGeom>
              <a:avLst/>
              <a:gdLst>
                <a:gd name="T0" fmla="*/ 0 w 2830"/>
                <a:gd name="T1" fmla="*/ 63 h 949"/>
                <a:gd name="T2" fmla="*/ 371 w 2830"/>
                <a:gd name="T3" fmla="*/ 30 h 949"/>
                <a:gd name="T4" fmla="*/ 969 w 2830"/>
                <a:gd name="T5" fmla="*/ 246 h 949"/>
                <a:gd name="T6" fmla="*/ 1678 w 2830"/>
                <a:gd name="T7" fmla="*/ 811 h 949"/>
                <a:gd name="T8" fmla="*/ 2210 w 2830"/>
                <a:gd name="T9" fmla="*/ 921 h 949"/>
                <a:gd name="T10" fmla="*/ 2830 w 2830"/>
                <a:gd name="T11" fmla="*/ 949 h 9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0"/>
                <a:gd name="T19" fmla="*/ 0 h 949"/>
                <a:gd name="T20" fmla="*/ 2830 w 2830"/>
                <a:gd name="T21" fmla="*/ 949 h 9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0" h="949">
                  <a:moveTo>
                    <a:pt x="0" y="63"/>
                  </a:moveTo>
                  <a:cubicBezTo>
                    <a:pt x="105" y="31"/>
                    <a:pt x="210" y="0"/>
                    <a:pt x="371" y="30"/>
                  </a:cubicBezTo>
                  <a:cubicBezTo>
                    <a:pt x="532" y="60"/>
                    <a:pt x="751" y="116"/>
                    <a:pt x="969" y="246"/>
                  </a:cubicBezTo>
                  <a:cubicBezTo>
                    <a:pt x="1187" y="376"/>
                    <a:pt x="1471" y="699"/>
                    <a:pt x="1678" y="811"/>
                  </a:cubicBezTo>
                  <a:cubicBezTo>
                    <a:pt x="1885" y="923"/>
                    <a:pt x="2018" y="898"/>
                    <a:pt x="2210" y="921"/>
                  </a:cubicBezTo>
                  <a:cubicBezTo>
                    <a:pt x="2402" y="944"/>
                    <a:pt x="2616" y="946"/>
                    <a:pt x="2830" y="94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11"/>
            <p:cNvSpPr>
              <a:spLocks noChangeShapeType="1"/>
            </p:cNvSpPr>
            <p:nvPr/>
          </p:nvSpPr>
          <p:spPr bwMode="auto">
            <a:xfrm>
              <a:off x="1894" y="2735"/>
              <a:ext cx="0" cy="9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2"/>
            <p:cNvSpPr>
              <a:spLocks noChangeShapeType="1"/>
            </p:cNvSpPr>
            <p:nvPr/>
          </p:nvSpPr>
          <p:spPr bwMode="auto">
            <a:xfrm>
              <a:off x="2148" y="2852"/>
              <a:ext cx="0" cy="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Text Box 13"/>
            <p:cNvSpPr txBox="1">
              <a:spLocks noChangeArrowheads="1"/>
            </p:cNvSpPr>
            <p:nvPr/>
          </p:nvSpPr>
          <p:spPr bwMode="auto">
            <a:xfrm>
              <a:off x="1836" y="3726"/>
              <a:ext cx="152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 i="1"/>
                <a:t>x</a:t>
              </a:r>
            </a:p>
          </p:txBody>
        </p:sp>
        <p:sp>
          <p:nvSpPr>
            <p:cNvPr id="36877" name="Text Box 14"/>
            <p:cNvSpPr txBox="1">
              <a:spLocks noChangeArrowheads="1"/>
            </p:cNvSpPr>
            <p:nvPr/>
          </p:nvSpPr>
          <p:spPr bwMode="auto">
            <a:xfrm>
              <a:off x="2072" y="3726"/>
              <a:ext cx="24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 i="1"/>
                <a:t>x+h</a:t>
              </a:r>
            </a:p>
          </p:txBody>
        </p:sp>
        <p:sp>
          <p:nvSpPr>
            <p:cNvPr id="36878" name="Line 17"/>
            <p:cNvSpPr>
              <a:spLocks noChangeShapeType="1"/>
            </p:cNvSpPr>
            <p:nvPr/>
          </p:nvSpPr>
          <p:spPr bwMode="auto">
            <a:xfrm>
              <a:off x="1666" y="2667"/>
              <a:ext cx="0" cy="10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Text Box 19"/>
            <p:cNvSpPr txBox="1">
              <a:spLocks noChangeArrowheads="1"/>
            </p:cNvSpPr>
            <p:nvPr/>
          </p:nvSpPr>
          <p:spPr bwMode="auto">
            <a:xfrm>
              <a:off x="1543" y="3726"/>
              <a:ext cx="219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000" i="1"/>
                <a:t>x-h</a:t>
              </a:r>
            </a:p>
          </p:txBody>
        </p:sp>
        <p:sp>
          <p:nvSpPr>
            <p:cNvPr id="36880" name="Line 20"/>
            <p:cNvSpPr>
              <a:spLocks noChangeShapeType="1"/>
            </p:cNvSpPr>
            <p:nvPr/>
          </p:nvSpPr>
          <p:spPr bwMode="auto">
            <a:xfrm>
              <a:off x="1263" y="2512"/>
              <a:ext cx="1838" cy="7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E89C67-5A03-488F-B5EC-5E46F92EDD4E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E46E7D-7E5C-4413-8F31-4D87CAD5A0A5}" type="slidenum">
              <a:rPr lang="en-US"/>
              <a:pPr/>
              <a:t>11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Is this any better?</a:t>
            </a:r>
          </a:p>
          <a:p>
            <a:r>
              <a:rPr lang="en-US" sz="2800" smtClean="0"/>
              <a:t>Let’s use Taylor’s Series to examine the error:</a:t>
            </a:r>
          </a:p>
        </p:txBody>
      </p:sp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1582738" y="3155950"/>
          <a:ext cx="6218237" cy="2884488"/>
        </p:xfrm>
        <a:graphic>
          <a:graphicData uri="http://schemas.openxmlformats.org/presentationml/2006/ole">
            <p:oleObj spid="_x0000_s5122" name="Equation" r:id="rId3" imgW="3340080" imgH="1549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0215866-1F55-4D99-91CD-2D523EB0488B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FD0854-4D8A-4CD0-BAA1-CBD51DB5C371}" type="slidenum">
              <a:rPr lang="en-US"/>
              <a:pPr/>
              <a:t>12</a:t>
            </a:fld>
            <a:endParaRPr 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 Differences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central differences formula has much better convergence.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Approaches the derivative as h</a:t>
            </a:r>
            <a:r>
              <a:rPr lang="en-US" baseline="30000" smtClean="0"/>
              <a:t>2</a:t>
            </a:r>
            <a:r>
              <a:rPr lang="en-US" smtClean="0"/>
              <a:t> goes to zero!!</a:t>
            </a:r>
          </a:p>
          <a:p>
            <a:endParaRPr lang="en-US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138238" y="3251200"/>
          <a:ext cx="7513637" cy="844550"/>
        </p:xfrm>
        <a:graphic>
          <a:graphicData uri="http://schemas.openxmlformats.org/presentationml/2006/ole">
            <p:oleObj spid="_x0000_s6146" name="Equation" r:id="rId3" imgW="3504960" imgH="393480" progId="Equation.DSMT4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2406650" y="4995863"/>
          <a:ext cx="5394325" cy="955675"/>
        </p:xfrm>
        <a:graphic>
          <a:graphicData uri="http://schemas.openxmlformats.org/presentationml/2006/ole">
            <p:oleObj spid="_x0000_s6147" name="Equation" r:id="rId4" imgW="222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9D5991-3CF5-4885-A326-49F156F47069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ADB08-25CD-4D3F-9A4F-6D5F2BD49F78}" type="slidenum">
              <a:rPr lang="en-US"/>
              <a:pPr/>
              <a:t>13</a:t>
            </a:fld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Warning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Still have truncation error problem.</a:t>
            </a:r>
          </a:p>
          <a:p>
            <a:r>
              <a:rPr lang="en-US" smtClean="0"/>
              <a:t>Consider the case of:</a:t>
            </a:r>
          </a:p>
          <a:p>
            <a:r>
              <a:rPr lang="en-US" smtClean="0"/>
              <a:t>Build a table with</a:t>
            </a:r>
            <a:br>
              <a:rPr lang="en-US" smtClean="0"/>
            </a:br>
            <a:r>
              <a:rPr lang="en-US" smtClean="0"/>
              <a:t>smaller values of </a:t>
            </a:r>
            <a:r>
              <a:rPr lang="en-US" i="1" smtClean="0"/>
              <a:t>h</a:t>
            </a:r>
            <a:r>
              <a:rPr lang="en-US" smtClean="0"/>
              <a:t>.</a:t>
            </a:r>
          </a:p>
          <a:p>
            <a:r>
              <a:rPr lang="en-US" smtClean="0"/>
              <a:t>What about large</a:t>
            </a:r>
            <a:br>
              <a:rPr lang="en-US" smtClean="0"/>
            </a:br>
            <a:r>
              <a:rPr lang="en-US" smtClean="0"/>
              <a:t>values of </a:t>
            </a:r>
            <a:r>
              <a:rPr lang="en-US" i="1" smtClean="0"/>
              <a:t>h</a:t>
            </a:r>
            <a:r>
              <a:rPr lang="en-US" smtClean="0"/>
              <a:t> for this</a:t>
            </a:r>
            <a:br>
              <a:rPr lang="en-US" smtClean="0"/>
            </a:br>
            <a:r>
              <a:rPr lang="en-US" smtClean="0"/>
              <a:t>function?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706938" y="2746375"/>
          <a:ext cx="3738562" cy="3078163"/>
        </p:xfrm>
        <a:graphic>
          <a:graphicData uri="http://schemas.openxmlformats.org/presentationml/2006/ole">
            <p:oleObj spid="_x0000_s7170" name="Equation" r:id="rId3" imgW="2806560" imgH="231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AC5EC3-7EB2-4BC4-8430-825B9EB32054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3230B5-44EE-431F-BC36-9AFFFE9270A1}" type="slidenum">
              <a:rPr lang="en-US"/>
              <a:pPr/>
              <a:t>14</a:t>
            </a:fld>
            <a:endParaRPr lang="en-US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Partial Derivatives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Remember: Nothing special about partial derivatives: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1787525" y="3111500"/>
          <a:ext cx="4592638" cy="1816100"/>
        </p:xfrm>
        <a:graphic>
          <a:graphicData uri="http://schemas.openxmlformats.org/presentationml/2006/ole">
            <p:oleObj spid="_x0000_s28674" name="Equation" r:id="rId3" imgW="224784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BB6E657-C958-4D5E-820F-BDAA45416B6E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08B64-6757-4D31-B45E-9581F5E6A415}" type="slidenum">
              <a:rPr lang="en-US"/>
              <a:pPr/>
              <a:t>15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the Gradient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lab 2, you need to calculate the gradient.</a:t>
            </a:r>
          </a:p>
          <a:p>
            <a:r>
              <a:rPr lang="en-US" smtClean="0"/>
              <a:t>Just use central differences for each partial derivative.</a:t>
            </a:r>
          </a:p>
          <a:p>
            <a:r>
              <a:rPr lang="en-US" smtClean="0"/>
              <a:t>Remember to normalize it (divide by its length).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378812-E820-4B58-8502-E6D1980FA47E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9EE18-8734-42D5-A00F-7DB197718AA9}" type="slidenum">
              <a:rPr lang="en-US"/>
              <a:pPr/>
              <a:t>2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mathematical definition:</a:t>
            </a:r>
          </a:p>
          <a:p>
            <a:endParaRPr lang="en-US" smtClean="0"/>
          </a:p>
          <a:p>
            <a:r>
              <a:rPr lang="en-US" smtClean="0"/>
              <a:t>Can also be thought of as the tangent line.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39888" y="2624138"/>
          <a:ext cx="2835275" cy="638175"/>
        </p:xfrm>
        <a:graphic>
          <a:graphicData uri="http://schemas.openxmlformats.org/presentationml/2006/ole">
            <p:oleObj spid="_x0000_s1026" name="Equation" r:id="rId3" imgW="1803240" imgH="406080" progId="Equation.DSMT4">
              <p:embed/>
            </p:oleObj>
          </a:graphicData>
        </a:graphic>
      </p:graphicFrame>
      <p:grpSp>
        <p:nvGrpSpPr>
          <p:cNvPr id="1032" name="Group 7"/>
          <p:cNvGrpSpPr>
            <a:grpSpLocks/>
          </p:cNvGrpSpPr>
          <p:nvPr/>
        </p:nvGrpSpPr>
        <p:grpSpPr bwMode="auto">
          <a:xfrm>
            <a:off x="2312988" y="3983038"/>
            <a:ext cx="5335587" cy="1836737"/>
            <a:chOff x="1457" y="2509"/>
            <a:chExt cx="3361" cy="1157"/>
          </a:xfrm>
        </p:grpSpPr>
        <p:sp>
          <p:nvSpPr>
            <p:cNvPr id="1039" name="Line 5"/>
            <p:cNvSpPr>
              <a:spLocks noChangeShapeType="1"/>
            </p:cNvSpPr>
            <p:nvPr/>
          </p:nvSpPr>
          <p:spPr bwMode="auto">
            <a:xfrm flipV="1">
              <a:off x="1457" y="2509"/>
              <a:ext cx="0" cy="11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6"/>
            <p:cNvSpPr>
              <a:spLocks noChangeShapeType="1"/>
            </p:cNvSpPr>
            <p:nvPr/>
          </p:nvSpPr>
          <p:spPr bwMode="auto">
            <a:xfrm>
              <a:off x="1457" y="3666"/>
              <a:ext cx="3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Freeform 18"/>
          <p:cNvSpPr>
            <a:spLocks/>
          </p:cNvSpPr>
          <p:nvPr/>
        </p:nvSpPr>
        <p:spPr bwMode="auto">
          <a:xfrm>
            <a:off x="2320925" y="4243388"/>
            <a:ext cx="4492625" cy="1506537"/>
          </a:xfrm>
          <a:custGeom>
            <a:avLst/>
            <a:gdLst>
              <a:gd name="T0" fmla="*/ 0 w 2830"/>
              <a:gd name="T1" fmla="*/ 63 h 949"/>
              <a:gd name="T2" fmla="*/ 371 w 2830"/>
              <a:gd name="T3" fmla="*/ 30 h 949"/>
              <a:gd name="T4" fmla="*/ 969 w 2830"/>
              <a:gd name="T5" fmla="*/ 246 h 949"/>
              <a:gd name="T6" fmla="*/ 1678 w 2830"/>
              <a:gd name="T7" fmla="*/ 811 h 949"/>
              <a:gd name="T8" fmla="*/ 2210 w 2830"/>
              <a:gd name="T9" fmla="*/ 921 h 949"/>
              <a:gd name="T10" fmla="*/ 2830 w 2830"/>
              <a:gd name="T11" fmla="*/ 949 h 9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30"/>
              <a:gd name="T19" fmla="*/ 0 h 949"/>
              <a:gd name="T20" fmla="*/ 2830 w 2830"/>
              <a:gd name="T21" fmla="*/ 949 h 9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30" h="949">
                <a:moveTo>
                  <a:pt x="0" y="63"/>
                </a:moveTo>
                <a:cubicBezTo>
                  <a:pt x="105" y="31"/>
                  <a:pt x="210" y="0"/>
                  <a:pt x="371" y="30"/>
                </a:cubicBezTo>
                <a:cubicBezTo>
                  <a:pt x="532" y="60"/>
                  <a:pt x="751" y="116"/>
                  <a:pt x="969" y="246"/>
                </a:cubicBezTo>
                <a:cubicBezTo>
                  <a:pt x="1187" y="376"/>
                  <a:pt x="1471" y="699"/>
                  <a:pt x="1678" y="811"/>
                </a:cubicBezTo>
                <a:cubicBezTo>
                  <a:pt x="1885" y="923"/>
                  <a:pt x="2018" y="898"/>
                  <a:pt x="2210" y="921"/>
                </a:cubicBezTo>
                <a:cubicBezTo>
                  <a:pt x="2402" y="944"/>
                  <a:pt x="2616" y="946"/>
                  <a:pt x="2830" y="94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19"/>
          <p:cNvSpPr>
            <a:spLocks noChangeShapeType="1"/>
          </p:cNvSpPr>
          <p:nvPr/>
        </p:nvSpPr>
        <p:spPr bwMode="auto">
          <a:xfrm>
            <a:off x="3438525" y="4430713"/>
            <a:ext cx="0" cy="149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20"/>
          <p:cNvSpPr>
            <a:spLocks noChangeShapeType="1"/>
          </p:cNvSpPr>
          <p:nvPr/>
        </p:nvSpPr>
        <p:spPr bwMode="auto">
          <a:xfrm>
            <a:off x="3841750" y="4616450"/>
            <a:ext cx="0" cy="1309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6" name="Text Box 21"/>
          <p:cNvSpPr txBox="1">
            <a:spLocks noChangeArrowheads="1"/>
          </p:cNvSpPr>
          <p:nvPr/>
        </p:nvSpPr>
        <p:spPr bwMode="auto">
          <a:xfrm>
            <a:off x="3346450" y="6003925"/>
            <a:ext cx="2413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</a:t>
            </a:r>
          </a:p>
        </p:txBody>
      </p:sp>
      <p:sp>
        <p:nvSpPr>
          <p:cNvPr id="1037" name="Text Box 22"/>
          <p:cNvSpPr txBox="1">
            <a:spLocks noChangeArrowheads="1"/>
          </p:cNvSpPr>
          <p:nvPr/>
        </p:nvSpPr>
        <p:spPr bwMode="auto">
          <a:xfrm>
            <a:off x="3721100" y="6003925"/>
            <a:ext cx="3905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x+h</a:t>
            </a:r>
          </a:p>
        </p:txBody>
      </p:sp>
      <p:sp>
        <p:nvSpPr>
          <p:cNvPr id="1038" name="Line 23"/>
          <p:cNvSpPr>
            <a:spLocks noChangeShapeType="1"/>
          </p:cNvSpPr>
          <p:nvPr/>
        </p:nvSpPr>
        <p:spPr bwMode="auto">
          <a:xfrm rot="-358267">
            <a:off x="2471738" y="3922713"/>
            <a:ext cx="2435225" cy="1204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962D806-0CA6-4D92-8450-2CB2228DBEDF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6C09D-8EBD-4712-AD61-78DE9E1A5E59}" type="slidenum">
              <a:rPr lang="en-US"/>
              <a:pPr/>
              <a:t>3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We can not calculate the limit as </a:t>
            </a:r>
            <a:r>
              <a:rPr lang="en-US" sz="2800" i="1" smtClean="0"/>
              <a:t>h</a:t>
            </a:r>
            <a:r>
              <a:rPr lang="en-US" sz="2800" smtClean="0"/>
              <a:t> goes to zero, so we need to approximate it.</a:t>
            </a:r>
          </a:p>
          <a:p>
            <a:r>
              <a:rPr lang="en-US" sz="2800" smtClean="0"/>
              <a:t>Apply directly for a non-zero </a:t>
            </a:r>
            <a:r>
              <a:rPr lang="en-US" sz="2800" i="1" smtClean="0"/>
              <a:t>h</a:t>
            </a:r>
            <a:r>
              <a:rPr lang="en-US" sz="2800" smtClean="0"/>
              <a:t> leads to the slope of the secant curve.</a:t>
            </a:r>
          </a:p>
        </p:txBody>
      </p:sp>
      <p:grpSp>
        <p:nvGrpSpPr>
          <p:cNvPr id="32775" name="Group 4"/>
          <p:cNvGrpSpPr>
            <a:grpSpLocks/>
          </p:cNvGrpSpPr>
          <p:nvPr/>
        </p:nvGrpSpPr>
        <p:grpSpPr bwMode="auto">
          <a:xfrm>
            <a:off x="2312988" y="3983038"/>
            <a:ext cx="5335587" cy="1836737"/>
            <a:chOff x="1457" y="2509"/>
            <a:chExt cx="3361" cy="1157"/>
          </a:xfrm>
        </p:grpSpPr>
        <p:sp>
          <p:nvSpPr>
            <p:cNvPr id="32783" name="Line 5"/>
            <p:cNvSpPr>
              <a:spLocks noChangeShapeType="1"/>
            </p:cNvSpPr>
            <p:nvPr/>
          </p:nvSpPr>
          <p:spPr bwMode="auto">
            <a:xfrm flipV="1">
              <a:off x="1457" y="2509"/>
              <a:ext cx="0" cy="11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6"/>
            <p:cNvSpPr>
              <a:spLocks noChangeShapeType="1"/>
            </p:cNvSpPr>
            <p:nvPr/>
          </p:nvSpPr>
          <p:spPr bwMode="auto">
            <a:xfrm>
              <a:off x="1457" y="3666"/>
              <a:ext cx="3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6" name="Freeform 7"/>
          <p:cNvSpPr>
            <a:spLocks/>
          </p:cNvSpPr>
          <p:nvPr/>
        </p:nvSpPr>
        <p:spPr bwMode="auto">
          <a:xfrm>
            <a:off x="2320925" y="4243388"/>
            <a:ext cx="4492625" cy="1506537"/>
          </a:xfrm>
          <a:custGeom>
            <a:avLst/>
            <a:gdLst>
              <a:gd name="T0" fmla="*/ 0 w 2830"/>
              <a:gd name="T1" fmla="*/ 63 h 949"/>
              <a:gd name="T2" fmla="*/ 371 w 2830"/>
              <a:gd name="T3" fmla="*/ 30 h 949"/>
              <a:gd name="T4" fmla="*/ 969 w 2830"/>
              <a:gd name="T5" fmla="*/ 246 h 949"/>
              <a:gd name="T6" fmla="*/ 1678 w 2830"/>
              <a:gd name="T7" fmla="*/ 811 h 949"/>
              <a:gd name="T8" fmla="*/ 2210 w 2830"/>
              <a:gd name="T9" fmla="*/ 921 h 949"/>
              <a:gd name="T10" fmla="*/ 2830 w 2830"/>
              <a:gd name="T11" fmla="*/ 949 h 9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30"/>
              <a:gd name="T19" fmla="*/ 0 h 949"/>
              <a:gd name="T20" fmla="*/ 2830 w 2830"/>
              <a:gd name="T21" fmla="*/ 949 h 9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30" h="949">
                <a:moveTo>
                  <a:pt x="0" y="63"/>
                </a:moveTo>
                <a:cubicBezTo>
                  <a:pt x="105" y="31"/>
                  <a:pt x="210" y="0"/>
                  <a:pt x="371" y="30"/>
                </a:cubicBezTo>
                <a:cubicBezTo>
                  <a:pt x="532" y="60"/>
                  <a:pt x="751" y="116"/>
                  <a:pt x="969" y="246"/>
                </a:cubicBezTo>
                <a:cubicBezTo>
                  <a:pt x="1187" y="376"/>
                  <a:pt x="1471" y="699"/>
                  <a:pt x="1678" y="811"/>
                </a:cubicBezTo>
                <a:cubicBezTo>
                  <a:pt x="1885" y="923"/>
                  <a:pt x="2018" y="898"/>
                  <a:pt x="2210" y="921"/>
                </a:cubicBezTo>
                <a:cubicBezTo>
                  <a:pt x="2402" y="944"/>
                  <a:pt x="2616" y="946"/>
                  <a:pt x="2830" y="94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3438525" y="4430713"/>
            <a:ext cx="0" cy="149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3841750" y="4616450"/>
            <a:ext cx="0" cy="1309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3346450" y="6003925"/>
            <a:ext cx="2413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</a:t>
            </a:r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3721100" y="6003925"/>
            <a:ext cx="3905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x+h</a:t>
            </a: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rot="-358267">
            <a:off x="2471738" y="3922713"/>
            <a:ext cx="2435225" cy="1204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 flipH="1" flipV="1">
            <a:off x="2593975" y="4059238"/>
            <a:ext cx="2408238" cy="11096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7DB7905-BBD3-4117-8DC9-9B270055F224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AAF75F-5219-4F6A-A532-408DF080CC27}" type="slidenum">
              <a:rPr lang="en-US"/>
              <a:pPr/>
              <a:t>4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is called </a:t>
            </a:r>
            <a:r>
              <a:rPr lang="en-US" b="1" smtClean="0"/>
              <a:t>Forward Differences</a:t>
            </a:r>
            <a:r>
              <a:rPr lang="en-US" smtClean="0"/>
              <a:t> and can be derived using Taylor’s Series: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808163" y="3041650"/>
          <a:ext cx="4635500" cy="3344863"/>
        </p:xfrm>
        <a:graphic>
          <a:graphicData uri="http://schemas.openxmlformats.org/presentationml/2006/ole">
            <p:oleObj spid="_x0000_s2050" name="Equation" r:id="rId3" imgW="2323800" imgH="1676160" progId="Equation.DSMT4">
              <p:embed/>
            </p:oleObj>
          </a:graphicData>
        </a:graphic>
      </p:graphicFrame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6775450" y="5251450"/>
            <a:ext cx="1876425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/>
              <a:t>Theoretically speaking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7EFD939-1C32-430A-A129-35B76E1F8A99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F4F7C-2BEB-45BE-BB6B-159E2C5BDF55}" type="slidenum">
              <a:rPr lang="en-US"/>
              <a:pPr/>
              <a:t>5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Truncation Errors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Let </a:t>
            </a:r>
            <a:r>
              <a:rPr lang="en-US" i="1" smtClean="0"/>
              <a:t>f(x)</a:t>
            </a:r>
            <a:r>
              <a:rPr lang="en-US" smtClean="0"/>
              <a:t> = a+e, and </a:t>
            </a:r>
            <a:r>
              <a:rPr lang="en-US" i="1" smtClean="0"/>
              <a:t>f(x+h)</a:t>
            </a:r>
            <a:r>
              <a:rPr lang="en-US" smtClean="0"/>
              <a:t> = a+f.</a:t>
            </a:r>
          </a:p>
          <a:p>
            <a:pPr>
              <a:lnSpc>
                <a:spcPct val="90000"/>
              </a:lnSpc>
            </a:pPr>
            <a:r>
              <a:rPr lang="en-US" smtClean="0"/>
              <a:t>Then, as </a:t>
            </a:r>
            <a:r>
              <a:rPr lang="en-US" i="1" smtClean="0"/>
              <a:t>h</a:t>
            </a:r>
            <a:r>
              <a:rPr lang="en-US" smtClean="0"/>
              <a:t> approaches zero, e&lt;&lt;a and f&lt;&lt;a.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limited precision on our computer, our representation of </a:t>
            </a:r>
            <a:r>
              <a:rPr lang="en-US" i="1" smtClean="0"/>
              <a:t>f(x)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 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 </a:t>
            </a:r>
            <a:r>
              <a:rPr lang="en-US" i="1" smtClean="0">
                <a:sym typeface="Symbol" pitchFamily="18" charset="2"/>
              </a:rPr>
              <a:t>f(x+h)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We can easily get a random round-off bit as the most significant digit in the subtraction.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Dividing by </a:t>
            </a:r>
            <a:r>
              <a:rPr lang="en-US" i="1" smtClean="0">
                <a:sym typeface="Symbol" pitchFamily="18" charset="2"/>
              </a:rPr>
              <a:t>h</a:t>
            </a:r>
            <a:r>
              <a:rPr lang="en-US" smtClean="0">
                <a:sym typeface="Symbol" pitchFamily="18" charset="2"/>
              </a:rPr>
              <a:t>, leads to a very wrong answer for </a:t>
            </a:r>
            <a:r>
              <a:rPr lang="en-US" i="1" smtClean="0">
                <a:sym typeface="Symbol" pitchFamily="18" charset="2"/>
              </a:rPr>
              <a:t>f’(x).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A6CE83-84E9-4C64-8C29-DE74ED3D181A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816A-4A72-4983-989B-D6F19579A608}" type="slidenum">
              <a:rPr lang="en-US"/>
              <a:pPr/>
              <a:t>6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Tradeoff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Using a smaller step size reduces truncation error.</a:t>
            </a:r>
          </a:p>
          <a:p>
            <a:r>
              <a:rPr lang="en-US" sz="2000" smtClean="0"/>
              <a:t>However, it increases the round-off error.</a:t>
            </a:r>
          </a:p>
          <a:p>
            <a:r>
              <a:rPr lang="en-US" sz="2000" smtClean="0"/>
              <a:t>Trade off/diminishing returns occurs: Always think and test!</a:t>
            </a:r>
          </a:p>
          <a:p>
            <a:endParaRPr lang="en-US" sz="2000" smtClean="0"/>
          </a:p>
          <a:p>
            <a:pPr lvl="1">
              <a:buFontTx/>
              <a:buNone/>
            </a:pPr>
            <a:endParaRPr lang="en-US" sz="2000" smtClean="0"/>
          </a:p>
        </p:txBody>
      </p:sp>
      <p:sp>
        <p:nvSpPr>
          <p:cNvPr id="34823" name="Line 4"/>
          <p:cNvSpPr>
            <a:spLocks noChangeShapeType="1"/>
          </p:cNvSpPr>
          <p:nvPr/>
        </p:nvSpPr>
        <p:spPr bwMode="auto">
          <a:xfrm>
            <a:off x="2514600" y="32004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5"/>
          <p:cNvSpPr>
            <a:spLocks noChangeShapeType="1"/>
          </p:cNvSpPr>
          <p:nvPr/>
        </p:nvSpPr>
        <p:spPr bwMode="auto">
          <a:xfrm>
            <a:off x="2514600" y="5486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6"/>
          <p:cNvSpPr>
            <a:spLocks noChangeShapeType="1"/>
          </p:cNvSpPr>
          <p:nvPr/>
        </p:nvSpPr>
        <p:spPr bwMode="auto">
          <a:xfrm>
            <a:off x="2971800" y="3581400"/>
            <a:ext cx="3200400" cy="1600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7"/>
          <p:cNvSpPr>
            <a:spLocks noChangeShapeType="1"/>
          </p:cNvSpPr>
          <p:nvPr/>
        </p:nvSpPr>
        <p:spPr bwMode="auto">
          <a:xfrm flipV="1">
            <a:off x="3124200" y="3810000"/>
            <a:ext cx="3200400" cy="1143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Freeform 8"/>
          <p:cNvSpPr>
            <a:spLocks/>
          </p:cNvSpPr>
          <p:nvPr/>
        </p:nvSpPr>
        <p:spPr bwMode="auto">
          <a:xfrm>
            <a:off x="2971800" y="3581400"/>
            <a:ext cx="3352800" cy="787400"/>
          </a:xfrm>
          <a:custGeom>
            <a:avLst/>
            <a:gdLst>
              <a:gd name="T0" fmla="*/ 0 w 2112"/>
              <a:gd name="T1" fmla="*/ 0 h 496"/>
              <a:gd name="T2" fmla="*/ 960 w 2112"/>
              <a:gd name="T3" fmla="*/ 432 h 496"/>
              <a:gd name="T4" fmla="*/ 1344 w 2112"/>
              <a:gd name="T5" fmla="*/ 384 h 496"/>
              <a:gd name="T6" fmla="*/ 2112 w 2112"/>
              <a:gd name="T7" fmla="*/ 144 h 496"/>
              <a:gd name="T8" fmla="*/ 0 60000 65536"/>
              <a:gd name="T9" fmla="*/ 0 60000 65536"/>
              <a:gd name="T10" fmla="*/ 0 60000 65536"/>
              <a:gd name="T11" fmla="*/ 0 60000 65536"/>
              <a:gd name="T12" fmla="*/ 0 w 2112"/>
              <a:gd name="T13" fmla="*/ 0 h 496"/>
              <a:gd name="T14" fmla="*/ 2112 w 2112"/>
              <a:gd name="T15" fmla="*/ 496 h 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2" h="496">
                <a:moveTo>
                  <a:pt x="0" y="0"/>
                </a:moveTo>
                <a:cubicBezTo>
                  <a:pt x="368" y="184"/>
                  <a:pt x="736" y="368"/>
                  <a:pt x="960" y="432"/>
                </a:cubicBezTo>
                <a:cubicBezTo>
                  <a:pt x="1184" y="496"/>
                  <a:pt x="1152" y="432"/>
                  <a:pt x="1344" y="384"/>
                </a:cubicBezTo>
                <a:cubicBezTo>
                  <a:pt x="1536" y="336"/>
                  <a:pt x="1824" y="240"/>
                  <a:pt x="2112" y="144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Text Box 9"/>
          <p:cNvSpPr txBox="1">
            <a:spLocks noChangeArrowheads="1"/>
          </p:cNvSpPr>
          <p:nvPr/>
        </p:nvSpPr>
        <p:spPr bwMode="auto">
          <a:xfrm>
            <a:off x="1295400" y="3505200"/>
            <a:ext cx="114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Log error</a:t>
            </a: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3733800" y="5638800"/>
            <a:ext cx="1522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Log step size</a:t>
            </a:r>
          </a:p>
        </p:txBody>
      </p:sp>
      <p:sp>
        <p:nvSpPr>
          <p:cNvPr id="34830" name="Text Box 11"/>
          <p:cNvSpPr txBox="1">
            <a:spLocks noChangeArrowheads="1"/>
          </p:cNvSpPr>
          <p:nvPr/>
        </p:nvSpPr>
        <p:spPr bwMode="auto">
          <a:xfrm>
            <a:off x="3048000" y="50292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accent2"/>
                </a:solidFill>
              </a:rPr>
              <a:t>Truncation error</a:t>
            </a:r>
          </a:p>
        </p:txBody>
      </p:sp>
      <p:sp>
        <p:nvSpPr>
          <p:cNvPr id="34831" name="Text Box 12"/>
          <p:cNvSpPr txBox="1">
            <a:spLocks noChangeArrowheads="1"/>
          </p:cNvSpPr>
          <p:nvPr/>
        </p:nvSpPr>
        <p:spPr bwMode="auto">
          <a:xfrm>
            <a:off x="5607050" y="4419600"/>
            <a:ext cx="1776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rgbClr val="FF3300"/>
                </a:solidFill>
              </a:rPr>
              <a:t>Round off error</a:t>
            </a:r>
          </a:p>
        </p:txBody>
      </p:sp>
      <p:sp>
        <p:nvSpPr>
          <p:cNvPr id="34832" name="Text Box 13"/>
          <p:cNvSpPr txBox="1">
            <a:spLocks noChangeArrowheads="1"/>
          </p:cNvSpPr>
          <p:nvPr/>
        </p:nvSpPr>
        <p:spPr bwMode="auto">
          <a:xfrm>
            <a:off x="3276600" y="3276600"/>
            <a:ext cx="1274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2"/>
                </a:solidFill>
              </a:rPr>
              <a:t>Total error</a:t>
            </a:r>
          </a:p>
        </p:txBody>
      </p:sp>
      <p:sp>
        <p:nvSpPr>
          <p:cNvPr id="34833" name="Line 14"/>
          <p:cNvSpPr>
            <a:spLocks noChangeShapeType="1"/>
          </p:cNvSpPr>
          <p:nvPr/>
        </p:nvSpPr>
        <p:spPr bwMode="auto">
          <a:xfrm flipV="1">
            <a:off x="4648200" y="3352800"/>
            <a:ext cx="2286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Text Box 15"/>
          <p:cNvSpPr txBox="1">
            <a:spLocks noChangeArrowheads="1"/>
          </p:cNvSpPr>
          <p:nvPr/>
        </p:nvSpPr>
        <p:spPr bwMode="auto">
          <a:xfrm>
            <a:off x="6734175" y="3124200"/>
            <a:ext cx="1393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Point of </a:t>
            </a:r>
          </a:p>
          <a:p>
            <a:pPr algn="ctr" eaLnBrk="1" hangingPunct="1"/>
            <a:r>
              <a:rPr lang="en-US" sz="2000"/>
              <a:t>diminishing</a:t>
            </a:r>
          </a:p>
          <a:p>
            <a:pPr algn="ctr" eaLnBrk="1" hangingPunct="1"/>
            <a:r>
              <a:rPr lang="en-US" sz="2000"/>
              <a:t>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CE29A9-264E-4D28-AC2F-6B3AD3EB1BE5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7B0B4-B75D-4471-9091-58F016E54B5F}" type="slidenum">
              <a:rPr lang="en-US"/>
              <a:pPr/>
              <a:t>7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formula favors (or biases towards) the right-hand side of the curve.</a:t>
            </a:r>
          </a:p>
          <a:p>
            <a:r>
              <a:rPr lang="en-US" smtClean="0"/>
              <a:t>Why not use the left?</a:t>
            </a:r>
          </a:p>
        </p:txBody>
      </p:sp>
      <p:grpSp>
        <p:nvGrpSpPr>
          <p:cNvPr id="35847" name="Group 4"/>
          <p:cNvGrpSpPr>
            <a:grpSpLocks/>
          </p:cNvGrpSpPr>
          <p:nvPr/>
        </p:nvGrpSpPr>
        <p:grpSpPr bwMode="auto">
          <a:xfrm>
            <a:off x="2312988" y="3983038"/>
            <a:ext cx="5335587" cy="1836737"/>
            <a:chOff x="1457" y="2509"/>
            <a:chExt cx="3361" cy="1157"/>
          </a:xfrm>
        </p:grpSpPr>
        <p:sp>
          <p:nvSpPr>
            <p:cNvPr id="35858" name="Line 5"/>
            <p:cNvSpPr>
              <a:spLocks noChangeShapeType="1"/>
            </p:cNvSpPr>
            <p:nvPr/>
          </p:nvSpPr>
          <p:spPr bwMode="auto">
            <a:xfrm flipV="1">
              <a:off x="1457" y="2509"/>
              <a:ext cx="0" cy="11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6"/>
            <p:cNvSpPr>
              <a:spLocks noChangeShapeType="1"/>
            </p:cNvSpPr>
            <p:nvPr/>
          </p:nvSpPr>
          <p:spPr bwMode="auto">
            <a:xfrm>
              <a:off x="1457" y="3666"/>
              <a:ext cx="3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8" name="Freeform 7"/>
          <p:cNvSpPr>
            <a:spLocks/>
          </p:cNvSpPr>
          <p:nvPr/>
        </p:nvSpPr>
        <p:spPr bwMode="auto">
          <a:xfrm>
            <a:off x="2320925" y="4243388"/>
            <a:ext cx="4492625" cy="1506537"/>
          </a:xfrm>
          <a:custGeom>
            <a:avLst/>
            <a:gdLst>
              <a:gd name="T0" fmla="*/ 0 w 2830"/>
              <a:gd name="T1" fmla="*/ 63 h 949"/>
              <a:gd name="T2" fmla="*/ 371 w 2830"/>
              <a:gd name="T3" fmla="*/ 30 h 949"/>
              <a:gd name="T4" fmla="*/ 969 w 2830"/>
              <a:gd name="T5" fmla="*/ 246 h 949"/>
              <a:gd name="T6" fmla="*/ 1678 w 2830"/>
              <a:gd name="T7" fmla="*/ 811 h 949"/>
              <a:gd name="T8" fmla="*/ 2210 w 2830"/>
              <a:gd name="T9" fmla="*/ 921 h 949"/>
              <a:gd name="T10" fmla="*/ 2830 w 2830"/>
              <a:gd name="T11" fmla="*/ 949 h 9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30"/>
              <a:gd name="T19" fmla="*/ 0 h 949"/>
              <a:gd name="T20" fmla="*/ 2830 w 2830"/>
              <a:gd name="T21" fmla="*/ 949 h 9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30" h="949">
                <a:moveTo>
                  <a:pt x="0" y="63"/>
                </a:moveTo>
                <a:cubicBezTo>
                  <a:pt x="105" y="31"/>
                  <a:pt x="210" y="0"/>
                  <a:pt x="371" y="30"/>
                </a:cubicBezTo>
                <a:cubicBezTo>
                  <a:pt x="532" y="60"/>
                  <a:pt x="751" y="116"/>
                  <a:pt x="969" y="246"/>
                </a:cubicBezTo>
                <a:cubicBezTo>
                  <a:pt x="1187" y="376"/>
                  <a:pt x="1471" y="699"/>
                  <a:pt x="1678" y="811"/>
                </a:cubicBezTo>
                <a:cubicBezTo>
                  <a:pt x="1885" y="923"/>
                  <a:pt x="2018" y="898"/>
                  <a:pt x="2210" y="921"/>
                </a:cubicBezTo>
                <a:cubicBezTo>
                  <a:pt x="2402" y="944"/>
                  <a:pt x="2616" y="946"/>
                  <a:pt x="2830" y="94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3438525" y="4430713"/>
            <a:ext cx="0" cy="149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3841750" y="4616450"/>
            <a:ext cx="0" cy="1309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3346450" y="6003925"/>
            <a:ext cx="2413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3721100" y="6003925"/>
            <a:ext cx="3905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x+h</a:t>
            </a:r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rot="-358267">
            <a:off x="2471738" y="3922713"/>
            <a:ext cx="2435225" cy="1204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H="1" flipV="1">
            <a:off x="2593975" y="4059238"/>
            <a:ext cx="2408238" cy="11096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5" name="Line 14"/>
          <p:cNvSpPr>
            <a:spLocks noChangeShapeType="1"/>
          </p:cNvSpPr>
          <p:nvPr/>
        </p:nvSpPr>
        <p:spPr bwMode="auto">
          <a:xfrm>
            <a:off x="3076575" y="4322763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Line 15"/>
          <p:cNvSpPr>
            <a:spLocks noChangeShapeType="1"/>
          </p:cNvSpPr>
          <p:nvPr/>
        </p:nvSpPr>
        <p:spPr bwMode="auto">
          <a:xfrm>
            <a:off x="2593975" y="4178300"/>
            <a:ext cx="2312988" cy="69056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7" name="Text Box 16"/>
          <p:cNvSpPr txBox="1">
            <a:spLocks noChangeArrowheads="1"/>
          </p:cNvSpPr>
          <p:nvPr/>
        </p:nvSpPr>
        <p:spPr bwMode="auto">
          <a:xfrm>
            <a:off x="2881313" y="6003925"/>
            <a:ext cx="34766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i="1"/>
              <a:t>x-h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FF2DE8-147A-459D-8645-F67B8297C92F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272963-7002-4522-ABD4-CBCF4C8D0DA5}" type="slidenum">
              <a:rPr lang="en-US"/>
              <a:pPr/>
              <a:t>8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leads to the </a:t>
            </a:r>
            <a:r>
              <a:rPr lang="en-US" b="1" smtClean="0"/>
              <a:t>Backward Differences</a:t>
            </a:r>
            <a:r>
              <a:rPr lang="en-US" smtClean="0"/>
              <a:t> formula.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1695450" y="3168650"/>
          <a:ext cx="4508500" cy="2457450"/>
        </p:xfrm>
        <a:graphic>
          <a:graphicData uri="http://schemas.openxmlformats.org/presentationml/2006/ole">
            <p:oleObj spid="_x0000_s3074" name="Equation" r:id="rId3" imgW="2260440" imgH="1231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693F3E5-6DF8-4C22-8136-699DF949095C}" type="datetime4">
              <a:rPr lang="en-US"/>
              <a:pPr/>
              <a:t>January 30, 2009</a:t>
            </a:fld>
            <a:endParaRPr lang="en-US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OSU/CIS 541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D82B0-CEBF-4B9E-B0F0-C907AB1F95E8}" type="slidenum">
              <a:rPr lang="en-US"/>
              <a:pPr/>
              <a:t>9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Differentiation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we do better?</a:t>
            </a:r>
          </a:p>
          <a:p>
            <a:r>
              <a:rPr lang="en-US" smtClean="0"/>
              <a:t>Let’s average the two: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is called the </a:t>
            </a:r>
            <a:r>
              <a:rPr lang="en-US" b="1" smtClean="0"/>
              <a:t>Central Difference</a:t>
            </a:r>
            <a:r>
              <a:rPr lang="en-US" smtClean="0"/>
              <a:t> formula.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82675" y="3213100"/>
          <a:ext cx="7375525" cy="763588"/>
        </p:xfrm>
        <a:graphic>
          <a:graphicData uri="http://schemas.openxmlformats.org/presentationml/2006/ole">
            <p:oleObj spid="_x0000_s4098" name="Equation" r:id="rId3" imgW="4165560" imgH="431640" progId="Equation.DSMT4">
              <p:embed/>
            </p:oleObj>
          </a:graphicData>
        </a:graphic>
      </p:graphicFrame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2290763" y="4287838"/>
            <a:ext cx="37687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/>
              <a:t>Forward difference      Backward difference</a:t>
            </a:r>
          </a:p>
        </p:txBody>
      </p:sp>
      <p:sp>
        <p:nvSpPr>
          <p:cNvPr id="4105" name="AutoShape 6"/>
          <p:cNvSpPr>
            <a:spLocks/>
          </p:cNvSpPr>
          <p:nvPr/>
        </p:nvSpPr>
        <p:spPr bwMode="auto">
          <a:xfrm rot="-5400000">
            <a:off x="3059906" y="3839370"/>
            <a:ext cx="193675" cy="703262"/>
          </a:xfrm>
          <a:prstGeom prst="leftBrace">
            <a:avLst>
              <a:gd name="adj1" fmla="val 3026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7"/>
          <p:cNvSpPr>
            <a:spLocks/>
          </p:cNvSpPr>
          <p:nvPr/>
        </p:nvSpPr>
        <p:spPr bwMode="auto">
          <a:xfrm rot="-5400000">
            <a:off x="4945856" y="3839370"/>
            <a:ext cx="193675" cy="703262"/>
          </a:xfrm>
          <a:prstGeom prst="leftBrace">
            <a:avLst>
              <a:gd name="adj1" fmla="val 3026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Template">
  <a:themeElements>
    <a:clrScheme name="OSU_Template 5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EBD7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F3E8"/>
      </a:accent5>
      <a:accent6>
        <a:srgbClr val="B9005C"/>
      </a:accent6>
      <a:hlink>
        <a:srgbClr val="CC00CC"/>
      </a:hlink>
      <a:folHlink>
        <a:srgbClr val="990099"/>
      </a:folHlink>
    </a:clrScheme>
    <a:fontScheme name="OSU_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SU_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Template 4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DCB9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EBD9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Template 5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EBD7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F3E8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Data\Microsoft\Templates\OSU_Template.pot</Template>
  <TotalTime>8940</TotalTime>
  <Words>457</Words>
  <Application>Microsoft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Symbol</vt:lpstr>
      <vt:lpstr>OSU_Template</vt:lpstr>
      <vt:lpstr>MathType 4.0 Equation</vt:lpstr>
      <vt:lpstr>CSE 541 - Differentiation</vt:lpstr>
      <vt:lpstr>Numerical Differentiation</vt:lpstr>
      <vt:lpstr>Numerical Differentiation</vt:lpstr>
      <vt:lpstr>Numerical Differentiation</vt:lpstr>
      <vt:lpstr>Truncation Errors</vt:lpstr>
      <vt:lpstr>Error Tradeoff</vt:lpstr>
      <vt:lpstr>Numerical Differentiation</vt:lpstr>
      <vt:lpstr>Numerical Differentiation</vt:lpstr>
      <vt:lpstr>Numerical Differentiation</vt:lpstr>
      <vt:lpstr>Central Differences</vt:lpstr>
      <vt:lpstr>Numerical Differentiation</vt:lpstr>
      <vt:lpstr>Central Differences</vt:lpstr>
      <vt:lpstr>Warning</vt:lpstr>
      <vt:lpstr>Partial Derivatives</vt:lpstr>
      <vt:lpstr>Calculating the Gradient</vt:lpstr>
    </vt:vector>
  </TitlesOfParts>
  <Company>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541 – Numerical Methods</dc:title>
  <dc:creator>Roger Crawfis</dc:creator>
  <cp:lastModifiedBy>Roger Crawfis</cp:lastModifiedBy>
  <cp:revision>116</cp:revision>
  <dcterms:created xsi:type="dcterms:W3CDTF">2002-03-29T18:56:30Z</dcterms:created>
  <dcterms:modified xsi:type="dcterms:W3CDTF">2009-01-30T19:06:28Z</dcterms:modified>
</cp:coreProperties>
</file>