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37"/>
  </p:notesMasterIdLst>
  <p:handoutMasterIdLst>
    <p:handoutMasterId r:id="rId38"/>
  </p:handoutMasterIdLst>
  <p:sldIdLst>
    <p:sldId id="478" r:id="rId2"/>
    <p:sldId id="320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479" r:id="rId14"/>
    <p:sldId id="494" r:id="rId15"/>
    <p:sldId id="496" r:id="rId16"/>
    <p:sldId id="497" r:id="rId17"/>
    <p:sldId id="470" r:id="rId18"/>
    <p:sldId id="481" r:id="rId19"/>
    <p:sldId id="482" r:id="rId20"/>
    <p:sldId id="483" r:id="rId21"/>
    <p:sldId id="484" r:id="rId22"/>
    <p:sldId id="485" r:id="rId23"/>
    <p:sldId id="486" r:id="rId24"/>
    <p:sldId id="487" r:id="rId25"/>
    <p:sldId id="488" r:id="rId26"/>
    <p:sldId id="489" r:id="rId27"/>
    <p:sldId id="490" r:id="rId28"/>
    <p:sldId id="491" r:id="rId29"/>
    <p:sldId id="476" r:id="rId30"/>
    <p:sldId id="480" r:id="rId31"/>
    <p:sldId id="477" r:id="rId32"/>
    <p:sldId id="492" r:id="rId33"/>
    <p:sldId id="493" r:id="rId34"/>
    <p:sldId id="425" r:id="rId35"/>
    <p:sldId id="439" r:id="rId36"/>
  </p:sldIdLst>
  <p:sldSz cx="9144000" cy="6858000" type="screen4x3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00"/>
    <a:srgbClr val="996600"/>
    <a:srgbClr val="FF9900"/>
    <a:srgbClr val="663300"/>
    <a:srgbClr val="894400"/>
    <a:srgbClr val="A45100"/>
    <a:srgbClr val="B75B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45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endParaRPr lang="en-US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57" y="0"/>
            <a:ext cx="3038144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endParaRPr lang="en-US"/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883"/>
            <a:ext cx="3038145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endParaRPr lang="en-US"/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57" y="8774883"/>
            <a:ext cx="3038144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fld id="{7F0FB414-21DE-4A72-A0ED-826DD902954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xfrm>
            <a:off x="3970784" y="8773340"/>
            <a:ext cx="3038049" cy="461302"/>
          </a:xfrm>
          <a:prstGeom prst="rect">
            <a:avLst/>
          </a:prstGeom>
          <a:ln/>
        </p:spPr>
        <p:txBody>
          <a:bodyPr lIns="85698" tIns="42849" rIns="85698" bIns="42849"/>
          <a:lstStyle/>
          <a:p>
            <a:fld id="{E46451F0-63A3-4BE1-9B1B-ED90BE98F1C0}" type="slidenum">
              <a:rPr lang="en-GB"/>
              <a:pPr/>
              <a:t>14</a:t>
            </a:fld>
            <a:endParaRPr lang="en-GB"/>
          </a:p>
        </p:txBody>
      </p:sp>
      <p:sp>
        <p:nvSpPr>
          <p:cNvPr id="634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98563" y="693738"/>
            <a:ext cx="4613275" cy="3460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34302" y="4385238"/>
            <a:ext cx="5140229" cy="41574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5698" tIns="42849" rIns="85698" bIns="4284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xfrm>
            <a:off x="3970784" y="8773340"/>
            <a:ext cx="3038049" cy="461302"/>
          </a:xfrm>
          <a:prstGeom prst="rect">
            <a:avLst/>
          </a:prstGeom>
          <a:ln/>
        </p:spPr>
        <p:txBody>
          <a:bodyPr lIns="85698" tIns="42849" rIns="85698" bIns="42849"/>
          <a:lstStyle/>
          <a:p>
            <a:fld id="{2E2EAD56-BF26-45F6-B75D-210B0DEDBA95}" type="slidenum">
              <a:rPr lang="en-GB"/>
              <a:pPr/>
              <a:t>15</a:t>
            </a:fld>
            <a:endParaRPr lang="en-GB"/>
          </a:p>
        </p:txBody>
      </p:sp>
      <p:sp>
        <p:nvSpPr>
          <p:cNvPr id="655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98563" y="693738"/>
            <a:ext cx="4613275" cy="3460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34302" y="4385238"/>
            <a:ext cx="5140229" cy="41574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5698" tIns="42849" rIns="85698" bIns="4284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xfrm>
            <a:off x="3970784" y="8773340"/>
            <a:ext cx="3038049" cy="461302"/>
          </a:xfrm>
          <a:prstGeom prst="rect">
            <a:avLst/>
          </a:prstGeom>
          <a:ln/>
        </p:spPr>
        <p:txBody>
          <a:bodyPr lIns="85698" tIns="42849" rIns="85698" bIns="42849"/>
          <a:lstStyle/>
          <a:p>
            <a:fld id="{92205D0B-646B-4A04-B711-72FA529A0B6A}" type="slidenum">
              <a:rPr lang="en-GB"/>
              <a:pPr/>
              <a:t>16</a:t>
            </a:fld>
            <a:endParaRPr lang="en-GB"/>
          </a:p>
        </p:txBody>
      </p:sp>
      <p:sp>
        <p:nvSpPr>
          <p:cNvPr id="665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979764" y="693386"/>
            <a:ext cx="5050874" cy="3461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934302" y="4385238"/>
            <a:ext cx="5140229" cy="41574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85698" tIns="42849" rIns="85698" bIns="42849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  <a:ln/>
        </p:spPr>
        <p:txBody>
          <a:bodyPr lIns="92824" tIns="46412" rIns="92824" bIns="46412"/>
          <a:lstStyle/>
          <a:p>
            <a:fld id="{5935DC1F-3526-43F3-83CC-2E645FB73936}" type="slidenum">
              <a:rPr lang="en-US"/>
              <a:pPr/>
              <a:t>31</a:t>
            </a:fld>
            <a:endParaRPr lang="en-US"/>
          </a:p>
        </p:txBody>
      </p:sp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387136"/>
            <a:ext cx="5140960" cy="4156234"/>
          </a:xfrm>
          <a:prstGeom prst="rect">
            <a:avLst/>
          </a:prstGeom>
        </p:spPr>
        <p:txBody>
          <a:bodyPr lIns="92824" tIns="46412" rIns="92824" bIns="464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6975" y="693738"/>
            <a:ext cx="4616450" cy="34623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112" y="4387442"/>
            <a:ext cx="5142177" cy="415531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824" tIns="46412" rIns="92824" bIns="46412"/>
          <a:lstStyle/>
          <a:p>
            <a:r>
              <a:rPr lang="en-US"/>
              <a:t>Used for “depth sprites”, where a screen aligned image can also have correct depth</a:t>
            </a:r>
          </a:p>
          <a:p>
            <a:r>
              <a:rPr lang="en-US"/>
              <a:t>Previous stage must be Dot Product program</a:t>
            </a:r>
          </a:p>
          <a:p>
            <a:r>
              <a:rPr lang="en-US"/>
              <a:t>Best precision if source texture is unsigned HILO, though other formats may be used</a:t>
            </a:r>
          </a:p>
          <a:p>
            <a:r>
              <a:rPr lang="en-US"/>
              <a:t>If the new depth value is outside of the range of the near and far depth range values, the fragment is rejected (that is, it’s clipped to near/far planes)</a:t>
            </a:r>
          </a:p>
          <a:p>
            <a:r>
              <a:rPr lang="en-US"/>
              <a:t>Calculates two dot products, and replaces the fragment (window) depth with their quotient</a:t>
            </a:r>
          </a:p>
          <a:p>
            <a:r>
              <a:rPr lang="en-US"/>
              <a:t>Output color is always (0,0,0,0)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CB0D-802A-4218-8DE4-431C4AF28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4737-2437-49E2-A0CB-9CEF66B0EC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E2DA7-9A1E-4C5A-B65E-2CF1D156C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/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343400" y="1524000"/>
            <a:ext cx="4038600" cy="914400"/>
          </a:xfrm>
        </p:spPr>
        <p:txBody>
          <a:bodyPr/>
          <a:lstStyle>
            <a:lvl1pPr marL="0" indent="0">
              <a:buNone/>
              <a:defRPr sz="2400" u="sng"/>
            </a:lvl1pPr>
            <a:lvl2pPr marL="0">
              <a:buNone/>
              <a:defRPr/>
            </a:lvl2pPr>
            <a:lvl3pPr marL="0">
              <a:buNone/>
              <a:defRPr/>
            </a:lvl3pPr>
            <a:lvl4pPr marL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4"/>
          </p:nvPr>
        </p:nvSpPr>
        <p:spPr>
          <a:xfrm>
            <a:off x="762000" y="3886200"/>
            <a:ext cx="4038600" cy="914400"/>
          </a:xfrm>
        </p:spPr>
        <p:txBody>
          <a:bodyPr/>
          <a:lstStyle>
            <a:lvl1pPr marL="0" indent="0" algn="r">
              <a:buNone/>
              <a:defRPr sz="2400" u="sng"/>
            </a:lvl1pPr>
            <a:lvl2pPr marL="0" algn="r">
              <a:buNone/>
              <a:defRPr/>
            </a:lvl2pPr>
            <a:lvl3pPr marL="0" algn="r">
              <a:buNone/>
              <a:defRPr/>
            </a:lvl3pPr>
            <a:lvl4pPr marL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71E1FC-C309-4908-B4CE-E397E7CF3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6947-5999-4CED-BAAA-453C4B54C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42EE-0306-4CDF-BA4A-4FE5ED3792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10BB4-4085-42B8-9AF0-F5F09DB0E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2731-C929-4A97-8E39-D959237B2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8AF9B-CA0F-46B0-9260-1C40506EB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FCF-9B1B-4D30-B0BC-4654E345DE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A7504-7A0E-4E41-BFC7-E807F911EB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8D4F-79DD-46A0-8E2E-C6C7BEADC9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7DEE9-88D3-40F3-9F1C-28D88D78B6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:\teaching\adv_cg\lectures\texture\chameleon_bum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76550"/>
            <a:ext cx="3881437" cy="3981450"/>
          </a:xfrm>
          <a:prstGeom prst="rect">
            <a:avLst/>
          </a:prstGeom>
          <a:noFill/>
        </p:spPr>
      </p:pic>
      <p:pic>
        <p:nvPicPr>
          <p:cNvPr id="6" name="Picture 5" descr="H:\teaching\adv_cg\lectures\texture\chamele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0"/>
            <a:ext cx="5181600" cy="44243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3736" y="703961"/>
            <a:ext cx="4372512" cy="1470025"/>
          </a:xfrm>
        </p:spPr>
        <p:txBody>
          <a:bodyPr/>
          <a:lstStyle/>
          <a:p>
            <a:r>
              <a:rPr lang="en-US" dirty="0" smtClean="0"/>
              <a:t>Bump Mapping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002833" y="4641980"/>
            <a:ext cx="4441371" cy="1752600"/>
          </a:xfrm>
        </p:spPr>
        <p:txBody>
          <a:bodyPr/>
          <a:lstStyle/>
          <a:p>
            <a:r>
              <a:rPr lang="en-US" dirty="0" smtClean="0"/>
              <a:t>CSE 781</a:t>
            </a:r>
          </a:p>
          <a:p>
            <a:r>
              <a:rPr lang="en-US" dirty="0" smtClean="0"/>
              <a:t>Roger Crawfis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Bump Mapping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new surface positions are then given by:</a:t>
            </a:r>
          </a:p>
          <a:p>
            <a:pPr lvl="2"/>
            <a:r>
              <a:rPr lang="en-US" b="1" dirty="0"/>
              <a:t>O’</a:t>
            </a:r>
            <a:r>
              <a:rPr lang="en-US" dirty="0"/>
              <a:t>(</a:t>
            </a:r>
            <a:r>
              <a:rPr lang="en-US" dirty="0" err="1"/>
              <a:t>u,v</a:t>
            </a:r>
            <a:r>
              <a:rPr lang="en-US" dirty="0"/>
              <a:t>) =</a:t>
            </a:r>
            <a:r>
              <a:rPr lang="en-US" b="1" dirty="0"/>
              <a:t> O</a:t>
            </a:r>
            <a:r>
              <a:rPr lang="en-US" dirty="0"/>
              <a:t>(</a:t>
            </a:r>
            <a:r>
              <a:rPr lang="en-US" dirty="0" err="1"/>
              <a:t>u,v</a:t>
            </a:r>
            <a:r>
              <a:rPr lang="en-US" dirty="0"/>
              <a:t>) + B(</a:t>
            </a:r>
            <a:r>
              <a:rPr lang="en-US" dirty="0" err="1"/>
              <a:t>u,v</a:t>
            </a:r>
            <a:r>
              <a:rPr lang="en-US" dirty="0"/>
              <a:t>) </a:t>
            </a:r>
            <a:r>
              <a:rPr lang="en-US" b="1" dirty="0"/>
              <a:t>N</a:t>
            </a:r>
          </a:p>
          <a:p>
            <a:pPr lvl="2"/>
            <a:r>
              <a:rPr lang="en-US" b="1" dirty="0"/>
              <a:t>Where, N = N / </a:t>
            </a:r>
            <a:r>
              <a:rPr lang="en-US" b="1" dirty="0">
                <a:cs typeface="Times New Roman" pitchFamily="18" charset="0"/>
              </a:rPr>
              <a:t>|</a:t>
            </a:r>
            <a:r>
              <a:rPr lang="en-US" b="1" dirty="0"/>
              <a:t>N</a:t>
            </a:r>
            <a:r>
              <a:rPr lang="en-US" b="1" dirty="0">
                <a:cs typeface="Times New Roman" pitchFamily="18" charset="0"/>
              </a:rPr>
              <a:t>|</a:t>
            </a:r>
          </a:p>
          <a:p>
            <a:r>
              <a:rPr lang="en-US" dirty="0">
                <a:cs typeface="Times New Roman" pitchFamily="18" charset="0"/>
              </a:rPr>
              <a:t>Differentiating leads to:</a:t>
            </a:r>
          </a:p>
          <a:p>
            <a:pPr lvl="2"/>
            <a:r>
              <a:rPr lang="en-US" b="1" dirty="0" err="1">
                <a:cs typeface="Times New Roman" pitchFamily="18" charset="0"/>
              </a:rPr>
              <a:t>O’</a:t>
            </a:r>
            <a:r>
              <a:rPr lang="en-US" b="1" baseline="-25000" dirty="0" err="1">
                <a:cs typeface="Times New Roman" pitchFamily="18" charset="0"/>
              </a:rPr>
              <a:t>u</a:t>
            </a:r>
            <a:r>
              <a:rPr lang="en-US" dirty="0">
                <a:cs typeface="Times New Roman" pitchFamily="18" charset="0"/>
              </a:rPr>
              <a:t> = </a:t>
            </a:r>
            <a:r>
              <a:rPr lang="en-US" b="1" dirty="0" err="1">
                <a:cs typeface="Times New Roman" pitchFamily="18" charset="0"/>
              </a:rPr>
              <a:t>O</a:t>
            </a:r>
            <a:r>
              <a:rPr lang="en-US" b="1" baseline="-25000" dirty="0" err="1">
                <a:cs typeface="Times New Roman" pitchFamily="18" charset="0"/>
              </a:rPr>
              <a:t>u</a:t>
            </a:r>
            <a:r>
              <a:rPr lang="en-US" dirty="0">
                <a:cs typeface="Times New Roman" pitchFamily="18" charset="0"/>
              </a:rPr>
              <a:t> + B</a:t>
            </a:r>
            <a:r>
              <a:rPr lang="en-US" baseline="-25000" dirty="0">
                <a:cs typeface="Times New Roman" pitchFamily="18" charset="0"/>
              </a:rPr>
              <a:t>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b="1" dirty="0">
                <a:cs typeface="Times New Roman" pitchFamily="18" charset="0"/>
              </a:rPr>
              <a:t>N</a:t>
            </a:r>
            <a:r>
              <a:rPr lang="en-US" dirty="0">
                <a:cs typeface="Times New Roman" pitchFamily="18" charset="0"/>
              </a:rPr>
              <a:t> + B (</a:t>
            </a:r>
            <a:r>
              <a:rPr lang="en-US" b="1" dirty="0">
                <a:cs typeface="Times New Roman" pitchFamily="18" charset="0"/>
              </a:rPr>
              <a:t>N</a:t>
            </a:r>
            <a:r>
              <a:rPr lang="en-US" dirty="0">
                <a:cs typeface="Times New Roman" pitchFamily="18" charset="0"/>
              </a:rPr>
              <a:t>)</a:t>
            </a:r>
            <a:r>
              <a:rPr lang="en-US" baseline="-25000" dirty="0">
                <a:cs typeface="Times New Roman" pitchFamily="18" charset="0"/>
              </a:rPr>
              <a:t>u</a:t>
            </a:r>
            <a:r>
              <a:rPr lang="en-US" dirty="0">
                <a:cs typeface="Times New Roman" pitchFamily="18" charset="0"/>
              </a:rPr>
              <a:t>   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 </a:t>
            </a:r>
            <a:r>
              <a:rPr lang="en-US" b="1" dirty="0" err="1">
                <a:cs typeface="Times New Roman" pitchFamily="18" charset="0"/>
              </a:rPr>
              <a:t>O’</a:t>
            </a:r>
            <a:r>
              <a:rPr lang="en-US" b="1" baseline="-25000" dirty="0" err="1">
                <a:cs typeface="Times New Roman" pitchFamily="18" charset="0"/>
              </a:rPr>
              <a:t>u</a:t>
            </a:r>
            <a:r>
              <a:rPr lang="en-US" dirty="0">
                <a:cs typeface="Times New Roman" pitchFamily="18" charset="0"/>
              </a:rPr>
              <a:t> = </a:t>
            </a:r>
            <a:r>
              <a:rPr lang="en-US" b="1" dirty="0" err="1">
                <a:cs typeface="Times New Roman" pitchFamily="18" charset="0"/>
              </a:rPr>
              <a:t>O</a:t>
            </a:r>
            <a:r>
              <a:rPr lang="en-US" b="1" baseline="-25000" dirty="0" err="1">
                <a:cs typeface="Times New Roman" pitchFamily="18" charset="0"/>
              </a:rPr>
              <a:t>u</a:t>
            </a:r>
            <a:r>
              <a:rPr lang="en-US" dirty="0">
                <a:cs typeface="Times New Roman" pitchFamily="18" charset="0"/>
              </a:rPr>
              <a:t> + B</a:t>
            </a:r>
            <a:r>
              <a:rPr lang="en-US" baseline="-25000" dirty="0">
                <a:cs typeface="Times New Roman" pitchFamily="18" charset="0"/>
              </a:rPr>
              <a:t>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b="1" dirty="0">
                <a:cs typeface="Times New Roman" pitchFamily="18" charset="0"/>
              </a:rPr>
              <a:t>N</a:t>
            </a:r>
            <a:r>
              <a:rPr lang="en-US" dirty="0">
                <a:cs typeface="Times New Roman" pitchFamily="18" charset="0"/>
              </a:rPr>
              <a:t> </a:t>
            </a:r>
          </a:p>
          <a:p>
            <a:pPr lvl="2"/>
            <a:r>
              <a:rPr lang="en-US" b="1" dirty="0" err="1">
                <a:cs typeface="Times New Roman" pitchFamily="18" charset="0"/>
              </a:rPr>
              <a:t>O’</a:t>
            </a:r>
            <a:r>
              <a:rPr lang="en-US" b="1" baseline="-25000" dirty="0" err="1">
                <a:cs typeface="Times New Roman" pitchFamily="18" charset="0"/>
              </a:rPr>
              <a:t>v</a:t>
            </a:r>
            <a:r>
              <a:rPr lang="en-US" dirty="0">
                <a:cs typeface="Times New Roman" pitchFamily="18" charset="0"/>
              </a:rPr>
              <a:t> = </a:t>
            </a:r>
            <a:r>
              <a:rPr lang="en-US" b="1" dirty="0" err="1">
                <a:cs typeface="Times New Roman" pitchFamily="18" charset="0"/>
              </a:rPr>
              <a:t>O</a:t>
            </a:r>
            <a:r>
              <a:rPr lang="en-US" b="1" baseline="-25000" dirty="0" err="1">
                <a:cs typeface="Times New Roman" pitchFamily="18" charset="0"/>
              </a:rPr>
              <a:t>v</a:t>
            </a:r>
            <a:r>
              <a:rPr lang="en-US" dirty="0">
                <a:cs typeface="Times New Roman" pitchFamily="18" charset="0"/>
              </a:rPr>
              <a:t> + </a:t>
            </a:r>
            <a:r>
              <a:rPr lang="en-US" dirty="0" err="1">
                <a:cs typeface="Times New Roman" pitchFamily="18" charset="0"/>
              </a:rPr>
              <a:t>B</a:t>
            </a:r>
            <a:r>
              <a:rPr lang="en-US" baseline="-25000" dirty="0" err="1">
                <a:cs typeface="Times New Roman" pitchFamily="18" charset="0"/>
              </a:rPr>
              <a:t>v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b="1" dirty="0">
                <a:cs typeface="Times New Roman" pitchFamily="18" charset="0"/>
              </a:rPr>
              <a:t>N</a:t>
            </a:r>
            <a:r>
              <a:rPr lang="en-US" dirty="0">
                <a:cs typeface="Times New Roman" pitchFamily="18" charset="0"/>
              </a:rPr>
              <a:t> + B (</a:t>
            </a:r>
            <a:r>
              <a:rPr lang="en-US" b="1" dirty="0">
                <a:cs typeface="Times New Roman" pitchFamily="18" charset="0"/>
              </a:rPr>
              <a:t>N</a:t>
            </a:r>
            <a:r>
              <a:rPr lang="en-US" dirty="0">
                <a:cs typeface="Times New Roman" pitchFamily="18" charset="0"/>
              </a:rPr>
              <a:t>)</a:t>
            </a:r>
            <a:r>
              <a:rPr lang="en-US" baseline="-25000" dirty="0">
                <a:cs typeface="Times New Roman" pitchFamily="18" charset="0"/>
              </a:rPr>
              <a:t>v</a:t>
            </a:r>
            <a:r>
              <a:rPr lang="en-US" dirty="0">
                <a:cs typeface="Times New Roman" pitchFamily="18" charset="0"/>
              </a:rPr>
              <a:t>    </a:t>
            </a:r>
            <a:r>
              <a:rPr lang="en-US" dirty="0">
                <a:cs typeface="Times New Roman" pitchFamily="18" charset="0"/>
                <a:sym typeface="Symbol" pitchFamily="18" charset="2"/>
              </a:rPr>
              <a:t> </a:t>
            </a:r>
            <a:r>
              <a:rPr lang="en-US" b="1" dirty="0" err="1">
                <a:cs typeface="Times New Roman" pitchFamily="18" charset="0"/>
              </a:rPr>
              <a:t>O’</a:t>
            </a:r>
            <a:r>
              <a:rPr lang="en-US" b="1" baseline="-25000" dirty="0" err="1">
                <a:cs typeface="Times New Roman" pitchFamily="18" charset="0"/>
              </a:rPr>
              <a:t>v</a:t>
            </a:r>
            <a:r>
              <a:rPr lang="en-US" dirty="0">
                <a:cs typeface="Times New Roman" pitchFamily="18" charset="0"/>
              </a:rPr>
              <a:t> = </a:t>
            </a:r>
            <a:r>
              <a:rPr lang="en-US" b="1" dirty="0" err="1">
                <a:cs typeface="Times New Roman" pitchFamily="18" charset="0"/>
              </a:rPr>
              <a:t>O</a:t>
            </a:r>
            <a:r>
              <a:rPr lang="en-US" b="1" baseline="-25000" dirty="0" err="1">
                <a:cs typeface="Times New Roman" pitchFamily="18" charset="0"/>
              </a:rPr>
              <a:t>v</a:t>
            </a:r>
            <a:r>
              <a:rPr lang="en-US" dirty="0">
                <a:cs typeface="Times New Roman" pitchFamily="18" charset="0"/>
              </a:rPr>
              <a:t> + </a:t>
            </a:r>
            <a:r>
              <a:rPr lang="en-US" dirty="0" err="1">
                <a:cs typeface="Times New Roman" pitchFamily="18" charset="0"/>
              </a:rPr>
              <a:t>B</a:t>
            </a:r>
            <a:r>
              <a:rPr lang="en-US" baseline="-25000" dirty="0" err="1">
                <a:cs typeface="Times New Roman" pitchFamily="18" charset="0"/>
              </a:rPr>
              <a:t>v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b="1" dirty="0">
                <a:cs typeface="Times New Roman" pitchFamily="18" charset="0"/>
              </a:rPr>
              <a:t>N</a:t>
            </a:r>
            <a:r>
              <a:rPr lang="en-US" dirty="0">
                <a:cs typeface="Times New Roman" pitchFamily="18" charset="0"/>
              </a:rPr>
              <a:t> </a:t>
            </a:r>
          </a:p>
          <a:p>
            <a:pPr lvl="1">
              <a:buFontTx/>
              <a:buNone/>
            </a:pPr>
            <a:r>
              <a:rPr lang="en-US" dirty="0">
                <a:cs typeface="Times New Roman" pitchFamily="18" charset="0"/>
              </a:rPr>
              <a:t>If B is </a:t>
            </a:r>
            <a:r>
              <a:rPr lang="en-US" dirty="0" smtClean="0">
                <a:cs typeface="Times New Roman" pitchFamily="18" charset="0"/>
              </a:rPr>
              <a:t>small (remember it is a small height </a:t>
            </a:r>
            <a:r>
              <a:rPr lang="en-US" dirty="0" err="1" smtClean="0">
                <a:cs typeface="Times New Roman" pitchFamily="18" charset="0"/>
              </a:rPr>
              <a:t>pertubation</a:t>
            </a:r>
            <a:r>
              <a:rPr lang="en-US" dirty="0" smtClean="0">
                <a:cs typeface="Times New Roman" pitchFamily="18" charset="0"/>
              </a:rPr>
              <a:t>).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Bump Mapping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leads to a new normal:</a:t>
            </a:r>
          </a:p>
          <a:p>
            <a:pPr lvl="2"/>
            <a:r>
              <a:rPr lang="en-US" b="1" dirty="0"/>
              <a:t>N’</a:t>
            </a:r>
            <a:r>
              <a:rPr lang="en-US" dirty="0"/>
              <a:t>(</a:t>
            </a:r>
            <a:r>
              <a:rPr lang="en-US" dirty="0" err="1"/>
              <a:t>u,v</a:t>
            </a:r>
            <a:r>
              <a:rPr lang="en-US" dirty="0"/>
              <a:t>) </a:t>
            </a:r>
            <a:r>
              <a:rPr lang="en-US" b="1" dirty="0">
                <a:sym typeface="Symbol"/>
              </a:rPr>
              <a:t></a:t>
            </a:r>
            <a:r>
              <a:rPr lang="en-US" dirty="0" smtClean="0"/>
              <a:t> </a:t>
            </a:r>
            <a:r>
              <a:rPr lang="en-US" b="1" dirty="0" err="1" smtClean="0">
                <a:cs typeface="Times New Roman" pitchFamily="18" charset="0"/>
              </a:rPr>
              <a:t>O’</a:t>
            </a:r>
            <a:r>
              <a:rPr lang="en-US" b="1" baseline="-25000" dirty="0" err="1" smtClean="0">
                <a:cs typeface="Times New Roman" pitchFamily="18" charset="0"/>
              </a:rPr>
              <a:t>u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b="1" dirty="0" smtClean="0">
                <a:sym typeface="Symbol" pitchFamily="18" charset="2"/>
              </a:rPr>
              <a:t> </a:t>
            </a:r>
            <a:r>
              <a:rPr lang="en-US" b="1" dirty="0" err="1" smtClean="0">
                <a:cs typeface="Times New Roman" pitchFamily="18" charset="0"/>
              </a:rPr>
              <a:t>O’</a:t>
            </a:r>
            <a:r>
              <a:rPr lang="en-US" b="1" baseline="-25000" dirty="0" err="1" smtClean="0">
                <a:cs typeface="Times New Roman" pitchFamily="18" charset="0"/>
              </a:rPr>
              <a:t>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   =  </a:t>
            </a:r>
            <a:r>
              <a:rPr lang="en-US" b="1" dirty="0" err="1"/>
              <a:t>O</a:t>
            </a:r>
            <a:r>
              <a:rPr lang="en-US" b="1" baseline="-25000" dirty="0" err="1"/>
              <a:t>u</a:t>
            </a:r>
            <a:r>
              <a:rPr lang="en-US" b="1" dirty="0"/>
              <a:t> </a:t>
            </a:r>
            <a:r>
              <a:rPr lang="en-US" b="1" dirty="0">
                <a:sym typeface="Symbol" pitchFamily="18" charset="2"/>
              </a:rPr>
              <a:t></a:t>
            </a:r>
            <a:r>
              <a:rPr lang="en-US" b="1" dirty="0"/>
              <a:t> </a:t>
            </a:r>
            <a:r>
              <a:rPr lang="en-US" b="1" dirty="0" err="1"/>
              <a:t>O</a:t>
            </a:r>
            <a:r>
              <a:rPr lang="en-US" b="1" baseline="-25000" dirty="0" err="1"/>
              <a:t>v</a:t>
            </a:r>
            <a:r>
              <a:rPr lang="en-US" dirty="0"/>
              <a:t> - </a:t>
            </a:r>
            <a:r>
              <a:rPr lang="en-US" dirty="0">
                <a:cs typeface="Times New Roman" pitchFamily="18" charset="0"/>
              </a:rPr>
              <a:t>B</a:t>
            </a:r>
            <a:r>
              <a:rPr lang="en-US" baseline="-25000" dirty="0">
                <a:cs typeface="Times New Roman" pitchFamily="18" charset="0"/>
              </a:rPr>
              <a:t>u</a:t>
            </a:r>
            <a:r>
              <a:rPr lang="en-US" dirty="0">
                <a:cs typeface="Times New Roman" pitchFamily="18" charset="0"/>
              </a:rPr>
              <a:t>(</a:t>
            </a:r>
            <a:r>
              <a:rPr lang="en-US" b="1" dirty="0">
                <a:cs typeface="Times New Roman" pitchFamily="18" charset="0"/>
              </a:rPr>
              <a:t>N </a:t>
            </a:r>
            <a:r>
              <a:rPr lang="en-US" b="1" dirty="0">
                <a:sym typeface="Symbol" pitchFamily="18" charset="2"/>
              </a:rPr>
              <a:t></a:t>
            </a:r>
            <a:r>
              <a:rPr lang="en-US" b="1" dirty="0"/>
              <a:t> </a:t>
            </a:r>
            <a:r>
              <a:rPr lang="en-US" b="1" dirty="0" err="1"/>
              <a:t>O</a:t>
            </a:r>
            <a:r>
              <a:rPr lang="en-US" b="1" baseline="-25000" dirty="0" err="1"/>
              <a:t>v</a:t>
            </a:r>
            <a:r>
              <a:rPr lang="en-US" b="1" dirty="0"/>
              <a:t>) + </a:t>
            </a:r>
            <a:r>
              <a:rPr lang="en-US" dirty="0" err="1"/>
              <a:t>B</a:t>
            </a:r>
            <a:r>
              <a:rPr lang="en-US" baseline="-25000" dirty="0" err="1"/>
              <a:t>v</a:t>
            </a:r>
            <a:r>
              <a:rPr lang="en-US" b="1" dirty="0"/>
              <a:t>(</a:t>
            </a:r>
            <a:r>
              <a:rPr lang="en-US" b="1" dirty="0">
                <a:cs typeface="Times New Roman" pitchFamily="18" charset="0"/>
              </a:rPr>
              <a:t>N </a:t>
            </a:r>
            <a:r>
              <a:rPr lang="en-US" b="1" dirty="0">
                <a:sym typeface="Symbol" pitchFamily="18" charset="2"/>
              </a:rPr>
              <a:t></a:t>
            </a:r>
            <a:r>
              <a:rPr lang="en-US" b="1" dirty="0"/>
              <a:t> </a:t>
            </a:r>
            <a:r>
              <a:rPr lang="en-US" b="1" dirty="0" err="1"/>
              <a:t>O</a:t>
            </a:r>
            <a:r>
              <a:rPr lang="en-US" b="1" baseline="-25000" dirty="0" err="1"/>
              <a:t>u</a:t>
            </a:r>
            <a:r>
              <a:rPr lang="en-US" b="1" dirty="0"/>
              <a:t>) </a:t>
            </a:r>
          </a:p>
          <a:p>
            <a:pPr lvl="4">
              <a:buFontTx/>
              <a:buNone/>
            </a:pPr>
            <a:r>
              <a:rPr lang="en-US" sz="2400" b="1" dirty="0"/>
              <a:t>		+ </a:t>
            </a:r>
            <a:r>
              <a:rPr lang="en-US" sz="2400" dirty="0">
                <a:cs typeface="Times New Roman" pitchFamily="18" charset="0"/>
              </a:rPr>
              <a:t>B</a:t>
            </a:r>
            <a:r>
              <a:rPr lang="en-US" sz="2400" baseline="-25000" dirty="0">
                <a:cs typeface="Times New Roman" pitchFamily="18" charset="0"/>
              </a:rPr>
              <a:t>u </a:t>
            </a:r>
            <a:r>
              <a:rPr lang="en-US" sz="2400" dirty="0" err="1"/>
              <a:t>B</a:t>
            </a:r>
            <a:r>
              <a:rPr lang="en-US" sz="2400" baseline="-25000" dirty="0" err="1"/>
              <a:t>v</a:t>
            </a:r>
            <a:r>
              <a:rPr lang="en-US" sz="2400" b="1" dirty="0"/>
              <a:t>(N </a:t>
            </a:r>
            <a:r>
              <a:rPr lang="en-US" sz="2400" b="1" dirty="0">
                <a:sym typeface="Symbol" pitchFamily="18" charset="2"/>
              </a:rPr>
              <a:t></a:t>
            </a:r>
            <a:r>
              <a:rPr lang="en-US" sz="2400" b="1" dirty="0"/>
              <a:t> N)</a:t>
            </a:r>
          </a:p>
          <a:p>
            <a:pPr lvl="4">
              <a:buNone/>
            </a:pPr>
            <a:r>
              <a:rPr lang="en-US" sz="2400" b="1" dirty="0" smtClean="0">
                <a:sym typeface="Symbol"/>
              </a:rPr>
              <a:t>= </a:t>
            </a:r>
            <a:r>
              <a:rPr lang="en-US" sz="2400" b="1" dirty="0" smtClean="0"/>
              <a:t> </a:t>
            </a:r>
            <a:r>
              <a:rPr lang="en-US" sz="2400" b="1" dirty="0"/>
              <a:t>N - </a:t>
            </a:r>
            <a:r>
              <a:rPr lang="en-US" sz="2400" dirty="0">
                <a:cs typeface="Times New Roman" pitchFamily="18" charset="0"/>
              </a:rPr>
              <a:t>B</a:t>
            </a:r>
            <a:r>
              <a:rPr lang="en-US" sz="2400" baseline="-25000" dirty="0">
                <a:cs typeface="Times New Roman" pitchFamily="18" charset="0"/>
              </a:rPr>
              <a:t>u</a:t>
            </a:r>
            <a:r>
              <a:rPr lang="en-US" sz="2400" dirty="0">
                <a:cs typeface="Times New Roman" pitchFamily="18" charset="0"/>
              </a:rPr>
              <a:t>(</a:t>
            </a:r>
            <a:r>
              <a:rPr lang="en-US" sz="2400" b="1" dirty="0">
                <a:cs typeface="Times New Roman" pitchFamily="18" charset="0"/>
              </a:rPr>
              <a:t>N </a:t>
            </a:r>
            <a:r>
              <a:rPr lang="en-US" sz="2400" b="1" dirty="0">
                <a:sym typeface="Symbol" pitchFamily="18" charset="2"/>
              </a:rPr>
              <a:t></a:t>
            </a:r>
            <a:r>
              <a:rPr lang="en-US" sz="2400" b="1" dirty="0"/>
              <a:t> </a:t>
            </a:r>
            <a:r>
              <a:rPr lang="en-US" sz="2400" b="1" dirty="0" err="1"/>
              <a:t>O</a:t>
            </a:r>
            <a:r>
              <a:rPr lang="en-US" sz="2400" b="1" baseline="-25000" dirty="0" err="1"/>
              <a:t>v</a:t>
            </a:r>
            <a:r>
              <a:rPr lang="en-US" sz="2400" b="1" dirty="0"/>
              <a:t>) + </a:t>
            </a:r>
            <a:r>
              <a:rPr lang="en-US" sz="2400" dirty="0" err="1"/>
              <a:t>B</a:t>
            </a:r>
            <a:r>
              <a:rPr lang="en-US" sz="2400" baseline="-25000" dirty="0" err="1"/>
              <a:t>v</a:t>
            </a:r>
            <a:r>
              <a:rPr lang="en-US" sz="2400" b="1" dirty="0"/>
              <a:t>(</a:t>
            </a:r>
            <a:r>
              <a:rPr lang="en-US" sz="2400" b="1" dirty="0">
                <a:cs typeface="Times New Roman" pitchFamily="18" charset="0"/>
              </a:rPr>
              <a:t>N </a:t>
            </a:r>
            <a:r>
              <a:rPr lang="en-US" sz="2400" b="1" dirty="0">
                <a:sym typeface="Symbol" pitchFamily="18" charset="2"/>
              </a:rPr>
              <a:t></a:t>
            </a:r>
            <a:r>
              <a:rPr lang="en-US" sz="2400" b="1" dirty="0"/>
              <a:t> </a:t>
            </a:r>
            <a:r>
              <a:rPr lang="en-US" sz="2400" b="1" dirty="0" err="1"/>
              <a:t>O</a:t>
            </a:r>
            <a:r>
              <a:rPr lang="en-US" sz="2400" b="1" baseline="-25000" dirty="0" err="1"/>
              <a:t>u</a:t>
            </a:r>
            <a:r>
              <a:rPr lang="en-US" sz="2400" b="1" dirty="0"/>
              <a:t>) </a:t>
            </a:r>
          </a:p>
          <a:p>
            <a:pPr lvl="4">
              <a:buNone/>
            </a:pPr>
            <a:r>
              <a:rPr lang="en-US" sz="2400" b="1" dirty="0" smtClean="0">
                <a:sym typeface="Symbol"/>
              </a:rPr>
              <a:t>=  </a:t>
            </a:r>
            <a:r>
              <a:rPr lang="en-US" sz="2400" b="1" dirty="0" smtClean="0"/>
              <a:t>N </a:t>
            </a:r>
            <a:r>
              <a:rPr lang="en-US" sz="2400" b="1" dirty="0"/>
              <a:t>+ D</a:t>
            </a:r>
          </a:p>
        </p:txBody>
      </p:sp>
      <p:grpSp>
        <p:nvGrpSpPr>
          <p:cNvPr id="328708" name="Group 4"/>
          <p:cNvGrpSpPr>
            <a:grpSpLocks/>
          </p:cNvGrpSpPr>
          <p:nvPr/>
        </p:nvGrpSpPr>
        <p:grpSpPr bwMode="auto">
          <a:xfrm>
            <a:off x="5091113" y="4308475"/>
            <a:ext cx="3019425" cy="2101850"/>
            <a:chOff x="3417" y="2698"/>
            <a:chExt cx="1902" cy="1324"/>
          </a:xfrm>
        </p:grpSpPr>
        <p:sp>
          <p:nvSpPr>
            <p:cNvPr id="328709" name="Freeform 5"/>
            <p:cNvSpPr>
              <a:spLocks/>
            </p:cNvSpPr>
            <p:nvPr/>
          </p:nvSpPr>
          <p:spPr bwMode="auto">
            <a:xfrm>
              <a:off x="3417" y="2908"/>
              <a:ext cx="1902" cy="1114"/>
            </a:xfrm>
            <a:custGeom>
              <a:avLst/>
              <a:gdLst/>
              <a:ahLst/>
              <a:cxnLst>
                <a:cxn ang="0">
                  <a:pos x="70" y="623"/>
                </a:cxn>
                <a:cxn ang="0">
                  <a:pos x="470" y="680"/>
                </a:cxn>
                <a:cxn ang="0">
                  <a:pos x="690" y="980"/>
                </a:cxn>
                <a:cxn ang="0">
                  <a:pos x="733" y="993"/>
                </a:cxn>
                <a:cxn ang="0">
                  <a:pos x="1723" y="254"/>
                </a:cxn>
                <a:cxn ang="0">
                  <a:pos x="1810" y="166"/>
                </a:cxn>
                <a:cxn ang="0">
                  <a:pos x="1291" y="16"/>
                </a:cxn>
                <a:cxn ang="0">
                  <a:pos x="921" y="72"/>
                </a:cxn>
                <a:cxn ang="0">
                  <a:pos x="890" y="97"/>
                </a:cxn>
                <a:cxn ang="0">
                  <a:pos x="70" y="623"/>
                </a:cxn>
              </a:cxnLst>
              <a:rect l="0" t="0" r="r" b="b"/>
              <a:pathLst>
                <a:path w="1902" h="1114">
                  <a:moveTo>
                    <a:pt x="70" y="623"/>
                  </a:moveTo>
                  <a:cubicBezTo>
                    <a:pt x="0" y="720"/>
                    <a:pt x="367" y="621"/>
                    <a:pt x="470" y="680"/>
                  </a:cubicBezTo>
                  <a:cubicBezTo>
                    <a:pt x="573" y="739"/>
                    <a:pt x="646" y="928"/>
                    <a:pt x="690" y="980"/>
                  </a:cubicBezTo>
                  <a:cubicBezTo>
                    <a:pt x="734" y="1032"/>
                    <a:pt x="561" y="1114"/>
                    <a:pt x="733" y="993"/>
                  </a:cubicBezTo>
                  <a:cubicBezTo>
                    <a:pt x="905" y="872"/>
                    <a:pt x="1544" y="392"/>
                    <a:pt x="1723" y="254"/>
                  </a:cubicBezTo>
                  <a:cubicBezTo>
                    <a:pt x="1902" y="116"/>
                    <a:pt x="1882" y="206"/>
                    <a:pt x="1810" y="166"/>
                  </a:cubicBezTo>
                  <a:cubicBezTo>
                    <a:pt x="1738" y="126"/>
                    <a:pt x="1439" y="32"/>
                    <a:pt x="1291" y="16"/>
                  </a:cubicBezTo>
                  <a:cubicBezTo>
                    <a:pt x="1143" y="0"/>
                    <a:pt x="988" y="59"/>
                    <a:pt x="921" y="72"/>
                  </a:cubicBezTo>
                  <a:cubicBezTo>
                    <a:pt x="854" y="85"/>
                    <a:pt x="1032" y="6"/>
                    <a:pt x="890" y="97"/>
                  </a:cubicBezTo>
                  <a:cubicBezTo>
                    <a:pt x="748" y="188"/>
                    <a:pt x="140" y="526"/>
                    <a:pt x="70" y="62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710" name="Line 6"/>
            <p:cNvSpPr>
              <a:spLocks noChangeShapeType="1"/>
            </p:cNvSpPr>
            <p:nvPr/>
          </p:nvSpPr>
          <p:spPr bwMode="auto">
            <a:xfrm flipH="1" flipV="1">
              <a:off x="4045" y="2698"/>
              <a:ext cx="87" cy="6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711" name="Line 7"/>
            <p:cNvSpPr>
              <a:spLocks noChangeShapeType="1"/>
            </p:cNvSpPr>
            <p:nvPr/>
          </p:nvSpPr>
          <p:spPr bwMode="auto">
            <a:xfrm flipV="1">
              <a:off x="4138" y="3055"/>
              <a:ext cx="376" cy="2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712" name="Line 8"/>
            <p:cNvSpPr>
              <a:spLocks noChangeShapeType="1"/>
            </p:cNvSpPr>
            <p:nvPr/>
          </p:nvSpPr>
          <p:spPr bwMode="auto">
            <a:xfrm>
              <a:off x="4138" y="3306"/>
              <a:ext cx="489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8713" name="Text Box 9"/>
            <p:cNvSpPr txBox="1">
              <a:spLocks noChangeArrowheads="1"/>
            </p:cNvSpPr>
            <p:nvPr/>
          </p:nvSpPr>
          <p:spPr bwMode="auto">
            <a:xfrm>
              <a:off x="3817" y="2743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N</a:t>
              </a:r>
            </a:p>
          </p:txBody>
        </p:sp>
      </p:grpSp>
      <p:sp>
        <p:nvSpPr>
          <p:cNvPr id="328714" name="Line 10"/>
          <p:cNvSpPr>
            <a:spLocks noChangeShapeType="1"/>
          </p:cNvSpPr>
          <p:nvPr/>
        </p:nvSpPr>
        <p:spPr bwMode="auto">
          <a:xfrm flipV="1">
            <a:off x="6102350" y="4313238"/>
            <a:ext cx="377825" cy="206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8715" name="Text Box 11"/>
          <p:cNvSpPr txBox="1">
            <a:spLocks noChangeArrowheads="1"/>
          </p:cNvSpPr>
          <p:nvPr/>
        </p:nvSpPr>
        <p:spPr bwMode="auto">
          <a:xfrm>
            <a:off x="6100763" y="3957638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D</a:t>
            </a:r>
          </a:p>
        </p:txBody>
      </p:sp>
      <p:sp>
        <p:nvSpPr>
          <p:cNvPr id="328716" name="Line 12"/>
          <p:cNvSpPr>
            <a:spLocks noChangeShapeType="1"/>
          </p:cNvSpPr>
          <p:nvPr/>
        </p:nvSpPr>
        <p:spPr bwMode="auto">
          <a:xfrm flipV="1">
            <a:off x="6221413" y="4322763"/>
            <a:ext cx="239712" cy="9445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8717" name="Text Box 13"/>
          <p:cNvSpPr txBox="1">
            <a:spLocks noChangeArrowheads="1"/>
          </p:cNvSpPr>
          <p:nvPr/>
        </p:nvSpPr>
        <p:spPr bwMode="auto">
          <a:xfrm>
            <a:off x="6745288" y="4086225"/>
            <a:ext cx="42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N’</a:t>
            </a:r>
          </a:p>
        </p:txBody>
      </p:sp>
      <p:sp>
        <p:nvSpPr>
          <p:cNvPr id="328718" name="Freeform 14"/>
          <p:cNvSpPr>
            <a:spLocks/>
          </p:cNvSpPr>
          <p:nvPr/>
        </p:nvSpPr>
        <p:spPr bwMode="auto">
          <a:xfrm>
            <a:off x="6380163" y="4364038"/>
            <a:ext cx="417512" cy="255587"/>
          </a:xfrm>
          <a:custGeom>
            <a:avLst/>
            <a:gdLst/>
            <a:ahLst/>
            <a:cxnLst>
              <a:cxn ang="0">
                <a:pos x="0" y="156"/>
              </a:cxn>
              <a:cxn ang="0">
                <a:pos x="76" y="100"/>
              </a:cxn>
              <a:cxn ang="0">
                <a:pos x="69" y="156"/>
              </a:cxn>
              <a:cxn ang="0">
                <a:pos x="126" y="131"/>
              </a:cxn>
              <a:cxn ang="0">
                <a:pos x="263" y="0"/>
              </a:cxn>
            </a:cxnLst>
            <a:rect l="0" t="0" r="r" b="b"/>
            <a:pathLst>
              <a:path w="263" h="161">
                <a:moveTo>
                  <a:pt x="0" y="156"/>
                </a:moveTo>
                <a:cubicBezTo>
                  <a:pt x="32" y="128"/>
                  <a:pt x="65" y="100"/>
                  <a:pt x="76" y="100"/>
                </a:cubicBezTo>
                <a:cubicBezTo>
                  <a:pt x="87" y="100"/>
                  <a:pt x="61" y="151"/>
                  <a:pt x="69" y="156"/>
                </a:cubicBezTo>
                <a:cubicBezTo>
                  <a:pt x="77" y="161"/>
                  <a:pt x="94" y="157"/>
                  <a:pt x="126" y="131"/>
                </a:cubicBezTo>
                <a:cubicBezTo>
                  <a:pt x="158" y="105"/>
                  <a:pt x="210" y="52"/>
                  <a:pt x="26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8719" name="Line 15"/>
          <p:cNvSpPr>
            <a:spLocks noChangeShapeType="1"/>
          </p:cNvSpPr>
          <p:nvPr/>
        </p:nvSpPr>
        <p:spPr bwMode="auto">
          <a:xfrm>
            <a:off x="6232525" y="5278438"/>
            <a:ext cx="247650" cy="5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8720" name="Line 16"/>
          <p:cNvSpPr>
            <a:spLocks noChangeShapeType="1"/>
          </p:cNvSpPr>
          <p:nvPr/>
        </p:nvSpPr>
        <p:spPr bwMode="auto">
          <a:xfrm flipV="1">
            <a:off x="6223000" y="5108575"/>
            <a:ext cx="249238" cy="169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Bump Mapping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For efficiency, can store B</a:t>
            </a:r>
            <a:r>
              <a:rPr lang="en-US" sz="2800" baseline="-25000" dirty="0"/>
              <a:t>u</a:t>
            </a:r>
            <a:r>
              <a:rPr lang="en-US" sz="2800" dirty="0"/>
              <a:t> and </a:t>
            </a:r>
            <a:r>
              <a:rPr lang="en-US" sz="2800" dirty="0" err="1"/>
              <a:t>B</a:t>
            </a:r>
            <a:r>
              <a:rPr lang="en-US" sz="2800" baseline="-25000" dirty="0" err="1"/>
              <a:t>v</a:t>
            </a:r>
            <a:r>
              <a:rPr lang="en-US" sz="2800" dirty="0"/>
              <a:t> in a 2-component texture map. </a:t>
            </a:r>
          </a:p>
          <a:p>
            <a:pPr lvl="1"/>
            <a:r>
              <a:rPr lang="en-US" sz="2400" dirty="0"/>
              <a:t>This is commonly called </a:t>
            </a:r>
            <a:r>
              <a:rPr lang="en-US" sz="2400" dirty="0" smtClean="0"/>
              <a:t>an </a:t>
            </a:r>
            <a:r>
              <a:rPr lang="en-US" sz="2400" i="1" dirty="0"/>
              <a:t>offset vector</a:t>
            </a:r>
            <a:r>
              <a:rPr lang="en-US" sz="2400" dirty="0"/>
              <a:t> map.</a:t>
            </a:r>
          </a:p>
          <a:p>
            <a:pPr lvl="1"/>
            <a:r>
              <a:rPr lang="en-US" sz="2400" dirty="0"/>
              <a:t>Note: It is oriented in tangent-space, not </a:t>
            </a:r>
            <a:r>
              <a:rPr lang="en-US" sz="2400" dirty="0" smtClean="0"/>
              <a:t>object space</a:t>
            </a:r>
            <a:r>
              <a:rPr lang="en-US" sz="2400" dirty="0"/>
              <a:t>.</a:t>
            </a:r>
          </a:p>
          <a:p>
            <a:r>
              <a:rPr lang="en-US" sz="2800" dirty="0"/>
              <a:t>The cross products are geometry terms </a:t>
            </a:r>
            <a:r>
              <a:rPr lang="en-US" sz="2800" dirty="0" smtClean="0"/>
              <a:t>only (we only care about the relative direction).</a:t>
            </a:r>
            <a:endParaRPr lang="en-US" sz="2800" dirty="0"/>
          </a:p>
          <a:p>
            <a:r>
              <a:rPr lang="en-US" sz="2800" b="1" dirty="0"/>
              <a:t>N’</a:t>
            </a:r>
            <a:r>
              <a:rPr lang="en-US" sz="2800" dirty="0"/>
              <a:t> will of course need to be normalized after the calculation and before lighting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Bump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alternative representation of bump maps can be viewed as a </a:t>
            </a:r>
            <a:r>
              <a:rPr lang="en-US" i="1" dirty="0" smtClean="0"/>
              <a:t>rotation</a:t>
            </a:r>
            <a:r>
              <a:rPr lang="en-US" dirty="0" smtClean="0"/>
              <a:t> of the normal.</a:t>
            </a:r>
          </a:p>
          <a:p>
            <a:r>
              <a:rPr lang="en-US" dirty="0" smtClean="0"/>
              <a:t>The rotation axis is the cross-product of N and N’.</a:t>
            </a:r>
          </a:p>
          <a:p>
            <a:endParaRPr lang="en-US" dirty="0"/>
          </a:p>
        </p:txBody>
      </p:sp>
      <p:graphicFrame>
        <p:nvGraphicFramePr>
          <p:cNvPr id="666626" name="Object 2"/>
          <p:cNvGraphicFramePr>
            <a:graphicFrameLocks noChangeAspect="1"/>
          </p:cNvGraphicFramePr>
          <p:nvPr/>
        </p:nvGraphicFramePr>
        <p:xfrm>
          <a:off x="1302398" y="3956342"/>
          <a:ext cx="5844916" cy="638238"/>
        </p:xfrm>
        <a:graphic>
          <a:graphicData uri="http://schemas.openxmlformats.org/presentationml/2006/ole">
            <p:oleObj spid="_x0000_s666626" name="Equation" r:id="rId3" imgW="2209680" imgH="241200" progId="Equation.3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52400" y="5638800"/>
            <a:ext cx="8991600" cy="1219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914775"/>
            <a:ext cx="2895600" cy="289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0813" cy="989013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Bump Mapping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0813" cy="4113213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 smtClean="0"/>
              <a:t>Store in a texture and </a:t>
            </a:r>
            <a:r>
              <a:rPr lang="en-GB" dirty="0" smtClean="0"/>
              <a:t>u</a:t>
            </a:r>
            <a:r>
              <a:rPr lang="en-GB" dirty="0" smtClean="0"/>
              <a:t>se </a:t>
            </a:r>
            <a:r>
              <a:rPr lang="en-GB" dirty="0"/>
              <a:t>textures to alter the surface normal</a:t>
            </a:r>
          </a:p>
          <a:p>
            <a:pPr lvl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Does not change the </a:t>
            </a:r>
            <a:r>
              <a:rPr lang="en-GB" dirty="0" smtClean="0"/>
              <a:t>shape </a:t>
            </a:r>
            <a:r>
              <a:rPr lang="en-GB" dirty="0"/>
              <a:t>of the surface</a:t>
            </a:r>
          </a:p>
          <a:p>
            <a:pPr lvl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dirty="0"/>
              <a:t>Just shaded as if it were a different shape</a:t>
            </a:r>
          </a:p>
          <a:p>
            <a:pPr>
              <a:lnSpc>
                <a:spcPct val="93000"/>
              </a:lnSpc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dirty="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731838" y="6581775"/>
            <a:ext cx="2127250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buClr>
                <a:srgbClr val="B2B2B2"/>
              </a:buClr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000000"/>
                </a:solidFill>
                <a:latin typeface="Tahoma" pitchFamily="34" charset="0"/>
              </a:rPr>
              <a:t>Sphere w/Diffuse Texture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914775"/>
            <a:ext cx="2687638" cy="2687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3806825" y="6505575"/>
            <a:ext cx="1506538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buClr>
                <a:srgbClr val="B2B2B2"/>
              </a:buClr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000000"/>
                </a:solidFill>
                <a:latin typeface="Tahoma" pitchFamily="34" charset="0"/>
              </a:rPr>
              <a:t>Swirly Bump Map</a:t>
            </a:r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3914775"/>
            <a:ext cx="2895600" cy="2895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5778500" y="6581775"/>
            <a:ext cx="3159125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buClr>
                <a:srgbClr val="B2B2B2"/>
              </a:buClr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000000"/>
                </a:solidFill>
                <a:latin typeface="Tahoma" pitchFamily="34" charset="0"/>
              </a:rPr>
              <a:t>Sphere w/Diffuse Texture &amp; Bump Map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0813" cy="989013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/>
              <a:t>Simple textures work great</a:t>
            </a:r>
            <a:endParaRPr lang="en-GB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76400"/>
            <a:ext cx="2962275" cy="518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4875" y="1990725"/>
            <a:ext cx="2209800" cy="220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1738" y="1600200"/>
            <a:ext cx="2862262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96875" y="6583363"/>
            <a:ext cx="2589213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buClr>
                <a:srgbClr val="B2B2B2"/>
              </a:buClr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000000"/>
                </a:solidFill>
                <a:latin typeface="Tahoma" pitchFamily="34" charset="0"/>
              </a:rPr>
              <a:t>Cylinder w/Diffuse Texture Map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581400" y="4419600"/>
            <a:ext cx="2133600" cy="1068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  <a:buClr>
                <a:srgbClr val="B2B2B2"/>
              </a:buClr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>
                <a:solidFill>
                  <a:srgbClr val="FFFFFF"/>
                </a:solidFill>
                <a:latin typeface="Tahoma" pitchFamily="34" charset="0"/>
              </a:rPr>
              <a:t>Bump Map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6086475" y="6583363"/>
            <a:ext cx="3035300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buClr>
                <a:srgbClr val="B2B2B2"/>
              </a:buClr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>
                <a:solidFill>
                  <a:srgbClr val="000000"/>
                </a:solidFill>
                <a:latin typeface="Tahoma" pitchFamily="34" charset="0"/>
              </a:rPr>
              <a:t>Cylinder w/Texture Map &amp; Bump Map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0813" cy="989013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/>
              <a:t>What's Missing?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226050" cy="4113213"/>
          </a:xfrm>
          <a:ln/>
        </p:spPr>
        <p:txBody>
          <a:bodyPr/>
          <a:lstStyle/>
          <a:p>
            <a:pPr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/>
              <a:t>There are no bumps on </a:t>
            </a:r>
            <a:br>
              <a:rPr lang="en-GB"/>
            </a:br>
            <a:r>
              <a:rPr lang="en-GB"/>
              <a:t>the silhouette of a </a:t>
            </a:r>
            <a:br>
              <a:rPr lang="en-GB"/>
            </a:br>
            <a:r>
              <a:rPr lang="en-GB"/>
              <a:t>bump-mapped object</a:t>
            </a:r>
          </a:p>
          <a:p>
            <a:pPr>
              <a:lnSpc>
                <a:spcPct val="93000"/>
              </a:lnSpc>
              <a:buFont typeface="Times New Roman" pitchFamily="18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 l="12143" r="10921"/>
          <a:stretch>
            <a:fillRect/>
          </a:stretch>
        </p:blipFill>
        <p:spPr bwMode="auto">
          <a:xfrm>
            <a:off x="6781800" y="1066800"/>
            <a:ext cx="2201863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7975" y="3505200"/>
            <a:ext cx="2579688" cy="2579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Bump Mapping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We can store:</a:t>
            </a:r>
          </a:p>
          <a:p>
            <a:pPr lvl="1"/>
            <a:r>
              <a:rPr lang="en-US" dirty="0"/>
              <a:t>The height </a:t>
            </a:r>
            <a:r>
              <a:rPr lang="en-US" dirty="0" smtClean="0"/>
              <a:t>displacement</a:t>
            </a:r>
          </a:p>
          <a:p>
            <a:pPr lvl="1"/>
            <a:r>
              <a:rPr lang="en-US" dirty="0" smtClean="0"/>
              <a:t>Model space </a:t>
            </a:r>
            <a:r>
              <a:rPr lang="en-US" dirty="0" err="1" smtClean="0"/>
              <a:t>normals</a:t>
            </a:r>
            <a:endParaRPr lang="en-US" dirty="0" smtClean="0"/>
          </a:p>
          <a:p>
            <a:pPr lvl="1"/>
            <a:r>
              <a:rPr lang="en-US" dirty="0" smtClean="0"/>
              <a:t>Object space </a:t>
            </a:r>
            <a:r>
              <a:rPr lang="en-US" dirty="0" err="1" smtClean="0"/>
              <a:t>normals</a:t>
            </a:r>
            <a:endParaRPr lang="en-US" dirty="0" smtClean="0"/>
          </a:p>
          <a:p>
            <a:pPr lvl="1"/>
            <a:r>
              <a:rPr lang="en-US" dirty="0" smtClean="0"/>
              <a:t>Tangent space </a:t>
            </a:r>
            <a:r>
              <a:rPr lang="en-US" dirty="0" err="1" smtClean="0"/>
              <a:t>normals</a:t>
            </a:r>
            <a:endParaRPr lang="en-US" dirty="0"/>
          </a:p>
          <a:p>
            <a:pPr lvl="1"/>
            <a:r>
              <a:rPr lang="en-US" dirty="0"/>
              <a:t>The offset vectors in tangent space</a:t>
            </a:r>
          </a:p>
          <a:p>
            <a:pPr lvl="1"/>
            <a:r>
              <a:rPr lang="en-US" dirty="0"/>
              <a:t>The rotations in tangent space</a:t>
            </a:r>
          </a:p>
          <a:p>
            <a:pPr lvl="2"/>
            <a:r>
              <a:rPr lang="en-US" dirty="0"/>
              <a:t>Matrices</a:t>
            </a:r>
          </a:p>
          <a:p>
            <a:pPr lvl="2"/>
            <a:r>
              <a:rPr lang="en-US" dirty="0" err="1"/>
              <a:t>Quaternians</a:t>
            </a:r>
            <a:endParaRPr lang="en-US" dirty="0"/>
          </a:p>
          <a:p>
            <a:pPr lvl="2"/>
            <a:r>
              <a:rPr lang="en-US" dirty="0"/>
              <a:t>Euler angles</a:t>
            </a:r>
          </a:p>
          <a:p>
            <a:r>
              <a:rPr lang="en-US" dirty="0" smtClean="0"/>
              <a:t>Model dependent (encoded for that specific model) </a:t>
            </a:r>
            <a:r>
              <a:rPr lang="en-US" dirty="0"/>
              <a:t>versus </a:t>
            </a:r>
            <a:r>
              <a:rPr lang="en-US" dirty="0" smtClean="0"/>
              <a:t>reusable (same material).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Normal Maps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143000"/>
            <a:ext cx="516255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592" y="1167384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7304" y="390144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83864" y="5907024"/>
            <a:ext cx="5022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Store the normal directly in the texture.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Normal Maps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sz="quarter" idx="13"/>
          </p:nvPr>
        </p:nvSpPr>
        <p:spPr>
          <a:xfrm>
            <a:off x="3282696" y="1304544"/>
            <a:ext cx="4038600" cy="914400"/>
          </a:xfrm>
        </p:spPr>
        <p:txBody>
          <a:bodyPr/>
          <a:lstStyle/>
          <a:p>
            <a:r>
              <a:rPr lang="en-US" dirty="0" smtClean="0"/>
              <a:t>Diffuse Color Texture Map</a:t>
            </a:r>
          </a:p>
        </p:txBody>
      </p:sp>
      <p:sp>
        <p:nvSpPr>
          <p:cNvPr id="48132" name="Content Placeholder 3"/>
          <p:cNvSpPr>
            <a:spLocks noGrp="1"/>
          </p:cNvSpPr>
          <p:nvPr>
            <p:ph sz="quarter" idx="14"/>
          </p:nvPr>
        </p:nvSpPr>
        <p:spPr>
          <a:xfrm>
            <a:off x="1246632" y="3995928"/>
            <a:ext cx="4038600" cy="1828800"/>
          </a:xfrm>
        </p:spPr>
        <p:txBody>
          <a:bodyPr/>
          <a:lstStyle/>
          <a:p>
            <a:r>
              <a:rPr lang="en-US" dirty="0" smtClean="0"/>
              <a:t>Normal Map</a:t>
            </a:r>
          </a:p>
          <a:p>
            <a:r>
              <a:rPr lang="en-US" u="none" dirty="0" smtClean="0"/>
              <a:t>Each pixel RGB values is really a normal vector relative to the surface at that point.</a:t>
            </a:r>
          </a:p>
        </p:txBody>
      </p:sp>
      <p:pic>
        <p:nvPicPr>
          <p:cNvPr id="4813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656" y="1176528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9720" y="292608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TextBox 6"/>
          <p:cNvSpPr txBox="1">
            <a:spLocks noChangeArrowheads="1"/>
          </p:cNvSpPr>
          <p:nvPr/>
        </p:nvSpPr>
        <p:spPr bwMode="auto">
          <a:xfrm>
            <a:off x="755904" y="5702808"/>
            <a:ext cx="441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-1 to 1 range is mapped to 0 to 1 for the texture so </a:t>
            </a:r>
            <a:r>
              <a:rPr lang="en-US" sz="2000" dirty="0" err="1">
                <a:solidFill>
                  <a:schemeClr val="tx2"/>
                </a:solidFill>
                <a:latin typeface="Calibri" pitchFamily="34" charset="0"/>
              </a:rPr>
              <a:t>normals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 become colors.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Bump Mapping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Many textures are the result of small perturbations in the surface geometry</a:t>
            </a:r>
          </a:p>
          <a:p>
            <a:pPr>
              <a:lnSpc>
                <a:spcPct val="90000"/>
              </a:lnSpc>
            </a:pPr>
            <a:r>
              <a:rPr lang="en-US"/>
              <a:t>Modeling these changes would result in an explosion in the number of geometric primitives.</a:t>
            </a:r>
          </a:p>
          <a:p>
            <a:pPr>
              <a:lnSpc>
                <a:spcPct val="90000"/>
              </a:lnSpc>
            </a:pPr>
            <a:r>
              <a:rPr lang="en-US"/>
              <a:t>Bump mapping attempts to alter the lighting across a polygon to provide the illusion of texture.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accent3">
                    <a:lumMod val="50000"/>
                  </a:schemeClr>
                </a:solidFill>
              </a:rPr>
              <a:t>Normal Map Operation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11480" y="3063240"/>
            <a:ext cx="2057400" cy="1295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68880" y="3063240"/>
            <a:ext cx="39624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431280" y="3063240"/>
            <a:ext cx="2209800" cy="114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1668780" y="2263140"/>
            <a:ext cx="1295400" cy="304800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5783580" y="2186940"/>
            <a:ext cx="1524000" cy="228600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411480" y="2910840"/>
            <a:ext cx="8148638" cy="1533525"/>
          </a:xfrm>
          <a:custGeom>
            <a:avLst/>
            <a:gdLst>
              <a:gd name="connsiteX0" fmla="*/ 0 w 8148484"/>
              <a:gd name="connsiteY0" fmla="*/ 1474515 h 1533508"/>
              <a:gd name="connsiteX1" fmla="*/ 36871 w 8148484"/>
              <a:gd name="connsiteY1" fmla="*/ 1437644 h 1533508"/>
              <a:gd name="connsiteX2" fmla="*/ 44245 w 8148484"/>
              <a:gd name="connsiteY2" fmla="*/ 1400773 h 1533508"/>
              <a:gd name="connsiteX3" fmla="*/ 51620 w 8148484"/>
              <a:gd name="connsiteY3" fmla="*/ 1371276 h 1533508"/>
              <a:gd name="connsiteX4" fmla="*/ 88491 w 8148484"/>
              <a:gd name="connsiteY4" fmla="*/ 1341779 h 1533508"/>
              <a:gd name="connsiteX5" fmla="*/ 162233 w 8148484"/>
              <a:gd name="connsiteY5" fmla="*/ 1179547 h 1533508"/>
              <a:gd name="connsiteX6" fmla="*/ 206478 w 8148484"/>
              <a:gd name="connsiteY6" fmla="*/ 1135302 h 1533508"/>
              <a:gd name="connsiteX7" fmla="*/ 250723 w 8148484"/>
              <a:gd name="connsiteY7" fmla="*/ 1068934 h 1533508"/>
              <a:gd name="connsiteX8" fmla="*/ 309716 w 8148484"/>
              <a:gd name="connsiteY8" fmla="*/ 1032063 h 1533508"/>
              <a:gd name="connsiteX9" fmla="*/ 324465 w 8148484"/>
              <a:gd name="connsiteY9" fmla="*/ 1017315 h 1533508"/>
              <a:gd name="connsiteX10" fmla="*/ 353962 w 8148484"/>
              <a:gd name="connsiteY10" fmla="*/ 1002566 h 1533508"/>
              <a:gd name="connsiteX11" fmla="*/ 427704 w 8148484"/>
              <a:gd name="connsiteY11" fmla="*/ 958321 h 1533508"/>
              <a:gd name="connsiteX12" fmla="*/ 457200 w 8148484"/>
              <a:gd name="connsiteY12" fmla="*/ 943573 h 1533508"/>
              <a:gd name="connsiteX13" fmla="*/ 553065 w 8148484"/>
              <a:gd name="connsiteY13" fmla="*/ 936198 h 1533508"/>
              <a:gd name="connsiteX14" fmla="*/ 715297 w 8148484"/>
              <a:gd name="connsiteY14" fmla="*/ 950947 h 1533508"/>
              <a:gd name="connsiteX15" fmla="*/ 892278 w 8148484"/>
              <a:gd name="connsiteY15" fmla="*/ 928824 h 1533508"/>
              <a:gd name="connsiteX16" fmla="*/ 988142 w 8148484"/>
              <a:gd name="connsiteY16" fmla="*/ 899327 h 1533508"/>
              <a:gd name="connsiteX17" fmla="*/ 1025013 w 8148484"/>
              <a:gd name="connsiteY17" fmla="*/ 877205 h 1533508"/>
              <a:gd name="connsiteX18" fmla="*/ 1084007 w 8148484"/>
              <a:gd name="connsiteY18" fmla="*/ 847708 h 1533508"/>
              <a:gd name="connsiteX19" fmla="*/ 1143000 w 8148484"/>
              <a:gd name="connsiteY19" fmla="*/ 810837 h 1533508"/>
              <a:gd name="connsiteX20" fmla="*/ 1157749 w 8148484"/>
              <a:gd name="connsiteY20" fmla="*/ 796089 h 1533508"/>
              <a:gd name="connsiteX21" fmla="*/ 1216742 w 8148484"/>
              <a:gd name="connsiteY21" fmla="*/ 744469 h 1533508"/>
              <a:gd name="connsiteX22" fmla="*/ 1253613 w 8148484"/>
              <a:gd name="connsiteY22" fmla="*/ 700224 h 1533508"/>
              <a:gd name="connsiteX23" fmla="*/ 1297858 w 8148484"/>
              <a:gd name="connsiteY23" fmla="*/ 648605 h 1533508"/>
              <a:gd name="connsiteX24" fmla="*/ 1327355 w 8148484"/>
              <a:gd name="connsiteY24" fmla="*/ 596986 h 1533508"/>
              <a:gd name="connsiteX25" fmla="*/ 1342104 w 8148484"/>
              <a:gd name="connsiteY25" fmla="*/ 582237 h 1533508"/>
              <a:gd name="connsiteX26" fmla="*/ 1364226 w 8148484"/>
              <a:gd name="connsiteY26" fmla="*/ 545366 h 1533508"/>
              <a:gd name="connsiteX27" fmla="*/ 1415845 w 8148484"/>
              <a:gd name="connsiteY27" fmla="*/ 493747 h 1533508"/>
              <a:gd name="connsiteX28" fmla="*/ 1452716 w 8148484"/>
              <a:gd name="connsiteY28" fmla="*/ 464250 h 1533508"/>
              <a:gd name="connsiteX29" fmla="*/ 1467465 w 8148484"/>
              <a:gd name="connsiteY29" fmla="*/ 449502 h 1533508"/>
              <a:gd name="connsiteX30" fmla="*/ 1489587 w 8148484"/>
              <a:gd name="connsiteY30" fmla="*/ 434753 h 1533508"/>
              <a:gd name="connsiteX31" fmla="*/ 1511710 w 8148484"/>
              <a:gd name="connsiteY31" fmla="*/ 405257 h 1533508"/>
              <a:gd name="connsiteX32" fmla="*/ 1585452 w 8148484"/>
              <a:gd name="connsiteY32" fmla="*/ 353637 h 1533508"/>
              <a:gd name="connsiteX33" fmla="*/ 1614949 w 8148484"/>
              <a:gd name="connsiteY33" fmla="*/ 324140 h 1533508"/>
              <a:gd name="connsiteX34" fmla="*/ 1644445 w 8148484"/>
              <a:gd name="connsiteY34" fmla="*/ 287269 h 1533508"/>
              <a:gd name="connsiteX35" fmla="*/ 1696065 w 8148484"/>
              <a:gd name="connsiteY35" fmla="*/ 265147 h 1533508"/>
              <a:gd name="connsiteX36" fmla="*/ 1762433 w 8148484"/>
              <a:gd name="connsiteY36" fmla="*/ 228276 h 1533508"/>
              <a:gd name="connsiteX37" fmla="*/ 1814052 w 8148484"/>
              <a:gd name="connsiteY37" fmla="*/ 198779 h 1533508"/>
              <a:gd name="connsiteX38" fmla="*/ 1865671 w 8148484"/>
              <a:gd name="connsiteY38" fmla="*/ 161908 h 1533508"/>
              <a:gd name="connsiteX39" fmla="*/ 1902542 w 8148484"/>
              <a:gd name="connsiteY39" fmla="*/ 154534 h 1533508"/>
              <a:gd name="connsiteX40" fmla="*/ 1917291 w 8148484"/>
              <a:gd name="connsiteY40" fmla="*/ 139786 h 1533508"/>
              <a:gd name="connsiteX41" fmla="*/ 1939413 w 8148484"/>
              <a:gd name="connsiteY41" fmla="*/ 132411 h 1533508"/>
              <a:gd name="connsiteX42" fmla="*/ 2057400 w 8148484"/>
              <a:gd name="connsiteY42" fmla="*/ 117663 h 1533508"/>
              <a:gd name="connsiteX43" fmla="*/ 2219633 w 8148484"/>
              <a:gd name="connsiteY43" fmla="*/ 125037 h 1533508"/>
              <a:gd name="connsiteX44" fmla="*/ 2315497 w 8148484"/>
              <a:gd name="connsiteY44" fmla="*/ 147160 h 1533508"/>
              <a:gd name="connsiteX45" fmla="*/ 2381865 w 8148484"/>
              <a:gd name="connsiteY45" fmla="*/ 161908 h 1533508"/>
              <a:gd name="connsiteX46" fmla="*/ 2485104 w 8148484"/>
              <a:gd name="connsiteY46" fmla="*/ 206153 h 1533508"/>
              <a:gd name="connsiteX47" fmla="*/ 2499852 w 8148484"/>
              <a:gd name="connsiteY47" fmla="*/ 220902 h 1533508"/>
              <a:gd name="connsiteX48" fmla="*/ 2529349 w 8148484"/>
              <a:gd name="connsiteY48" fmla="*/ 228276 h 1533508"/>
              <a:gd name="connsiteX49" fmla="*/ 2573594 w 8148484"/>
              <a:gd name="connsiteY49" fmla="*/ 243024 h 1533508"/>
              <a:gd name="connsiteX50" fmla="*/ 2632587 w 8148484"/>
              <a:gd name="connsiteY50" fmla="*/ 265147 h 1533508"/>
              <a:gd name="connsiteX51" fmla="*/ 2898058 w 8148484"/>
              <a:gd name="connsiteY51" fmla="*/ 302018 h 1533508"/>
              <a:gd name="connsiteX52" fmla="*/ 3008671 w 8148484"/>
              <a:gd name="connsiteY52" fmla="*/ 294644 h 1533508"/>
              <a:gd name="connsiteX53" fmla="*/ 3052916 w 8148484"/>
              <a:gd name="connsiteY53" fmla="*/ 287269 h 1533508"/>
              <a:gd name="connsiteX54" fmla="*/ 3163529 w 8148484"/>
              <a:gd name="connsiteY54" fmla="*/ 250398 h 1533508"/>
              <a:gd name="connsiteX55" fmla="*/ 3185652 w 8148484"/>
              <a:gd name="connsiteY55" fmla="*/ 243024 h 1533508"/>
              <a:gd name="connsiteX56" fmla="*/ 3274142 w 8148484"/>
              <a:gd name="connsiteY56" fmla="*/ 206153 h 1533508"/>
              <a:gd name="connsiteX57" fmla="*/ 3311013 w 8148484"/>
              <a:gd name="connsiteY57" fmla="*/ 184031 h 1533508"/>
              <a:gd name="connsiteX58" fmla="*/ 3377381 w 8148484"/>
              <a:gd name="connsiteY58" fmla="*/ 176657 h 1533508"/>
              <a:gd name="connsiteX59" fmla="*/ 3451123 w 8148484"/>
              <a:gd name="connsiteY59" fmla="*/ 154534 h 1533508"/>
              <a:gd name="connsiteX60" fmla="*/ 3517491 w 8148484"/>
              <a:gd name="connsiteY60" fmla="*/ 132411 h 1533508"/>
              <a:gd name="connsiteX61" fmla="*/ 3546987 w 8148484"/>
              <a:gd name="connsiteY61" fmla="*/ 125037 h 1533508"/>
              <a:gd name="connsiteX62" fmla="*/ 3598607 w 8148484"/>
              <a:gd name="connsiteY62" fmla="*/ 102915 h 1533508"/>
              <a:gd name="connsiteX63" fmla="*/ 3650226 w 8148484"/>
              <a:gd name="connsiteY63" fmla="*/ 95540 h 1533508"/>
              <a:gd name="connsiteX64" fmla="*/ 3768213 w 8148484"/>
              <a:gd name="connsiteY64" fmla="*/ 73418 h 1533508"/>
              <a:gd name="connsiteX65" fmla="*/ 3886200 w 8148484"/>
              <a:gd name="connsiteY65" fmla="*/ 43921 h 1533508"/>
              <a:gd name="connsiteX66" fmla="*/ 3937820 w 8148484"/>
              <a:gd name="connsiteY66" fmla="*/ 21798 h 1533508"/>
              <a:gd name="connsiteX67" fmla="*/ 4004187 w 8148484"/>
              <a:gd name="connsiteY67" fmla="*/ 14424 h 1533508"/>
              <a:gd name="connsiteX68" fmla="*/ 4055807 w 8148484"/>
              <a:gd name="connsiteY68" fmla="*/ 7050 h 1533508"/>
              <a:gd name="connsiteX69" fmla="*/ 4195916 w 8148484"/>
              <a:gd name="connsiteY69" fmla="*/ 29173 h 1533508"/>
              <a:gd name="connsiteX70" fmla="*/ 4262284 w 8148484"/>
              <a:gd name="connsiteY70" fmla="*/ 36547 h 1533508"/>
              <a:gd name="connsiteX71" fmla="*/ 4343400 w 8148484"/>
              <a:gd name="connsiteY71" fmla="*/ 51295 h 1533508"/>
              <a:gd name="connsiteX72" fmla="*/ 4387645 w 8148484"/>
              <a:gd name="connsiteY72" fmla="*/ 80792 h 1533508"/>
              <a:gd name="connsiteX73" fmla="*/ 4454013 w 8148484"/>
              <a:gd name="connsiteY73" fmla="*/ 117663 h 1533508"/>
              <a:gd name="connsiteX74" fmla="*/ 4483510 w 8148484"/>
              <a:gd name="connsiteY74" fmla="*/ 154534 h 1533508"/>
              <a:gd name="connsiteX75" fmla="*/ 4498258 w 8148484"/>
              <a:gd name="connsiteY75" fmla="*/ 176657 h 1533508"/>
              <a:gd name="connsiteX76" fmla="*/ 4527755 w 8148484"/>
              <a:gd name="connsiteY76" fmla="*/ 191405 h 1533508"/>
              <a:gd name="connsiteX77" fmla="*/ 4638368 w 8148484"/>
              <a:gd name="connsiteY77" fmla="*/ 213527 h 1533508"/>
              <a:gd name="connsiteX78" fmla="*/ 4763729 w 8148484"/>
              <a:gd name="connsiteY78" fmla="*/ 220902 h 1533508"/>
              <a:gd name="connsiteX79" fmla="*/ 4984955 w 8148484"/>
              <a:gd name="connsiteY79" fmla="*/ 243024 h 1533508"/>
              <a:gd name="connsiteX80" fmla="*/ 5036575 w 8148484"/>
              <a:gd name="connsiteY80" fmla="*/ 250398 h 1533508"/>
              <a:gd name="connsiteX81" fmla="*/ 5139813 w 8148484"/>
              <a:gd name="connsiteY81" fmla="*/ 235650 h 1533508"/>
              <a:gd name="connsiteX82" fmla="*/ 5220929 w 8148484"/>
              <a:gd name="connsiteY82" fmla="*/ 228276 h 1533508"/>
              <a:gd name="connsiteX83" fmla="*/ 5309420 w 8148484"/>
              <a:gd name="connsiteY83" fmla="*/ 191405 h 1533508"/>
              <a:gd name="connsiteX84" fmla="*/ 5346291 w 8148484"/>
              <a:gd name="connsiteY84" fmla="*/ 184031 h 1533508"/>
              <a:gd name="connsiteX85" fmla="*/ 5405284 w 8148484"/>
              <a:gd name="connsiteY85" fmla="*/ 169282 h 1533508"/>
              <a:gd name="connsiteX86" fmla="*/ 5493775 w 8148484"/>
              <a:gd name="connsiteY86" fmla="*/ 154534 h 1533508"/>
              <a:gd name="connsiteX87" fmla="*/ 5523271 w 8148484"/>
              <a:gd name="connsiteY87" fmla="*/ 132411 h 1533508"/>
              <a:gd name="connsiteX88" fmla="*/ 5582265 w 8148484"/>
              <a:gd name="connsiteY88" fmla="*/ 117663 h 1533508"/>
              <a:gd name="connsiteX89" fmla="*/ 5656007 w 8148484"/>
              <a:gd name="connsiteY89" fmla="*/ 95540 h 1533508"/>
              <a:gd name="connsiteX90" fmla="*/ 5692878 w 8148484"/>
              <a:gd name="connsiteY90" fmla="*/ 80792 h 1533508"/>
              <a:gd name="connsiteX91" fmla="*/ 5715000 w 8148484"/>
              <a:gd name="connsiteY91" fmla="*/ 73418 h 1533508"/>
              <a:gd name="connsiteX92" fmla="*/ 5773994 w 8148484"/>
              <a:gd name="connsiteY92" fmla="*/ 51295 h 1533508"/>
              <a:gd name="connsiteX93" fmla="*/ 5965723 w 8148484"/>
              <a:gd name="connsiteY93" fmla="*/ 14424 h 1533508"/>
              <a:gd name="connsiteX94" fmla="*/ 6083710 w 8148484"/>
              <a:gd name="connsiteY94" fmla="*/ 21798 h 1533508"/>
              <a:gd name="connsiteX95" fmla="*/ 6120581 w 8148484"/>
              <a:gd name="connsiteY95" fmla="*/ 29173 h 1533508"/>
              <a:gd name="connsiteX96" fmla="*/ 6297562 w 8148484"/>
              <a:gd name="connsiteY96" fmla="*/ 43921 h 1533508"/>
              <a:gd name="connsiteX97" fmla="*/ 6349181 w 8148484"/>
              <a:gd name="connsiteY97" fmla="*/ 66044 h 1533508"/>
              <a:gd name="connsiteX98" fmla="*/ 6378678 w 8148484"/>
              <a:gd name="connsiteY98" fmla="*/ 88166 h 1533508"/>
              <a:gd name="connsiteX99" fmla="*/ 6437671 w 8148484"/>
              <a:gd name="connsiteY99" fmla="*/ 117663 h 1533508"/>
              <a:gd name="connsiteX100" fmla="*/ 6481916 w 8148484"/>
              <a:gd name="connsiteY100" fmla="*/ 213527 h 1533508"/>
              <a:gd name="connsiteX101" fmla="*/ 6496665 w 8148484"/>
              <a:gd name="connsiteY101" fmla="*/ 235650 h 1533508"/>
              <a:gd name="connsiteX102" fmla="*/ 6511413 w 8148484"/>
              <a:gd name="connsiteY102" fmla="*/ 272521 h 1533508"/>
              <a:gd name="connsiteX103" fmla="*/ 6563033 w 8148484"/>
              <a:gd name="connsiteY103" fmla="*/ 302018 h 1533508"/>
              <a:gd name="connsiteX104" fmla="*/ 6570407 w 8148484"/>
              <a:gd name="connsiteY104" fmla="*/ 331515 h 1533508"/>
              <a:gd name="connsiteX105" fmla="*/ 6577781 w 8148484"/>
              <a:gd name="connsiteY105" fmla="*/ 353637 h 1533508"/>
              <a:gd name="connsiteX106" fmla="*/ 6592529 w 8148484"/>
              <a:gd name="connsiteY106" fmla="*/ 530618 h 1533508"/>
              <a:gd name="connsiteX107" fmla="*/ 6607278 w 8148484"/>
              <a:gd name="connsiteY107" fmla="*/ 567489 h 1533508"/>
              <a:gd name="connsiteX108" fmla="*/ 6599904 w 8148484"/>
              <a:gd name="connsiteY108" fmla="*/ 589611 h 1533508"/>
              <a:gd name="connsiteX109" fmla="*/ 6614652 w 8148484"/>
              <a:gd name="connsiteY109" fmla="*/ 604360 h 1533508"/>
              <a:gd name="connsiteX110" fmla="*/ 6644149 w 8148484"/>
              <a:gd name="connsiteY110" fmla="*/ 655979 h 1533508"/>
              <a:gd name="connsiteX111" fmla="*/ 6681020 w 8148484"/>
              <a:gd name="connsiteY111" fmla="*/ 685476 h 1533508"/>
              <a:gd name="connsiteX112" fmla="*/ 6717891 w 8148484"/>
              <a:gd name="connsiteY112" fmla="*/ 729721 h 1533508"/>
              <a:gd name="connsiteX113" fmla="*/ 6769510 w 8148484"/>
              <a:gd name="connsiteY113" fmla="*/ 744469 h 1533508"/>
              <a:gd name="connsiteX114" fmla="*/ 6776884 w 8148484"/>
              <a:gd name="connsiteY114" fmla="*/ 766592 h 1533508"/>
              <a:gd name="connsiteX115" fmla="*/ 6850626 w 8148484"/>
              <a:gd name="connsiteY115" fmla="*/ 788715 h 1533508"/>
              <a:gd name="connsiteX116" fmla="*/ 6887497 w 8148484"/>
              <a:gd name="connsiteY116" fmla="*/ 810837 h 1533508"/>
              <a:gd name="connsiteX117" fmla="*/ 6924368 w 8148484"/>
              <a:gd name="connsiteY117" fmla="*/ 818211 h 1533508"/>
              <a:gd name="connsiteX118" fmla="*/ 6983362 w 8148484"/>
              <a:gd name="connsiteY118" fmla="*/ 803463 h 1533508"/>
              <a:gd name="connsiteX119" fmla="*/ 7005484 w 8148484"/>
              <a:gd name="connsiteY119" fmla="*/ 781340 h 1533508"/>
              <a:gd name="connsiteX120" fmla="*/ 7086600 w 8148484"/>
              <a:gd name="connsiteY120" fmla="*/ 722347 h 1533508"/>
              <a:gd name="connsiteX121" fmla="*/ 7108723 w 8148484"/>
              <a:gd name="connsiteY121" fmla="*/ 714973 h 1533508"/>
              <a:gd name="connsiteX122" fmla="*/ 7167716 w 8148484"/>
              <a:gd name="connsiteY122" fmla="*/ 678102 h 1533508"/>
              <a:gd name="connsiteX123" fmla="*/ 7337323 w 8148484"/>
              <a:gd name="connsiteY123" fmla="*/ 685476 h 1533508"/>
              <a:gd name="connsiteX124" fmla="*/ 7418439 w 8148484"/>
              <a:gd name="connsiteY124" fmla="*/ 692850 h 1533508"/>
              <a:gd name="connsiteX125" fmla="*/ 7447936 w 8148484"/>
              <a:gd name="connsiteY125" fmla="*/ 707598 h 1533508"/>
              <a:gd name="connsiteX126" fmla="*/ 7477433 w 8148484"/>
              <a:gd name="connsiteY126" fmla="*/ 714973 h 1533508"/>
              <a:gd name="connsiteX127" fmla="*/ 7499555 w 8148484"/>
              <a:gd name="connsiteY127" fmla="*/ 729721 h 1533508"/>
              <a:gd name="connsiteX128" fmla="*/ 7529052 w 8148484"/>
              <a:gd name="connsiteY128" fmla="*/ 744469 h 1533508"/>
              <a:gd name="connsiteX129" fmla="*/ 7602794 w 8148484"/>
              <a:gd name="connsiteY129" fmla="*/ 796089 h 1533508"/>
              <a:gd name="connsiteX130" fmla="*/ 7683910 w 8148484"/>
              <a:gd name="connsiteY130" fmla="*/ 869831 h 1533508"/>
              <a:gd name="connsiteX131" fmla="*/ 7735529 w 8148484"/>
              <a:gd name="connsiteY131" fmla="*/ 965695 h 1533508"/>
              <a:gd name="connsiteX132" fmla="*/ 7801897 w 8148484"/>
              <a:gd name="connsiteY132" fmla="*/ 1061560 h 1533508"/>
              <a:gd name="connsiteX133" fmla="*/ 7816645 w 8148484"/>
              <a:gd name="connsiteY133" fmla="*/ 1098431 h 1533508"/>
              <a:gd name="connsiteX134" fmla="*/ 7824020 w 8148484"/>
              <a:gd name="connsiteY134" fmla="*/ 1127927 h 1533508"/>
              <a:gd name="connsiteX135" fmla="*/ 7846142 w 8148484"/>
              <a:gd name="connsiteY135" fmla="*/ 1150050 h 1533508"/>
              <a:gd name="connsiteX136" fmla="*/ 7905136 w 8148484"/>
              <a:gd name="connsiteY136" fmla="*/ 1223792 h 1533508"/>
              <a:gd name="connsiteX137" fmla="*/ 7986252 w 8148484"/>
              <a:gd name="connsiteY137" fmla="*/ 1290160 h 1533508"/>
              <a:gd name="connsiteX138" fmla="*/ 8023123 w 8148484"/>
              <a:gd name="connsiteY138" fmla="*/ 1334405 h 1533508"/>
              <a:gd name="connsiteX139" fmla="*/ 8045245 w 8148484"/>
              <a:gd name="connsiteY139" fmla="*/ 1378650 h 1533508"/>
              <a:gd name="connsiteX140" fmla="*/ 8082116 w 8148484"/>
              <a:gd name="connsiteY140" fmla="*/ 1400773 h 1533508"/>
              <a:gd name="connsiteX141" fmla="*/ 8118987 w 8148484"/>
              <a:gd name="connsiteY141" fmla="*/ 1459766 h 1533508"/>
              <a:gd name="connsiteX142" fmla="*/ 8126362 w 8148484"/>
              <a:gd name="connsiteY142" fmla="*/ 1481889 h 1533508"/>
              <a:gd name="connsiteX143" fmla="*/ 8148484 w 8148484"/>
              <a:gd name="connsiteY143" fmla="*/ 1489263 h 1533508"/>
              <a:gd name="connsiteX144" fmla="*/ 8148484 w 8148484"/>
              <a:gd name="connsiteY144" fmla="*/ 1533508 h 153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8148484" h="1533508">
                <a:moveTo>
                  <a:pt x="0" y="1474515"/>
                </a:moveTo>
                <a:cubicBezTo>
                  <a:pt x="18025" y="1462498"/>
                  <a:pt x="28678" y="1459493"/>
                  <a:pt x="36871" y="1437644"/>
                </a:cubicBezTo>
                <a:cubicBezTo>
                  <a:pt x="41272" y="1425908"/>
                  <a:pt x="41526" y="1413008"/>
                  <a:pt x="44245" y="1400773"/>
                </a:cubicBezTo>
                <a:cubicBezTo>
                  <a:pt x="46444" y="1390879"/>
                  <a:pt x="45539" y="1379384"/>
                  <a:pt x="51620" y="1371276"/>
                </a:cubicBezTo>
                <a:cubicBezTo>
                  <a:pt x="61064" y="1358685"/>
                  <a:pt x="76201" y="1351611"/>
                  <a:pt x="88491" y="1341779"/>
                </a:cubicBezTo>
                <a:cubicBezTo>
                  <a:pt x="104832" y="1292755"/>
                  <a:pt x="126416" y="1215364"/>
                  <a:pt x="162233" y="1179547"/>
                </a:cubicBezTo>
                <a:cubicBezTo>
                  <a:pt x="176981" y="1164799"/>
                  <a:pt x="194909" y="1152656"/>
                  <a:pt x="206478" y="1135302"/>
                </a:cubicBezTo>
                <a:cubicBezTo>
                  <a:pt x="221226" y="1113179"/>
                  <a:pt x="228176" y="1083026"/>
                  <a:pt x="250723" y="1068934"/>
                </a:cubicBezTo>
                <a:cubicBezTo>
                  <a:pt x="270387" y="1056644"/>
                  <a:pt x="293318" y="1048460"/>
                  <a:pt x="309716" y="1032063"/>
                </a:cubicBezTo>
                <a:cubicBezTo>
                  <a:pt x="314632" y="1027147"/>
                  <a:pt x="318680" y="1021172"/>
                  <a:pt x="324465" y="1017315"/>
                </a:cubicBezTo>
                <a:cubicBezTo>
                  <a:pt x="333612" y="1011217"/>
                  <a:pt x="344417" y="1008020"/>
                  <a:pt x="353962" y="1002566"/>
                </a:cubicBezTo>
                <a:cubicBezTo>
                  <a:pt x="378851" y="988344"/>
                  <a:pt x="402065" y="971141"/>
                  <a:pt x="427704" y="958321"/>
                </a:cubicBezTo>
                <a:cubicBezTo>
                  <a:pt x="437536" y="953405"/>
                  <a:pt x="446375" y="945483"/>
                  <a:pt x="457200" y="943573"/>
                </a:cubicBezTo>
                <a:cubicBezTo>
                  <a:pt x="488762" y="938003"/>
                  <a:pt x="521110" y="938656"/>
                  <a:pt x="553065" y="936198"/>
                </a:cubicBezTo>
                <a:cubicBezTo>
                  <a:pt x="607142" y="941114"/>
                  <a:pt x="661009" y="952127"/>
                  <a:pt x="715297" y="950947"/>
                </a:cubicBezTo>
                <a:cubicBezTo>
                  <a:pt x="774736" y="949655"/>
                  <a:pt x="892278" y="928824"/>
                  <a:pt x="892278" y="928824"/>
                </a:cubicBezTo>
                <a:cubicBezTo>
                  <a:pt x="908259" y="924258"/>
                  <a:pt x="970868" y="907179"/>
                  <a:pt x="988142" y="899327"/>
                </a:cubicBezTo>
                <a:cubicBezTo>
                  <a:pt x="1001190" y="893396"/>
                  <a:pt x="1012393" y="884000"/>
                  <a:pt x="1025013" y="877205"/>
                </a:cubicBezTo>
                <a:cubicBezTo>
                  <a:pt x="1044371" y="866782"/>
                  <a:pt x="1066839" y="861442"/>
                  <a:pt x="1084007" y="847708"/>
                </a:cubicBezTo>
                <a:cubicBezTo>
                  <a:pt x="1126948" y="813355"/>
                  <a:pt x="1105946" y="823188"/>
                  <a:pt x="1143000" y="810837"/>
                </a:cubicBezTo>
                <a:cubicBezTo>
                  <a:pt x="1147916" y="805921"/>
                  <a:pt x="1152320" y="800432"/>
                  <a:pt x="1157749" y="796089"/>
                </a:cubicBezTo>
                <a:cubicBezTo>
                  <a:pt x="1180067" y="778234"/>
                  <a:pt x="1201581" y="774788"/>
                  <a:pt x="1216742" y="744469"/>
                </a:cubicBezTo>
                <a:cubicBezTo>
                  <a:pt x="1235455" y="707046"/>
                  <a:pt x="1222345" y="721071"/>
                  <a:pt x="1253613" y="700224"/>
                </a:cubicBezTo>
                <a:cubicBezTo>
                  <a:pt x="1282421" y="642609"/>
                  <a:pt x="1249994" y="696469"/>
                  <a:pt x="1297858" y="648605"/>
                </a:cubicBezTo>
                <a:cubicBezTo>
                  <a:pt x="1312946" y="633517"/>
                  <a:pt x="1315785" y="614340"/>
                  <a:pt x="1327355" y="596986"/>
                </a:cubicBezTo>
                <a:cubicBezTo>
                  <a:pt x="1331212" y="591201"/>
                  <a:pt x="1338063" y="587895"/>
                  <a:pt x="1342104" y="582237"/>
                </a:cubicBezTo>
                <a:cubicBezTo>
                  <a:pt x="1350435" y="570574"/>
                  <a:pt x="1356531" y="557458"/>
                  <a:pt x="1364226" y="545366"/>
                </a:cubicBezTo>
                <a:cubicBezTo>
                  <a:pt x="1396083" y="495304"/>
                  <a:pt x="1377763" y="506441"/>
                  <a:pt x="1415845" y="493747"/>
                </a:cubicBezTo>
                <a:cubicBezTo>
                  <a:pt x="1451452" y="458140"/>
                  <a:pt x="1406209" y="501454"/>
                  <a:pt x="1452716" y="464250"/>
                </a:cubicBezTo>
                <a:cubicBezTo>
                  <a:pt x="1458145" y="459907"/>
                  <a:pt x="1462036" y="453845"/>
                  <a:pt x="1467465" y="449502"/>
                </a:cubicBezTo>
                <a:cubicBezTo>
                  <a:pt x="1474386" y="443966"/>
                  <a:pt x="1483320" y="441020"/>
                  <a:pt x="1489587" y="434753"/>
                </a:cubicBezTo>
                <a:cubicBezTo>
                  <a:pt x="1498277" y="426063"/>
                  <a:pt x="1502328" y="413196"/>
                  <a:pt x="1511710" y="405257"/>
                </a:cubicBezTo>
                <a:cubicBezTo>
                  <a:pt x="1534615" y="385876"/>
                  <a:pt x="1564236" y="374853"/>
                  <a:pt x="1585452" y="353637"/>
                </a:cubicBezTo>
                <a:cubicBezTo>
                  <a:pt x="1595284" y="343805"/>
                  <a:pt x="1605711" y="334533"/>
                  <a:pt x="1614949" y="324140"/>
                </a:cubicBezTo>
                <a:cubicBezTo>
                  <a:pt x="1625405" y="312376"/>
                  <a:pt x="1631716" y="296526"/>
                  <a:pt x="1644445" y="287269"/>
                </a:cubicBezTo>
                <a:cubicBezTo>
                  <a:pt x="1659585" y="276258"/>
                  <a:pt x="1679631" y="274111"/>
                  <a:pt x="1696065" y="265147"/>
                </a:cubicBezTo>
                <a:cubicBezTo>
                  <a:pt x="1792527" y="212532"/>
                  <a:pt x="1653434" y="271875"/>
                  <a:pt x="1762433" y="228276"/>
                </a:cubicBezTo>
                <a:cubicBezTo>
                  <a:pt x="1791593" y="184534"/>
                  <a:pt x="1757940" y="223717"/>
                  <a:pt x="1814052" y="198779"/>
                </a:cubicBezTo>
                <a:cubicBezTo>
                  <a:pt x="1823179" y="194723"/>
                  <a:pt x="1853125" y="166613"/>
                  <a:pt x="1865671" y="161908"/>
                </a:cubicBezTo>
                <a:cubicBezTo>
                  <a:pt x="1877407" y="157507"/>
                  <a:pt x="1890252" y="156992"/>
                  <a:pt x="1902542" y="154534"/>
                </a:cubicBezTo>
                <a:cubicBezTo>
                  <a:pt x="1907458" y="149618"/>
                  <a:pt x="1911329" y="143363"/>
                  <a:pt x="1917291" y="139786"/>
                </a:cubicBezTo>
                <a:cubicBezTo>
                  <a:pt x="1923956" y="135787"/>
                  <a:pt x="1931939" y="134546"/>
                  <a:pt x="1939413" y="132411"/>
                </a:cubicBezTo>
                <a:cubicBezTo>
                  <a:pt x="1987347" y="118715"/>
                  <a:pt x="1988828" y="123377"/>
                  <a:pt x="2057400" y="117663"/>
                </a:cubicBezTo>
                <a:cubicBezTo>
                  <a:pt x="2111478" y="120121"/>
                  <a:pt x="2165637" y="121180"/>
                  <a:pt x="2219633" y="125037"/>
                </a:cubicBezTo>
                <a:cubicBezTo>
                  <a:pt x="2259551" y="127888"/>
                  <a:pt x="2275806" y="137237"/>
                  <a:pt x="2315497" y="147160"/>
                </a:cubicBezTo>
                <a:cubicBezTo>
                  <a:pt x="2337483" y="152656"/>
                  <a:pt x="2360255" y="155084"/>
                  <a:pt x="2381865" y="161908"/>
                </a:cubicBezTo>
                <a:cubicBezTo>
                  <a:pt x="2427432" y="176297"/>
                  <a:pt x="2447865" y="187534"/>
                  <a:pt x="2485104" y="206153"/>
                </a:cubicBezTo>
                <a:cubicBezTo>
                  <a:pt x="2490020" y="211069"/>
                  <a:pt x="2493634" y="217793"/>
                  <a:pt x="2499852" y="220902"/>
                </a:cubicBezTo>
                <a:cubicBezTo>
                  <a:pt x="2508917" y="225435"/>
                  <a:pt x="2519641" y="225364"/>
                  <a:pt x="2529349" y="228276"/>
                </a:cubicBezTo>
                <a:cubicBezTo>
                  <a:pt x="2544239" y="232743"/>
                  <a:pt x="2559689" y="236071"/>
                  <a:pt x="2573594" y="243024"/>
                </a:cubicBezTo>
                <a:cubicBezTo>
                  <a:pt x="2607130" y="259792"/>
                  <a:pt x="2597060" y="257424"/>
                  <a:pt x="2632587" y="265147"/>
                </a:cubicBezTo>
                <a:cubicBezTo>
                  <a:pt x="2805820" y="302806"/>
                  <a:pt x="2731927" y="292246"/>
                  <a:pt x="2898058" y="302018"/>
                </a:cubicBezTo>
                <a:cubicBezTo>
                  <a:pt x="2960896" y="314585"/>
                  <a:pt x="2919865" y="311295"/>
                  <a:pt x="3008671" y="294644"/>
                </a:cubicBezTo>
                <a:cubicBezTo>
                  <a:pt x="3023367" y="291888"/>
                  <a:pt x="3038539" y="291377"/>
                  <a:pt x="3052916" y="287269"/>
                </a:cubicBezTo>
                <a:cubicBezTo>
                  <a:pt x="3090286" y="276592"/>
                  <a:pt x="3126658" y="262688"/>
                  <a:pt x="3163529" y="250398"/>
                </a:cubicBezTo>
                <a:cubicBezTo>
                  <a:pt x="3170903" y="247940"/>
                  <a:pt x="3178477" y="246014"/>
                  <a:pt x="3185652" y="243024"/>
                </a:cubicBezTo>
                <a:cubicBezTo>
                  <a:pt x="3215149" y="230734"/>
                  <a:pt x="3245229" y="219759"/>
                  <a:pt x="3274142" y="206153"/>
                </a:cubicBezTo>
                <a:cubicBezTo>
                  <a:pt x="3287111" y="200050"/>
                  <a:pt x="3297232" y="187968"/>
                  <a:pt x="3311013" y="184031"/>
                </a:cubicBezTo>
                <a:cubicBezTo>
                  <a:pt x="3332415" y="177916"/>
                  <a:pt x="3355258" y="179115"/>
                  <a:pt x="3377381" y="176657"/>
                </a:cubicBezTo>
                <a:lnTo>
                  <a:pt x="3451123" y="154534"/>
                </a:lnTo>
                <a:cubicBezTo>
                  <a:pt x="3473360" y="147512"/>
                  <a:pt x="3495203" y="139269"/>
                  <a:pt x="3517491" y="132411"/>
                </a:cubicBezTo>
                <a:cubicBezTo>
                  <a:pt x="3527177" y="129431"/>
                  <a:pt x="3537463" y="128500"/>
                  <a:pt x="3546987" y="125037"/>
                </a:cubicBezTo>
                <a:cubicBezTo>
                  <a:pt x="3564580" y="118640"/>
                  <a:pt x="3580607" y="108058"/>
                  <a:pt x="3598607" y="102915"/>
                </a:cubicBezTo>
                <a:cubicBezTo>
                  <a:pt x="3615319" y="98140"/>
                  <a:pt x="3633047" y="98183"/>
                  <a:pt x="3650226" y="95540"/>
                </a:cubicBezTo>
                <a:cubicBezTo>
                  <a:pt x="3700050" y="87874"/>
                  <a:pt x="3711911" y="84678"/>
                  <a:pt x="3768213" y="73418"/>
                </a:cubicBezTo>
                <a:cubicBezTo>
                  <a:pt x="3895878" y="18704"/>
                  <a:pt x="3735136" y="81687"/>
                  <a:pt x="3886200" y="43921"/>
                </a:cubicBezTo>
                <a:cubicBezTo>
                  <a:pt x="3904361" y="39381"/>
                  <a:pt x="3919659" y="26338"/>
                  <a:pt x="3937820" y="21798"/>
                </a:cubicBezTo>
                <a:cubicBezTo>
                  <a:pt x="3959414" y="16399"/>
                  <a:pt x="3982100" y="17185"/>
                  <a:pt x="4004187" y="14424"/>
                </a:cubicBezTo>
                <a:cubicBezTo>
                  <a:pt x="4021434" y="12268"/>
                  <a:pt x="4038600" y="9508"/>
                  <a:pt x="4055807" y="7050"/>
                </a:cubicBezTo>
                <a:cubicBezTo>
                  <a:pt x="4287021" y="26317"/>
                  <a:pt x="4040330" y="0"/>
                  <a:pt x="4195916" y="29173"/>
                </a:cubicBezTo>
                <a:cubicBezTo>
                  <a:pt x="4217794" y="33275"/>
                  <a:pt x="4240220" y="33605"/>
                  <a:pt x="4262284" y="36547"/>
                </a:cubicBezTo>
                <a:cubicBezTo>
                  <a:pt x="4290587" y="40321"/>
                  <a:pt x="4315595" y="45734"/>
                  <a:pt x="4343400" y="51295"/>
                </a:cubicBezTo>
                <a:cubicBezTo>
                  <a:pt x="4367804" y="75699"/>
                  <a:pt x="4348954" y="59958"/>
                  <a:pt x="4387645" y="80792"/>
                </a:cubicBezTo>
                <a:cubicBezTo>
                  <a:pt x="4409927" y="92790"/>
                  <a:pt x="4431890" y="105373"/>
                  <a:pt x="4454013" y="117663"/>
                </a:cubicBezTo>
                <a:cubicBezTo>
                  <a:pt x="4463845" y="129953"/>
                  <a:pt x="4474066" y="141942"/>
                  <a:pt x="4483510" y="154534"/>
                </a:cubicBezTo>
                <a:cubicBezTo>
                  <a:pt x="4488828" y="161624"/>
                  <a:pt x="4491449" y="170983"/>
                  <a:pt x="4498258" y="176657"/>
                </a:cubicBezTo>
                <a:cubicBezTo>
                  <a:pt x="4506703" y="183694"/>
                  <a:pt x="4517710" y="186941"/>
                  <a:pt x="4527755" y="191405"/>
                </a:cubicBezTo>
                <a:cubicBezTo>
                  <a:pt x="4577126" y="213347"/>
                  <a:pt x="4570931" y="208531"/>
                  <a:pt x="4638368" y="213527"/>
                </a:cubicBezTo>
                <a:cubicBezTo>
                  <a:pt x="4680113" y="216619"/>
                  <a:pt x="4722000" y="217608"/>
                  <a:pt x="4763729" y="220902"/>
                </a:cubicBezTo>
                <a:cubicBezTo>
                  <a:pt x="4795295" y="223394"/>
                  <a:pt x="4929488" y="236091"/>
                  <a:pt x="4984955" y="243024"/>
                </a:cubicBezTo>
                <a:cubicBezTo>
                  <a:pt x="5002202" y="245180"/>
                  <a:pt x="5019368" y="247940"/>
                  <a:pt x="5036575" y="250398"/>
                </a:cubicBezTo>
                <a:cubicBezTo>
                  <a:pt x="5070988" y="245482"/>
                  <a:pt x="5105299" y="239792"/>
                  <a:pt x="5139813" y="235650"/>
                </a:cubicBezTo>
                <a:cubicBezTo>
                  <a:pt x="5166770" y="232415"/>
                  <a:pt x="5194658" y="235129"/>
                  <a:pt x="5220929" y="228276"/>
                </a:cubicBezTo>
                <a:cubicBezTo>
                  <a:pt x="5251849" y="220210"/>
                  <a:pt x="5278085" y="197672"/>
                  <a:pt x="5309420" y="191405"/>
                </a:cubicBezTo>
                <a:cubicBezTo>
                  <a:pt x="5321710" y="188947"/>
                  <a:pt x="5334078" y="186849"/>
                  <a:pt x="5346291" y="184031"/>
                </a:cubicBezTo>
                <a:cubicBezTo>
                  <a:pt x="5366041" y="179473"/>
                  <a:pt x="5385171" y="171796"/>
                  <a:pt x="5405284" y="169282"/>
                </a:cubicBezTo>
                <a:cubicBezTo>
                  <a:pt x="5474335" y="160651"/>
                  <a:pt x="5445052" y="166714"/>
                  <a:pt x="5493775" y="154534"/>
                </a:cubicBezTo>
                <a:cubicBezTo>
                  <a:pt x="5503607" y="147160"/>
                  <a:pt x="5512600" y="138509"/>
                  <a:pt x="5523271" y="132411"/>
                </a:cubicBezTo>
                <a:cubicBezTo>
                  <a:pt x="5536746" y="124711"/>
                  <a:pt x="5570889" y="120697"/>
                  <a:pt x="5582265" y="117663"/>
                </a:cubicBezTo>
                <a:cubicBezTo>
                  <a:pt x="5607061" y="111051"/>
                  <a:pt x="5631661" y="103655"/>
                  <a:pt x="5656007" y="95540"/>
                </a:cubicBezTo>
                <a:cubicBezTo>
                  <a:pt x="5668565" y="91354"/>
                  <a:pt x="5680484" y="85440"/>
                  <a:pt x="5692878" y="80792"/>
                </a:cubicBezTo>
                <a:cubicBezTo>
                  <a:pt x="5700156" y="78063"/>
                  <a:pt x="5707626" y="75876"/>
                  <a:pt x="5715000" y="73418"/>
                </a:cubicBezTo>
                <a:cubicBezTo>
                  <a:pt x="5749552" y="50383"/>
                  <a:pt x="5725604" y="62293"/>
                  <a:pt x="5773994" y="51295"/>
                </a:cubicBezTo>
                <a:cubicBezTo>
                  <a:pt x="5931177" y="15572"/>
                  <a:pt x="5851424" y="27124"/>
                  <a:pt x="5965723" y="14424"/>
                </a:cubicBezTo>
                <a:cubicBezTo>
                  <a:pt x="6005052" y="16882"/>
                  <a:pt x="6044482" y="18062"/>
                  <a:pt x="6083710" y="21798"/>
                </a:cubicBezTo>
                <a:cubicBezTo>
                  <a:pt x="6096187" y="22986"/>
                  <a:pt x="6108114" y="27883"/>
                  <a:pt x="6120581" y="29173"/>
                </a:cubicBezTo>
                <a:cubicBezTo>
                  <a:pt x="6179465" y="35265"/>
                  <a:pt x="6297562" y="43921"/>
                  <a:pt x="6297562" y="43921"/>
                </a:cubicBezTo>
                <a:cubicBezTo>
                  <a:pt x="6314768" y="51295"/>
                  <a:pt x="6332747" y="57080"/>
                  <a:pt x="6349181" y="66044"/>
                </a:cubicBezTo>
                <a:cubicBezTo>
                  <a:pt x="6359971" y="71929"/>
                  <a:pt x="6368062" y="81973"/>
                  <a:pt x="6378678" y="88166"/>
                </a:cubicBezTo>
                <a:cubicBezTo>
                  <a:pt x="6397669" y="99244"/>
                  <a:pt x="6418007" y="107831"/>
                  <a:pt x="6437671" y="117663"/>
                </a:cubicBezTo>
                <a:cubicBezTo>
                  <a:pt x="6472594" y="170046"/>
                  <a:pt x="6432734" y="106965"/>
                  <a:pt x="6481916" y="213527"/>
                </a:cubicBezTo>
                <a:cubicBezTo>
                  <a:pt x="6485630" y="221574"/>
                  <a:pt x="6492701" y="227723"/>
                  <a:pt x="6496665" y="235650"/>
                </a:cubicBezTo>
                <a:cubicBezTo>
                  <a:pt x="6502585" y="247490"/>
                  <a:pt x="6502053" y="263161"/>
                  <a:pt x="6511413" y="272521"/>
                </a:cubicBezTo>
                <a:cubicBezTo>
                  <a:pt x="6525426" y="286534"/>
                  <a:pt x="6545826" y="292186"/>
                  <a:pt x="6563033" y="302018"/>
                </a:cubicBezTo>
                <a:cubicBezTo>
                  <a:pt x="6565491" y="311850"/>
                  <a:pt x="6567623" y="321770"/>
                  <a:pt x="6570407" y="331515"/>
                </a:cubicBezTo>
                <a:cubicBezTo>
                  <a:pt x="6572542" y="338989"/>
                  <a:pt x="6576923" y="345912"/>
                  <a:pt x="6577781" y="353637"/>
                </a:cubicBezTo>
                <a:cubicBezTo>
                  <a:pt x="6579879" y="372517"/>
                  <a:pt x="6585144" y="496157"/>
                  <a:pt x="6592529" y="530618"/>
                </a:cubicBezTo>
                <a:cubicBezTo>
                  <a:pt x="6595303" y="543561"/>
                  <a:pt x="6602362" y="555199"/>
                  <a:pt x="6607278" y="567489"/>
                </a:cubicBezTo>
                <a:cubicBezTo>
                  <a:pt x="6604820" y="574863"/>
                  <a:pt x="6598380" y="581989"/>
                  <a:pt x="6599904" y="589611"/>
                </a:cubicBezTo>
                <a:cubicBezTo>
                  <a:pt x="6601267" y="596429"/>
                  <a:pt x="6610796" y="598575"/>
                  <a:pt x="6614652" y="604360"/>
                </a:cubicBezTo>
                <a:cubicBezTo>
                  <a:pt x="6626223" y="621717"/>
                  <a:pt x="6629059" y="640889"/>
                  <a:pt x="6644149" y="655979"/>
                </a:cubicBezTo>
                <a:cubicBezTo>
                  <a:pt x="6655279" y="667108"/>
                  <a:pt x="6669891" y="674347"/>
                  <a:pt x="6681020" y="685476"/>
                </a:cubicBezTo>
                <a:cubicBezTo>
                  <a:pt x="6694595" y="699051"/>
                  <a:pt x="6703443" y="717079"/>
                  <a:pt x="6717891" y="729721"/>
                </a:cubicBezTo>
                <a:cubicBezTo>
                  <a:pt x="6722123" y="733424"/>
                  <a:pt x="6768335" y="744175"/>
                  <a:pt x="6769510" y="744469"/>
                </a:cubicBezTo>
                <a:cubicBezTo>
                  <a:pt x="6771968" y="751843"/>
                  <a:pt x="6771388" y="761096"/>
                  <a:pt x="6776884" y="766592"/>
                </a:cubicBezTo>
                <a:cubicBezTo>
                  <a:pt x="6794031" y="783739"/>
                  <a:pt x="6830526" y="785365"/>
                  <a:pt x="6850626" y="788715"/>
                </a:cubicBezTo>
                <a:cubicBezTo>
                  <a:pt x="6862916" y="796089"/>
                  <a:pt x="6874189" y="805514"/>
                  <a:pt x="6887497" y="810837"/>
                </a:cubicBezTo>
                <a:cubicBezTo>
                  <a:pt x="6899134" y="815492"/>
                  <a:pt x="6911834" y="818211"/>
                  <a:pt x="6924368" y="818211"/>
                </a:cubicBezTo>
                <a:cubicBezTo>
                  <a:pt x="6942165" y="818211"/>
                  <a:pt x="6965905" y="809282"/>
                  <a:pt x="6983362" y="803463"/>
                </a:cubicBezTo>
                <a:cubicBezTo>
                  <a:pt x="6990736" y="796089"/>
                  <a:pt x="6997636" y="788207"/>
                  <a:pt x="7005484" y="781340"/>
                </a:cubicBezTo>
                <a:cubicBezTo>
                  <a:pt x="7026575" y="762885"/>
                  <a:pt x="7062618" y="735670"/>
                  <a:pt x="7086600" y="722347"/>
                </a:cubicBezTo>
                <a:cubicBezTo>
                  <a:pt x="7093395" y="718572"/>
                  <a:pt x="7101770" y="718449"/>
                  <a:pt x="7108723" y="714973"/>
                </a:cubicBezTo>
                <a:cubicBezTo>
                  <a:pt x="7126508" y="706080"/>
                  <a:pt x="7150168" y="689800"/>
                  <a:pt x="7167716" y="678102"/>
                </a:cubicBezTo>
                <a:lnTo>
                  <a:pt x="7337323" y="685476"/>
                </a:lnTo>
                <a:cubicBezTo>
                  <a:pt x="7364426" y="687070"/>
                  <a:pt x="7391816" y="687526"/>
                  <a:pt x="7418439" y="692850"/>
                </a:cubicBezTo>
                <a:cubicBezTo>
                  <a:pt x="7429218" y="695006"/>
                  <a:pt x="7437643" y="703738"/>
                  <a:pt x="7447936" y="707598"/>
                </a:cubicBezTo>
                <a:cubicBezTo>
                  <a:pt x="7457426" y="711157"/>
                  <a:pt x="7467601" y="712515"/>
                  <a:pt x="7477433" y="714973"/>
                </a:cubicBezTo>
                <a:cubicBezTo>
                  <a:pt x="7484807" y="719889"/>
                  <a:pt x="7491860" y="725324"/>
                  <a:pt x="7499555" y="729721"/>
                </a:cubicBezTo>
                <a:cubicBezTo>
                  <a:pt x="7509099" y="735175"/>
                  <a:pt x="7520162" y="738003"/>
                  <a:pt x="7529052" y="744469"/>
                </a:cubicBezTo>
                <a:cubicBezTo>
                  <a:pt x="7605537" y="800095"/>
                  <a:pt x="7552667" y="779381"/>
                  <a:pt x="7602794" y="796089"/>
                </a:cubicBezTo>
                <a:cubicBezTo>
                  <a:pt x="7649553" y="832457"/>
                  <a:pt x="7662030" y="830932"/>
                  <a:pt x="7683910" y="869831"/>
                </a:cubicBezTo>
                <a:cubicBezTo>
                  <a:pt x="7701703" y="901463"/>
                  <a:pt x="7712857" y="937355"/>
                  <a:pt x="7735529" y="965695"/>
                </a:cubicBezTo>
                <a:cubicBezTo>
                  <a:pt x="7757418" y="993056"/>
                  <a:pt x="7789237" y="1029910"/>
                  <a:pt x="7801897" y="1061560"/>
                </a:cubicBezTo>
                <a:cubicBezTo>
                  <a:pt x="7806813" y="1073850"/>
                  <a:pt x="7812459" y="1085873"/>
                  <a:pt x="7816645" y="1098431"/>
                </a:cubicBezTo>
                <a:cubicBezTo>
                  <a:pt x="7819850" y="1108046"/>
                  <a:pt x="7818992" y="1119128"/>
                  <a:pt x="7824020" y="1127927"/>
                </a:cubicBezTo>
                <a:cubicBezTo>
                  <a:pt x="7829194" y="1136982"/>
                  <a:pt x="7839739" y="1141818"/>
                  <a:pt x="7846142" y="1150050"/>
                </a:cubicBezTo>
                <a:cubicBezTo>
                  <a:pt x="7882736" y="1197100"/>
                  <a:pt x="7863588" y="1188637"/>
                  <a:pt x="7905136" y="1223792"/>
                </a:cubicBezTo>
                <a:cubicBezTo>
                  <a:pt x="7926493" y="1241863"/>
                  <a:pt x="7964214" y="1264974"/>
                  <a:pt x="7986252" y="1290160"/>
                </a:cubicBezTo>
                <a:cubicBezTo>
                  <a:pt x="7998894" y="1304608"/>
                  <a:pt x="8012474" y="1318431"/>
                  <a:pt x="8023123" y="1334405"/>
                </a:cubicBezTo>
                <a:cubicBezTo>
                  <a:pt x="8032269" y="1348125"/>
                  <a:pt x="8034290" y="1366326"/>
                  <a:pt x="8045245" y="1378650"/>
                </a:cubicBezTo>
                <a:cubicBezTo>
                  <a:pt x="8054767" y="1389363"/>
                  <a:pt x="8069826" y="1393399"/>
                  <a:pt x="8082116" y="1400773"/>
                </a:cubicBezTo>
                <a:cubicBezTo>
                  <a:pt x="8094406" y="1420437"/>
                  <a:pt x="8111653" y="1437767"/>
                  <a:pt x="8118987" y="1459766"/>
                </a:cubicBezTo>
                <a:cubicBezTo>
                  <a:pt x="8121445" y="1467140"/>
                  <a:pt x="8120865" y="1476392"/>
                  <a:pt x="8126362" y="1481889"/>
                </a:cubicBezTo>
                <a:cubicBezTo>
                  <a:pt x="8131858" y="1487385"/>
                  <a:pt x="8141110" y="1486805"/>
                  <a:pt x="8148484" y="1489263"/>
                </a:cubicBezTo>
                <a:cubicBezTo>
                  <a:pt x="8140428" y="1529543"/>
                  <a:pt x="8132247" y="1517271"/>
                  <a:pt x="8148484" y="1533508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Arrow Connector 17"/>
          <p:cNvCxnSpPr>
            <a:stCxn id="16" idx="44"/>
          </p:cNvCxnSpPr>
          <p:nvPr/>
        </p:nvCxnSpPr>
        <p:spPr>
          <a:xfrm flipV="1">
            <a:off x="2727643" y="1920240"/>
            <a:ext cx="350837" cy="1138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49"/>
          </p:cNvCxnSpPr>
          <p:nvPr/>
        </p:nvCxnSpPr>
        <p:spPr>
          <a:xfrm flipV="1">
            <a:off x="2984818" y="1996440"/>
            <a:ext cx="322262" cy="1157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51"/>
          </p:cNvCxnSpPr>
          <p:nvPr/>
        </p:nvCxnSpPr>
        <p:spPr>
          <a:xfrm flipV="1">
            <a:off x="3310255" y="2072640"/>
            <a:ext cx="73025" cy="1139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55"/>
          </p:cNvCxnSpPr>
          <p:nvPr/>
        </p:nvCxnSpPr>
        <p:spPr>
          <a:xfrm flipH="1" flipV="1">
            <a:off x="3307080" y="2148840"/>
            <a:ext cx="290513" cy="1004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59"/>
          </p:cNvCxnSpPr>
          <p:nvPr/>
        </p:nvCxnSpPr>
        <p:spPr>
          <a:xfrm flipH="1" flipV="1">
            <a:off x="3535680" y="1996440"/>
            <a:ext cx="327025" cy="1068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64"/>
          </p:cNvCxnSpPr>
          <p:nvPr/>
        </p:nvCxnSpPr>
        <p:spPr>
          <a:xfrm flipH="1" flipV="1">
            <a:off x="3916680" y="1920240"/>
            <a:ext cx="263525" cy="1063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6" idx="66"/>
          </p:cNvCxnSpPr>
          <p:nvPr/>
        </p:nvCxnSpPr>
        <p:spPr>
          <a:xfrm flipH="1" flipV="1">
            <a:off x="4221480" y="1844040"/>
            <a:ext cx="128588" cy="1089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69"/>
          </p:cNvCxnSpPr>
          <p:nvPr/>
        </p:nvCxnSpPr>
        <p:spPr>
          <a:xfrm flipV="1">
            <a:off x="4607243" y="1844040"/>
            <a:ext cx="71437" cy="1095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6" idx="71"/>
          </p:cNvCxnSpPr>
          <p:nvPr/>
        </p:nvCxnSpPr>
        <p:spPr>
          <a:xfrm flipV="1">
            <a:off x="4754880" y="2072640"/>
            <a:ext cx="381000" cy="889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6" idx="74"/>
          </p:cNvCxnSpPr>
          <p:nvPr/>
        </p:nvCxnSpPr>
        <p:spPr>
          <a:xfrm flipV="1">
            <a:off x="4894580" y="2377440"/>
            <a:ext cx="622300" cy="687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6" idx="78"/>
          </p:cNvCxnSpPr>
          <p:nvPr/>
        </p:nvCxnSpPr>
        <p:spPr>
          <a:xfrm flipV="1">
            <a:off x="5175568" y="2072640"/>
            <a:ext cx="112712" cy="10588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6" idx="80"/>
          </p:cNvCxnSpPr>
          <p:nvPr/>
        </p:nvCxnSpPr>
        <p:spPr>
          <a:xfrm flipH="1" flipV="1">
            <a:off x="5440680" y="2148840"/>
            <a:ext cx="7938" cy="1012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6" idx="84"/>
          </p:cNvCxnSpPr>
          <p:nvPr/>
        </p:nvCxnSpPr>
        <p:spPr>
          <a:xfrm flipH="1" flipV="1">
            <a:off x="5364480" y="2301240"/>
            <a:ext cx="393700" cy="793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6" idx="88"/>
          </p:cNvCxnSpPr>
          <p:nvPr/>
        </p:nvCxnSpPr>
        <p:spPr>
          <a:xfrm flipH="1" flipV="1">
            <a:off x="5669280" y="2148840"/>
            <a:ext cx="323850" cy="879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6" idx="91"/>
          </p:cNvCxnSpPr>
          <p:nvPr/>
        </p:nvCxnSpPr>
        <p:spPr>
          <a:xfrm flipH="1" flipV="1">
            <a:off x="5897880" y="2072640"/>
            <a:ext cx="228600" cy="911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6" idx="93"/>
          </p:cNvCxnSpPr>
          <p:nvPr/>
        </p:nvCxnSpPr>
        <p:spPr>
          <a:xfrm flipH="1" flipV="1">
            <a:off x="6202680" y="1996440"/>
            <a:ext cx="174625" cy="928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77" name="TextBox 48"/>
          <p:cNvSpPr txBox="1">
            <a:spLocks noChangeArrowheads="1"/>
          </p:cNvSpPr>
          <p:nvPr/>
        </p:nvSpPr>
        <p:spPr bwMode="auto">
          <a:xfrm>
            <a:off x="1706880" y="1158240"/>
            <a:ext cx="8842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Vertex</a:t>
            </a:r>
          </a:p>
          <a:p>
            <a:pPr algn="ctr"/>
            <a:r>
              <a:rPr lang="en-US">
                <a:latin typeface="Calibri" pitchFamily="34" charset="0"/>
              </a:rPr>
              <a:t>Normal</a:t>
            </a:r>
          </a:p>
        </p:txBody>
      </p:sp>
      <p:sp>
        <p:nvSpPr>
          <p:cNvPr id="49178" name="TextBox 49"/>
          <p:cNvSpPr txBox="1">
            <a:spLocks noChangeArrowheads="1"/>
          </p:cNvSpPr>
          <p:nvPr/>
        </p:nvSpPr>
        <p:spPr bwMode="auto">
          <a:xfrm>
            <a:off x="6278880" y="929640"/>
            <a:ext cx="8842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Vertex</a:t>
            </a:r>
          </a:p>
          <a:p>
            <a:pPr algn="ctr"/>
            <a:r>
              <a:rPr lang="en-US">
                <a:latin typeface="Calibri" pitchFamily="34" charset="0"/>
              </a:rPr>
              <a:t>Normal</a:t>
            </a:r>
          </a:p>
        </p:txBody>
      </p:sp>
      <p:sp>
        <p:nvSpPr>
          <p:cNvPr id="49179" name="TextBox 50"/>
          <p:cNvSpPr txBox="1">
            <a:spLocks noChangeArrowheads="1"/>
          </p:cNvSpPr>
          <p:nvPr/>
        </p:nvSpPr>
        <p:spPr bwMode="auto">
          <a:xfrm>
            <a:off x="3688080" y="1158240"/>
            <a:ext cx="1479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Normals from</a:t>
            </a:r>
          </a:p>
          <a:p>
            <a:pPr algn="ctr"/>
            <a:r>
              <a:rPr lang="en-US">
                <a:latin typeface="Calibri" pitchFamily="34" charset="0"/>
              </a:rPr>
              <a:t>Normal Map</a:t>
            </a:r>
          </a:p>
        </p:txBody>
      </p:sp>
      <p:pic>
        <p:nvPicPr>
          <p:cNvPr id="49180" name="Picture 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0024" y="3233928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81" name="TextBox 52"/>
          <p:cNvSpPr txBox="1">
            <a:spLocks noChangeArrowheads="1"/>
          </p:cNvSpPr>
          <p:nvPr/>
        </p:nvSpPr>
        <p:spPr bwMode="auto">
          <a:xfrm>
            <a:off x="457200" y="5638800"/>
            <a:ext cx="815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Calibri" pitchFamily="34" charset="0"/>
              </a:rPr>
              <a:t>For each pixel, determine the normal from a texture image.  Use that to compute the color.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Does this make any difference?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sz="quarter" idx="13"/>
          </p:nvPr>
        </p:nvSpPr>
        <p:spPr>
          <a:xfrm>
            <a:off x="4343400" y="1219200"/>
            <a:ext cx="4038600" cy="914400"/>
          </a:xfrm>
        </p:spPr>
        <p:txBody>
          <a:bodyPr/>
          <a:lstStyle/>
          <a:p>
            <a:r>
              <a:rPr lang="en-US" smtClean="0"/>
              <a:t>Just texture mapped</a:t>
            </a:r>
          </a:p>
        </p:txBody>
      </p:sp>
      <p:sp>
        <p:nvSpPr>
          <p:cNvPr id="50180" name="Content Placeholder 3"/>
          <p:cNvSpPr>
            <a:spLocks noGrp="1"/>
          </p:cNvSpPr>
          <p:nvPr>
            <p:ph sz="quarter" idx="14"/>
          </p:nvPr>
        </p:nvSpPr>
        <p:spPr>
          <a:xfrm>
            <a:off x="609600" y="4495800"/>
            <a:ext cx="4038600" cy="914400"/>
          </a:xfrm>
        </p:spPr>
        <p:txBody>
          <a:bodyPr/>
          <a:lstStyle/>
          <a:p>
            <a:r>
              <a:rPr lang="en-US" smtClean="0"/>
              <a:t>Texture and normal maps</a:t>
            </a:r>
          </a:p>
        </p:txBody>
      </p:sp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393" y="1121664"/>
            <a:ext cx="35353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133600"/>
            <a:ext cx="39973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TextBox 6"/>
          <p:cNvSpPr txBox="1">
            <a:spLocks noChangeArrowheads="1"/>
          </p:cNvSpPr>
          <p:nvPr/>
        </p:nvSpPr>
        <p:spPr bwMode="auto">
          <a:xfrm>
            <a:off x="381000" y="5638800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Calibri" pitchFamily="34" charset="0"/>
              </a:rPr>
              <a:t>Notice:  The geometry is unchanged.  There’s the same number of vertices and triangles.  This effect is entirely from the normal map.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Some details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343400" y="1524000"/>
            <a:ext cx="4038600" cy="15240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Normal maps are typically in object  or model space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u="none" dirty="0" smtClean="0"/>
              <a:t>We have to rotate them to our world coordinate system.</a:t>
            </a:r>
            <a:endParaRPr lang="en-US" u="none" dirty="0"/>
          </a:p>
        </p:txBody>
      </p:sp>
      <p:sp>
        <p:nvSpPr>
          <p:cNvPr id="51204" name="Content Placeholder 3"/>
          <p:cNvSpPr>
            <a:spLocks noGrp="1"/>
          </p:cNvSpPr>
          <p:nvPr>
            <p:ph sz="quarter" idx="14"/>
          </p:nvPr>
        </p:nvSpPr>
        <p:spPr>
          <a:xfrm>
            <a:off x="734568" y="4242816"/>
            <a:ext cx="4038600" cy="914400"/>
          </a:xfrm>
        </p:spPr>
        <p:txBody>
          <a:bodyPr/>
          <a:lstStyle/>
          <a:p>
            <a:r>
              <a:rPr lang="en-US" dirty="0" smtClean="0"/>
              <a:t>What does it take to rotate something to a specific frame?</a:t>
            </a:r>
          </a:p>
        </p:txBody>
      </p:sp>
      <p:pic>
        <p:nvPicPr>
          <p:cNvPr id="5120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176528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200400"/>
            <a:ext cx="37655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7772400" y="3886200"/>
            <a:ext cx="6858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924800" y="4419600"/>
            <a:ext cx="6096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7505700" y="4457700"/>
            <a:ext cx="4572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Normals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, Tangents, and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Binormals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7672" y="1719072"/>
            <a:ext cx="37655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4843272" y="2404872"/>
            <a:ext cx="6858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995672" y="2938272"/>
            <a:ext cx="60960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995672" y="2557272"/>
            <a:ext cx="4572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1" name="TextBox 11"/>
          <p:cNvSpPr txBox="1">
            <a:spLocks noChangeArrowheads="1"/>
          </p:cNvSpPr>
          <p:nvPr/>
        </p:nvSpPr>
        <p:spPr bwMode="auto">
          <a:xfrm>
            <a:off x="5224272" y="1871472"/>
            <a:ext cx="1106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Z: Normal</a:t>
            </a:r>
          </a:p>
        </p:txBody>
      </p:sp>
      <p:sp>
        <p:nvSpPr>
          <p:cNvPr id="52232" name="TextBox 12"/>
          <p:cNvSpPr txBox="1">
            <a:spLocks noChangeArrowheads="1"/>
          </p:cNvSpPr>
          <p:nvPr/>
        </p:nvSpPr>
        <p:spPr bwMode="auto">
          <a:xfrm>
            <a:off x="5605272" y="3319272"/>
            <a:ext cx="1166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X: Tangent</a:t>
            </a:r>
          </a:p>
        </p:txBody>
      </p:sp>
      <p:sp>
        <p:nvSpPr>
          <p:cNvPr id="52233" name="TextBox 14"/>
          <p:cNvSpPr txBox="1">
            <a:spLocks noChangeArrowheads="1"/>
          </p:cNvSpPr>
          <p:nvPr/>
        </p:nvSpPr>
        <p:spPr bwMode="auto">
          <a:xfrm>
            <a:off x="5529072" y="2328672"/>
            <a:ext cx="124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Y: Binormal</a:t>
            </a:r>
          </a:p>
        </p:txBody>
      </p:sp>
      <p:sp>
        <p:nvSpPr>
          <p:cNvPr id="52234" name="TextBox 15"/>
          <p:cNvSpPr txBox="1">
            <a:spLocks noChangeArrowheads="1"/>
          </p:cNvSpPr>
          <p:nvPr/>
        </p:nvSpPr>
        <p:spPr bwMode="auto">
          <a:xfrm>
            <a:off x="457200" y="5181600"/>
            <a:ext cx="822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The 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normal is given.  The tangent is determined by which way u is for the texture map.  The </a:t>
            </a:r>
            <a:r>
              <a:rPr lang="en-US" sz="2000" dirty="0" err="1">
                <a:solidFill>
                  <a:schemeClr val="tx2"/>
                </a:solidFill>
                <a:latin typeface="Calibri" pitchFamily="34" charset="0"/>
              </a:rPr>
              <a:t>binormal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en-US" sz="2000" dirty="0" err="1" smtClean="0">
                <a:solidFill>
                  <a:schemeClr val="tx2"/>
                </a:solidFill>
                <a:latin typeface="Calibri" pitchFamily="34" charset="0"/>
              </a:rPr>
              <a:t>bitangent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) is 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the cross product of the two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HLSL code for normal mapping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636776"/>
            <a:ext cx="3429000" cy="397033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latin typeface="+mn-lt"/>
                <a:cs typeface="+mn-cs"/>
              </a:rPr>
              <a:t>struct</a:t>
            </a:r>
            <a:r>
              <a:rPr lang="en-US" sz="1400" dirty="0">
                <a:latin typeface="+mn-lt"/>
                <a:cs typeface="+mn-cs"/>
              </a:rPr>
              <a:t> VS_INPUT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    float4 position            : POSITION0;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    float2 </a:t>
            </a:r>
            <a:r>
              <a:rPr lang="en-US" sz="1400" dirty="0" err="1">
                <a:latin typeface="+mn-lt"/>
                <a:cs typeface="+mn-cs"/>
              </a:rPr>
              <a:t>texCoord</a:t>
            </a:r>
            <a:r>
              <a:rPr lang="en-US" sz="1400" dirty="0">
                <a:latin typeface="+mn-lt"/>
                <a:cs typeface="+mn-cs"/>
              </a:rPr>
              <a:t>            : TEXCOORD0;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    float3 normal              : NORMAL0;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   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float3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binormal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           : BINORMAL0;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   float3 tangent             : TANGENT0;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};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latin typeface="+mn-lt"/>
                <a:cs typeface="+mn-cs"/>
              </a:rPr>
              <a:t>struct</a:t>
            </a:r>
            <a:r>
              <a:rPr lang="en-US" sz="1400" dirty="0">
                <a:latin typeface="+mn-lt"/>
                <a:cs typeface="+mn-cs"/>
              </a:rPr>
              <a:t> VS_OUTPUT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    float4 position            : POSITION0;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    float2 </a:t>
            </a:r>
            <a:r>
              <a:rPr lang="en-US" sz="1400" dirty="0" err="1">
                <a:latin typeface="+mn-lt"/>
                <a:cs typeface="+mn-cs"/>
              </a:rPr>
              <a:t>texCoord</a:t>
            </a:r>
            <a:r>
              <a:rPr lang="en-US" sz="1400" dirty="0">
                <a:latin typeface="+mn-lt"/>
                <a:cs typeface="+mn-cs"/>
              </a:rPr>
              <a:t>            : TEXCOORD0;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    float4 </a:t>
            </a:r>
            <a:r>
              <a:rPr lang="en-US" sz="1400" dirty="0" err="1">
                <a:latin typeface="+mn-lt"/>
                <a:cs typeface="+mn-cs"/>
              </a:rPr>
              <a:t>worldPosition</a:t>
            </a:r>
            <a:r>
              <a:rPr lang="en-US" sz="1400" dirty="0">
                <a:latin typeface="+mn-lt"/>
                <a:cs typeface="+mn-cs"/>
              </a:rPr>
              <a:t>       : TEXCOORD1;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    // Note:  </a:t>
            </a:r>
            <a:r>
              <a:rPr lang="en-US" sz="1400" dirty="0" err="1">
                <a:latin typeface="+mn-lt"/>
                <a:cs typeface="+mn-cs"/>
              </a:rPr>
              <a:t>tangentToWorld</a:t>
            </a:r>
            <a:r>
              <a:rPr lang="en-US" sz="1400" dirty="0">
                <a:latin typeface="+mn-lt"/>
                <a:cs typeface="+mn-cs"/>
              </a:rPr>
              <a:t> is actually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    // TEXCOORD2, 3, and 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   float3x3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tangentToWorld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   : TEXCOORD2;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};</a:t>
            </a:r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3962400" y="2362200"/>
            <a:ext cx="4800600" cy="3754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VS_OUTPUT VertexShader( VS_INPUT input )</a:t>
            </a:r>
          </a:p>
          <a:p>
            <a:r>
              <a:rPr lang="en-US" sz="1400">
                <a:latin typeface="Calibri" pitchFamily="34" charset="0"/>
              </a:rPr>
              <a:t>{</a:t>
            </a:r>
          </a:p>
          <a:p>
            <a:r>
              <a:rPr lang="en-US" sz="1400">
                <a:latin typeface="Calibri" pitchFamily="34" charset="0"/>
              </a:rPr>
              <a:t>    VS_OUTPUT output;</a:t>
            </a:r>
          </a:p>
          <a:p>
            <a:r>
              <a:rPr lang="en-US" sz="1400">
                <a:latin typeface="Calibri" pitchFamily="34" charset="0"/>
              </a:rPr>
              <a:t>    </a:t>
            </a:r>
          </a:p>
          <a:p>
            <a:r>
              <a:rPr lang="en-US" sz="1400">
                <a:latin typeface="Calibri" pitchFamily="34" charset="0"/>
              </a:rPr>
              <a:t>    // transform the position into projection space</a:t>
            </a:r>
          </a:p>
          <a:p>
            <a:r>
              <a:rPr lang="en-US" sz="1400">
                <a:latin typeface="Calibri" pitchFamily="34" charset="0"/>
              </a:rPr>
              <a:t>    float4 worldPosition = mul(input.position, World);</a:t>
            </a:r>
          </a:p>
          <a:p>
            <a:r>
              <a:rPr lang="en-US" sz="1400">
                <a:latin typeface="Calibri" pitchFamily="34" charset="0"/>
              </a:rPr>
              <a:t>    output.worldPosition = worldPosition;</a:t>
            </a:r>
          </a:p>
          <a:p>
            <a:r>
              <a:rPr lang="en-US" sz="1400">
                <a:latin typeface="Calibri" pitchFamily="34" charset="0"/>
              </a:rPr>
              <a:t>    output.position = mul(mul(worldPosition, View), Projection);</a:t>
            </a:r>
          </a:p>
          <a:p>
            <a:r>
              <a:rPr lang="en-US" sz="1400">
                <a:latin typeface="Calibri" pitchFamily="34" charset="0"/>
              </a:rPr>
              <a:t>    </a:t>
            </a:r>
          </a:p>
          <a:p>
            <a:r>
              <a:rPr lang="en-US" sz="1400">
                <a:latin typeface="Calibri" pitchFamily="34" charset="0"/>
              </a:rPr>
              <a:t>    output.tangentToWorld[0] = mul(input.tangent,    World);</a:t>
            </a:r>
          </a:p>
          <a:p>
            <a:r>
              <a:rPr lang="en-US" sz="1400">
                <a:latin typeface="Calibri" pitchFamily="34" charset="0"/>
              </a:rPr>
              <a:t>    output.tangentToWorld[1] = mul(input.binormal,    World);</a:t>
            </a:r>
          </a:p>
          <a:p>
            <a:r>
              <a:rPr lang="en-US" sz="1400">
                <a:latin typeface="Calibri" pitchFamily="34" charset="0"/>
              </a:rPr>
              <a:t>    output.tangentToWorld[2] = mul(input.normal,    World);</a:t>
            </a:r>
          </a:p>
          <a:p>
            <a:r>
              <a:rPr lang="en-US" sz="1400">
                <a:latin typeface="Calibri" pitchFamily="34" charset="0"/>
              </a:rPr>
              <a:t>    </a:t>
            </a:r>
          </a:p>
          <a:p>
            <a:r>
              <a:rPr lang="en-US" sz="1400">
                <a:latin typeface="Calibri" pitchFamily="34" charset="0"/>
              </a:rPr>
              <a:t>    output.texCoord = input.texCoord;</a:t>
            </a:r>
          </a:p>
          <a:p>
            <a:r>
              <a:rPr lang="en-US" sz="1400">
                <a:latin typeface="Calibri" pitchFamily="34" charset="0"/>
              </a:rPr>
              <a:t>    </a:t>
            </a:r>
          </a:p>
          <a:p>
            <a:r>
              <a:rPr lang="en-US" sz="1400">
                <a:latin typeface="Calibri" pitchFamily="34" charset="0"/>
              </a:rPr>
              <a:t>    return output;</a:t>
            </a:r>
          </a:p>
          <a:p>
            <a:r>
              <a:rPr lang="en-US" sz="1400">
                <a:latin typeface="Calibri" pitchFamily="34" charset="0"/>
              </a:rPr>
              <a:t>}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Pixel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Shader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219200"/>
            <a:ext cx="7772400" cy="43084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float4 </a:t>
            </a:r>
            <a:r>
              <a:rPr lang="en-US" sz="1600" dirty="0" err="1">
                <a:latin typeface="+mn-lt"/>
                <a:cs typeface="+mn-cs"/>
              </a:rPr>
              <a:t>PixelShader</a:t>
            </a:r>
            <a:r>
              <a:rPr lang="en-US" sz="1600" dirty="0">
                <a:latin typeface="+mn-lt"/>
                <a:cs typeface="+mn-cs"/>
              </a:rPr>
              <a:t>( VS_OUTPUT input ) : COLOR0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   float3 N = tex2D(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NormalMapSampler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input.texCoord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   N = normalize(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mul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(N, 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input.tangentToWorld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));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    float3 V = normalize(Eye - </a:t>
            </a:r>
            <a:r>
              <a:rPr lang="en-US" sz="1600" dirty="0" err="1">
                <a:latin typeface="+mn-lt"/>
                <a:cs typeface="+mn-cs"/>
              </a:rPr>
              <a:t>input.worldPosition</a:t>
            </a:r>
            <a:r>
              <a:rPr lang="en-US" sz="1600" dirty="0">
                <a:latin typeface="+mn-lt"/>
                <a:cs typeface="+mn-cs"/>
              </a:rPr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    float3 L = normalize(</a:t>
            </a:r>
            <a:r>
              <a:rPr lang="en-US" sz="1600" dirty="0" err="1">
                <a:latin typeface="+mn-lt"/>
                <a:cs typeface="+mn-cs"/>
              </a:rPr>
              <a:t>LightPosition</a:t>
            </a:r>
            <a:r>
              <a:rPr lang="en-US" sz="1600" dirty="0">
                <a:latin typeface="+mn-lt"/>
                <a:cs typeface="+mn-cs"/>
              </a:rPr>
              <a:t> - </a:t>
            </a:r>
            <a:r>
              <a:rPr lang="en-US" sz="1600" dirty="0" err="1">
                <a:latin typeface="+mn-lt"/>
                <a:cs typeface="+mn-cs"/>
              </a:rPr>
              <a:t>input.worldPosition</a:t>
            </a:r>
            <a:r>
              <a:rPr lang="en-US" sz="1600" dirty="0">
                <a:latin typeface="+mn-lt"/>
                <a:cs typeface="+mn-cs"/>
              </a:rPr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    float3 H = normalize(V + L);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    float4 diffuse = </a:t>
            </a:r>
            <a:r>
              <a:rPr lang="en-US" sz="1600" dirty="0" err="1">
                <a:latin typeface="+mn-lt"/>
                <a:cs typeface="+mn-cs"/>
              </a:rPr>
              <a:t>LightColor</a:t>
            </a:r>
            <a:r>
              <a:rPr lang="en-US" sz="1600" dirty="0">
                <a:latin typeface="+mn-lt"/>
                <a:cs typeface="+mn-cs"/>
              </a:rPr>
              <a:t> * max(dot(N, L), 0);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    float4 </a:t>
            </a:r>
            <a:r>
              <a:rPr lang="en-US" sz="1600" dirty="0" err="1">
                <a:latin typeface="+mn-lt"/>
                <a:cs typeface="+mn-cs"/>
              </a:rPr>
              <a:t>specular</a:t>
            </a:r>
            <a:r>
              <a:rPr lang="en-US" sz="1600" dirty="0">
                <a:latin typeface="+mn-lt"/>
                <a:cs typeface="+mn-cs"/>
              </a:rPr>
              <a:t> = </a:t>
            </a:r>
            <a:r>
              <a:rPr lang="en-US" sz="1600" dirty="0" err="1">
                <a:latin typeface="+mn-lt"/>
                <a:cs typeface="+mn-cs"/>
              </a:rPr>
              <a:t>LightColor</a:t>
            </a:r>
            <a:r>
              <a:rPr lang="en-US" sz="1600" dirty="0">
                <a:latin typeface="+mn-lt"/>
                <a:cs typeface="+mn-cs"/>
              </a:rPr>
              <a:t> * </a:t>
            </a:r>
            <a:r>
              <a:rPr lang="en-US" sz="1600" dirty="0" err="1">
                <a:latin typeface="+mn-lt"/>
                <a:cs typeface="+mn-cs"/>
              </a:rPr>
              <a:t>pow</a:t>
            </a:r>
            <a:r>
              <a:rPr lang="en-US" sz="1600" dirty="0">
                <a:latin typeface="+mn-lt"/>
                <a:cs typeface="+mn-cs"/>
              </a:rPr>
              <a:t>(saturate(dot(N, H)), </a:t>
            </a:r>
            <a:r>
              <a:rPr lang="en-US" sz="1600" dirty="0" err="1">
                <a:latin typeface="+mn-lt"/>
                <a:cs typeface="+mn-cs"/>
              </a:rPr>
              <a:t>SpecularPower</a:t>
            </a:r>
            <a:r>
              <a:rPr lang="en-US" sz="1600" dirty="0">
                <a:latin typeface="+mn-lt"/>
                <a:cs typeface="+mn-cs"/>
              </a:rPr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    float4 </a:t>
            </a:r>
            <a:r>
              <a:rPr lang="en-US" sz="1600" dirty="0" err="1">
                <a:latin typeface="+mn-lt"/>
                <a:cs typeface="+mn-cs"/>
              </a:rPr>
              <a:t>diffuseTexture</a:t>
            </a:r>
            <a:r>
              <a:rPr lang="en-US" sz="1600" dirty="0">
                <a:latin typeface="+mn-lt"/>
                <a:cs typeface="+mn-cs"/>
              </a:rPr>
              <a:t> = tex2D(</a:t>
            </a:r>
            <a:r>
              <a:rPr lang="en-US" sz="1600" dirty="0" err="1">
                <a:latin typeface="+mn-lt"/>
                <a:cs typeface="+mn-cs"/>
              </a:rPr>
              <a:t>DiffuseTextureSampler</a:t>
            </a:r>
            <a:r>
              <a:rPr lang="en-US" sz="1600" dirty="0">
                <a:latin typeface="+mn-lt"/>
                <a:cs typeface="+mn-cs"/>
              </a:rPr>
              <a:t>, </a:t>
            </a:r>
            <a:r>
              <a:rPr lang="en-US" sz="1600" dirty="0" err="1">
                <a:latin typeface="+mn-lt"/>
                <a:cs typeface="+mn-cs"/>
              </a:rPr>
              <a:t>input.texCoord</a:t>
            </a:r>
            <a:r>
              <a:rPr lang="en-US" sz="1600" dirty="0">
                <a:latin typeface="+mn-lt"/>
                <a:cs typeface="+mn-cs"/>
              </a:rPr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    // return the combined result.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    return (diffuse + </a:t>
            </a:r>
            <a:r>
              <a:rPr lang="en-US" sz="1600" dirty="0" err="1">
                <a:latin typeface="+mn-lt"/>
                <a:cs typeface="+mn-cs"/>
              </a:rPr>
              <a:t>LightAmbientColor</a:t>
            </a:r>
            <a:r>
              <a:rPr lang="en-US" sz="1600" dirty="0">
                <a:latin typeface="+mn-lt"/>
                <a:cs typeface="+mn-cs"/>
              </a:rPr>
              <a:t>) * </a:t>
            </a:r>
            <a:r>
              <a:rPr lang="en-US" sz="1600" dirty="0" err="1">
                <a:latin typeface="+mn-lt"/>
                <a:cs typeface="+mn-cs"/>
              </a:rPr>
              <a:t>diffuseTexture</a:t>
            </a:r>
            <a:r>
              <a:rPr lang="en-US" sz="1600" dirty="0">
                <a:latin typeface="+mn-lt"/>
                <a:cs typeface="+mn-cs"/>
              </a:rPr>
              <a:t> + </a:t>
            </a:r>
            <a:r>
              <a:rPr lang="en-US" sz="1600" dirty="0" err="1">
                <a:latin typeface="+mn-lt"/>
                <a:cs typeface="+mn-cs"/>
              </a:rPr>
              <a:t>specular</a:t>
            </a:r>
            <a:r>
              <a:rPr lang="en-US" sz="1600" dirty="0">
                <a:latin typeface="+mn-lt"/>
                <a:cs typeface="+mn-cs"/>
              </a:rPr>
              <a:t> * </a:t>
            </a:r>
            <a:r>
              <a:rPr lang="en-US" sz="1600" dirty="0" err="1">
                <a:latin typeface="+mn-lt"/>
                <a:cs typeface="+mn-cs"/>
              </a:rPr>
              <a:t>SpecularColor</a:t>
            </a:r>
            <a:r>
              <a:rPr lang="en-US" sz="1600" dirty="0">
                <a:latin typeface="+mn-lt"/>
                <a:cs typeface="+mn-cs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n-lt"/>
                <a:cs typeface="+mn-cs"/>
              </a:rPr>
              <a:t>}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Normal Maps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068147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Notes:</a:t>
            </a:r>
          </a:p>
          <a:p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Can transform the light to tangent space.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Saves computation at the fragment level.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More expensive at the vertex level.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Many lights?</a:t>
            </a:r>
          </a:p>
          <a:p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Can </a:t>
            </a:r>
            <a:r>
              <a:rPr lang="en-US" b="1" i="1" dirty="0" smtClean="0">
                <a:solidFill>
                  <a:schemeClr val="tx2"/>
                </a:solidFill>
                <a:latin typeface="Calibri" pitchFamily="34" charset="0"/>
              </a:rPr>
              <a:t>bake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the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normals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into world space and use them directly.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667650" name="Picture 2" descr="http://www.computerarts.co.uk/__data/assets/image/185268/varieties/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386" y="1646237"/>
            <a:ext cx="4724614" cy="44710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338261" y="6260094"/>
            <a:ext cx="4805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http://www.computerarts.co.uk/__data/assets/image/185268/varieties/7.jpg</a:t>
            </a:r>
            <a:endParaRPr lang="en-US" sz="1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Maps</a:t>
            </a:r>
            <a:endParaRPr lang="en-US" dirty="0"/>
          </a:p>
        </p:txBody>
      </p:sp>
      <p:pic>
        <p:nvPicPr>
          <p:cNvPr id="697346" name="Picture 2" descr="http://amber.rc.arizona.edu/lw/images/normalmaps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6411" y="1143000"/>
            <a:ext cx="6667500" cy="5715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16200000">
            <a:off x="6581068" y="3823872"/>
            <a:ext cx="3172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http://amber.rc.arizona.edu/lw/normalmaps.html</a:t>
            </a:r>
            <a:endParaRPr lang="en-US" sz="1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Maps</a:t>
            </a:r>
            <a:endParaRPr lang="en-US" dirty="0"/>
          </a:p>
        </p:txBody>
      </p:sp>
      <p:pic>
        <p:nvPicPr>
          <p:cNvPr id="699394" name="Picture 2" descr="http://amber.rc.arizona.edu/lw/images/normalmap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123" y="1143000"/>
            <a:ext cx="6667500" cy="5715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6200000">
            <a:off x="6581068" y="3823872"/>
            <a:ext cx="3172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http://amber.rc.arizona.edu/lw/normalmaps.html</a:t>
            </a:r>
            <a:endParaRPr lang="en-US" sz="12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Mappings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BDRF (minimizing the bumps)</a:t>
            </a:r>
          </a:p>
          <a:p>
            <a:r>
              <a:rPr lang="en-US" dirty="0" smtClean="0"/>
              <a:t>Horizon maps (adding shadows)</a:t>
            </a:r>
          </a:p>
          <a:p>
            <a:r>
              <a:rPr lang="en-US" dirty="0" smtClean="0"/>
              <a:t>Parallax mapping (adding occlusion)</a:t>
            </a:r>
          </a:p>
          <a:p>
            <a:r>
              <a:rPr lang="en-US" dirty="0" smtClean="0"/>
              <a:t>Displacement mapping (changing the geometry)</a:t>
            </a:r>
          </a:p>
          <a:p>
            <a:r>
              <a:rPr lang="en-US" dirty="0" smtClean="0"/>
              <a:t>Geometry images</a:t>
            </a:r>
          </a:p>
          <a:p>
            <a:pPr lvl="1"/>
            <a:r>
              <a:rPr lang="en-US" dirty="0" smtClean="0"/>
              <a:t>Not bump mapping, but an encoding of the geometry into a texture map.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4" name="Picture 2" descr="C:\My Documents\Work\Images\SciViz\Viz91\Viz_91_Bumps_60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697736"/>
            <a:ext cx="6858000" cy="4572000"/>
          </a:xfrm>
          <a:prstGeom prst="rect">
            <a:avLst/>
          </a:prstGeom>
          <a:noFill/>
        </p:spPr>
      </p:pic>
      <p:sp>
        <p:nvSpPr>
          <p:cNvPr id="3205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Bump Mapping</a:t>
            </a:r>
          </a:p>
        </p:txBody>
      </p:sp>
      <p:sp>
        <p:nvSpPr>
          <p:cNvPr id="320516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320517" name="Text Box 5"/>
          <p:cNvSpPr txBox="1">
            <a:spLocks noChangeArrowheads="1"/>
          </p:cNvSpPr>
          <p:nvPr/>
        </p:nvSpPr>
        <p:spPr bwMode="auto">
          <a:xfrm>
            <a:off x="2267712" y="6300216"/>
            <a:ext cx="1096963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latin typeface="Comic Sans MS" pitchFamily="66" charset="0"/>
              </a:rPr>
              <a:t>Crawfis 1991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Height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new power of programmable shaders, height maps are becoming fairly easy.</a:t>
            </a:r>
          </a:p>
          <a:p>
            <a:r>
              <a:rPr lang="en-US" dirty="0" smtClean="0"/>
              <a:t>You do the math on the GPU.</a:t>
            </a:r>
          </a:p>
          <a:p>
            <a:r>
              <a:rPr lang="en-US" dirty="0" smtClean="0"/>
              <a:t>This is required when you do displacement mapping unless you have two textures for the same thing (displacement map and normal map).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5A12-F2A3-4396-8837-73AC5CE68BAB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7772400" cy="1143000"/>
          </a:xfrm>
        </p:spPr>
        <p:txBody>
          <a:bodyPr anchor="b"/>
          <a:lstStyle/>
          <a:p>
            <a:r>
              <a:rPr lang="en-US" sz="3800"/>
              <a:t>Comparison</a:t>
            </a:r>
          </a:p>
        </p:txBody>
      </p:sp>
      <p:pic>
        <p:nvPicPr>
          <p:cNvPr id="402435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752600"/>
            <a:ext cx="8229600" cy="1752600"/>
          </a:xfrm>
          <a:noFill/>
        </p:spPr>
      </p:pic>
      <p:sp>
        <p:nvSpPr>
          <p:cNvPr id="402436" name="Text Box 5"/>
          <p:cNvSpPr txBox="1">
            <a:spLocks noChangeArrowheads="1"/>
          </p:cNvSpPr>
          <p:nvPr/>
        </p:nvSpPr>
        <p:spPr bwMode="auto">
          <a:xfrm>
            <a:off x="788988" y="4038600"/>
            <a:ext cx="11318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</a:rPr>
              <a:t>Bump</a:t>
            </a:r>
          </a:p>
          <a:p>
            <a:r>
              <a:rPr lang="en-US" sz="2000">
                <a:latin typeface="Tahoma" pitchFamily="34" charset="0"/>
              </a:rPr>
              <a:t>Mapping</a:t>
            </a:r>
          </a:p>
        </p:txBody>
      </p:sp>
      <p:sp>
        <p:nvSpPr>
          <p:cNvPr id="402437" name="Text Box 6"/>
          <p:cNvSpPr txBox="1">
            <a:spLocks noChangeArrowheads="1"/>
          </p:cNvSpPr>
          <p:nvPr/>
        </p:nvSpPr>
        <p:spPr bwMode="auto">
          <a:xfrm>
            <a:off x="2667000" y="4038600"/>
            <a:ext cx="15763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ahoma" pitchFamily="34" charset="0"/>
              </a:rPr>
              <a:t>Horizon</a:t>
            </a:r>
          </a:p>
          <a:p>
            <a:r>
              <a:rPr lang="en-US" sz="2000">
                <a:latin typeface="Tahoma" pitchFamily="34" charset="0"/>
              </a:rPr>
              <a:t>Mapping</a:t>
            </a:r>
          </a:p>
          <a:p>
            <a:r>
              <a:rPr lang="en-US" sz="2000">
                <a:latin typeface="Tahoma" pitchFamily="34" charset="0"/>
              </a:rPr>
              <a:t>(shadows)</a:t>
            </a:r>
          </a:p>
        </p:txBody>
      </p:sp>
      <p:sp>
        <p:nvSpPr>
          <p:cNvPr id="402438" name="Text Box 7"/>
          <p:cNvSpPr txBox="1">
            <a:spLocks noChangeArrowheads="1"/>
          </p:cNvSpPr>
          <p:nvPr/>
        </p:nvSpPr>
        <p:spPr bwMode="auto">
          <a:xfrm>
            <a:off x="4645025" y="4038600"/>
            <a:ext cx="1684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</a:rPr>
              <a:t>Displacement</a:t>
            </a:r>
          </a:p>
          <a:p>
            <a:r>
              <a:rPr lang="en-US" sz="2000">
                <a:latin typeface="Tahoma" pitchFamily="34" charset="0"/>
              </a:rPr>
              <a:t>Mapping</a:t>
            </a:r>
          </a:p>
        </p:txBody>
      </p:sp>
      <p:sp>
        <p:nvSpPr>
          <p:cNvPr id="402439" name="Text Box 8"/>
          <p:cNvSpPr txBox="1">
            <a:spLocks noChangeArrowheads="1"/>
          </p:cNvSpPr>
          <p:nvPr/>
        </p:nvSpPr>
        <p:spPr bwMode="auto">
          <a:xfrm>
            <a:off x="6931025" y="3886200"/>
            <a:ext cx="16843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</a:rPr>
              <a:t>View</a:t>
            </a:r>
          </a:p>
          <a:p>
            <a:r>
              <a:rPr lang="en-US" sz="2000">
                <a:latin typeface="Tahoma" pitchFamily="34" charset="0"/>
              </a:rPr>
              <a:t>Dependent</a:t>
            </a:r>
          </a:p>
          <a:p>
            <a:r>
              <a:rPr lang="en-US" sz="2000">
                <a:latin typeface="Tahoma" pitchFamily="34" charset="0"/>
              </a:rPr>
              <a:t>Displacement</a:t>
            </a:r>
          </a:p>
          <a:p>
            <a:r>
              <a:rPr lang="en-US" sz="2000">
                <a:latin typeface="Tahoma" pitchFamily="34" charset="0"/>
              </a:rPr>
              <a:t>Mapping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418" name="Picture 2" descr="http://graphics.cs.brown.edu/games/SteepParallax/compare.jpg"/>
          <p:cNvPicPr>
            <a:picLocks noChangeAspect="1" noChangeArrowheads="1"/>
          </p:cNvPicPr>
          <p:nvPr/>
        </p:nvPicPr>
        <p:blipFill>
          <a:blip r:embed="rId2"/>
          <a:srcRect r="49443"/>
          <a:stretch>
            <a:fillRect/>
          </a:stretch>
        </p:blipFill>
        <p:spPr bwMode="auto">
          <a:xfrm>
            <a:off x="914400" y="1600200"/>
            <a:ext cx="7425612" cy="4572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442" name="Picture 2" descr="http://graphics.cs.brown.edu/games/SteepParallax/compare.jpg"/>
          <p:cNvPicPr>
            <a:picLocks noChangeAspect="1" noChangeArrowheads="1"/>
          </p:cNvPicPr>
          <p:nvPr/>
        </p:nvPicPr>
        <p:blipFill>
          <a:blip r:embed="rId2"/>
          <a:srcRect l="50049"/>
          <a:stretch>
            <a:fillRect/>
          </a:stretch>
        </p:blipFill>
        <p:spPr bwMode="auto">
          <a:xfrm>
            <a:off x="838200" y="1600200"/>
            <a:ext cx="7336583" cy="4572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Billboards</a:t>
            </a:r>
            <a:endParaRPr lang="en-US" dirty="0"/>
          </a:p>
        </p:txBody>
      </p:sp>
      <p:sp>
        <p:nvSpPr>
          <p:cNvPr id="432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use pseudo-depth </a:t>
            </a:r>
            <a:r>
              <a:rPr lang="en-US" dirty="0"/>
              <a:t>textures to </a:t>
            </a:r>
            <a:r>
              <a:rPr lang="en-US" dirty="0" smtClean="0"/>
              <a:t>model simple geometry or billboards</a:t>
            </a:r>
            <a:endParaRPr lang="en-US" dirty="0"/>
          </a:p>
        </p:txBody>
      </p:sp>
      <p:pic>
        <p:nvPicPr>
          <p:cNvPr id="432132" name="Picture 4"/>
          <p:cNvPicPr>
            <a:picLocks noChangeAspect="1" noChangeArrowheads="1"/>
          </p:cNvPicPr>
          <p:nvPr/>
        </p:nvPicPr>
        <p:blipFill>
          <a:blip r:embed="rId3"/>
          <a:srcRect l="38095" t="26382" r="11905" b="15906"/>
          <a:stretch>
            <a:fillRect/>
          </a:stretch>
        </p:blipFill>
        <p:spPr bwMode="auto">
          <a:xfrm>
            <a:off x="4200144" y="2865120"/>
            <a:ext cx="4114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Imposters with Depth</a:t>
            </a:r>
          </a:p>
        </p:txBody>
      </p:sp>
      <p:pic>
        <p:nvPicPr>
          <p:cNvPr id="449544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48169"/>
            <a:ext cx="4038600" cy="3230025"/>
          </a:xfrm>
          <a:noFill/>
          <a:ln/>
        </p:spPr>
      </p:pic>
      <p:pic>
        <p:nvPicPr>
          <p:cNvPr id="449546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248169"/>
            <a:ext cx="4038600" cy="3230025"/>
          </a:xfrm>
          <a:noFill/>
          <a:ln/>
        </p:spPr>
      </p:pic>
      <p:sp>
        <p:nvSpPr>
          <p:cNvPr id="449554" name="Text Box 18"/>
          <p:cNvSpPr txBox="1">
            <a:spLocks noChangeArrowheads="1"/>
          </p:cNvSpPr>
          <p:nvPr/>
        </p:nvSpPr>
        <p:spPr bwMode="auto">
          <a:xfrm>
            <a:off x="3451225" y="6392863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49555" name="Picture 19"/>
          <p:cNvPicPr>
            <a:picLocks noChangeAspect="1" noChangeArrowheads="1"/>
          </p:cNvPicPr>
          <p:nvPr/>
        </p:nvPicPr>
        <p:blipFill>
          <a:blip r:embed="rId4" cstate="print"/>
          <a:srcRect l="38000" t="26923" r="3999" b="7692"/>
          <a:stretch>
            <a:fillRect/>
          </a:stretch>
        </p:blipFill>
        <p:spPr bwMode="auto">
          <a:xfrm>
            <a:off x="3532188" y="1905000"/>
            <a:ext cx="22320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38" name="Picture 2" descr="C:\My Documents\Work\Images\SciViz\Viz91\ChaosWind_8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885950"/>
            <a:ext cx="6392863" cy="4800600"/>
          </a:xfrm>
          <a:prstGeom prst="rect">
            <a:avLst/>
          </a:prstGeom>
          <a:noFill/>
        </p:spPr>
      </p:pic>
      <p:sp>
        <p:nvSpPr>
          <p:cNvPr id="3215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Bump Mapping</a:t>
            </a:r>
          </a:p>
        </p:txBody>
      </p:sp>
      <p:sp>
        <p:nvSpPr>
          <p:cNvPr id="321540" name="Text Box 4"/>
          <p:cNvSpPr txBox="1">
            <a:spLocks noChangeArrowheads="1"/>
          </p:cNvSpPr>
          <p:nvPr/>
        </p:nvSpPr>
        <p:spPr bwMode="auto">
          <a:xfrm>
            <a:off x="685800" y="6400800"/>
            <a:ext cx="1096963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latin typeface="Comic Sans MS" pitchFamily="66" charset="0"/>
              </a:rPr>
              <a:t>Crawfis 1991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Bump Mapping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Consider the lighting for a modeled surface.</a:t>
            </a:r>
          </a:p>
        </p:txBody>
      </p:sp>
      <p:sp>
        <p:nvSpPr>
          <p:cNvPr id="322564" name="Freeform 4"/>
          <p:cNvSpPr>
            <a:spLocks/>
          </p:cNvSpPr>
          <p:nvPr/>
        </p:nvSpPr>
        <p:spPr bwMode="auto">
          <a:xfrm rot="-5400000">
            <a:off x="4648200" y="3124200"/>
            <a:ext cx="3759200" cy="2387600"/>
          </a:xfrm>
          <a:custGeom>
            <a:avLst/>
            <a:gdLst/>
            <a:ahLst/>
            <a:cxnLst>
              <a:cxn ang="0">
                <a:pos x="40" y="352"/>
              </a:cxn>
              <a:cxn ang="0">
                <a:pos x="40" y="304"/>
              </a:cxn>
              <a:cxn ang="0">
                <a:pos x="280" y="160"/>
              </a:cxn>
              <a:cxn ang="0">
                <a:pos x="520" y="352"/>
              </a:cxn>
              <a:cxn ang="0">
                <a:pos x="616" y="256"/>
              </a:cxn>
              <a:cxn ang="0">
                <a:pos x="856" y="256"/>
              </a:cxn>
              <a:cxn ang="0">
                <a:pos x="1144" y="352"/>
              </a:cxn>
              <a:cxn ang="0">
                <a:pos x="1384" y="16"/>
              </a:cxn>
              <a:cxn ang="0">
                <a:pos x="1720" y="256"/>
              </a:cxn>
              <a:cxn ang="0">
                <a:pos x="1912" y="208"/>
              </a:cxn>
              <a:cxn ang="0">
                <a:pos x="2152" y="304"/>
              </a:cxn>
              <a:cxn ang="0">
                <a:pos x="2344" y="496"/>
              </a:cxn>
              <a:cxn ang="0">
                <a:pos x="2200" y="688"/>
              </a:cxn>
              <a:cxn ang="0">
                <a:pos x="2056" y="928"/>
              </a:cxn>
              <a:cxn ang="0">
                <a:pos x="2344" y="1024"/>
              </a:cxn>
              <a:cxn ang="0">
                <a:pos x="2200" y="1264"/>
              </a:cxn>
              <a:cxn ang="0">
                <a:pos x="2200" y="1360"/>
              </a:cxn>
              <a:cxn ang="0">
                <a:pos x="2008" y="1504"/>
              </a:cxn>
            </a:cxnLst>
            <a:rect l="0" t="0" r="r" b="b"/>
            <a:pathLst>
              <a:path w="2368" h="1504">
                <a:moveTo>
                  <a:pt x="40" y="352"/>
                </a:moveTo>
                <a:cubicBezTo>
                  <a:pt x="20" y="344"/>
                  <a:pt x="0" y="336"/>
                  <a:pt x="40" y="304"/>
                </a:cubicBezTo>
                <a:cubicBezTo>
                  <a:pt x="80" y="272"/>
                  <a:pt x="200" y="152"/>
                  <a:pt x="280" y="160"/>
                </a:cubicBezTo>
                <a:cubicBezTo>
                  <a:pt x="360" y="168"/>
                  <a:pt x="464" y="336"/>
                  <a:pt x="520" y="352"/>
                </a:cubicBezTo>
                <a:cubicBezTo>
                  <a:pt x="576" y="368"/>
                  <a:pt x="560" y="272"/>
                  <a:pt x="616" y="256"/>
                </a:cubicBezTo>
                <a:cubicBezTo>
                  <a:pt x="672" y="240"/>
                  <a:pt x="768" y="240"/>
                  <a:pt x="856" y="256"/>
                </a:cubicBezTo>
                <a:cubicBezTo>
                  <a:pt x="944" y="272"/>
                  <a:pt x="1056" y="392"/>
                  <a:pt x="1144" y="352"/>
                </a:cubicBezTo>
                <a:cubicBezTo>
                  <a:pt x="1232" y="312"/>
                  <a:pt x="1288" y="32"/>
                  <a:pt x="1384" y="16"/>
                </a:cubicBezTo>
                <a:cubicBezTo>
                  <a:pt x="1480" y="0"/>
                  <a:pt x="1632" y="224"/>
                  <a:pt x="1720" y="256"/>
                </a:cubicBezTo>
                <a:cubicBezTo>
                  <a:pt x="1808" y="288"/>
                  <a:pt x="1840" y="200"/>
                  <a:pt x="1912" y="208"/>
                </a:cubicBezTo>
                <a:cubicBezTo>
                  <a:pt x="1984" y="216"/>
                  <a:pt x="2080" y="256"/>
                  <a:pt x="2152" y="304"/>
                </a:cubicBezTo>
                <a:cubicBezTo>
                  <a:pt x="2224" y="352"/>
                  <a:pt x="2336" y="432"/>
                  <a:pt x="2344" y="496"/>
                </a:cubicBezTo>
                <a:cubicBezTo>
                  <a:pt x="2352" y="560"/>
                  <a:pt x="2248" y="616"/>
                  <a:pt x="2200" y="688"/>
                </a:cubicBezTo>
                <a:cubicBezTo>
                  <a:pt x="2152" y="760"/>
                  <a:pt x="2032" y="872"/>
                  <a:pt x="2056" y="928"/>
                </a:cubicBezTo>
                <a:cubicBezTo>
                  <a:pt x="2080" y="984"/>
                  <a:pt x="2320" y="968"/>
                  <a:pt x="2344" y="1024"/>
                </a:cubicBezTo>
                <a:cubicBezTo>
                  <a:pt x="2368" y="1080"/>
                  <a:pt x="2224" y="1208"/>
                  <a:pt x="2200" y="1264"/>
                </a:cubicBezTo>
                <a:cubicBezTo>
                  <a:pt x="2176" y="1320"/>
                  <a:pt x="2232" y="1320"/>
                  <a:pt x="2200" y="1360"/>
                </a:cubicBezTo>
                <a:cubicBezTo>
                  <a:pt x="2168" y="1400"/>
                  <a:pt x="2088" y="1452"/>
                  <a:pt x="2008" y="15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2565" name="Line 5"/>
          <p:cNvSpPr>
            <a:spLocks noChangeShapeType="1"/>
          </p:cNvSpPr>
          <p:nvPr/>
        </p:nvSpPr>
        <p:spPr bwMode="auto">
          <a:xfrm flipH="1">
            <a:off x="5029200" y="4038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2566" name="Line 6"/>
          <p:cNvSpPr>
            <a:spLocks noChangeShapeType="1"/>
          </p:cNvSpPr>
          <p:nvPr/>
        </p:nvSpPr>
        <p:spPr bwMode="auto">
          <a:xfrm flipH="1" flipV="1">
            <a:off x="5181600" y="4876800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2567" name="Line 7"/>
          <p:cNvSpPr>
            <a:spLocks noChangeShapeType="1"/>
          </p:cNvSpPr>
          <p:nvPr/>
        </p:nvSpPr>
        <p:spPr bwMode="auto">
          <a:xfrm flipH="1">
            <a:off x="5334000" y="43434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2568" name="Line 8"/>
          <p:cNvSpPr>
            <a:spLocks noChangeShapeType="1"/>
          </p:cNvSpPr>
          <p:nvPr/>
        </p:nvSpPr>
        <p:spPr bwMode="auto">
          <a:xfrm flipH="1" flipV="1">
            <a:off x="4800600" y="36576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2569" name="Line 9"/>
          <p:cNvSpPr>
            <a:spLocks noChangeShapeType="1"/>
          </p:cNvSpPr>
          <p:nvPr/>
        </p:nvSpPr>
        <p:spPr bwMode="auto">
          <a:xfrm flipH="1" flipV="1">
            <a:off x="5257800" y="32766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22570" name="Picture 10" descr="c:\Program Files\Common Files\Microsoft Shared\Clipart\cagcat50\bd04924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514600"/>
            <a:ext cx="923925" cy="1246188"/>
          </a:xfrm>
          <a:prstGeom prst="rect">
            <a:avLst/>
          </a:prstGeom>
          <a:noFill/>
        </p:spPr>
      </p:pic>
      <p:sp>
        <p:nvSpPr>
          <p:cNvPr id="322571" name="AutoShape 11"/>
          <p:cNvSpPr>
            <a:spLocks noChangeArrowheads="1"/>
          </p:cNvSpPr>
          <p:nvPr/>
        </p:nvSpPr>
        <p:spPr bwMode="auto">
          <a:xfrm>
            <a:off x="1295400" y="5105400"/>
            <a:ext cx="685800" cy="6858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Bump Mapping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can model this as deviations from some base surface.</a:t>
            </a:r>
          </a:p>
          <a:p>
            <a:r>
              <a:rPr lang="en-US"/>
              <a:t>The question</a:t>
            </a:r>
            <a:br>
              <a:rPr lang="en-US"/>
            </a:br>
            <a:r>
              <a:rPr lang="en-US"/>
              <a:t>is then how </a:t>
            </a:r>
            <a:br>
              <a:rPr lang="en-US"/>
            </a:br>
            <a:r>
              <a:rPr lang="en-US"/>
              <a:t>these deviations </a:t>
            </a:r>
            <a:br>
              <a:rPr lang="en-US"/>
            </a:br>
            <a:r>
              <a:rPr lang="en-US"/>
              <a:t>change the lighting.</a:t>
            </a:r>
          </a:p>
        </p:txBody>
      </p:sp>
      <p:pic>
        <p:nvPicPr>
          <p:cNvPr id="323588" name="Picture 4" descr="c:\Program Files\Common Files\Microsoft Shared\Clipart\cagcat50\bd04924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514600"/>
            <a:ext cx="923925" cy="1246188"/>
          </a:xfrm>
          <a:prstGeom prst="rect">
            <a:avLst/>
          </a:prstGeom>
          <a:noFill/>
        </p:spPr>
      </p:pic>
      <p:sp>
        <p:nvSpPr>
          <p:cNvPr id="323589" name="AutoShape 5"/>
          <p:cNvSpPr>
            <a:spLocks noChangeArrowheads="1"/>
          </p:cNvSpPr>
          <p:nvPr/>
        </p:nvSpPr>
        <p:spPr bwMode="auto">
          <a:xfrm>
            <a:off x="1295400" y="5105400"/>
            <a:ext cx="685800" cy="6858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3590" name="Group 6"/>
          <p:cNvGrpSpPr>
            <a:grpSpLocks/>
          </p:cNvGrpSpPr>
          <p:nvPr/>
        </p:nvGrpSpPr>
        <p:grpSpPr bwMode="auto">
          <a:xfrm>
            <a:off x="3962400" y="2436813"/>
            <a:ext cx="3733800" cy="3767137"/>
            <a:chOff x="2496" y="1535"/>
            <a:chExt cx="2352" cy="2373"/>
          </a:xfrm>
        </p:grpSpPr>
        <p:sp>
          <p:nvSpPr>
            <p:cNvPr id="323591" name="Freeform 7"/>
            <p:cNvSpPr>
              <a:spLocks/>
            </p:cNvSpPr>
            <p:nvPr/>
          </p:nvSpPr>
          <p:spPr bwMode="auto">
            <a:xfrm>
              <a:off x="3359" y="1535"/>
              <a:ext cx="1468" cy="2373"/>
            </a:xfrm>
            <a:custGeom>
              <a:avLst/>
              <a:gdLst/>
              <a:ahLst/>
              <a:cxnLst>
                <a:cxn ang="0">
                  <a:pos x="974" y="362"/>
                </a:cxn>
                <a:cxn ang="0">
                  <a:pos x="598" y="406"/>
                </a:cxn>
                <a:cxn ang="0">
                  <a:pos x="454" y="600"/>
                </a:cxn>
                <a:cxn ang="0">
                  <a:pos x="423" y="1088"/>
                </a:cxn>
                <a:cxn ang="0">
                  <a:pos x="473" y="2096"/>
                </a:cxn>
                <a:cxn ang="0">
                  <a:pos x="466" y="2334"/>
                </a:cxn>
                <a:cxn ang="0">
                  <a:pos x="304" y="2328"/>
                </a:cxn>
                <a:cxn ang="0">
                  <a:pos x="160" y="2088"/>
                </a:cxn>
                <a:cxn ang="0">
                  <a:pos x="352" y="1848"/>
                </a:cxn>
                <a:cxn ang="0">
                  <a:pos x="256" y="1752"/>
                </a:cxn>
                <a:cxn ang="0">
                  <a:pos x="256" y="1512"/>
                </a:cxn>
                <a:cxn ang="0">
                  <a:pos x="352" y="1224"/>
                </a:cxn>
                <a:cxn ang="0">
                  <a:pos x="16" y="984"/>
                </a:cxn>
                <a:cxn ang="0">
                  <a:pos x="256" y="648"/>
                </a:cxn>
                <a:cxn ang="0">
                  <a:pos x="208" y="456"/>
                </a:cxn>
                <a:cxn ang="0">
                  <a:pos x="304" y="216"/>
                </a:cxn>
                <a:cxn ang="0">
                  <a:pos x="496" y="24"/>
                </a:cxn>
                <a:cxn ang="0">
                  <a:pos x="688" y="168"/>
                </a:cxn>
                <a:cxn ang="0">
                  <a:pos x="928" y="312"/>
                </a:cxn>
                <a:cxn ang="0">
                  <a:pos x="1024" y="24"/>
                </a:cxn>
                <a:cxn ang="0">
                  <a:pos x="1264" y="168"/>
                </a:cxn>
                <a:cxn ang="0">
                  <a:pos x="1360" y="168"/>
                </a:cxn>
                <a:cxn ang="0">
                  <a:pos x="1468" y="425"/>
                </a:cxn>
              </a:cxnLst>
              <a:rect l="0" t="0" r="r" b="b"/>
              <a:pathLst>
                <a:path w="1468" h="2373">
                  <a:moveTo>
                    <a:pt x="974" y="362"/>
                  </a:moveTo>
                  <a:cubicBezTo>
                    <a:pt x="911" y="370"/>
                    <a:pt x="685" y="366"/>
                    <a:pt x="598" y="406"/>
                  </a:cubicBezTo>
                  <a:cubicBezTo>
                    <a:pt x="511" y="446"/>
                    <a:pt x="483" y="486"/>
                    <a:pt x="454" y="600"/>
                  </a:cubicBezTo>
                  <a:cubicBezTo>
                    <a:pt x="425" y="714"/>
                    <a:pt x="420" y="839"/>
                    <a:pt x="423" y="1088"/>
                  </a:cubicBezTo>
                  <a:cubicBezTo>
                    <a:pt x="426" y="1337"/>
                    <a:pt x="466" y="1888"/>
                    <a:pt x="473" y="2096"/>
                  </a:cubicBezTo>
                  <a:cubicBezTo>
                    <a:pt x="480" y="2304"/>
                    <a:pt x="494" y="2295"/>
                    <a:pt x="466" y="2334"/>
                  </a:cubicBezTo>
                  <a:cubicBezTo>
                    <a:pt x="438" y="2373"/>
                    <a:pt x="355" y="2369"/>
                    <a:pt x="304" y="2328"/>
                  </a:cubicBezTo>
                  <a:cubicBezTo>
                    <a:pt x="253" y="2287"/>
                    <a:pt x="152" y="2168"/>
                    <a:pt x="160" y="2088"/>
                  </a:cubicBezTo>
                  <a:cubicBezTo>
                    <a:pt x="168" y="2008"/>
                    <a:pt x="336" y="1904"/>
                    <a:pt x="352" y="1848"/>
                  </a:cubicBezTo>
                  <a:cubicBezTo>
                    <a:pt x="368" y="1792"/>
                    <a:pt x="272" y="1808"/>
                    <a:pt x="256" y="1752"/>
                  </a:cubicBezTo>
                  <a:cubicBezTo>
                    <a:pt x="240" y="1696"/>
                    <a:pt x="240" y="1600"/>
                    <a:pt x="256" y="1512"/>
                  </a:cubicBezTo>
                  <a:cubicBezTo>
                    <a:pt x="272" y="1424"/>
                    <a:pt x="392" y="1312"/>
                    <a:pt x="352" y="1224"/>
                  </a:cubicBezTo>
                  <a:cubicBezTo>
                    <a:pt x="312" y="1136"/>
                    <a:pt x="32" y="1080"/>
                    <a:pt x="16" y="984"/>
                  </a:cubicBezTo>
                  <a:cubicBezTo>
                    <a:pt x="0" y="888"/>
                    <a:pt x="224" y="736"/>
                    <a:pt x="256" y="648"/>
                  </a:cubicBezTo>
                  <a:cubicBezTo>
                    <a:pt x="288" y="560"/>
                    <a:pt x="200" y="528"/>
                    <a:pt x="208" y="456"/>
                  </a:cubicBezTo>
                  <a:cubicBezTo>
                    <a:pt x="216" y="384"/>
                    <a:pt x="256" y="288"/>
                    <a:pt x="304" y="216"/>
                  </a:cubicBezTo>
                  <a:cubicBezTo>
                    <a:pt x="352" y="144"/>
                    <a:pt x="432" y="32"/>
                    <a:pt x="496" y="24"/>
                  </a:cubicBezTo>
                  <a:cubicBezTo>
                    <a:pt x="560" y="16"/>
                    <a:pt x="616" y="120"/>
                    <a:pt x="688" y="168"/>
                  </a:cubicBezTo>
                  <a:cubicBezTo>
                    <a:pt x="760" y="216"/>
                    <a:pt x="872" y="336"/>
                    <a:pt x="928" y="312"/>
                  </a:cubicBezTo>
                  <a:cubicBezTo>
                    <a:pt x="984" y="288"/>
                    <a:pt x="968" y="48"/>
                    <a:pt x="1024" y="24"/>
                  </a:cubicBezTo>
                  <a:cubicBezTo>
                    <a:pt x="1080" y="0"/>
                    <a:pt x="1208" y="144"/>
                    <a:pt x="1264" y="168"/>
                  </a:cubicBezTo>
                  <a:cubicBezTo>
                    <a:pt x="1320" y="192"/>
                    <a:pt x="1326" y="125"/>
                    <a:pt x="1360" y="168"/>
                  </a:cubicBezTo>
                  <a:cubicBezTo>
                    <a:pt x="1394" y="211"/>
                    <a:pt x="1445" y="371"/>
                    <a:pt x="1468" y="425"/>
                  </a:cubicBezTo>
                </a:path>
              </a:pathLst>
            </a:custGeom>
            <a:solidFill>
              <a:schemeClr val="bg2"/>
            </a:solidFill>
            <a:ln w="28575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3592" name="Line 8"/>
            <p:cNvSpPr>
              <a:spLocks noChangeShapeType="1"/>
            </p:cNvSpPr>
            <p:nvPr/>
          </p:nvSpPr>
          <p:spPr bwMode="auto">
            <a:xfrm flipH="1">
              <a:off x="3168" y="2544"/>
              <a:ext cx="240" cy="288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3593" name="Line 9"/>
            <p:cNvSpPr>
              <a:spLocks noChangeShapeType="1"/>
            </p:cNvSpPr>
            <p:nvPr/>
          </p:nvSpPr>
          <p:spPr bwMode="auto">
            <a:xfrm flipH="1" flipV="1">
              <a:off x="3264" y="3072"/>
              <a:ext cx="336" cy="48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3594" name="Line 10"/>
            <p:cNvSpPr>
              <a:spLocks noChangeShapeType="1"/>
            </p:cNvSpPr>
            <p:nvPr/>
          </p:nvSpPr>
          <p:spPr bwMode="auto">
            <a:xfrm flipH="1">
              <a:off x="3360" y="2736"/>
              <a:ext cx="336" cy="19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3595" name="Line 11"/>
            <p:cNvSpPr>
              <a:spLocks noChangeShapeType="1"/>
            </p:cNvSpPr>
            <p:nvPr/>
          </p:nvSpPr>
          <p:spPr bwMode="auto">
            <a:xfrm flipH="1" flipV="1">
              <a:off x="3024" y="2304"/>
              <a:ext cx="336" cy="144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3596" name="Line 12"/>
            <p:cNvSpPr>
              <a:spLocks noChangeShapeType="1"/>
            </p:cNvSpPr>
            <p:nvPr/>
          </p:nvSpPr>
          <p:spPr bwMode="auto">
            <a:xfrm flipH="1" flipV="1">
              <a:off x="3312" y="2064"/>
              <a:ext cx="240" cy="19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3597" name="Freeform 13"/>
            <p:cNvSpPr>
              <a:spLocks/>
            </p:cNvSpPr>
            <p:nvPr/>
          </p:nvSpPr>
          <p:spPr bwMode="auto">
            <a:xfrm>
              <a:off x="3760" y="1856"/>
              <a:ext cx="1088" cy="2032"/>
            </a:xfrm>
            <a:custGeom>
              <a:avLst/>
              <a:gdLst/>
              <a:ahLst/>
              <a:cxnLst>
                <a:cxn ang="0">
                  <a:pos x="80" y="2032"/>
                </a:cxn>
                <a:cxn ang="0">
                  <a:pos x="32" y="496"/>
                </a:cxn>
                <a:cxn ang="0">
                  <a:pos x="272" y="64"/>
                </a:cxn>
                <a:cxn ang="0">
                  <a:pos x="1088" y="112"/>
                </a:cxn>
              </a:cxnLst>
              <a:rect l="0" t="0" r="r" b="b"/>
              <a:pathLst>
                <a:path w="1088" h="2032">
                  <a:moveTo>
                    <a:pt x="80" y="2032"/>
                  </a:moveTo>
                  <a:cubicBezTo>
                    <a:pt x="40" y="1428"/>
                    <a:pt x="0" y="824"/>
                    <a:pt x="32" y="496"/>
                  </a:cubicBezTo>
                  <a:cubicBezTo>
                    <a:pt x="64" y="168"/>
                    <a:pt x="96" y="128"/>
                    <a:pt x="272" y="64"/>
                  </a:cubicBezTo>
                  <a:cubicBezTo>
                    <a:pt x="448" y="0"/>
                    <a:pt x="952" y="104"/>
                    <a:pt x="1088" y="11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3598" name="Line 14"/>
            <p:cNvSpPr>
              <a:spLocks noChangeShapeType="1"/>
            </p:cNvSpPr>
            <p:nvPr/>
          </p:nvSpPr>
          <p:spPr bwMode="auto">
            <a:xfrm flipH="1">
              <a:off x="2832" y="3216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3599" name="Line 15"/>
            <p:cNvSpPr>
              <a:spLocks noChangeShapeType="1"/>
            </p:cNvSpPr>
            <p:nvPr/>
          </p:nvSpPr>
          <p:spPr bwMode="auto">
            <a:xfrm flipH="1">
              <a:off x="2784" y="2448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3600" name="Line 16"/>
            <p:cNvSpPr>
              <a:spLocks noChangeShapeType="1"/>
            </p:cNvSpPr>
            <p:nvPr/>
          </p:nvSpPr>
          <p:spPr bwMode="auto">
            <a:xfrm flipH="1" flipV="1">
              <a:off x="3168" y="1632"/>
              <a:ext cx="67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3601" name="Text Box 17"/>
            <p:cNvSpPr txBox="1">
              <a:spLocks noChangeArrowheads="1"/>
            </p:cNvSpPr>
            <p:nvPr/>
          </p:nvSpPr>
          <p:spPr bwMode="auto">
            <a:xfrm>
              <a:off x="2496" y="3264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/>
                <a:t>N</a:t>
              </a:r>
            </a:p>
          </p:txBody>
        </p:sp>
        <p:sp>
          <p:nvSpPr>
            <p:cNvPr id="323602" name="Line 18"/>
            <p:cNvSpPr>
              <a:spLocks noChangeShapeType="1"/>
            </p:cNvSpPr>
            <p:nvPr/>
          </p:nvSpPr>
          <p:spPr bwMode="auto">
            <a:xfrm>
              <a:off x="2544" y="331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Bump Mapping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Assumption: small deviations in the normal direction to the surface.</a:t>
            </a:r>
          </a:p>
        </p:txBody>
      </p:sp>
      <p:sp>
        <p:nvSpPr>
          <p:cNvPr id="324612" name="Freeform 4"/>
          <p:cNvSpPr>
            <a:spLocks/>
          </p:cNvSpPr>
          <p:nvPr/>
        </p:nvSpPr>
        <p:spPr bwMode="auto">
          <a:xfrm>
            <a:off x="6235700" y="2654300"/>
            <a:ext cx="393700" cy="774700"/>
          </a:xfrm>
          <a:custGeom>
            <a:avLst/>
            <a:gdLst/>
            <a:ahLst/>
            <a:cxnLst>
              <a:cxn ang="0">
                <a:pos x="56" y="488"/>
              </a:cxn>
              <a:cxn ang="0">
                <a:pos x="8" y="392"/>
              </a:cxn>
              <a:cxn ang="0">
                <a:pos x="104" y="344"/>
              </a:cxn>
              <a:cxn ang="0">
                <a:pos x="8" y="248"/>
              </a:cxn>
              <a:cxn ang="0">
                <a:pos x="104" y="152"/>
              </a:cxn>
              <a:cxn ang="0">
                <a:pos x="104" y="56"/>
              </a:cxn>
              <a:cxn ang="0">
                <a:pos x="152" y="8"/>
              </a:cxn>
              <a:cxn ang="0">
                <a:pos x="248" y="8"/>
              </a:cxn>
            </a:cxnLst>
            <a:rect l="0" t="0" r="r" b="b"/>
            <a:pathLst>
              <a:path w="248" h="488">
                <a:moveTo>
                  <a:pt x="56" y="488"/>
                </a:moveTo>
                <a:cubicBezTo>
                  <a:pt x="28" y="452"/>
                  <a:pt x="0" y="416"/>
                  <a:pt x="8" y="392"/>
                </a:cubicBezTo>
                <a:cubicBezTo>
                  <a:pt x="16" y="368"/>
                  <a:pt x="104" y="368"/>
                  <a:pt x="104" y="344"/>
                </a:cubicBezTo>
                <a:cubicBezTo>
                  <a:pt x="104" y="320"/>
                  <a:pt x="8" y="280"/>
                  <a:pt x="8" y="248"/>
                </a:cubicBezTo>
                <a:cubicBezTo>
                  <a:pt x="8" y="216"/>
                  <a:pt x="88" y="184"/>
                  <a:pt x="104" y="152"/>
                </a:cubicBezTo>
                <a:cubicBezTo>
                  <a:pt x="120" y="120"/>
                  <a:pt x="96" y="80"/>
                  <a:pt x="104" y="56"/>
                </a:cubicBezTo>
                <a:cubicBezTo>
                  <a:pt x="112" y="32"/>
                  <a:pt x="128" y="16"/>
                  <a:pt x="152" y="8"/>
                </a:cubicBezTo>
                <a:cubicBezTo>
                  <a:pt x="176" y="0"/>
                  <a:pt x="212" y="4"/>
                  <a:pt x="248" y="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4613" name="Freeform 5"/>
          <p:cNvSpPr>
            <a:spLocks/>
          </p:cNvSpPr>
          <p:nvPr/>
        </p:nvSpPr>
        <p:spPr bwMode="auto">
          <a:xfrm>
            <a:off x="6400800" y="2667000"/>
            <a:ext cx="254000" cy="762000"/>
          </a:xfrm>
          <a:custGeom>
            <a:avLst/>
            <a:gdLst/>
            <a:ahLst/>
            <a:cxnLst>
              <a:cxn ang="0">
                <a:pos x="0" y="480"/>
              </a:cxn>
              <a:cxn ang="0">
                <a:pos x="48" y="192"/>
              </a:cxn>
              <a:cxn ang="0">
                <a:pos x="144" y="48"/>
              </a:cxn>
              <a:cxn ang="0">
                <a:pos x="144" y="0"/>
              </a:cxn>
            </a:cxnLst>
            <a:rect l="0" t="0" r="r" b="b"/>
            <a:pathLst>
              <a:path w="160" h="480">
                <a:moveTo>
                  <a:pt x="0" y="480"/>
                </a:moveTo>
                <a:cubicBezTo>
                  <a:pt x="12" y="372"/>
                  <a:pt x="24" y="264"/>
                  <a:pt x="48" y="192"/>
                </a:cubicBezTo>
                <a:cubicBezTo>
                  <a:pt x="72" y="120"/>
                  <a:pt x="128" y="80"/>
                  <a:pt x="144" y="48"/>
                </a:cubicBezTo>
                <a:cubicBezTo>
                  <a:pt x="160" y="16"/>
                  <a:pt x="152" y="8"/>
                  <a:pt x="144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4614" name="Freeform 6"/>
          <p:cNvSpPr>
            <a:spLocks/>
          </p:cNvSpPr>
          <p:nvPr/>
        </p:nvSpPr>
        <p:spPr bwMode="auto">
          <a:xfrm>
            <a:off x="7453313" y="2667000"/>
            <a:ext cx="928687" cy="838200"/>
          </a:xfrm>
          <a:custGeom>
            <a:avLst/>
            <a:gdLst/>
            <a:ahLst/>
            <a:cxnLst>
              <a:cxn ang="0">
                <a:pos x="105" y="528"/>
              </a:cxn>
              <a:cxn ang="0">
                <a:pos x="153" y="384"/>
              </a:cxn>
              <a:cxn ang="0">
                <a:pos x="201" y="336"/>
              </a:cxn>
              <a:cxn ang="0">
                <a:pos x="101" y="342"/>
              </a:cxn>
              <a:cxn ang="0">
                <a:pos x="7" y="367"/>
              </a:cxn>
              <a:cxn ang="0">
                <a:pos x="57" y="240"/>
              </a:cxn>
              <a:cxn ang="0">
                <a:pos x="201" y="240"/>
              </a:cxn>
              <a:cxn ang="0">
                <a:pos x="297" y="192"/>
              </a:cxn>
              <a:cxn ang="0">
                <a:pos x="345" y="96"/>
              </a:cxn>
              <a:cxn ang="0">
                <a:pos x="393" y="96"/>
              </a:cxn>
              <a:cxn ang="0">
                <a:pos x="489" y="0"/>
              </a:cxn>
              <a:cxn ang="0">
                <a:pos x="537" y="96"/>
              </a:cxn>
              <a:cxn ang="0">
                <a:pos x="585" y="48"/>
              </a:cxn>
            </a:cxnLst>
            <a:rect l="0" t="0" r="r" b="b"/>
            <a:pathLst>
              <a:path w="585" h="528">
                <a:moveTo>
                  <a:pt x="105" y="528"/>
                </a:moveTo>
                <a:cubicBezTo>
                  <a:pt x="121" y="472"/>
                  <a:pt x="137" y="416"/>
                  <a:pt x="153" y="384"/>
                </a:cubicBezTo>
                <a:cubicBezTo>
                  <a:pt x="169" y="352"/>
                  <a:pt x="210" y="343"/>
                  <a:pt x="201" y="336"/>
                </a:cubicBezTo>
                <a:cubicBezTo>
                  <a:pt x="192" y="329"/>
                  <a:pt x="133" y="337"/>
                  <a:pt x="101" y="342"/>
                </a:cubicBezTo>
                <a:cubicBezTo>
                  <a:pt x="69" y="347"/>
                  <a:pt x="14" y="384"/>
                  <a:pt x="7" y="367"/>
                </a:cubicBezTo>
                <a:cubicBezTo>
                  <a:pt x="0" y="350"/>
                  <a:pt x="25" y="261"/>
                  <a:pt x="57" y="240"/>
                </a:cubicBezTo>
                <a:cubicBezTo>
                  <a:pt x="89" y="219"/>
                  <a:pt x="161" y="248"/>
                  <a:pt x="201" y="240"/>
                </a:cubicBezTo>
                <a:cubicBezTo>
                  <a:pt x="241" y="232"/>
                  <a:pt x="273" y="216"/>
                  <a:pt x="297" y="192"/>
                </a:cubicBezTo>
                <a:cubicBezTo>
                  <a:pt x="321" y="168"/>
                  <a:pt x="329" y="112"/>
                  <a:pt x="345" y="96"/>
                </a:cubicBezTo>
                <a:cubicBezTo>
                  <a:pt x="361" y="80"/>
                  <a:pt x="369" y="112"/>
                  <a:pt x="393" y="96"/>
                </a:cubicBezTo>
                <a:cubicBezTo>
                  <a:pt x="417" y="80"/>
                  <a:pt x="465" y="0"/>
                  <a:pt x="489" y="0"/>
                </a:cubicBezTo>
                <a:cubicBezTo>
                  <a:pt x="513" y="0"/>
                  <a:pt x="521" y="88"/>
                  <a:pt x="537" y="96"/>
                </a:cubicBezTo>
                <a:cubicBezTo>
                  <a:pt x="553" y="104"/>
                  <a:pt x="569" y="76"/>
                  <a:pt x="585" y="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4615" name="Freeform 7"/>
          <p:cNvSpPr>
            <a:spLocks/>
          </p:cNvSpPr>
          <p:nvPr/>
        </p:nvSpPr>
        <p:spPr bwMode="auto">
          <a:xfrm>
            <a:off x="7620000" y="2794000"/>
            <a:ext cx="863600" cy="711200"/>
          </a:xfrm>
          <a:custGeom>
            <a:avLst/>
            <a:gdLst/>
            <a:ahLst/>
            <a:cxnLst>
              <a:cxn ang="0">
                <a:pos x="0" y="448"/>
              </a:cxn>
              <a:cxn ang="0">
                <a:pos x="144" y="256"/>
              </a:cxn>
              <a:cxn ang="0">
                <a:pos x="288" y="112"/>
              </a:cxn>
              <a:cxn ang="0">
                <a:pos x="432" y="16"/>
              </a:cxn>
              <a:cxn ang="0">
                <a:pos x="528" y="16"/>
              </a:cxn>
              <a:cxn ang="0">
                <a:pos x="528" y="64"/>
              </a:cxn>
            </a:cxnLst>
            <a:rect l="0" t="0" r="r" b="b"/>
            <a:pathLst>
              <a:path w="544" h="448">
                <a:moveTo>
                  <a:pt x="0" y="448"/>
                </a:moveTo>
                <a:cubicBezTo>
                  <a:pt x="48" y="380"/>
                  <a:pt x="96" y="312"/>
                  <a:pt x="144" y="256"/>
                </a:cubicBezTo>
                <a:cubicBezTo>
                  <a:pt x="192" y="200"/>
                  <a:pt x="240" y="152"/>
                  <a:pt x="288" y="112"/>
                </a:cubicBezTo>
                <a:cubicBezTo>
                  <a:pt x="336" y="72"/>
                  <a:pt x="392" y="32"/>
                  <a:pt x="432" y="16"/>
                </a:cubicBezTo>
                <a:cubicBezTo>
                  <a:pt x="472" y="0"/>
                  <a:pt x="512" y="8"/>
                  <a:pt x="528" y="16"/>
                </a:cubicBezTo>
                <a:cubicBezTo>
                  <a:pt x="544" y="24"/>
                  <a:pt x="536" y="44"/>
                  <a:pt x="528" y="6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4616" name="AutoShape 8"/>
          <p:cNvSpPr>
            <a:spLocks noChangeArrowheads="1"/>
          </p:cNvSpPr>
          <p:nvPr/>
        </p:nvSpPr>
        <p:spPr bwMode="auto">
          <a:xfrm>
            <a:off x="7696200" y="2590800"/>
            <a:ext cx="838200" cy="7620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4617" name="Group 9"/>
          <p:cNvGrpSpPr>
            <a:grpSpLocks/>
          </p:cNvGrpSpPr>
          <p:nvPr/>
        </p:nvGrpSpPr>
        <p:grpSpPr bwMode="auto">
          <a:xfrm>
            <a:off x="1676400" y="3505200"/>
            <a:ext cx="3429000" cy="466725"/>
            <a:chOff x="1056" y="2208"/>
            <a:chExt cx="2160" cy="294"/>
          </a:xfrm>
        </p:grpSpPr>
        <p:sp>
          <p:nvSpPr>
            <p:cNvPr id="324618" name="Text Box 10"/>
            <p:cNvSpPr txBox="1">
              <a:spLocks noChangeArrowheads="1"/>
            </p:cNvSpPr>
            <p:nvPr/>
          </p:nvSpPr>
          <p:spPr bwMode="auto">
            <a:xfrm>
              <a:off x="1056" y="2208"/>
              <a:ext cx="2160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/>
                <a:t>X</a:t>
              </a:r>
              <a:r>
                <a:rPr lang="en-US"/>
                <a:t> = </a:t>
              </a:r>
              <a:r>
                <a:rPr lang="en-US" b="1"/>
                <a:t>X</a:t>
              </a:r>
              <a:r>
                <a:rPr lang="en-US"/>
                <a:t> + B </a:t>
              </a:r>
              <a:r>
                <a:rPr lang="en-US" b="1"/>
                <a:t>N</a:t>
              </a:r>
            </a:p>
          </p:txBody>
        </p:sp>
        <p:sp>
          <p:nvSpPr>
            <p:cNvPr id="324619" name="Line 11"/>
            <p:cNvSpPr>
              <a:spLocks noChangeShapeType="1"/>
            </p:cNvSpPr>
            <p:nvPr/>
          </p:nvSpPr>
          <p:spPr bwMode="auto">
            <a:xfrm>
              <a:off x="2496" y="22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4620" name="Line 12"/>
            <p:cNvSpPr>
              <a:spLocks noChangeShapeType="1"/>
            </p:cNvSpPr>
            <p:nvPr/>
          </p:nvSpPr>
          <p:spPr bwMode="auto">
            <a:xfrm>
              <a:off x="1968" y="22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4621" name="Line 13"/>
            <p:cNvSpPr>
              <a:spLocks noChangeShapeType="1"/>
            </p:cNvSpPr>
            <p:nvPr/>
          </p:nvSpPr>
          <p:spPr bwMode="auto">
            <a:xfrm>
              <a:off x="1632" y="22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4622" name="Text Box 14"/>
          <p:cNvSpPr txBox="1">
            <a:spLocks noChangeArrowheads="1"/>
          </p:cNvSpPr>
          <p:nvPr/>
        </p:nvSpPr>
        <p:spPr bwMode="auto">
          <a:xfrm>
            <a:off x="1295400" y="4724400"/>
            <a:ext cx="6477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Where B </a:t>
            </a:r>
            <a:r>
              <a:rPr lang="en-US" dirty="0" smtClean="0"/>
              <a:t>(our height field) is </a:t>
            </a:r>
            <a:r>
              <a:rPr lang="en-US" dirty="0"/>
              <a:t>defined as a 2D function parameterized over the surface:</a:t>
            </a:r>
          </a:p>
          <a:p>
            <a:pPr>
              <a:spcBef>
                <a:spcPct val="50000"/>
              </a:spcBef>
            </a:pPr>
            <a:r>
              <a:rPr lang="en-US" dirty="0"/>
              <a:t>	B = f(</a:t>
            </a:r>
            <a:r>
              <a:rPr lang="en-US" dirty="0" err="1"/>
              <a:t>u,v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Bump Mapping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Step 1: Putting everything into the same coordinate frame as B(u,v).</a:t>
            </a:r>
          </a:p>
          <a:p>
            <a:pPr lvl="1"/>
            <a:r>
              <a:rPr lang="en-US"/>
              <a:t>x(u,v), y(u,v), z(u,v) – this is given for parametric surfaces, but easy to derive for other analytical surfaces.</a:t>
            </a:r>
          </a:p>
          <a:p>
            <a:pPr lvl="1"/>
            <a:r>
              <a:rPr lang="en-US"/>
              <a:t>Or </a:t>
            </a:r>
            <a:r>
              <a:rPr lang="en-US" b="1"/>
              <a:t>O</a:t>
            </a:r>
            <a:r>
              <a:rPr lang="en-US"/>
              <a:t>(u,v)</a:t>
            </a:r>
          </a:p>
        </p:txBody>
      </p:sp>
      <p:sp>
        <p:nvSpPr>
          <p:cNvPr id="325636" name="Line 4"/>
          <p:cNvSpPr>
            <a:spLocks noChangeShapeType="1"/>
          </p:cNvSpPr>
          <p:nvPr/>
        </p:nvSpPr>
        <p:spPr bwMode="auto">
          <a:xfrm>
            <a:off x="1719072" y="4096512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Bump Mapping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Define the tangent plane to the surface at a point (u,v) by using the two vectors O</a:t>
            </a:r>
            <a:r>
              <a:rPr lang="en-US" sz="2800" baseline="-25000"/>
              <a:t>u</a:t>
            </a:r>
            <a:r>
              <a:rPr lang="en-US" sz="2800"/>
              <a:t> and O</a:t>
            </a:r>
            <a:r>
              <a:rPr lang="en-US" sz="2800" baseline="-25000"/>
              <a:t>v</a:t>
            </a:r>
            <a:r>
              <a:rPr lang="en-US" sz="2800"/>
              <a:t>, resulting from the partial derivatives.</a:t>
            </a:r>
          </a:p>
          <a:p>
            <a:r>
              <a:rPr lang="en-US" sz="2800"/>
              <a:t>The normal is then given by:</a:t>
            </a:r>
          </a:p>
          <a:p>
            <a:pPr lvl="2"/>
            <a:r>
              <a:rPr lang="en-US" b="1"/>
              <a:t>N = O</a:t>
            </a:r>
            <a:r>
              <a:rPr lang="en-US" b="1" baseline="-25000"/>
              <a:t>u</a:t>
            </a:r>
            <a:r>
              <a:rPr lang="en-US" b="1"/>
              <a:t> </a:t>
            </a:r>
            <a:r>
              <a:rPr lang="en-US" b="1">
                <a:sym typeface="Symbol" pitchFamily="18" charset="2"/>
              </a:rPr>
              <a:t></a:t>
            </a:r>
            <a:r>
              <a:rPr lang="en-US" b="1"/>
              <a:t> O</a:t>
            </a:r>
            <a:r>
              <a:rPr lang="en-US" b="1" baseline="-25000"/>
              <a:t>v</a:t>
            </a:r>
          </a:p>
        </p:txBody>
      </p:sp>
      <p:grpSp>
        <p:nvGrpSpPr>
          <p:cNvPr id="326660" name="Group 4"/>
          <p:cNvGrpSpPr>
            <a:grpSpLocks/>
          </p:cNvGrpSpPr>
          <p:nvPr/>
        </p:nvGrpSpPr>
        <p:grpSpPr bwMode="auto">
          <a:xfrm>
            <a:off x="4908233" y="3823843"/>
            <a:ext cx="3019425" cy="2101850"/>
            <a:chOff x="3417" y="2698"/>
            <a:chExt cx="1902" cy="1324"/>
          </a:xfrm>
        </p:grpSpPr>
        <p:sp>
          <p:nvSpPr>
            <p:cNvPr id="326661" name="Freeform 5"/>
            <p:cNvSpPr>
              <a:spLocks/>
            </p:cNvSpPr>
            <p:nvPr/>
          </p:nvSpPr>
          <p:spPr bwMode="auto">
            <a:xfrm>
              <a:off x="3417" y="2908"/>
              <a:ext cx="1902" cy="1114"/>
            </a:xfrm>
            <a:custGeom>
              <a:avLst/>
              <a:gdLst/>
              <a:ahLst/>
              <a:cxnLst>
                <a:cxn ang="0">
                  <a:pos x="70" y="623"/>
                </a:cxn>
                <a:cxn ang="0">
                  <a:pos x="470" y="680"/>
                </a:cxn>
                <a:cxn ang="0">
                  <a:pos x="690" y="980"/>
                </a:cxn>
                <a:cxn ang="0">
                  <a:pos x="733" y="993"/>
                </a:cxn>
                <a:cxn ang="0">
                  <a:pos x="1723" y="254"/>
                </a:cxn>
                <a:cxn ang="0">
                  <a:pos x="1810" y="166"/>
                </a:cxn>
                <a:cxn ang="0">
                  <a:pos x="1291" y="16"/>
                </a:cxn>
                <a:cxn ang="0">
                  <a:pos x="921" y="72"/>
                </a:cxn>
                <a:cxn ang="0">
                  <a:pos x="890" y="97"/>
                </a:cxn>
                <a:cxn ang="0">
                  <a:pos x="70" y="623"/>
                </a:cxn>
              </a:cxnLst>
              <a:rect l="0" t="0" r="r" b="b"/>
              <a:pathLst>
                <a:path w="1902" h="1114">
                  <a:moveTo>
                    <a:pt x="70" y="623"/>
                  </a:moveTo>
                  <a:cubicBezTo>
                    <a:pt x="0" y="720"/>
                    <a:pt x="367" y="621"/>
                    <a:pt x="470" y="680"/>
                  </a:cubicBezTo>
                  <a:cubicBezTo>
                    <a:pt x="573" y="739"/>
                    <a:pt x="646" y="928"/>
                    <a:pt x="690" y="980"/>
                  </a:cubicBezTo>
                  <a:cubicBezTo>
                    <a:pt x="734" y="1032"/>
                    <a:pt x="561" y="1114"/>
                    <a:pt x="733" y="993"/>
                  </a:cubicBezTo>
                  <a:cubicBezTo>
                    <a:pt x="905" y="872"/>
                    <a:pt x="1544" y="392"/>
                    <a:pt x="1723" y="254"/>
                  </a:cubicBezTo>
                  <a:cubicBezTo>
                    <a:pt x="1902" y="116"/>
                    <a:pt x="1882" y="206"/>
                    <a:pt x="1810" y="166"/>
                  </a:cubicBezTo>
                  <a:cubicBezTo>
                    <a:pt x="1738" y="126"/>
                    <a:pt x="1439" y="32"/>
                    <a:pt x="1291" y="16"/>
                  </a:cubicBezTo>
                  <a:cubicBezTo>
                    <a:pt x="1143" y="0"/>
                    <a:pt x="988" y="59"/>
                    <a:pt x="921" y="72"/>
                  </a:cubicBezTo>
                  <a:cubicBezTo>
                    <a:pt x="854" y="85"/>
                    <a:pt x="1032" y="6"/>
                    <a:pt x="890" y="97"/>
                  </a:cubicBezTo>
                  <a:cubicBezTo>
                    <a:pt x="748" y="188"/>
                    <a:pt x="140" y="526"/>
                    <a:pt x="70" y="62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6662" name="Line 6"/>
            <p:cNvSpPr>
              <a:spLocks noChangeShapeType="1"/>
            </p:cNvSpPr>
            <p:nvPr/>
          </p:nvSpPr>
          <p:spPr bwMode="auto">
            <a:xfrm flipH="1" flipV="1">
              <a:off x="4045" y="2698"/>
              <a:ext cx="87" cy="6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6663" name="Line 7"/>
            <p:cNvSpPr>
              <a:spLocks noChangeShapeType="1"/>
            </p:cNvSpPr>
            <p:nvPr/>
          </p:nvSpPr>
          <p:spPr bwMode="auto">
            <a:xfrm flipV="1">
              <a:off x="4138" y="3055"/>
              <a:ext cx="376" cy="2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6664" name="Line 8"/>
            <p:cNvSpPr>
              <a:spLocks noChangeShapeType="1"/>
            </p:cNvSpPr>
            <p:nvPr/>
          </p:nvSpPr>
          <p:spPr bwMode="auto">
            <a:xfrm>
              <a:off x="4138" y="3306"/>
              <a:ext cx="489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6665" name="Text Box 9"/>
            <p:cNvSpPr txBox="1">
              <a:spLocks noChangeArrowheads="1"/>
            </p:cNvSpPr>
            <p:nvPr/>
          </p:nvSpPr>
          <p:spPr bwMode="auto">
            <a:xfrm>
              <a:off x="3817" y="2743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N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4030</TotalTime>
  <Words>1274</Words>
  <Application>Microsoft PowerPoint</Application>
  <PresentationFormat>On-screen Show (4:3)</PresentationFormat>
  <Paragraphs>214</Paragraphs>
  <Slides>35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Equation</vt:lpstr>
      <vt:lpstr>Bump Mapping</vt:lpstr>
      <vt:lpstr>Bump Mapping</vt:lpstr>
      <vt:lpstr>Bump Mapping</vt:lpstr>
      <vt:lpstr>Bump Mapping</vt:lpstr>
      <vt:lpstr>Bump Mapping</vt:lpstr>
      <vt:lpstr>Bump Mapping</vt:lpstr>
      <vt:lpstr>Bump Mapping</vt:lpstr>
      <vt:lpstr>Bump Mapping</vt:lpstr>
      <vt:lpstr>Bump Mapping</vt:lpstr>
      <vt:lpstr>Bump Mapping</vt:lpstr>
      <vt:lpstr>Bump Mapping</vt:lpstr>
      <vt:lpstr>Bump Mapping</vt:lpstr>
      <vt:lpstr>Bump Mapping</vt:lpstr>
      <vt:lpstr>Bump Mapping</vt:lpstr>
      <vt:lpstr>Simple textures work great</vt:lpstr>
      <vt:lpstr>What's Missing?</vt:lpstr>
      <vt:lpstr>Bump Mapping</vt:lpstr>
      <vt:lpstr>Normal Maps</vt:lpstr>
      <vt:lpstr>Normal Maps</vt:lpstr>
      <vt:lpstr>Normal Map Operation</vt:lpstr>
      <vt:lpstr>Does this make any difference?</vt:lpstr>
      <vt:lpstr>Some details</vt:lpstr>
      <vt:lpstr>Normals, Tangents, and Binormals</vt:lpstr>
      <vt:lpstr>HLSL code for normal mapping</vt:lpstr>
      <vt:lpstr>Pixel Shader</vt:lpstr>
      <vt:lpstr>Normal Maps</vt:lpstr>
      <vt:lpstr>Normal Maps</vt:lpstr>
      <vt:lpstr>Normal Maps</vt:lpstr>
      <vt:lpstr>Other Mappings</vt:lpstr>
      <vt:lpstr>Height Mapping</vt:lpstr>
      <vt:lpstr>Comparison</vt:lpstr>
      <vt:lpstr>Slide 32</vt:lpstr>
      <vt:lpstr>Slide 33</vt:lpstr>
      <vt:lpstr>Depth Billboards</vt:lpstr>
      <vt:lpstr>Imposters with Depth</vt:lpstr>
    </vt:vector>
  </TitlesOfParts>
  <Company>Ohio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Texture Mapping</dc:title>
  <dc:creator>Roger Crawfis</dc:creator>
  <cp:lastModifiedBy>Roger Crawfis</cp:lastModifiedBy>
  <cp:revision>105</cp:revision>
  <dcterms:created xsi:type="dcterms:W3CDTF">2002-05-06T14:37:55Z</dcterms:created>
  <dcterms:modified xsi:type="dcterms:W3CDTF">2009-01-30T19:02:40Z</dcterms:modified>
</cp:coreProperties>
</file>