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66"/>
  </p:notesMasterIdLst>
  <p:handoutMasterIdLst>
    <p:handoutMasterId r:id="rId67"/>
  </p:handoutMasterIdLst>
  <p:sldIdLst>
    <p:sldId id="479" r:id="rId2"/>
    <p:sldId id="487" r:id="rId3"/>
    <p:sldId id="488" r:id="rId4"/>
    <p:sldId id="471" r:id="rId5"/>
    <p:sldId id="331" r:id="rId6"/>
    <p:sldId id="332" r:id="rId7"/>
    <p:sldId id="333" r:id="rId8"/>
    <p:sldId id="478" r:id="rId9"/>
    <p:sldId id="477" r:id="rId10"/>
    <p:sldId id="472" r:id="rId11"/>
    <p:sldId id="481" r:id="rId12"/>
    <p:sldId id="482" r:id="rId13"/>
    <p:sldId id="483" r:id="rId14"/>
    <p:sldId id="489" r:id="rId15"/>
    <p:sldId id="490" r:id="rId16"/>
    <p:sldId id="473" r:id="rId17"/>
    <p:sldId id="476" r:id="rId18"/>
    <p:sldId id="474" r:id="rId19"/>
    <p:sldId id="475" r:id="rId20"/>
    <p:sldId id="480" r:id="rId21"/>
    <p:sldId id="334" r:id="rId22"/>
    <p:sldId id="335" r:id="rId23"/>
    <p:sldId id="336" r:id="rId24"/>
    <p:sldId id="511" r:id="rId25"/>
    <p:sldId id="533" r:id="rId26"/>
    <p:sldId id="532" r:id="rId27"/>
    <p:sldId id="529" r:id="rId28"/>
    <p:sldId id="530" r:id="rId29"/>
    <p:sldId id="512" r:id="rId30"/>
    <p:sldId id="531" r:id="rId31"/>
    <p:sldId id="534" r:id="rId32"/>
    <p:sldId id="528" r:id="rId33"/>
    <p:sldId id="492" r:id="rId34"/>
    <p:sldId id="493" r:id="rId35"/>
    <p:sldId id="494" r:id="rId36"/>
    <p:sldId id="495" r:id="rId37"/>
    <p:sldId id="522" r:id="rId38"/>
    <p:sldId id="523" r:id="rId39"/>
    <p:sldId id="524" r:id="rId40"/>
    <p:sldId id="525" r:id="rId41"/>
    <p:sldId id="526" r:id="rId42"/>
    <p:sldId id="498" r:id="rId43"/>
    <p:sldId id="499" r:id="rId44"/>
    <p:sldId id="500" r:id="rId45"/>
    <p:sldId id="501" r:id="rId46"/>
    <p:sldId id="502" r:id="rId47"/>
    <p:sldId id="504" r:id="rId48"/>
    <p:sldId id="507" r:id="rId49"/>
    <p:sldId id="508" r:id="rId50"/>
    <p:sldId id="509" r:id="rId51"/>
    <p:sldId id="510" r:id="rId52"/>
    <p:sldId id="513" r:id="rId53"/>
    <p:sldId id="514" r:id="rId54"/>
    <p:sldId id="515" r:id="rId55"/>
    <p:sldId id="516" r:id="rId56"/>
    <p:sldId id="517" r:id="rId57"/>
    <p:sldId id="518" r:id="rId58"/>
    <p:sldId id="519" r:id="rId59"/>
    <p:sldId id="527" r:id="rId60"/>
    <p:sldId id="520" r:id="rId61"/>
    <p:sldId id="521" r:id="rId62"/>
    <p:sldId id="535" r:id="rId63"/>
    <p:sldId id="484" r:id="rId64"/>
    <p:sldId id="485" r:id="rId6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3.xml"/><Relationship Id="rId3" Type="http://schemas.openxmlformats.org/officeDocument/2006/relationships/slide" Target="slides/slide34.xml"/><Relationship Id="rId7" Type="http://schemas.openxmlformats.org/officeDocument/2006/relationships/slide" Target="slides/slide50.xml"/><Relationship Id="rId2" Type="http://schemas.openxmlformats.org/officeDocument/2006/relationships/slide" Target="slides/slide33.xml"/><Relationship Id="rId1" Type="http://schemas.openxmlformats.org/officeDocument/2006/relationships/slide" Target="slides/slide2.xml"/><Relationship Id="rId6" Type="http://schemas.openxmlformats.org/officeDocument/2006/relationships/slide" Target="slides/slide49.xml"/><Relationship Id="rId11" Type="http://schemas.openxmlformats.org/officeDocument/2006/relationships/slide" Target="slides/slide56.xml"/><Relationship Id="rId5" Type="http://schemas.openxmlformats.org/officeDocument/2006/relationships/slide" Target="slides/slide36.xml"/><Relationship Id="rId10" Type="http://schemas.openxmlformats.org/officeDocument/2006/relationships/slide" Target="slides/slide55.xml"/><Relationship Id="rId4" Type="http://schemas.openxmlformats.org/officeDocument/2006/relationships/slide" Target="slides/slide35.xml"/><Relationship Id="rId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10" Type="http://schemas.openxmlformats.org/officeDocument/2006/relationships/image" Target="../media/image113.emf"/><Relationship Id="rId4" Type="http://schemas.openxmlformats.org/officeDocument/2006/relationships/image" Target="../media/image107.emf"/><Relationship Id="rId9" Type="http://schemas.openxmlformats.org/officeDocument/2006/relationships/image" Target="../media/image1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emf"/><Relationship Id="rId2" Type="http://schemas.openxmlformats.org/officeDocument/2006/relationships/image" Target="../media/image136.wmf"/><Relationship Id="rId1" Type="http://schemas.openxmlformats.org/officeDocument/2006/relationships/image" Target="../media/image135.e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image" Target="../media/image146.emf"/><Relationship Id="rId7" Type="http://schemas.openxmlformats.org/officeDocument/2006/relationships/image" Target="../media/image150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Relationship Id="rId6" Type="http://schemas.openxmlformats.org/officeDocument/2006/relationships/image" Target="../media/image149.emf"/><Relationship Id="rId5" Type="http://schemas.openxmlformats.org/officeDocument/2006/relationships/image" Target="../media/image148.emf"/><Relationship Id="rId4" Type="http://schemas.openxmlformats.org/officeDocument/2006/relationships/image" Target="../media/image147.emf"/><Relationship Id="rId9" Type="http://schemas.openxmlformats.org/officeDocument/2006/relationships/image" Target="../media/image152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image" Target="../media/image158.emf"/><Relationship Id="rId7" Type="http://schemas.openxmlformats.org/officeDocument/2006/relationships/image" Target="../media/image162.emf"/><Relationship Id="rId2" Type="http://schemas.openxmlformats.org/officeDocument/2006/relationships/image" Target="../media/image157.emf"/><Relationship Id="rId1" Type="http://schemas.openxmlformats.org/officeDocument/2006/relationships/image" Target="../media/image156.emf"/><Relationship Id="rId6" Type="http://schemas.openxmlformats.org/officeDocument/2006/relationships/image" Target="../media/image161.emf"/><Relationship Id="rId5" Type="http://schemas.openxmlformats.org/officeDocument/2006/relationships/image" Target="../media/image160.emf"/><Relationship Id="rId4" Type="http://schemas.openxmlformats.org/officeDocument/2006/relationships/image" Target="../media/image159.emf"/><Relationship Id="rId9" Type="http://schemas.openxmlformats.org/officeDocument/2006/relationships/image" Target="../media/image164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emf"/><Relationship Id="rId7" Type="http://schemas.openxmlformats.org/officeDocument/2006/relationships/image" Target="../media/image172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image" Target="../media/image17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image" Target="../media/image181.emf"/><Relationship Id="rId1" Type="http://schemas.openxmlformats.org/officeDocument/2006/relationships/image" Target="../media/image18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883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774883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F44083A2-7AD2-4CA4-9F82-0DDFE5F02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5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30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7F9D7A01-46FE-4AAA-9091-93B899F7018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AEF1DFEF-50A4-4D0C-BB68-509CC36C519B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EEE7CAB7-C751-4DCA-B771-D9CC038075A2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02327159-ACD0-475F-8232-6D4CA5A40340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E48AE3B-1341-46B5-9E31-D3D56EE3580A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854BA8E-D210-47D9-BD8B-A728EFA2D15E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0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B9C8F84-8042-4EBB-9390-12716F9CA399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9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1829BED-F59A-4B9D-857D-799A445FD84E}" type="slidenum">
              <a:rPr lang="en-US"/>
              <a:pPr/>
              <a:t>37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6BC4BBB0-0F10-46CE-BC67-1834E78FFFB9}" type="slidenum">
              <a:rPr lang="en-US"/>
              <a:pPr/>
              <a:t>38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5F0361F-41E4-4BAF-9201-1A8A51BC68C6}" type="slidenum">
              <a:rPr lang="en-US"/>
              <a:pPr/>
              <a:t>39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6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CD2B948-751C-4308-BE1F-64E7A107AA49}" type="slidenum">
              <a:rPr lang="en-US"/>
              <a:pPr/>
              <a:t>40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CE5B881-78D7-404E-A770-1D2A4DF35BF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6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D257B32C-2615-408E-A385-7EE5204BE79E}" type="slidenum">
              <a:rPr lang="en-US"/>
              <a:pPr/>
              <a:t>41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8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61CC8672-72B4-48E9-ACA7-464EE8E36BBD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5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5477364D-1516-4C4F-A13E-2CBC66CCF38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9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3E6AF9AE-2323-4247-8045-59E5AC7FBCB4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2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C1348CB-DEDD-4884-8EA3-28491C8E3E69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2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B1D5860-70B0-4F9F-B6D9-B07D1B84B696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85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152D028-5D71-4670-8E67-0BE0F3A0E7EF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35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D969997-ABB0-4FA8-85E4-A6CA167E8822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9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FA4DA294-6FE4-4F00-91B4-A4BAF98B3BE0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C2DD7C9D-0B43-4E3B-8176-5697E2D58F36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Makes rate of change from spherical to image vary greatly as a distance from the pole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DD1F9-2976-43EF-9B70-D8D35F36DC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2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AD7E853-A860-4DE2-915E-AB98828E3F7A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29B8532E-D4DF-46B8-A242-8F0B253DF96F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05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E260C615-94B4-4D77-A59E-F813E7C13866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9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B3A02B3-1691-4379-B1D3-BF8F513688B8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0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038AD620-EB53-4A30-93A1-649B61E9061E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1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1A8D1BCC-CC64-43A0-8826-9BB9431ECFEE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4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BEEEA2D8-4624-48ED-A4D9-4765288B1E36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9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FF27FFC6-5C02-4550-B916-28BBBD1DA1B6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5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94848C39-3A7F-4989-912F-75828C69A684}" type="slidenum">
              <a:rPr lang="en-US"/>
              <a:pPr/>
              <a:t>59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73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AB4FF65-04B7-4BEC-95F7-3617A6E37ED8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Decimation/reconstruction is non-spherical (i.e. per face) causing filter region to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1424A8-681D-4231-B267-49E163EEC6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8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BD09EBFD-4336-404B-8F26-BB6070734851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240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3960DD-9FE1-4692-917F-A2763616D2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3"/>
          </a:xfrm>
          <a:prstGeom prst="rect">
            <a:avLst/>
          </a:prstGeom>
          <a:ln/>
        </p:spPr>
        <p:txBody>
          <a:bodyPr lIns="87810" tIns="43905" rIns="87810" bIns="43905"/>
          <a:lstStyle/>
          <a:p>
            <a:fld id="{535D1D06-D3A5-45FE-BFB2-D62304710FED}" type="slidenum">
              <a:rPr lang="en-GB"/>
              <a:pPr/>
              <a:t>12</a:t>
            </a:fld>
            <a:endParaRPr lang="en-GB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303" y="4385237"/>
            <a:ext cx="5140229" cy="41574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7810" tIns="43905" rIns="87810" bIns="439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3"/>
          </a:xfrm>
          <a:prstGeom prst="rect">
            <a:avLst/>
          </a:prstGeom>
          <a:ln/>
        </p:spPr>
        <p:txBody>
          <a:bodyPr lIns="87810" tIns="43905" rIns="87810" bIns="43905"/>
          <a:lstStyle/>
          <a:p>
            <a:fld id="{11D4764F-8439-4633-8C48-76E344189440}" type="slidenum">
              <a:rPr lang="en-GB"/>
              <a:pPr/>
              <a:t>13</a:t>
            </a:fld>
            <a:endParaRPr lang="en-GB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93738"/>
            <a:ext cx="4613275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303" y="4385237"/>
            <a:ext cx="5140229" cy="41574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7810" tIns="43905" rIns="87810" bIns="439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72C24597-81DC-41F2-8860-815B4898B419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8EC02115-EFD5-473D-9FA4-70EC9EEE4CB9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</p:spPr>
        <p:txBody>
          <a:bodyPr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Use because cube maps cause seams artifacts when using MIP-maps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824" tIns="46412" rIns="92824" bIns="4641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39031-67A0-44B0-8E08-EEF488DE8A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4AEF-67CA-40CF-8DA1-D2DBEE238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BFA-164D-469B-BB88-207E69F3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D050-43BC-4788-9105-99E7AC621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7C5FC8-2A8A-434B-B9E4-AE28FC691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C5EA82-F57A-46D6-8D71-177313143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11F7-5FC7-4710-A4C6-DD4613ED3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9892-5E5E-4AF9-BA99-B88D1D3A1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CA51-627B-4712-B9EE-2C75E38F9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0C94-64F9-4C91-8540-454891843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6979-3328-49BC-B31B-E327A68C9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F502-1625-414B-A1E8-E4441905A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98F4-A35F-48A6-BBFA-4B266B7F5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C5F0-2D5A-42AD-94C7-6EC225E26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F426-CAAB-4EC0-9510-7C7A42914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54.emf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png"/><Relationship Id="rId11" Type="http://schemas.openxmlformats.org/officeDocument/2006/relationships/image" Target="../media/image49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58.png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53.emf"/><Relationship Id="rId4" Type="http://schemas.openxmlformats.org/officeDocument/2006/relationships/image" Target="../media/image57.png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3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9.png"/><Relationship Id="rId7" Type="http://schemas.openxmlformats.org/officeDocument/2006/relationships/image" Target="../media/image61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6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0.png"/><Relationship Id="rId5" Type="http://schemas.openxmlformats.org/officeDocument/2006/relationships/image" Target="../media/image67.png"/><Relationship Id="rId15" Type="http://schemas.openxmlformats.org/officeDocument/2006/relationships/image" Target="../media/image64.emf"/><Relationship Id="rId10" Type="http://schemas.openxmlformats.org/officeDocument/2006/relationships/image" Target="../media/image59.png"/><Relationship Id="rId19" Type="http://schemas.openxmlformats.org/officeDocument/2006/relationships/image" Target="../media/image66.emf"/><Relationship Id="rId4" Type="http://schemas.openxmlformats.org/officeDocument/2006/relationships/image" Target="../media/image58.png"/><Relationship Id="rId9" Type="http://schemas.openxmlformats.org/officeDocument/2006/relationships/image" Target="../media/image62.emf"/><Relationship Id="rId1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7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5" Type="http://schemas.openxmlformats.org/officeDocument/2006/relationships/image" Target="../media/image80.wmf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9.emf"/><Relationship Id="rId26" Type="http://schemas.openxmlformats.org/officeDocument/2006/relationships/image" Target="../media/image93.e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85.png"/><Relationship Id="rId12" Type="http://schemas.openxmlformats.org/officeDocument/2006/relationships/image" Target="../media/image102.png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7.png"/><Relationship Id="rId11" Type="http://schemas.openxmlformats.org/officeDocument/2006/relationships/image" Target="../media/image101.png"/><Relationship Id="rId24" Type="http://schemas.openxmlformats.org/officeDocument/2006/relationships/image" Target="../media/image92.emf"/><Relationship Id="rId5" Type="http://schemas.openxmlformats.org/officeDocument/2006/relationships/image" Target="../media/image96.png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94.emf"/><Relationship Id="rId10" Type="http://schemas.openxmlformats.org/officeDocument/2006/relationships/image" Target="../media/image100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5" Type="http://schemas.openxmlformats.org/officeDocument/2006/relationships/image" Target="../media/image115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111.emf"/><Relationship Id="rId10" Type="http://schemas.openxmlformats.org/officeDocument/2006/relationships/image" Target="../media/image120.png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11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5.png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4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30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32.emf"/><Relationship Id="rId10" Type="http://schemas.openxmlformats.org/officeDocument/2006/relationships/image" Target="../media/image115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3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141.e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36.wmf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135.emf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57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3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61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emf"/><Relationship Id="rId20" Type="http://schemas.openxmlformats.org/officeDocument/2006/relationships/image" Target="../media/image146.e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48.emf"/><Relationship Id="rId32" Type="http://schemas.openxmlformats.org/officeDocument/2006/relationships/image" Target="../media/image152.emf"/><Relationship Id="rId5" Type="http://schemas.openxmlformats.org/officeDocument/2006/relationships/image" Target="../media/image154.jpeg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150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47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151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57.emf"/><Relationship Id="rId26" Type="http://schemas.openxmlformats.org/officeDocument/2006/relationships/image" Target="../media/image161.emf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emf"/><Relationship Id="rId20" Type="http://schemas.openxmlformats.org/officeDocument/2006/relationships/image" Target="../media/image158.e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60.emf"/><Relationship Id="rId32" Type="http://schemas.openxmlformats.org/officeDocument/2006/relationships/image" Target="../media/image164.emf"/><Relationship Id="rId5" Type="http://schemas.openxmlformats.org/officeDocument/2006/relationships/image" Target="../media/image165.jpeg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62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59.e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16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67.emf"/><Relationship Id="rId26" Type="http://schemas.openxmlformats.org/officeDocument/2006/relationships/image" Target="../media/image171.emf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79.bin"/><Relationship Id="rId7" Type="http://schemas.openxmlformats.org/officeDocument/2006/relationships/image" Target="../media/image155.png"/><Relationship Id="rId12" Type="http://schemas.openxmlformats.org/officeDocument/2006/relationships/image" Target="../media/image119.png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emf"/><Relationship Id="rId20" Type="http://schemas.openxmlformats.org/officeDocument/2006/relationships/image" Target="../media/image168.e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24" Type="http://schemas.openxmlformats.org/officeDocument/2006/relationships/image" Target="../media/image170.emf"/><Relationship Id="rId32" Type="http://schemas.openxmlformats.org/officeDocument/2006/relationships/image" Target="../media/image174.emf"/><Relationship Id="rId5" Type="http://schemas.openxmlformats.org/officeDocument/2006/relationships/image" Target="../media/image175.jpeg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172.emf"/><Relationship Id="rId10" Type="http://schemas.openxmlformats.org/officeDocument/2006/relationships/image" Target="../media/image117.png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4.bin"/><Relationship Id="rId4" Type="http://schemas.openxmlformats.org/officeDocument/2006/relationships/image" Target="../media/image153.jpe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Relationship Id="rId22" Type="http://schemas.openxmlformats.org/officeDocument/2006/relationships/image" Target="../media/image169.e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17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9.png"/><Relationship Id="rId5" Type="http://schemas.openxmlformats.org/officeDocument/2006/relationships/image" Target="../media/image33.png"/><Relationship Id="rId10" Type="http://schemas.openxmlformats.org/officeDocument/2006/relationships/image" Target="../media/image177.emf"/><Relationship Id="rId4" Type="http://schemas.openxmlformats.org/officeDocument/2006/relationships/image" Target="../media/image178.png"/><Relationship Id="rId9" Type="http://schemas.openxmlformats.org/officeDocument/2006/relationships/oleObject" Target="../embeddings/oleObject8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180.e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8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83.wmf"/><Relationship Id="rId4" Type="http://schemas.openxmlformats.org/officeDocument/2006/relationships/oleObject" Target="../embeddings/oleObject9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15.png"/><Relationship Id="rId4" Type="http://schemas.openxmlformats.org/officeDocument/2006/relationships/image" Target="../media/image1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envmap.ra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179449"/>
            <a:ext cx="7772400" cy="1470025"/>
          </a:xfrm>
        </p:spPr>
        <p:txBody>
          <a:bodyPr/>
          <a:lstStyle/>
          <a:p>
            <a:r>
              <a:rPr lang="en-US" dirty="0" smtClean="0"/>
              <a:t>Environment Mapping</a:t>
            </a:r>
            <a:br>
              <a:rPr lang="en-US" dirty="0" smtClean="0"/>
            </a:br>
            <a:r>
              <a:rPr lang="en-US" dirty="0" smtClean="0"/>
              <a:t>CSE </a:t>
            </a:r>
            <a:r>
              <a:rPr lang="en-US" dirty="0" smtClean="0"/>
              <a:t>5542 </a:t>
            </a:r>
            <a:r>
              <a:rPr lang="en-US" dirty="0" smtClean="0"/>
              <a:t>– Roger Crawfis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207" y="2978277"/>
            <a:ext cx="6757331" cy="3879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Cube Mapping</a:t>
            </a:r>
          </a:p>
        </p:txBody>
      </p:sp>
      <p:pic>
        <p:nvPicPr>
          <p:cNvPr id="580619" name="Picture 11" descr="Cubic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62" y="2633598"/>
            <a:ext cx="4906802" cy="194754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SIGGRAPH07\cross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237" y="1435100"/>
            <a:ext cx="4068763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Mapping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9200" y="2133600"/>
            <a:ext cx="4114800" cy="1752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a typeface="ＭＳ Ｐゴシック" pitchFamily="34" charset="-128"/>
              </a:rPr>
              <a:t>Indexing Sphere Maps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181600" cy="4983163"/>
          </a:xfrm>
          <a:ln/>
        </p:spPr>
        <p:txBody>
          <a:bodyPr/>
          <a:lstStyle/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ea typeface="ＭＳ Ｐゴシック" pitchFamily="34" charset="-128"/>
              </a:rPr>
              <a:t>Given the reflection vector</a:t>
            </a:r>
            <a:r>
              <a:rPr lang="en-GB" altLang="ja-JP" sz="2800">
                <a:ea typeface="ＭＳ Ｐゴシック" pitchFamily="34" charset="-128"/>
              </a:rPr>
              <a:t> R</a:t>
            </a: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ja-JP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800">
                <a:ea typeface="ＭＳ Ｐゴシック" pitchFamily="34" charset="-128"/>
              </a:rPr>
              <a:t>(s,t) on the spherical map</a:t>
            </a:r>
            <a:endParaRPr lang="en-GB" sz="280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ea typeface="ＭＳ Ｐゴシック" pitchFamily="34" charset="-128"/>
              </a:rPr>
              <a:t>Problems:</a:t>
            </a:r>
          </a:p>
          <a:p>
            <a:pPr marL="741363" lvl="1" indent="-28416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ea typeface="ＭＳ Ｐゴシック" pitchFamily="34" charset="-128"/>
              </a:rPr>
              <a:t>Highly non-uniform sampling</a:t>
            </a:r>
          </a:p>
          <a:p>
            <a:pPr marL="741363" lvl="1" indent="-284163">
              <a:lnSpc>
                <a:spcPct val="100000"/>
              </a:lnSpc>
              <a:buClr>
                <a:srgbClr val="000000"/>
              </a:buCl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ea typeface="ＭＳ Ｐゴシック" pitchFamily="34" charset="-128"/>
              </a:rPr>
              <a:t>Highly non-linear mapping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676400" y="2209800"/>
          <a:ext cx="335915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4" r:id="rId4" imgW="1688760" imgH="761760" progId="Equation.3">
                  <p:embed/>
                </p:oleObj>
              </mc:Choice>
              <mc:Fallback>
                <p:oleObj r:id="rId4" imgW="168876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3359150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940425" y="2133600"/>
          <a:ext cx="292417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5" r:id="rId6" imgW="2172003" imgH="2781688" progId="PBrush">
                  <p:embed/>
                </p:oleObj>
              </mc:Choice>
              <mc:Fallback>
                <p:oleObj r:id="rId6" imgW="2172003" imgH="2781688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2924175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ea typeface="ＭＳ Ｐゴシック" pitchFamily="34" charset="-128"/>
              </a:rPr>
              <a:t>Non-linear Mapping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32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pitchFamily="34" charset="-128"/>
              </a:rPr>
              <a:t>Linear interpolation of texture coordinates picks up the wrong texture pixels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pitchFamily="34" charset="-128"/>
              </a:rPr>
              <a:t>Use small polygons!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038600"/>
            <a:ext cx="5483225" cy="242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73313" y="5867400"/>
            <a:ext cx="10747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ＭＳ Ｐゴシック" pitchFamily="34" charset="-128"/>
              </a:rPr>
              <a:t>Correct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722938" y="5867400"/>
            <a:ext cx="962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ＭＳ Ｐゴシック" pitchFamily="34" charset="-128"/>
              </a:rPr>
              <a:t>Linear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Sphere Mapping</a:t>
            </a:r>
            <a:endParaRPr lang="en-US" altLang="zh-TW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99032"/>
            <a:ext cx="8229600" cy="4727131"/>
          </a:xfrm>
        </p:spPr>
        <p:txBody>
          <a:bodyPr/>
          <a:lstStyle/>
          <a:p>
            <a:r>
              <a:rPr lang="en-US" dirty="0" smtClean="0"/>
              <a:t>Can be easily created by photographing a mirrored sphere.</a:t>
            </a:r>
          </a:p>
          <a:p>
            <a:endParaRPr lang="en-US" dirty="0"/>
          </a:p>
        </p:txBody>
      </p:sp>
      <p:pic>
        <p:nvPicPr>
          <p:cNvPr id="7" name="Picture 4" descr="rnl_pr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45" y="2579751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grace_pro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895" y="2579751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Sphere Mapping</a:t>
            </a:r>
            <a:endParaRPr lang="en-US" altLang="zh-TW" sz="2800" dirty="0"/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miller_ball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" y="3137853"/>
            <a:ext cx="2152650" cy="2819400"/>
          </a:xfrm>
          <a:prstGeom prst="rect">
            <a:avLst/>
          </a:prstGeom>
          <a:noFill/>
        </p:spPr>
      </p:pic>
      <p:pic>
        <p:nvPicPr>
          <p:cNvPr id="7" name="Picture 5" descr="07-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9555" y="2451799"/>
            <a:ext cx="5849937" cy="38989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5463" y="6264466"/>
            <a:ext cx="33988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400" dirty="0">
                <a:latin typeface="Times New Roman" pitchFamily="18" charset="0"/>
              </a:rPr>
              <a:t>Miller and Hoffman, 1984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Mapping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12" y="2871216"/>
            <a:ext cx="3810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912" y="2871216"/>
            <a:ext cx="4724400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Mapping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mtClean="0"/>
              <a:t>Dual Paraboloid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" name="Picture 4" descr="iso_filterappr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676400"/>
            <a:ext cx="4241800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2133600"/>
            <a:ext cx="655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Error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5377657" y="2764631"/>
            <a:ext cx="849312" cy="3270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5075238" y="4724400"/>
            <a:ext cx="163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Support Region</a:t>
            </a:r>
          </a:p>
        </p:txBody>
      </p:sp>
      <p:cxnSp>
        <p:nvCxnSpPr>
          <p:cNvPr id="11" name="Straight Arrow Connector 10"/>
          <p:cNvCxnSpPr>
            <a:stCxn id="30727" idx="0"/>
          </p:cNvCxnSpPr>
          <p:nvPr/>
        </p:nvCxnSpPr>
        <p:spPr>
          <a:xfrm rot="16200000" flipV="1">
            <a:off x="5292726" y="4125912"/>
            <a:ext cx="914400" cy="282575"/>
          </a:xfrm>
          <a:prstGeom prst="straightConnector1">
            <a:avLst/>
          </a:prstGeom>
          <a:ln w="38100"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7106" name="Picture 2" descr="http://images.gamedev.net/columns/hardcore/dualparaboloid/dual_paraboloi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27" y="2588791"/>
            <a:ext cx="4171950" cy="402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Mapping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65" name="Picture 5" descr="dual.jpg (28270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08761"/>
            <a:ext cx="7804107" cy="445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Applications</a:t>
            </a:r>
          </a:p>
          <a:p>
            <a:pPr lvl="1"/>
            <a:r>
              <a:rPr lang="en-US"/>
              <a:t>Specular highlights</a:t>
            </a:r>
          </a:p>
          <a:p>
            <a:pPr lvl="1"/>
            <a:r>
              <a:rPr lang="en-US"/>
              <a:t>Multiple light sources</a:t>
            </a:r>
          </a:p>
          <a:p>
            <a:pPr lvl="1"/>
            <a:r>
              <a:rPr lang="en-US"/>
              <a:t>Reflections for shiny surfaces</a:t>
            </a:r>
          </a:p>
          <a:p>
            <a:pPr lvl="1"/>
            <a:r>
              <a:rPr lang="en-US"/>
              <a:t>Irradiance for diffuse surfaces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Natural illumination</a:t>
            </a:r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8176"/>
            <a:ext cx="8229600" cy="47179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TW" sz="2800" dirty="0"/>
              <a:t>People perceive materials more easily under natural  illumination than simplified illumination.</a:t>
            </a:r>
          </a:p>
        </p:txBody>
      </p:sp>
      <p:pic>
        <p:nvPicPr>
          <p:cNvPr id="1431556" name="Picture 4" descr="one_light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182" y="2387473"/>
            <a:ext cx="3429000" cy="3429000"/>
          </a:xfrm>
          <a:prstGeom prst="rect">
            <a:avLst/>
          </a:prstGeom>
          <a:noFill/>
        </p:spPr>
      </p:pic>
      <p:pic>
        <p:nvPicPr>
          <p:cNvPr id="1431557" name="Picture 5" descr="natural_illum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7245" y="2396998"/>
            <a:ext cx="3416300" cy="3416300"/>
          </a:xfrm>
          <a:prstGeom prst="rect">
            <a:avLst/>
          </a:prstGeom>
          <a:noFill/>
        </p:spPr>
      </p:pic>
      <p:sp>
        <p:nvSpPr>
          <p:cNvPr id="1431558" name="Text Box 6"/>
          <p:cNvSpPr txBox="1">
            <a:spLocks noChangeArrowheads="1"/>
          </p:cNvSpPr>
          <p:nvPr/>
        </p:nvSpPr>
        <p:spPr bwMode="auto">
          <a:xfrm>
            <a:off x="441325" y="5805488"/>
            <a:ext cx="64611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>
                <a:latin typeface="Times New Roman" pitchFamily="18" charset="0"/>
              </a:rPr>
              <a:t>Images courtesy Ron Dror and Ted Adelson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7044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Specular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35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Sphere map on top</a:t>
            </a:r>
          </a:p>
          <a:p>
            <a:r>
              <a:rPr lang="en-US" dirty="0" smtClean="0"/>
              <a:t>Result in the middle</a:t>
            </a:r>
          </a:p>
          <a:p>
            <a:r>
              <a:rPr lang="en-US" dirty="0" smtClean="0"/>
              <a:t>Standard OpenGL lighting on the bottom.</a:t>
            </a:r>
          </a:p>
          <a:p>
            <a:r>
              <a:rPr lang="en-US" dirty="0" smtClean="0"/>
              <a:t>Not needed with fragment shaders, … unless …</a:t>
            </a:r>
          </a:p>
          <a:p>
            <a:endParaRPr lang="en-US" dirty="0"/>
          </a:p>
          <a:p>
            <a:r>
              <a:rPr lang="en-US" dirty="0" smtClean="0"/>
              <a:t>Still a nice technique for many lights.</a:t>
            </a:r>
          </a:p>
          <a:p>
            <a:r>
              <a:rPr lang="en-US" dirty="0" smtClean="0"/>
              <a:t>View dependent.</a:t>
            </a:r>
          </a:p>
          <a:p>
            <a:endParaRPr lang="en-US" dirty="0"/>
          </a:p>
        </p:txBody>
      </p:sp>
      <p:graphicFrame>
        <p:nvGraphicFramePr>
          <p:cNvPr id="691202" name="Object 2"/>
          <p:cNvGraphicFramePr>
            <a:graphicFrameLocks noChangeAspect="1"/>
          </p:cNvGraphicFramePr>
          <p:nvPr/>
        </p:nvGraphicFramePr>
        <p:xfrm>
          <a:off x="6019800" y="348551"/>
          <a:ext cx="3124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4" r:id="rId3" imgW="2438095" imgH="2438095" progId="">
                  <p:embed/>
                </p:oleObj>
              </mc:Choice>
              <mc:Fallback>
                <p:oleObj r:id="rId3" imgW="2438095" imgH="2438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8551"/>
                        <a:ext cx="3124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3" name="Object 3"/>
          <p:cNvGraphicFramePr>
            <a:graphicFrameLocks noChangeAspect="1"/>
          </p:cNvGraphicFramePr>
          <p:nvPr/>
        </p:nvGraphicFramePr>
        <p:xfrm>
          <a:off x="6019800" y="3472751"/>
          <a:ext cx="30480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5" name="Photo Editor Photo" r:id="rId5" imgW="2438095" imgH="2438095" progId="">
                  <p:embed/>
                </p:oleObj>
              </mc:Choice>
              <mc:Fallback>
                <p:oleObj name="Photo Editor Photo" r:id="rId5" imgW="2438095" imgH="24380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073" r="17073" b="68292"/>
                      <a:stretch>
                        <a:fillRect/>
                      </a:stretch>
                    </p:blipFill>
                    <p:spPr bwMode="auto">
                      <a:xfrm>
                        <a:off x="6019800" y="3472751"/>
                        <a:ext cx="30480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4" name="Object 4"/>
          <p:cNvGraphicFramePr>
            <a:graphicFrameLocks noChangeAspect="1"/>
          </p:cNvGraphicFramePr>
          <p:nvPr/>
        </p:nvGraphicFramePr>
        <p:xfrm>
          <a:off x="6019800" y="4977701"/>
          <a:ext cx="304800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6" r:id="rId7" imgW="2438095" imgH="2438095" progId="">
                  <p:embed/>
                </p:oleObj>
              </mc:Choice>
              <mc:Fallback>
                <p:oleObj r:id="rId7" imgW="2438095" imgH="24380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000" r="20000" b="70909"/>
                      <a:stretch>
                        <a:fillRect/>
                      </a:stretch>
                    </p:blipFill>
                    <p:spPr bwMode="auto">
                      <a:xfrm>
                        <a:off x="6019800" y="4977701"/>
                        <a:ext cx="3048000" cy="147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Cheap environment mapping</a:t>
            </a:r>
          </a:p>
          <a:p>
            <a:r>
              <a:rPr lang="en-US"/>
              <a:t>Material is very glossy, hence perfect reflections are not seen.</a:t>
            </a:r>
          </a:p>
          <a:p>
            <a:r>
              <a:rPr lang="en-US"/>
              <a:t>Index into a pre-computed view independent texture.</a:t>
            </a:r>
          </a:p>
          <a:p>
            <a:r>
              <a:rPr lang="en-US"/>
              <a:t>Reflection vectors are still view dependent.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Usually, we set it to a very blurred landscape image.</a:t>
            </a:r>
          </a:p>
          <a:p>
            <a:pPr lvl="1"/>
            <a:r>
              <a:rPr lang="en-US"/>
              <a:t>Brown or green on the bottom</a:t>
            </a:r>
          </a:p>
          <a:p>
            <a:pPr lvl="1"/>
            <a:r>
              <a:rPr lang="en-US"/>
              <a:t>White and blue on the top.</a:t>
            </a:r>
          </a:p>
          <a:p>
            <a:pPr lvl="1"/>
            <a:r>
              <a:rPr lang="en-US"/>
              <a:t>Normals facing up have a white/blue color</a:t>
            </a:r>
          </a:p>
          <a:p>
            <a:pPr lvl="1"/>
            <a:r>
              <a:rPr lang="en-US"/>
              <a:t>Normals facing down on average have a brownish color.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Mapping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Also useful for things like fire.</a:t>
            </a:r>
          </a:p>
          <a:p>
            <a:r>
              <a:rPr lang="en-US"/>
              <a:t>The major point, is that it is not important what actually is shown in the reflection, only that it is view dependent.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Diffuse </a:t>
            </a:r>
            <a:r>
              <a:rPr lang="en-US" altLang="zh-TW" dirty="0" smtClean="0"/>
              <a:t>Reflection</a:t>
            </a:r>
            <a:endParaRPr lang="en-US" altLang="zh-TW" dirty="0"/>
          </a:p>
        </p:txBody>
      </p:sp>
      <p:sp>
        <p:nvSpPr>
          <p:cNvPr id="1363972" name="Text Box 4"/>
          <p:cNvSpPr txBox="1">
            <a:spLocks noChangeArrowheads="1"/>
          </p:cNvSpPr>
          <p:nvPr/>
        </p:nvSpPr>
        <p:spPr bwMode="auto">
          <a:xfrm>
            <a:off x="214313" y="2419350"/>
            <a:ext cx="264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radiosity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(image intensity)</a:t>
            </a: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468688" y="2413000"/>
            <a:ext cx="2452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reflectance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(albedo/texture)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83325" y="2438400"/>
            <a:ext cx="250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irradiance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(incoming light)</a:t>
            </a:r>
          </a:p>
        </p:txBody>
      </p:sp>
      <p:sp>
        <p:nvSpPr>
          <p:cNvPr id="1363975" name="Line 7"/>
          <p:cNvSpPr>
            <a:spLocks noChangeShapeType="1"/>
          </p:cNvSpPr>
          <p:nvPr/>
        </p:nvSpPr>
        <p:spPr bwMode="auto">
          <a:xfrm flipH="1">
            <a:off x="2601913" y="2098675"/>
            <a:ext cx="506412" cy="506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3976" name="Line 8"/>
          <p:cNvSpPr>
            <a:spLocks noChangeShapeType="1"/>
          </p:cNvSpPr>
          <p:nvPr/>
        </p:nvSpPr>
        <p:spPr bwMode="auto">
          <a:xfrm>
            <a:off x="4640263" y="2133600"/>
            <a:ext cx="0" cy="42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63977" name="Line 9"/>
          <p:cNvSpPr>
            <a:spLocks noChangeShapeType="1"/>
          </p:cNvSpPr>
          <p:nvPr/>
        </p:nvSpPr>
        <p:spPr bwMode="auto">
          <a:xfrm>
            <a:off x="5457825" y="2101850"/>
            <a:ext cx="1235075" cy="566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63978" name="Picture 10" descr="quakei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3530600"/>
            <a:ext cx="2393950" cy="2365375"/>
          </a:xfrm>
          <a:prstGeom prst="rect">
            <a:avLst/>
          </a:prstGeom>
          <a:noFill/>
        </p:spPr>
      </p:pic>
      <p:pic>
        <p:nvPicPr>
          <p:cNvPr id="1363979" name="Picture 11" descr="quake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3" y="3522663"/>
            <a:ext cx="2408237" cy="2408237"/>
          </a:xfrm>
          <a:prstGeom prst="rect">
            <a:avLst/>
          </a:prstGeom>
          <a:noFill/>
        </p:spPr>
      </p:pic>
      <p:sp>
        <p:nvSpPr>
          <p:cNvPr id="1363980" name="Text Box 12"/>
          <p:cNvSpPr txBox="1">
            <a:spLocks noChangeArrowheads="1"/>
          </p:cNvSpPr>
          <p:nvPr/>
        </p:nvSpPr>
        <p:spPr bwMode="auto">
          <a:xfrm>
            <a:off x="5884863" y="4359275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4000">
                <a:latin typeface="Times New Roman" pitchFamily="18" charset="0"/>
                <a:cs typeface="Times New Roman" pitchFamily="18" charset="0"/>
              </a:rPr>
              <a:t>×</a:t>
            </a:r>
            <a:endParaRPr kumimoji="0" lang="en-US" altLang="zh-TW" sz="4000">
              <a:latin typeface="Times New Roman" pitchFamily="18" charset="0"/>
            </a:endParaRPr>
          </a:p>
        </p:txBody>
      </p:sp>
      <p:sp>
        <p:nvSpPr>
          <p:cNvPr id="1363981" name="Text Box 13"/>
          <p:cNvSpPr txBox="1">
            <a:spLocks noChangeArrowheads="1"/>
          </p:cNvSpPr>
          <p:nvPr/>
        </p:nvSpPr>
        <p:spPr bwMode="auto">
          <a:xfrm>
            <a:off x="2878138" y="4362450"/>
            <a:ext cx="59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4000">
                <a:latin typeface="Times New Roman" pitchFamily="18" charset="0"/>
              </a:rPr>
              <a:t>=</a:t>
            </a:r>
          </a:p>
        </p:txBody>
      </p:sp>
      <p:sp>
        <p:nvSpPr>
          <p:cNvPr id="1363982" name="Text Box 14"/>
          <p:cNvSpPr txBox="1">
            <a:spLocks noChangeArrowheads="1"/>
          </p:cNvSpPr>
          <p:nvPr/>
        </p:nvSpPr>
        <p:spPr bwMode="auto">
          <a:xfrm>
            <a:off x="6299200" y="5851525"/>
            <a:ext cx="247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</a:rPr>
              <a:t>quake light map</a:t>
            </a:r>
          </a:p>
        </p:txBody>
      </p:sp>
      <p:pic>
        <p:nvPicPr>
          <p:cNvPr id="1363983" name="Picture 15" descr="quaket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7263" y="3533775"/>
            <a:ext cx="2393950" cy="2381250"/>
          </a:xfrm>
          <a:prstGeom prst="rect">
            <a:avLst/>
          </a:prstGeom>
          <a:noFill/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961894" y="1242567"/>
          <a:ext cx="2689098" cy="110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83" name="Equation" r:id="rId7" imgW="495000" imgH="203040" progId="Equation.3">
                  <p:embed/>
                </p:oleObj>
              </mc:Choice>
              <mc:Fallback>
                <p:oleObj name="Equation" r:id="rId7" imgW="4950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894" y="1242567"/>
                        <a:ext cx="2689098" cy="1103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5824728" y="4206240"/>
            <a:ext cx="1618488" cy="159105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96259" name="Rectangle 3" descr="Large confetti"/>
          <p:cNvSpPr>
            <a:spLocks noChangeArrowheads="1"/>
          </p:cNvSpPr>
          <p:nvPr/>
        </p:nvSpPr>
        <p:spPr bwMode="auto">
          <a:xfrm>
            <a:off x="886408" y="3035559"/>
            <a:ext cx="2118049" cy="1371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V="1">
            <a:off x="1967204" y="1740159"/>
            <a:ext cx="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V="1">
            <a:off x="1967204" y="1892559"/>
            <a:ext cx="5334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1967204" y="2273559"/>
            <a:ext cx="9906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1967204" y="2654559"/>
            <a:ext cx="1143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 flipV="1">
            <a:off x="1433804" y="1892559"/>
            <a:ext cx="5334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 flipV="1">
            <a:off x="1052804" y="2273559"/>
            <a:ext cx="9144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 flipV="1">
            <a:off x="900404" y="2654559"/>
            <a:ext cx="1066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94522" y="1576873"/>
            <a:ext cx="1472682" cy="14586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528596" y="1275184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Diffuse Scattering</a:t>
            </a: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5463677" y="4163219"/>
            <a:ext cx="1968500" cy="1619250"/>
            <a:chOff x="1542" y="1049"/>
            <a:chExt cx="1587" cy="1306"/>
          </a:xfrm>
        </p:grpSpPr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1834" y="1102"/>
              <a:ext cx="1295" cy="12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2336" y="1548"/>
              <a:ext cx="348" cy="34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 flipV="1">
              <a:off x="2383" y="1587"/>
              <a:ext cx="4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1701" y="1139"/>
              <a:ext cx="79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 rot="-332082">
              <a:off x="1539" y="1018"/>
              <a:ext cx="163" cy="135"/>
              <a:chOff x="1538" y="1525"/>
              <a:chExt cx="56" cy="48"/>
            </a:xfrm>
          </p:grpSpPr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1538" y="1525"/>
                <a:ext cx="5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>
                <a:off x="1546" y="1525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/>
              <p:cNvSpPr>
                <a:spLocks/>
              </p:cNvSpPr>
              <p:nvPr/>
            </p:nvSpPr>
            <p:spPr bwMode="auto">
              <a:xfrm>
                <a:off x="1554" y="1533"/>
                <a:ext cx="16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 flipV="1">
              <a:off x="2517" y="1117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V="1">
              <a:off x="2517" y="1117"/>
              <a:ext cx="11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2517" y="1162"/>
              <a:ext cx="2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2517" y="1207"/>
              <a:ext cx="29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flipV="1">
              <a:off x="2517" y="1275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 flipV="1">
              <a:off x="2404" y="1117"/>
              <a:ext cx="11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 flipV="1">
              <a:off x="2290" y="1139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5586677" y="1692053"/>
            <a:ext cx="1974850" cy="1619250"/>
            <a:chOff x="453" y="1116"/>
            <a:chExt cx="1371" cy="1124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709" y="1162"/>
              <a:ext cx="1115" cy="107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141" y="1546"/>
              <a:ext cx="300" cy="29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 flipV="1">
              <a:off x="1181" y="1579"/>
              <a:ext cx="3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>
              <a:off x="594" y="1193"/>
              <a:ext cx="704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 rot="-332082">
              <a:off x="453" y="1116"/>
              <a:ext cx="14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7"/>
            <p:cNvSpPr>
              <a:spLocks noChangeShapeType="1"/>
            </p:cNvSpPr>
            <p:nvPr/>
          </p:nvSpPr>
          <p:spPr bwMode="auto">
            <a:xfrm rot="-332082">
              <a:off x="477" y="1118"/>
              <a:ext cx="6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 rot="-332082">
              <a:off x="496" y="1137"/>
              <a:ext cx="40" cy="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 flipV="1">
              <a:off x="1298" y="1370"/>
              <a:ext cx="39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5848614" y="3393853"/>
            <a:ext cx="233838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r>
              <a:rPr lang="en-US" sz="2000" dirty="0" err="1"/>
              <a:t>specular</a:t>
            </a:r>
            <a:r>
              <a:rPr lang="en-US" sz="2000" dirty="0"/>
              <a:t> reflection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5885952" y="5822157"/>
            <a:ext cx="193371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2000" dirty="0"/>
              <a:t>diffuse reflection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15200" y="5010913"/>
            <a:ext cx="131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Light everywhere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7" grpId="0"/>
      <p:bldP spid="68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2-Color Hemi-sphere </a:t>
            </a:r>
            <a:r>
              <a:rPr lang="en-US" dirty="0"/>
              <a:t>Model</a:t>
            </a:r>
          </a:p>
        </p:txBody>
      </p:sp>
      <p:sp>
        <p:nvSpPr>
          <p:cNvPr id="75779" name="Arc 3"/>
          <p:cNvSpPr>
            <a:spLocks/>
          </p:cNvSpPr>
          <p:nvPr/>
        </p:nvSpPr>
        <p:spPr bwMode="auto">
          <a:xfrm rot="16200000">
            <a:off x="3524250" y="7429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rc 4"/>
          <p:cNvSpPr>
            <a:spLocks/>
          </p:cNvSpPr>
          <p:nvPr/>
        </p:nvSpPr>
        <p:spPr bwMode="auto">
          <a:xfrm rot="5400000">
            <a:off x="3524250" y="2876550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438400" y="3505200"/>
            <a:ext cx="4359275" cy="990600"/>
          </a:xfrm>
          <a:prstGeom prst="ellipse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20400000">
            <a:off x="2511425" y="3454400"/>
            <a:ext cx="4192588" cy="9906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 rot="15000000">
            <a:off x="3238500" y="900113"/>
            <a:ext cx="2051050" cy="419735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19800" y="1905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667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80011"/>
                </a:solidFill>
                <a:effectLst/>
                <a:latin typeface="Arial" pitchFamily="34" charset="0"/>
              </a:rPr>
              <a:t>Ground Color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4267200" y="38100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4572000" y="2209800"/>
            <a:ext cx="1588" cy="168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3733800" y="2362200"/>
            <a:ext cx="8382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114800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Symbol" pitchFamily="18" charset="2"/>
              </a:rPr>
              <a:t>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473" y="1243584"/>
            <a:ext cx="273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2-color hemi-sphere model from Lab1 was a very simple environment map for diffuse reflection.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Elements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19200" y="1981200"/>
            <a:ext cx="2667000" cy="990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/>
                <a:latin typeface="Arial" pitchFamily="34" charset="0"/>
              </a:rPr>
              <a:t>Sky Color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667000" y="5181600"/>
            <a:ext cx="29718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itchFamily="34" charset="0"/>
              </a:rPr>
              <a:t>Final Color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343400" y="1981200"/>
            <a:ext cx="2819400" cy="990600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</a:rPr>
              <a:t>Ground Color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3733800" y="36576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A5002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6807" name="AutoShape 7"/>
          <p:cNvCxnSpPr>
            <a:cxnSpLocks noChangeShapeType="1"/>
            <a:stCxn id="76803" idx="2"/>
            <a:endCxn id="76806" idx="1"/>
          </p:cNvCxnSpPr>
          <p:nvPr/>
        </p:nvCxnSpPr>
        <p:spPr bwMode="auto">
          <a:xfrm>
            <a:off x="2552700" y="2986088"/>
            <a:ext cx="1303338" cy="779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808" name="AutoShape 8"/>
          <p:cNvCxnSpPr>
            <a:cxnSpLocks noChangeShapeType="1"/>
            <a:stCxn id="76805" idx="2"/>
            <a:endCxn id="76806" idx="7"/>
          </p:cNvCxnSpPr>
          <p:nvPr/>
        </p:nvCxnSpPr>
        <p:spPr bwMode="auto">
          <a:xfrm flipH="1">
            <a:off x="4449763" y="2986088"/>
            <a:ext cx="1303337" cy="7794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809" name="AutoShape 9"/>
          <p:cNvCxnSpPr>
            <a:cxnSpLocks noChangeShapeType="1"/>
            <a:stCxn id="76806" idx="4"/>
            <a:endCxn id="76804" idx="0"/>
          </p:cNvCxnSpPr>
          <p:nvPr/>
        </p:nvCxnSpPr>
        <p:spPr bwMode="auto">
          <a:xfrm>
            <a:off x="4152900" y="4510088"/>
            <a:ext cx="0" cy="657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495800" y="3810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Hemisphere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Light Model</a:t>
            </a:r>
          </a:p>
        </p:txBody>
      </p:sp>
      <p:sp>
        <p:nvSpPr>
          <p:cNvPr id="74755" name="Arc 3"/>
          <p:cNvSpPr>
            <a:spLocks/>
          </p:cNvSpPr>
          <p:nvPr/>
        </p:nvSpPr>
        <p:spPr bwMode="auto">
          <a:xfrm rot="16200000">
            <a:off x="3730625" y="1984375"/>
            <a:ext cx="1682750" cy="335280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2895600" y="4114800"/>
            <a:ext cx="3352800" cy="762000"/>
          </a:xfrm>
          <a:prstGeom prst="ellipse">
            <a:avLst/>
          </a:prstGeom>
          <a:solidFill>
            <a:srgbClr val="80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4267200" y="43434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4572000" y="3657600"/>
            <a:ext cx="0" cy="76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81000" y="18430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Hemisphere of possible incident light directions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124200" y="4876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Surface Normal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2819400" y="1524000"/>
            <a:ext cx="1066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>
            <a:off x="4572000" y="11430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>
            <a:off x="5029200" y="1219200"/>
            <a:ext cx="6096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5638800" y="2438400"/>
            <a:ext cx="1828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H="1">
            <a:off x="57912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>
            <a:off x="5410200" y="1600200"/>
            <a:ext cx="1295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1981200" y="2286000"/>
            <a:ext cx="1600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3733800" y="1219200"/>
            <a:ext cx="457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5867400" y="4495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1295400" y="3429000"/>
            <a:ext cx="2057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1066800" y="4495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381000" y="5410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Microfacet Normal</a:t>
            </a:r>
            <a:b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</a:br>
            <a:r>
              <a:rPr lang="en-US" sz="2800" b="1">
                <a:solidFill>
                  <a:schemeClr val="accent1"/>
                </a:solidFill>
                <a:effectLst/>
                <a:latin typeface="Arial" pitchFamily="34" charset="0"/>
              </a:rPr>
              <a:t>  - defines axis of hemisphere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7010400" y="3733800"/>
            <a:ext cx="42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687638" algn="l"/>
              </a:tabLst>
            </a:pPr>
            <a:r>
              <a:rPr lang="en-US" altLang="zh-TW"/>
              <a:t>Irradiance environment maps</a:t>
            </a:r>
          </a:p>
        </p:txBody>
      </p:sp>
      <p:pic>
        <p:nvPicPr>
          <p:cNvPr id="1462275" name="Picture 3" descr="gr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1373188"/>
            <a:ext cx="3446462" cy="3446462"/>
          </a:xfrm>
          <a:prstGeom prst="rect">
            <a:avLst/>
          </a:prstGeom>
          <a:noFill/>
        </p:spPr>
      </p:pic>
      <p:pic>
        <p:nvPicPr>
          <p:cNvPr id="1462276" name="Picture 4" descr="grace_fil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3338" y="1357313"/>
            <a:ext cx="3436937" cy="3436937"/>
          </a:xfrm>
          <a:prstGeom prst="rect">
            <a:avLst/>
          </a:prstGeom>
          <a:noFill/>
        </p:spPr>
      </p:pic>
      <p:sp>
        <p:nvSpPr>
          <p:cNvPr id="1462277" name="Text Box 5"/>
          <p:cNvSpPr txBox="1">
            <a:spLocks noChangeArrowheads="1"/>
          </p:cNvSpPr>
          <p:nvPr/>
        </p:nvSpPr>
        <p:spPr bwMode="auto">
          <a:xfrm>
            <a:off x="352425" y="4759325"/>
            <a:ext cx="398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solidFill>
                  <a:schemeClr val="bg1"/>
                </a:solidFill>
                <a:latin typeface="Times New Roman" pitchFamily="18" charset="0"/>
              </a:rPr>
              <a:t>Illumination Environment Map</a:t>
            </a:r>
          </a:p>
        </p:txBody>
      </p:sp>
      <p:sp>
        <p:nvSpPr>
          <p:cNvPr id="1462278" name="Text Box 6"/>
          <p:cNvSpPr txBox="1">
            <a:spLocks noChangeArrowheads="1"/>
          </p:cNvSpPr>
          <p:nvPr/>
        </p:nvSpPr>
        <p:spPr bwMode="auto">
          <a:xfrm>
            <a:off x="4689475" y="4764088"/>
            <a:ext cx="423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n-US" altLang="zh-TW" sz="2400">
                <a:solidFill>
                  <a:schemeClr val="bg1"/>
                </a:solidFill>
                <a:latin typeface="Times New Roman" pitchFamily="18" charset="0"/>
              </a:rPr>
              <a:t>Irradiance Environment Map</a:t>
            </a:r>
          </a:p>
        </p:txBody>
      </p:sp>
      <p:sp>
        <p:nvSpPr>
          <p:cNvPr id="1462279" name="Line 7"/>
          <p:cNvSpPr>
            <a:spLocks noChangeShapeType="1"/>
          </p:cNvSpPr>
          <p:nvPr/>
        </p:nvSpPr>
        <p:spPr bwMode="auto">
          <a:xfrm>
            <a:off x="4086225" y="3122613"/>
            <a:ext cx="97155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0838" y="908050"/>
            <a:ext cx="998537" cy="1233488"/>
            <a:chOff x="1821" y="833"/>
            <a:chExt cx="629" cy="777"/>
          </a:xfrm>
        </p:grpSpPr>
        <p:sp>
          <p:nvSpPr>
            <p:cNvPr id="1462281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2" name="Text Box 10"/>
            <p:cNvSpPr txBox="1">
              <a:spLocks noChangeArrowheads="1"/>
            </p:cNvSpPr>
            <p:nvPr/>
          </p:nvSpPr>
          <p:spPr bwMode="auto">
            <a:xfrm>
              <a:off x="2217" y="833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99238" y="912813"/>
            <a:ext cx="1687512" cy="1512887"/>
            <a:chOff x="4157" y="836"/>
            <a:chExt cx="1063" cy="953"/>
          </a:xfrm>
        </p:grpSpPr>
        <p:sp>
          <p:nvSpPr>
            <p:cNvPr id="1462284" name="Text Box 12"/>
            <p:cNvSpPr txBox="1">
              <a:spLocks noChangeArrowheads="1"/>
            </p:cNvSpPr>
            <p:nvPr/>
          </p:nvSpPr>
          <p:spPr bwMode="auto">
            <a:xfrm>
              <a:off x="5008" y="83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400" i="1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462285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2286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7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2288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89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0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1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2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3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4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5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6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7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8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299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2300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62301" name="Object 29"/>
          <p:cNvGraphicFramePr>
            <a:graphicFrameLocks noChangeAspect="1"/>
          </p:cNvGraphicFramePr>
          <p:nvPr/>
        </p:nvGraphicFramePr>
        <p:xfrm>
          <a:off x="2051050" y="5035550"/>
          <a:ext cx="49704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06" name="方程式" r:id="rId6" imgW="1434960" imgH="368280" progId="Equation.3">
                  <p:embed/>
                </p:oleObj>
              </mc:Choice>
              <mc:Fallback>
                <p:oleObj name="方程式" r:id="rId6" imgW="14349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51050" y="5035550"/>
                        <a:ext cx="4970463" cy="127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Natural illumination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024"/>
            <a:ext cx="8229600" cy="479113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zh-TW" sz="2800" dirty="0" smtClean="0"/>
              <a:t>Natural </a:t>
            </a:r>
            <a:r>
              <a:rPr lang="en-US" altLang="zh-TW" sz="2800" dirty="0"/>
              <a:t>illumination is very expensive compared to using simplified </a:t>
            </a:r>
            <a:r>
              <a:rPr lang="en-US" altLang="zh-TW" sz="2800" dirty="0" smtClean="0"/>
              <a:t>illumination (take CSE </a:t>
            </a:r>
            <a:r>
              <a:rPr lang="en-US" altLang="zh-TW" sz="2800" dirty="0" smtClean="0"/>
              <a:t>5543).</a:t>
            </a:r>
            <a:endParaRPr lang="en-US" altLang="zh-TW" sz="2800" dirty="0"/>
          </a:p>
        </p:txBody>
      </p:sp>
      <p:sp>
        <p:nvSpPr>
          <p:cNvPr id="1433604" name="Text Box 4"/>
          <p:cNvSpPr txBox="1">
            <a:spLocks noChangeArrowheads="1"/>
          </p:cNvSpPr>
          <p:nvPr/>
        </p:nvSpPr>
        <p:spPr bwMode="auto">
          <a:xfrm>
            <a:off x="971550" y="6100763"/>
            <a:ext cx="305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zh-TW" sz="2800">
                <a:latin typeface="Trebuchet MS" pitchFamily="34" charset="0"/>
              </a:rPr>
              <a:t>directional source</a:t>
            </a:r>
          </a:p>
        </p:txBody>
      </p:sp>
      <p:sp>
        <p:nvSpPr>
          <p:cNvPr id="1433605" name="Text Box 5"/>
          <p:cNvSpPr txBox="1">
            <a:spLocks noChangeArrowheads="1"/>
          </p:cNvSpPr>
          <p:nvPr/>
        </p:nvSpPr>
        <p:spPr bwMode="auto">
          <a:xfrm>
            <a:off x="4897438" y="6115050"/>
            <a:ext cx="334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zh-TW" sz="2800">
                <a:latin typeface="Trebuchet MS" pitchFamily="34" charset="0"/>
              </a:rPr>
              <a:t>natural illumination</a:t>
            </a:r>
          </a:p>
        </p:txBody>
      </p:sp>
      <p:pic>
        <p:nvPicPr>
          <p:cNvPr id="1433606" name="Picture 6" descr="d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2420938"/>
            <a:ext cx="3729037" cy="3729037"/>
          </a:xfrm>
          <a:prstGeom prst="rect">
            <a:avLst/>
          </a:prstGeom>
          <a:noFill/>
        </p:spPr>
      </p:pic>
      <p:pic>
        <p:nvPicPr>
          <p:cNvPr id="1433607" name="Picture 7" descr="n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2420938"/>
            <a:ext cx="3729037" cy="3729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7" name="Picture 7" descr="earthenvm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2168" y="3669792"/>
            <a:ext cx="1905000" cy="1905000"/>
          </a:xfrm>
          <a:noFill/>
          <a:ln/>
        </p:spPr>
      </p:pic>
      <p:pic>
        <p:nvPicPr>
          <p:cNvPr id="122896" name="Picture 16" descr="EarthShot"/>
          <p:cNvPicPr>
            <a:picLocks noChangeAspect="1" noChangeArrowheads="1"/>
          </p:cNvPicPr>
          <p:nvPr/>
        </p:nvPicPr>
        <p:blipFill>
          <a:blip r:embed="rId3"/>
          <a:srcRect l="19194" t="10538" r="18871" b="10323"/>
          <a:stretch>
            <a:fillRect/>
          </a:stretch>
        </p:blipFill>
        <p:spPr bwMode="auto">
          <a:xfrm>
            <a:off x="2971800" y="13716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7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Example Hemi-sphere </a:t>
            </a:r>
            <a:r>
              <a:rPr lang="en-US" dirty="0"/>
              <a:t>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" y="1380744"/>
            <a:ext cx="1883664" cy="14538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1883664"/>
            <a:ext cx="4572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94816" y="2374392"/>
            <a:ext cx="45720" cy="457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792" y="2862072"/>
            <a:ext cx="18453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Environment map</a:t>
            </a:r>
          </a:p>
          <a:p>
            <a:pPr algn="ctr"/>
            <a:r>
              <a:rPr lang="en-US" sz="1600" dirty="0" smtClean="0"/>
              <a:t>(longitude/latitude)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" y="554126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Irradiance map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Map And Its Integral</a:t>
            </a:r>
          </a:p>
        </p:txBody>
      </p:sp>
      <p:pic>
        <p:nvPicPr>
          <p:cNvPr id="103427" name="Picture 3" descr="lobby2z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419600"/>
            <a:ext cx="1463675" cy="146367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447800"/>
            <a:ext cx="4386263" cy="4386263"/>
            <a:chOff x="2830" y="893"/>
            <a:chExt cx="2763" cy="2763"/>
          </a:xfrm>
        </p:grpSpPr>
        <p:pic>
          <p:nvPicPr>
            <p:cNvPr id="103429" name="Picture 5" descr="out2xn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0" y="1814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0" name="Picture 6" descr="out2xp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2" y="1814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1" name="Picture 7" descr="out2yne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1" y="2735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2" name="Picture 8" descr="out2yp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51" y="893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33" name="Picture 9" descr="out2zne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51" y="1814"/>
              <a:ext cx="921" cy="921"/>
            </a:xfrm>
            <a:prstGeom prst="rect">
              <a:avLst/>
            </a:prstGeom>
            <a:noFill/>
          </p:spPr>
        </p:pic>
      </p:grpSp>
      <p:pic>
        <p:nvPicPr>
          <p:cNvPr id="103434" name="Picture 10" descr="out2zp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4419600"/>
            <a:ext cx="1462088" cy="1462088"/>
          </a:xfrm>
          <a:prstGeom prst="rect">
            <a:avLst/>
          </a:prstGeom>
          <a:noFill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447800"/>
            <a:ext cx="4391025" cy="4389438"/>
            <a:chOff x="240" y="892"/>
            <a:chExt cx="2766" cy="2765"/>
          </a:xfrm>
        </p:grpSpPr>
        <p:pic>
          <p:nvPicPr>
            <p:cNvPr id="103436" name="Picture 12" descr="lobby2xne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0" y="1814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7" name="Picture 13" descr="lobby2ypo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62" y="892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8" name="Picture 14" descr="lobby2zne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62" y="1814"/>
              <a:ext cx="922" cy="922"/>
            </a:xfrm>
            <a:prstGeom prst="rect">
              <a:avLst/>
            </a:prstGeom>
            <a:noFill/>
          </p:spPr>
        </p:pic>
        <p:pic>
          <p:nvPicPr>
            <p:cNvPr id="103439" name="Picture 15" descr="lobby2yne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63" y="2736"/>
              <a:ext cx="921" cy="921"/>
            </a:xfrm>
            <a:prstGeom prst="rect">
              <a:avLst/>
            </a:prstGeom>
            <a:noFill/>
          </p:spPr>
        </p:pic>
        <p:pic>
          <p:nvPicPr>
            <p:cNvPr id="103440" name="Picture 16" descr="lobby2xpo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84" y="1814"/>
              <a:ext cx="922" cy="9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Spherical Harmonics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Crawfis</a:t>
            </a:r>
          </a:p>
          <a:p>
            <a:r>
              <a:rPr lang="en-US" dirty="0" smtClean="0"/>
              <a:t>CSE 781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ChangeArrowheads="1"/>
          </p:cNvSpPr>
          <p:nvPr/>
        </p:nvSpPr>
        <p:spPr bwMode="auto">
          <a:xfrm>
            <a:off x="1242314" y="2761107"/>
            <a:ext cx="6913563" cy="35290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1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Basis Functions are pieces of signal that can be used to produce approximations to a function</a:t>
            </a:r>
          </a:p>
        </p:txBody>
      </p:sp>
      <p:pic>
        <p:nvPicPr>
          <p:cNvPr id="1243141" name="Picture 5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2986532"/>
            <a:ext cx="2184400" cy="785813"/>
          </a:xfrm>
          <a:prstGeom prst="rect">
            <a:avLst/>
          </a:prstGeom>
          <a:noFill/>
        </p:spPr>
      </p:pic>
      <p:pic>
        <p:nvPicPr>
          <p:cNvPr id="1243142" name="Picture 6" descr="function-basis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4612577" y="2986532"/>
            <a:ext cx="2193925" cy="776288"/>
          </a:xfrm>
          <a:prstGeom prst="rect">
            <a:avLst/>
          </a:prstGeom>
          <a:noFill/>
        </p:spPr>
      </p:pic>
      <p:pic>
        <p:nvPicPr>
          <p:cNvPr id="1243143" name="Picture 7" descr="function-basis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invGray">
          <a:xfrm>
            <a:off x="4612577" y="5272532"/>
            <a:ext cx="2203450" cy="792163"/>
          </a:xfrm>
          <a:prstGeom prst="rect">
            <a:avLst/>
          </a:prstGeom>
          <a:noFill/>
        </p:spPr>
      </p:pic>
      <p:pic>
        <p:nvPicPr>
          <p:cNvPr id="1243144" name="Picture 8" descr="function-basis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invGray">
          <a:xfrm>
            <a:off x="4612577" y="4129532"/>
            <a:ext cx="2193925" cy="776288"/>
          </a:xfrm>
          <a:prstGeom prst="rect">
            <a:avLst/>
          </a:prstGeom>
          <a:noFill/>
        </p:spPr>
      </p:pic>
      <p:pic>
        <p:nvPicPr>
          <p:cNvPr id="1243145" name="Picture 9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4129532"/>
            <a:ext cx="2184400" cy="785813"/>
          </a:xfrm>
          <a:prstGeom prst="rect">
            <a:avLst/>
          </a:prstGeom>
          <a:noFill/>
        </p:spPr>
      </p:pic>
      <p:pic>
        <p:nvPicPr>
          <p:cNvPr id="1243146" name="Picture 10" descr="function-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1793177" y="5272532"/>
            <a:ext cx="2184400" cy="785813"/>
          </a:xfrm>
          <a:prstGeom prst="rect">
            <a:avLst/>
          </a:prstGeom>
          <a:noFill/>
        </p:spPr>
      </p:pic>
      <p:graphicFrame>
        <p:nvGraphicFramePr>
          <p:cNvPr id="1243147" name="Object 11"/>
          <p:cNvGraphicFramePr>
            <a:graphicFrameLocks noChangeAspect="1"/>
          </p:cNvGraphicFramePr>
          <p:nvPr/>
        </p:nvGraphicFramePr>
        <p:xfrm>
          <a:off x="1259777" y="28341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0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28341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8" name="Object 12"/>
          <p:cNvGraphicFramePr>
            <a:graphicFrameLocks noChangeAspect="1"/>
          </p:cNvGraphicFramePr>
          <p:nvPr/>
        </p:nvGraphicFramePr>
        <p:xfrm>
          <a:off x="4079177" y="3138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1" name="方程式" r:id="rId10" imgW="114120" imgH="126720" progId="Equation.3">
                  <p:embed/>
                </p:oleObj>
              </mc:Choice>
              <mc:Fallback>
                <p:oleObj name="方程式" r:id="rId10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3138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49" name="Object 13"/>
          <p:cNvGraphicFramePr>
            <a:graphicFrameLocks noChangeAspect="1"/>
          </p:cNvGraphicFramePr>
          <p:nvPr/>
        </p:nvGraphicFramePr>
        <p:xfrm>
          <a:off x="4079177" y="4281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2" name="Equation" r:id="rId12" imgW="114120" imgH="126720" progId="Equation.3">
                  <p:embed/>
                </p:oleObj>
              </mc:Choice>
              <mc:Fallback>
                <p:oleObj name="Equation" r:id="rId12" imgW="114120" imgH="126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4281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0" name="Object 14"/>
          <p:cNvGraphicFramePr>
            <a:graphicFrameLocks noChangeAspect="1"/>
          </p:cNvGraphicFramePr>
          <p:nvPr/>
        </p:nvGraphicFramePr>
        <p:xfrm>
          <a:off x="4079177" y="5424932"/>
          <a:ext cx="452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3" name="Equation" r:id="rId14" imgW="114120" imgH="126720" progId="Equation.3">
                  <p:embed/>
                </p:oleObj>
              </mc:Choice>
              <mc:Fallback>
                <p:oleObj name="Equation" r:id="rId14" imgW="114120" imgH="126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079177" y="5424932"/>
                        <a:ext cx="4524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1" name="Object 15"/>
          <p:cNvGraphicFramePr>
            <a:graphicFrameLocks noChangeAspect="1"/>
          </p:cNvGraphicFramePr>
          <p:nvPr/>
        </p:nvGraphicFramePr>
        <p:xfrm>
          <a:off x="1259777" y="39644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4" name="Equation" r:id="rId16" imgW="203040" imgH="279360" progId="Equation.3">
                  <p:embed/>
                </p:oleObj>
              </mc:Choice>
              <mc:Fallback>
                <p:oleObj name="Equation" r:id="rId16" imgW="2030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39644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2" name="Object 16"/>
          <p:cNvGraphicFramePr>
            <a:graphicFrameLocks noChangeAspect="1"/>
          </p:cNvGraphicFramePr>
          <p:nvPr/>
        </p:nvGraphicFramePr>
        <p:xfrm>
          <a:off x="1259777" y="5107432"/>
          <a:ext cx="8048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5" name="Equation" r:id="rId18" imgW="203040" imgH="279360" progId="Equation.3">
                  <p:embed/>
                </p:oleObj>
              </mc:Choice>
              <mc:Fallback>
                <p:oleObj name="Equation" r:id="rId18" imgW="20304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259777" y="5107432"/>
                        <a:ext cx="80486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3" name="Object 17"/>
          <p:cNvGraphicFramePr>
            <a:graphicFrameLocks noChangeAspect="1"/>
          </p:cNvGraphicFramePr>
          <p:nvPr/>
        </p:nvGraphicFramePr>
        <p:xfrm>
          <a:off x="6898577" y="2910332"/>
          <a:ext cx="10556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6" name="Equation" r:id="rId20" imgW="266400" imgH="215640" progId="Equation.3">
                  <p:embed/>
                </p:oleObj>
              </mc:Choice>
              <mc:Fallback>
                <p:oleObj name="Equation" r:id="rId20" imgW="2664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98577" y="2910332"/>
                        <a:ext cx="105568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4" name="Object 18"/>
          <p:cNvGraphicFramePr>
            <a:graphicFrameLocks noChangeAspect="1"/>
          </p:cNvGraphicFramePr>
          <p:nvPr/>
        </p:nvGraphicFramePr>
        <p:xfrm>
          <a:off x="6873177" y="4053332"/>
          <a:ext cx="11064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7" name="Equation" r:id="rId22" imgW="279360" imgH="215640" progId="Equation.3">
                  <p:embed/>
                </p:oleObj>
              </mc:Choice>
              <mc:Fallback>
                <p:oleObj name="Equation" r:id="rId22" imgW="2793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73177" y="4053332"/>
                        <a:ext cx="110648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55" name="Object 19"/>
          <p:cNvGraphicFramePr>
            <a:graphicFrameLocks noChangeAspect="1"/>
          </p:cNvGraphicFramePr>
          <p:nvPr/>
        </p:nvGraphicFramePr>
        <p:xfrm>
          <a:off x="6873177" y="5172520"/>
          <a:ext cx="11064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8" name="Equation" r:id="rId24" imgW="279360" imgH="228600" progId="Equation.3">
                  <p:embed/>
                </p:oleObj>
              </mc:Choice>
              <mc:Fallback>
                <p:oleObj name="Equation" r:id="rId24" imgW="2793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873177" y="5172520"/>
                        <a:ext cx="110648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157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/>
              <a:t>Basis</a:t>
            </a:r>
            <a:r>
              <a:rPr lang="en-US"/>
              <a:t>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ChangeArrowheads="1"/>
          </p:cNvSpPr>
          <p:nvPr/>
        </p:nvSpPr>
        <p:spPr bwMode="auto">
          <a:xfrm>
            <a:off x="1251458" y="2541651"/>
            <a:ext cx="6913563" cy="35290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41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We can then use these coefficients to reconstruct an approximation to the original signal</a:t>
            </a:r>
          </a:p>
        </p:txBody>
      </p:sp>
      <p:pic>
        <p:nvPicPr>
          <p:cNvPr id="1244165" name="Picture 5" descr="function-basi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2523744" y="2798064"/>
            <a:ext cx="2193925" cy="776288"/>
          </a:xfrm>
          <a:prstGeom prst="rect">
            <a:avLst/>
          </a:prstGeom>
          <a:noFill/>
        </p:spPr>
      </p:pic>
      <p:pic>
        <p:nvPicPr>
          <p:cNvPr id="1244166" name="Picture 6" descr="function-sca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5419344" y="2798064"/>
            <a:ext cx="2203450" cy="792163"/>
          </a:xfrm>
          <a:prstGeom prst="rect">
            <a:avLst/>
          </a:prstGeom>
          <a:noFill/>
        </p:spPr>
      </p:pic>
      <p:graphicFrame>
        <p:nvGraphicFramePr>
          <p:cNvPr id="1244167" name="Object 7"/>
          <p:cNvGraphicFramePr>
            <a:graphicFrameLocks noChangeAspect="1"/>
          </p:cNvGraphicFramePr>
          <p:nvPr/>
        </p:nvGraphicFramePr>
        <p:xfrm>
          <a:off x="1406144" y="2802827"/>
          <a:ext cx="10048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2" name="Equation" r:id="rId6" imgW="253800" imgH="215640" progId="Equation.3">
                  <p:embed/>
                </p:oleObj>
              </mc:Choice>
              <mc:Fallback>
                <p:oleObj name="Equation" r:id="rId6" imgW="2538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06144" y="2802827"/>
                        <a:ext cx="1004888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ChangeAspect="1"/>
          </p:cNvGraphicFramePr>
          <p:nvPr/>
        </p:nvGraphicFramePr>
        <p:xfrm>
          <a:off x="4809744" y="30266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3" name="Equation" r:id="rId8" imgW="126720" imgH="101520" progId="Equation.3">
                  <p:embed/>
                </p:oleObj>
              </mc:Choice>
              <mc:Fallback>
                <p:oleObj name="Equation" r:id="rId8" imgW="126720" imgH="101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30266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4169" name="Picture 9" descr="function-basis-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invGray">
          <a:xfrm>
            <a:off x="2523744" y="5007864"/>
            <a:ext cx="2203450" cy="792163"/>
          </a:xfrm>
          <a:prstGeom prst="rect">
            <a:avLst/>
          </a:prstGeom>
          <a:noFill/>
        </p:spPr>
      </p:pic>
      <p:pic>
        <p:nvPicPr>
          <p:cNvPr id="1244170" name="Picture 10" descr="function-basis-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invGray">
          <a:xfrm>
            <a:off x="2523744" y="3864864"/>
            <a:ext cx="2193925" cy="776288"/>
          </a:xfrm>
          <a:prstGeom prst="rect">
            <a:avLst/>
          </a:prstGeom>
          <a:noFill/>
        </p:spPr>
      </p:pic>
      <p:graphicFrame>
        <p:nvGraphicFramePr>
          <p:cNvPr id="1244171" name="Object 11"/>
          <p:cNvGraphicFramePr>
            <a:graphicFrameLocks noChangeAspect="1"/>
          </p:cNvGraphicFramePr>
          <p:nvPr/>
        </p:nvGraphicFramePr>
        <p:xfrm>
          <a:off x="4809744" y="40934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4" name="Equation" r:id="rId12" imgW="126720" imgH="101520" progId="Equation.3">
                  <p:embed/>
                </p:oleObj>
              </mc:Choice>
              <mc:Fallback>
                <p:oleObj name="Equation" r:id="rId12" imgW="126720" imgH="1015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40934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2" name="Object 12"/>
          <p:cNvGraphicFramePr>
            <a:graphicFrameLocks noChangeAspect="1"/>
          </p:cNvGraphicFramePr>
          <p:nvPr/>
        </p:nvGraphicFramePr>
        <p:xfrm>
          <a:off x="4809744" y="5236464"/>
          <a:ext cx="5032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5" name="Equation" r:id="rId14" imgW="126720" imgH="101520" progId="Equation.3">
                  <p:embed/>
                </p:oleObj>
              </mc:Choice>
              <mc:Fallback>
                <p:oleObj name="Equation" r:id="rId14" imgW="126720" imgH="101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809744" y="5236464"/>
                        <a:ext cx="5032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3" name="Object 13"/>
          <p:cNvGraphicFramePr>
            <a:graphicFrameLocks noChangeAspect="1"/>
          </p:cNvGraphicFramePr>
          <p:nvPr/>
        </p:nvGraphicFramePr>
        <p:xfrm>
          <a:off x="1355344" y="3869627"/>
          <a:ext cx="10556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6" name="Equation" r:id="rId16" imgW="266400" imgH="215640" progId="Equation.3">
                  <p:embed/>
                </p:oleObj>
              </mc:Choice>
              <mc:Fallback>
                <p:oleObj name="Equation" r:id="rId16" imgW="266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55344" y="3869627"/>
                        <a:ext cx="1055688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74" name="Object 14"/>
          <p:cNvGraphicFramePr>
            <a:graphicFrameLocks noChangeAspect="1"/>
          </p:cNvGraphicFramePr>
          <p:nvPr/>
        </p:nvGraphicFramePr>
        <p:xfrm>
          <a:off x="1355344" y="4963414"/>
          <a:ext cx="10556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67" name="Equation" r:id="rId18" imgW="266400" imgH="228600" progId="Equation.3">
                  <p:embed/>
                </p:oleObj>
              </mc:Choice>
              <mc:Fallback>
                <p:oleObj name="Equation" r:id="rId18" imgW="266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55344" y="4963414"/>
                        <a:ext cx="1055688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4175" name="Picture 15" descr="function-scaled-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invGray">
          <a:xfrm>
            <a:off x="5419344" y="3788664"/>
            <a:ext cx="2203450" cy="838200"/>
          </a:xfrm>
          <a:prstGeom prst="rect">
            <a:avLst/>
          </a:prstGeom>
          <a:noFill/>
        </p:spPr>
      </p:pic>
      <p:pic>
        <p:nvPicPr>
          <p:cNvPr id="1244176" name="Picture 16" descr="function-scaled-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invGray">
          <a:xfrm>
            <a:off x="5419344" y="4931664"/>
            <a:ext cx="2193925" cy="925513"/>
          </a:xfrm>
          <a:prstGeom prst="rect">
            <a:avLst/>
          </a:prstGeom>
          <a:noFill/>
        </p:spPr>
      </p:pic>
      <p:sp>
        <p:nvSpPr>
          <p:cNvPr id="1244178" name="Rectangle 1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Basis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ChangeArrowheads="1"/>
          </p:cNvSpPr>
          <p:nvPr/>
        </p:nvSpPr>
        <p:spPr bwMode="auto">
          <a:xfrm>
            <a:off x="1187450" y="2788539"/>
            <a:ext cx="6913563" cy="18732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51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can then use these coefficients to reconstruct an approximation to the original signal</a:t>
            </a:r>
          </a:p>
          <a:p>
            <a:endParaRPr lang="en-US" sz="24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1245189" name="Picture 5" descr="function-reconstru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4343400" y="3179064"/>
            <a:ext cx="3352800" cy="1193800"/>
          </a:xfrm>
          <a:prstGeom prst="rect">
            <a:avLst/>
          </a:prstGeom>
          <a:noFill/>
        </p:spPr>
      </p:pic>
      <p:graphicFrame>
        <p:nvGraphicFramePr>
          <p:cNvPr id="1245190" name="Object 6"/>
          <p:cNvGraphicFramePr>
            <a:graphicFrameLocks noChangeAspect="1"/>
          </p:cNvGraphicFramePr>
          <p:nvPr/>
        </p:nvGraphicFramePr>
        <p:xfrm>
          <a:off x="1600200" y="3026664"/>
          <a:ext cx="2336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6" name="Equation" r:id="rId5" imgW="749160" imgH="431640" progId="Equation.3">
                  <p:embed/>
                </p:oleObj>
              </mc:Choice>
              <mc:Fallback>
                <p:oleObj name="Equation" r:id="rId5" imgW="749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600200" y="3026664"/>
                        <a:ext cx="23368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9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Basis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</a:t>
            </a:r>
            <a:r>
              <a:rPr lang="en-US" altLang="zh-TW" dirty="0" smtClean="0"/>
              <a:t>B</a:t>
            </a:r>
            <a:r>
              <a:rPr lang="en-US" dirty="0" smtClean="0"/>
              <a:t>asis </a:t>
            </a:r>
            <a:r>
              <a:rPr lang="en-US" altLang="zh-TW" dirty="0" smtClean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Orthogonal Basis Functions</a:t>
            </a:r>
          </a:p>
          <a:p>
            <a:pPr lvl="1"/>
            <a:r>
              <a:rPr lang="en-US" dirty="0"/>
              <a:t>These are families of functions with special properties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graphicFrame>
        <p:nvGraphicFramePr>
          <p:cNvPr id="1329156" name="Object 4"/>
          <p:cNvGraphicFramePr>
            <a:graphicFrameLocks noChangeAspect="1"/>
          </p:cNvGraphicFramePr>
          <p:nvPr/>
        </p:nvGraphicFramePr>
        <p:xfrm>
          <a:off x="2028508" y="3435858"/>
          <a:ext cx="472281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90" name="方程式" r:id="rId4" imgW="1676160" imgH="457200" progId="Equation.3">
                  <p:embed/>
                </p:oleObj>
              </mc:Choice>
              <mc:Fallback>
                <p:oleObj name="方程式" r:id="rId4" imgW="16761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28508" y="3435858"/>
                        <a:ext cx="4722812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 Functions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068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Space to represent data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Different spaces often allow for compression of coefficients</a:t>
            </a:r>
          </a:p>
          <a:p>
            <a:pPr>
              <a:lnSpc>
                <a:spcPct val="90000"/>
              </a:lnSpc>
            </a:pPr>
            <a:r>
              <a:rPr lang="en-US" dirty="0"/>
              <a:t>Lets look at one simple example of the following piece of data</a:t>
            </a:r>
          </a:p>
        </p:txBody>
      </p:sp>
      <p:pic>
        <p:nvPicPr>
          <p:cNvPr id="171016" name="Picture 8" descr="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657600" cy="2260600"/>
          </a:xfrm>
          <a:prstGeom prst="rect">
            <a:avLst/>
          </a:prstGeom>
          <a:noFill/>
        </p:spPr>
      </p:pic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324600" y="6172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 Functions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12" y="1191768"/>
            <a:ext cx="8229600" cy="914400"/>
          </a:xfrm>
        </p:spPr>
        <p:txBody>
          <a:bodyPr/>
          <a:lstStyle/>
          <a:p>
            <a:r>
              <a:rPr lang="en-US" dirty="0"/>
              <a:t>Standard Basis</a:t>
            </a:r>
          </a:p>
        </p:txBody>
      </p:sp>
      <p:pic>
        <p:nvPicPr>
          <p:cNvPr id="194568" name="Picture 8" descr="basis_s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3213"/>
            <a:ext cx="3100388" cy="1916112"/>
          </a:xfrm>
          <a:prstGeom prst="rect">
            <a:avLst/>
          </a:prstGeom>
          <a:noFill/>
        </p:spPr>
      </p:pic>
      <p:pic>
        <p:nvPicPr>
          <p:cNvPr id="194569" name="Picture 9" descr="basis_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3100388" cy="1916113"/>
          </a:xfrm>
          <a:prstGeom prst="rect">
            <a:avLst/>
          </a:prstGeom>
          <a:noFill/>
        </p:spPr>
      </p:pic>
      <p:pic>
        <p:nvPicPr>
          <p:cNvPr id="194570" name="Picture 10" descr="basis_s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3413" y="1981200"/>
            <a:ext cx="3100387" cy="1916113"/>
          </a:xfrm>
          <a:prstGeom prst="rect">
            <a:avLst/>
          </a:prstGeom>
          <a:noFill/>
        </p:spPr>
      </p:pic>
      <p:pic>
        <p:nvPicPr>
          <p:cNvPr id="194572" name="Picture 12" descr="basis_s_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14800"/>
            <a:ext cx="3124200" cy="1930400"/>
          </a:xfrm>
          <a:prstGeom prst="rect">
            <a:avLst/>
          </a:prstGeom>
          <a:noFill/>
        </p:spPr>
      </p:pic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2362200" y="6096000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Coefficient for each discrete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DCT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152"/>
            <a:ext cx="8229600" cy="4910011"/>
          </a:xfrm>
        </p:spPr>
        <p:txBody>
          <a:bodyPr/>
          <a:lstStyle/>
          <a:p>
            <a:r>
              <a:rPr lang="en-US" dirty="0"/>
              <a:t>Discrete Cosine Transform</a:t>
            </a:r>
          </a:p>
          <a:p>
            <a:r>
              <a:rPr lang="en-US" dirty="0"/>
              <a:t>Use Cosine waves as basis functions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0056" y="2453640"/>
            <a:ext cx="6096000" cy="4105275"/>
            <a:chOff x="240" y="1488"/>
            <a:chExt cx="4752" cy="3200"/>
          </a:xfrm>
        </p:grpSpPr>
        <p:pic>
          <p:nvPicPr>
            <p:cNvPr id="179211" name="Picture 11" descr="basis_c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1488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2" name="Picture 12" descr="basis_c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3264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3" name="Picture 13" descr="basis_c_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8" y="3264"/>
              <a:ext cx="2304" cy="1424"/>
            </a:xfrm>
            <a:prstGeom prst="rect">
              <a:avLst/>
            </a:prstGeom>
            <a:noFill/>
          </p:spPr>
        </p:pic>
        <p:pic>
          <p:nvPicPr>
            <p:cNvPr id="179214" name="Picture 14" descr="basis_c_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1536"/>
              <a:ext cx="2304" cy="1424"/>
            </a:xfrm>
            <a:prstGeom prst="rect">
              <a:avLst/>
            </a:prstGeom>
            <a:noFill/>
          </p:spPr>
        </p:pic>
      </p:grpSp>
      <p:sp>
        <p:nvSpPr>
          <p:cNvPr id="179216" name="Text Box 16"/>
          <p:cNvSpPr txBox="1">
            <a:spLocks noChangeArrowheads="1"/>
          </p:cNvSpPr>
          <p:nvPr/>
        </p:nvSpPr>
        <p:spPr bwMode="auto">
          <a:xfrm rot="16200000">
            <a:off x="843136" y="329913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 rot="5400000">
            <a:off x="7152679" y="3076882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 rot="16200000">
            <a:off x="513938" y="5359558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2x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 rot="5400000">
            <a:off x="7143338" y="5435758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3x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dirty="0" smtClean="0"/>
              <a:t>reflected ray</a:t>
            </a:r>
            <a:r>
              <a:rPr lang="en-US" dirty="0"/>
              <a:t>.</a:t>
            </a:r>
          </a:p>
          <a:p>
            <a:r>
              <a:rPr lang="en-US" dirty="0"/>
              <a:t>Look-up direction </a:t>
            </a:r>
            <a:br>
              <a:rPr lang="en-US" dirty="0"/>
            </a:br>
            <a:r>
              <a:rPr lang="en-US" dirty="0"/>
              <a:t>from a sphere-map.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Reflection only depends</a:t>
            </a:r>
            <a:br>
              <a:rPr lang="en-US" dirty="0"/>
            </a:br>
            <a:r>
              <a:rPr lang="en-US" dirty="0"/>
              <a:t>on the direction, not the position.</a:t>
            </a:r>
          </a:p>
        </p:txBody>
      </p:sp>
      <p:sp>
        <p:nvSpPr>
          <p:cNvPr id="579589" name="AutoShape 5"/>
          <p:cNvSpPr>
            <a:spLocks noChangeArrowheads="1"/>
          </p:cNvSpPr>
          <p:nvPr/>
        </p:nvSpPr>
        <p:spPr bwMode="auto">
          <a:xfrm>
            <a:off x="7164388" y="3938588"/>
            <a:ext cx="304800" cy="4572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0" name="Line 6"/>
          <p:cNvSpPr>
            <a:spLocks noChangeShapeType="1"/>
          </p:cNvSpPr>
          <p:nvPr/>
        </p:nvSpPr>
        <p:spPr bwMode="auto">
          <a:xfrm flipH="1" flipV="1">
            <a:off x="5487988" y="3252788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91" name="AutoShape 7"/>
          <p:cNvSpPr>
            <a:spLocks noChangeArrowheads="1"/>
          </p:cNvSpPr>
          <p:nvPr/>
        </p:nvSpPr>
        <p:spPr bwMode="auto">
          <a:xfrm>
            <a:off x="4878388" y="2566988"/>
            <a:ext cx="762000" cy="1066800"/>
          </a:xfrm>
          <a:prstGeom prst="moo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2" name="Oval 8"/>
          <p:cNvSpPr>
            <a:spLocks noChangeArrowheads="1"/>
          </p:cNvSpPr>
          <p:nvPr/>
        </p:nvSpPr>
        <p:spPr bwMode="auto">
          <a:xfrm>
            <a:off x="6402388" y="3709988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9593" name="AutoShape 9"/>
          <p:cNvSpPr>
            <a:spLocks noChangeArrowheads="1"/>
          </p:cNvSpPr>
          <p:nvPr/>
        </p:nvSpPr>
        <p:spPr bwMode="auto">
          <a:xfrm>
            <a:off x="3485452" y="4145852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4" name="Line 10"/>
          <p:cNvSpPr>
            <a:spLocks noChangeShapeType="1"/>
          </p:cNvSpPr>
          <p:nvPr/>
        </p:nvSpPr>
        <p:spPr bwMode="auto">
          <a:xfrm flipV="1">
            <a:off x="3803904" y="4167188"/>
            <a:ext cx="3436684" cy="139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9595" name="Oval 11"/>
          <p:cNvSpPr>
            <a:spLocks noChangeArrowheads="1"/>
          </p:cNvSpPr>
          <p:nvPr/>
        </p:nvSpPr>
        <p:spPr bwMode="auto">
          <a:xfrm>
            <a:off x="6554788" y="4167188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9596" name="Oval 12"/>
          <p:cNvSpPr>
            <a:spLocks noChangeArrowheads="1"/>
          </p:cNvSpPr>
          <p:nvPr/>
        </p:nvSpPr>
        <p:spPr bwMode="auto">
          <a:xfrm>
            <a:off x="6056313" y="2841625"/>
            <a:ext cx="2463800" cy="2463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9597" name="Oval 13"/>
          <p:cNvSpPr>
            <a:spLocks noChangeArrowheads="1"/>
          </p:cNvSpPr>
          <p:nvPr/>
        </p:nvSpPr>
        <p:spPr bwMode="auto">
          <a:xfrm>
            <a:off x="6088063" y="3852863"/>
            <a:ext cx="2409825" cy="623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 Reconstruction with </a:t>
            </a:r>
            <a:r>
              <a:rPr lang="en-US" sz="4000" dirty="0"/>
              <a:t>DCT</a:t>
            </a:r>
          </a:p>
        </p:txBody>
      </p:sp>
      <p:pic>
        <p:nvPicPr>
          <p:cNvPr id="195588" name="Picture 4" descr="basis_c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2057400" cy="1271588"/>
          </a:xfrm>
          <a:prstGeom prst="rect">
            <a:avLst/>
          </a:prstGeom>
          <a:noFill/>
        </p:spPr>
      </p:pic>
      <p:pic>
        <p:nvPicPr>
          <p:cNvPr id="195589" name="Picture 5" descr="basis_c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1981200" cy="1223963"/>
          </a:xfrm>
          <a:prstGeom prst="rect">
            <a:avLst/>
          </a:prstGeom>
          <a:noFill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0" y="2971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0.15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590800" y="29718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+ 0.25</a:t>
            </a:r>
          </a:p>
        </p:txBody>
      </p:sp>
      <p:pic>
        <p:nvPicPr>
          <p:cNvPr id="195592" name="Picture 8" descr="basis_c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419600"/>
            <a:ext cx="2057400" cy="1271588"/>
          </a:xfrm>
          <a:prstGeom prst="rect">
            <a:avLst/>
          </a:prstGeom>
          <a:noFill/>
        </p:spPr>
      </p:pic>
      <p:pic>
        <p:nvPicPr>
          <p:cNvPr id="195593" name="Picture 9" descr="breakdow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590800"/>
            <a:ext cx="1981200" cy="1225550"/>
          </a:xfrm>
          <a:prstGeom prst="rect">
            <a:avLst/>
          </a:prstGeom>
          <a:noFill/>
        </p:spPr>
      </p:pic>
      <p:pic>
        <p:nvPicPr>
          <p:cNvPr id="195594" name="Picture 10" descr="breakdow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1981200" cy="1225550"/>
          </a:xfrm>
          <a:prstGeom prst="rect">
            <a:avLst/>
          </a:prstGeom>
          <a:noFill/>
        </p:spPr>
      </p:pic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5562600" y="2971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2667000" y="4953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- 0.3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5562600" y="48768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pic>
        <p:nvPicPr>
          <p:cNvPr id="195598" name="Picture 14" descr="da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343400"/>
            <a:ext cx="2057400" cy="1271588"/>
          </a:xfrm>
          <a:prstGeom prst="rect">
            <a:avLst/>
          </a:prstGeom>
          <a:noFill/>
        </p:spPr>
      </p:pic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1371600" y="220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267200" y="2209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x</a:t>
            </a: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4038600" y="5867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cos 3x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Function Reconstruction with DCT</a:t>
            </a:r>
            <a:endParaRPr lang="en-US" sz="40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needed 3 coefficients instead of 20!</a:t>
            </a:r>
          </a:p>
          <a:p>
            <a:pPr lvl="1"/>
            <a:r>
              <a:rPr lang="en-US" dirty="0"/>
              <a:t>Remaining coefficients </a:t>
            </a:r>
            <a:r>
              <a:rPr lang="en-US" dirty="0" smtClean="0"/>
              <a:t>are all </a:t>
            </a:r>
            <a:r>
              <a:rPr lang="en-US" dirty="0"/>
              <a:t>0</a:t>
            </a:r>
          </a:p>
          <a:p>
            <a:r>
              <a:rPr lang="en-US" dirty="0"/>
              <a:t>Most of the time data not perfect</a:t>
            </a:r>
          </a:p>
          <a:p>
            <a:r>
              <a:rPr lang="en-US" dirty="0"/>
              <a:t>Obtain good reconstruction from few coefficients</a:t>
            </a:r>
          </a:p>
          <a:p>
            <a:r>
              <a:rPr lang="en-US" dirty="0"/>
              <a:t>Arbitrary function conversion requires projection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Real </a:t>
            </a:r>
            <a:r>
              <a:rPr lang="en-US" altLang="zh-TW" sz="3600"/>
              <a:t>s</a:t>
            </a:r>
            <a:r>
              <a:rPr lang="en-US" sz="3600"/>
              <a:t>pherical </a:t>
            </a:r>
            <a:r>
              <a:rPr lang="en-US" altLang="zh-TW" sz="3600"/>
              <a:t>h</a:t>
            </a:r>
            <a:r>
              <a:rPr lang="en-US" sz="3600"/>
              <a:t>armonics</a:t>
            </a:r>
          </a:p>
        </p:txBody>
      </p:sp>
      <p:pic>
        <p:nvPicPr>
          <p:cNvPr id="1341443" name="Picture 3" descr="sh-noaxis-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4656138" cy="5029200"/>
          </a:xfrm>
          <a:prstGeom prst="rect">
            <a:avLst/>
          </a:prstGeom>
          <a:noFill/>
        </p:spPr>
      </p:pic>
      <p:pic>
        <p:nvPicPr>
          <p:cNvPr id="1341444" name="Picture 4" descr="sh-noaxis-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23558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Line 2"/>
          <p:cNvSpPr>
            <a:spLocks noChangeShapeType="1"/>
          </p:cNvSpPr>
          <p:nvPr/>
        </p:nvSpPr>
        <p:spPr bwMode="auto">
          <a:xfrm flipV="1">
            <a:off x="1524000" y="2514600"/>
            <a:ext cx="65532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SH </a:t>
            </a:r>
            <a:r>
              <a:rPr lang="en-US" altLang="zh-TW"/>
              <a:t>d</a:t>
            </a:r>
            <a:r>
              <a:rPr lang="en-US"/>
              <a:t>iagrams</a:t>
            </a:r>
          </a:p>
        </p:txBody>
      </p:sp>
      <p:pic>
        <p:nvPicPr>
          <p:cNvPr id="1343492" name="Picture 4" descr="sh-noaxis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4876800" cy="3306763"/>
          </a:xfrm>
          <a:prstGeom prst="rect">
            <a:avLst/>
          </a:prstGeom>
          <a:noFill/>
        </p:spPr>
      </p:pic>
      <p:sp>
        <p:nvSpPr>
          <p:cNvPr id="1343493" name="Text Box 5"/>
          <p:cNvSpPr txBox="1">
            <a:spLocks noChangeArrowheads="1"/>
          </p:cNvSpPr>
          <p:nvPr/>
        </p:nvSpPr>
        <p:spPr bwMode="white">
          <a:xfrm>
            <a:off x="3200400" y="3519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–</a:t>
            </a:r>
          </a:p>
        </p:txBody>
      </p:sp>
      <p:sp>
        <p:nvSpPr>
          <p:cNvPr id="1343494" name="Text Box 6"/>
          <p:cNvSpPr txBox="1">
            <a:spLocks noChangeArrowheads="1"/>
          </p:cNvSpPr>
          <p:nvPr/>
        </p:nvSpPr>
        <p:spPr bwMode="white">
          <a:xfrm>
            <a:off x="5410200" y="2909888"/>
            <a:ext cx="685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+</a:t>
            </a:r>
          </a:p>
        </p:txBody>
      </p:sp>
      <p:sp>
        <p:nvSpPr>
          <p:cNvPr id="1343495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Not 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  <p:sp>
        <p:nvSpPr>
          <p:cNvPr id="1343496" name="Rectangle 8"/>
          <p:cNvSpPr>
            <a:spLocks noChangeArrowheads="1"/>
          </p:cNvSpPr>
          <p:nvPr/>
        </p:nvSpPr>
        <p:spPr bwMode="auto">
          <a:xfrm>
            <a:off x="6553200" y="10668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Line 2"/>
          <p:cNvSpPr>
            <a:spLocks noChangeShapeType="1"/>
          </p:cNvSpPr>
          <p:nvPr/>
        </p:nvSpPr>
        <p:spPr bwMode="auto">
          <a:xfrm flipV="1">
            <a:off x="1524000" y="2514600"/>
            <a:ext cx="65532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45539" name="Picture 3" descr="shsphere-noaxis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565650" cy="4572000"/>
          </a:xfrm>
          <a:prstGeom prst="rect">
            <a:avLst/>
          </a:prstGeom>
          <a:noFill/>
        </p:spPr>
      </p:pic>
      <p:sp>
        <p:nvSpPr>
          <p:cNvPr id="134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SH </a:t>
            </a:r>
            <a:r>
              <a:rPr lang="en-US" altLang="zh-TW"/>
              <a:t>d</a:t>
            </a:r>
            <a:r>
              <a:rPr lang="en-US"/>
              <a:t>iagrams</a:t>
            </a:r>
          </a:p>
        </p:txBody>
      </p:sp>
      <p:sp>
        <p:nvSpPr>
          <p:cNvPr id="1345541" name="Text Box 5"/>
          <p:cNvSpPr txBox="1">
            <a:spLocks noChangeArrowheads="1"/>
          </p:cNvSpPr>
          <p:nvPr/>
        </p:nvSpPr>
        <p:spPr bwMode="white">
          <a:xfrm>
            <a:off x="3200400" y="3519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–</a:t>
            </a:r>
          </a:p>
        </p:txBody>
      </p:sp>
      <p:sp>
        <p:nvSpPr>
          <p:cNvPr id="1345542" name="Text Box 6"/>
          <p:cNvSpPr txBox="1">
            <a:spLocks noChangeArrowheads="1"/>
          </p:cNvSpPr>
          <p:nvPr/>
        </p:nvSpPr>
        <p:spPr bwMode="white">
          <a:xfrm>
            <a:off x="5410200" y="2909888"/>
            <a:ext cx="609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4800" b="1">
                <a:latin typeface="Tahoma" pitchFamily="34" charset="0"/>
              </a:rPr>
              <a:t>+</a:t>
            </a:r>
          </a:p>
        </p:txBody>
      </p:sp>
      <p:sp>
        <p:nvSpPr>
          <p:cNvPr id="1345543" name="Text Box 7"/>
          <p:cNvSpPr txBox="1">
            <a:spLocks noChangeArrowheads="1"/>
          </p:cNvSpPr>
          <p:nvPr/>
        </p:nvSpPr>
        <p:spPr bwMode="auto">
          <a:xfrm>
            <a:off x="609600" y="50292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Not this</a:t>
            </a:r>
            <a:br>
              <a:rPr kumimoji="0" lang="en-US" sz="3200">
                <a:solidFill>
                  <a:schemeClr val="bg1"/>
                </a:solidFill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6553200" y="1066800"/>
            <a:ext cx="1728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This</a:t>
            </a:r>
            <a:r>
              <a:rPr kumimoji="0" lang="en-US" sz="3200">
                <a:latin typeface="Tahoma" pitchFamily="34" charset="0"/>
              </a:rPr>
              <a:t/>
            </a:r>
            <a:br>
              <a:rPr kumimoji="0" lang="en-US" sz="3200">
                <a:latin typeface="Tahoma" pitchFamily="34" charset="0"/>
              </a:rPr>
            </a:br>
            <a:r>
              <a:rPr kumimoji="0" lang="en-US" sz="3200">
                <a:solidFill>
                  <a:schemeClr val="bg1"/>
                </a:solidFill>
                <a:latin typeface="Tahoma" pitchFamily="34" charset="0"/>
              </a:rPr>
              <a:t>direction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 </a:t>
            </a:r>
            <a:r>
              <a:rPr lang="en-US" altLang="zh-TW"/>
              <a:t>f</a:t>
            </a:r>
            <a:r>
              <a:rPr lang="en-US"/>
              <a:t>unctions</a:t>
            </a:r>
          </a:p>
        </p:txBody>
      </p:sp>
      <p:pic>
        <p:nvPicPr>
          <p:cNvPr id="1347587" name="Picture 3" descr="sh-noaxis-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052513"/>
            <a:ext cx="1065213" cy="1066800"/>
          </a:xfrm>
          <a:prstGeom prst="rect">
            <a:avLst/>
          </a:prstGeom>
          <a:noFill/>
        </p:spPr>
      </p:pic>
      <p:pic>
        <p:nvPicPr>
          <p:cNvPr id="1347588" name="Picture 4" descr="sh-noaxis-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601913"/>
            <a:ext cx="1371600" cy="1308100"/>
          </a:xfrm>
          <a:prstGeom prst="rect">
            <a:avLst/>
          </a:prstGeom>
          <a:noFill/>
        </p:spPr>
      </p:pic>
      <p:pic>
        <p:nvPicPr>
          <p:cNvPr id="1347589" name="Picture 5" descr="sh-noaxis-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373313"/>
            <a:ext cx="976313" cy="1727200"/>
          </a:xfrm>
          <a:prstGeom prst="rect">
            <a:avLst/>
          </a:prstGeom>
          <a:noFill/>
        </p:spPr>
      </p:pic>
      <p:pic>
        <p:nvPicPr>
          <p:cNvPr id="1347590" name="Picture 6" descr="sh-noaxis-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571750"/>
            <a:ext cx="1752600" cy="1189038"/>
          </a:xfrm>
          <a:prstGeom prst="rect">
            <a:avLst/>
          </a:prstGeom>
          <a:noFill/>
        </p:spPr>
      </p:pic>
      <p:pic>
        <p:nvPicPr>
          <p:cNvPr id="1347591" name="Picture 7" descr="sh-noaxis-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710113"/>
            <a:ext cx="1690688" cy="1169987"/>
          </a:xfrm>
          <a:prstGeom prst="rect">
            <a:avLst/>
          </a:prstGeom>
          <a:noFill/>
        </p:spPr>
      </p:pic>
      <p:pic>
        <p:nvPicPr>
          <p:cNvPr id="1347592" name="Picture 8" descr="sh-noaxis-0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4405313"/>
            <a:ext cx="996950" cy="1566862"/>
          </a:xfrm>
          <a:prstGeom prst="rect">
            <a:avLst/>
          </a:prstGeom>
          <a:noFill/>
        </p:spPr>
      </p:pic>
      <p:pic>
        <p:nvPicPr>
          <p:cNvPr id="1347593" name="Picture 9" descr="sh-noaxis-00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4252913"/>
            <a:ext cx="963613" cy="1717675"/>
          </a:xfrm>
          <a:prstGeom prst="rect">
            <a:avLst/>
          </a:prstGeom>
          <a:noFill/>
        </p:spPr>
      </p:pic>
      <p:pic>
        <p:nvPicPr>
          <p:cNvPr id="1347594" name="Picture 10" descr="sh-noaxis-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4405313"/>
            <a:ext cx="1379538" cy="1574800"/>
          </a:xfrm>
          <a:prstGeom prst="rect">
            <a:avLst/>
          </a:prstGeom>
          <a:noFill/>
        </p:spPr>
      </p:pic>
      <p:pic>
        <p:nvPicPr>
          <p:cNvPr id="1347595" name="Picture 11" descr="sh-noaxis-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4710113"/>
            <a:ext cx="1554163" cy="1108075"/>
          </a:xfrm>
          <a:prstGeom prst="rect">
            <a:avLst/>
          </a:prstGeom>
          <a:noFill/>
        </p:spPr>
      </p:pic>
      <p:graphicFrame>
        <p:nvGraphicFramePr>
          <p:cNvPr id="1347597" name="Object 13"/>
          <p:cNvGraphicFramePr>
            <a:graphicFrameLocks noChangeAspect="1"/>
          </p:cNvGraphicFramePr>
          <p:nvPr/>
        </p:nvGraphicFramePr>
        <p:xfrm>
          <a:off x="2971800" y="1281113"/>
          <a:ext cx="838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6" name="方程式" r:id="rId13" imgW="317160" imgH="241200" progId="Equation.3">
                  <p:embed/>
                </p:oleObj>
              </mc:Choice>
              <mc:Fallback>
                <p:oleObj name="方程式" r:id="rId13" imgW="3171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971800" y="1281113"/>
                        <a:ext cx="8382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7598" name="Object 14"/>
          <p:cNvGraphicFramePr>
            <a:graphicFrameLocks noChangeAspect="1"/>
          </p:cNvGraphicFramePr>
          <p:nvPr/>
        </p:nvGraphicFramePr>
        <p:xfrm>
          <a:off x="1000125" y="2820988"/>
          <a:ext cx="9715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67" name="Equation" r:id="rId15" imgW="368280" imgH="228600" progId="Equation.3">
                  <p:embed/>
                </p:oleObj>
              </mc:Choice>
              <mc:Fallback>
                <p:oleObj name="Equation" r:id="rId15" imgW="368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00125" y="2820988"/>
                        <a:ext cx="97155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60450" y="2805113"/>
            <a:ext cx="7273925" cy="3729037"/>
            <a:chOff x="668" y="1872"/>
            <a:chExt cx="4582" cy="2349"/>
          </a:xfrm>
        </p:grpSpPr>
        <p:graphicFrame>
          <p:nvGraphicFramePr>
            <p:cNvPr id="1347600" name="Object 16"/>
            <p:cNvGraphicFramePr>
              <a:graphicFrameLocks noChangeAspect="1"/>
            </p:cNvGraphicFramePr>
            <p:nvPr/>
          </p:nvGraphicFramePr>
          <p:xfrm>
            <a:off x="4656" y="1872"/>
            <a:ext cx="48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68" name="Equation" r:id="rId17" imgW="291960" imgH="228600" progId="Equation.3">
                    <p:embed/>
                  </p:oleObj>
                </mc:Choice>
                <mc:Fallback>
                  <p:oleObj name="Equation" r:id="rId17" imgW="2919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4656" y="1872"/>
                          <a:ext cx="485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1" name="Object 17"/>
            <p:cNvGraphicFramePr>
              <a:graphicFrameLocks noChangeAspect="1"/>
            </p:cNvGraphicFramePr>
            <p:nvPr/>
          </p:nvGraphicFramePr>
          <p:xfrm>
            <a:off x="3840" y="3840"/>
            <a:ext cx="295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69" name="Equation" r:id="rId19" imgW="177480" imgH="228600" progId="Equation.3">
                    <p:embed/>
                  </p:oleObj>
                </mc:Choice>
                <mc:Fallback>
                  <p:oleObj name="Equation" r:id="rId19" imgW="1774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840" y="3840"/>
                          <a:ext cx="295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2" name="Object 18"/>
            <p:cNvGraphicFramePr>
              <a:graphicFrameLocks noChangeAspect="1"/>
            </p:cNvGraphicFramePr>
            <p:nvPr/>
          </p:nvGraphicFramePr>
          <p:xfrm>
            <a:off x="4934" y="3840"/>
            <a:ext cx="31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70" name="Equation" r:id="rId21" imgW="190440" imgH="228600" progId="Equation.3">
                    <p:embed/>
                  </p:oleObj>
                </mc:Choice>
                <mc:Fallback>
                  <p:oleObj name="Equation" r:id="rId21" imgW="19044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4934" y="3840"/>
                          <a:ext cx="316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3" name="Object 19"/>
            <p:cNvGraphicFramePr>
              <a:graphicFrameLocks noChangeAspect="1"/>
            </p:cNvGraphicFramePr>
            <p:nvPr/>
          </p:nvGraphicFramePr>
          <p:xfrm>
            <a:off x="2726" y="3840"/>
            <a:ext cx="316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71" name="Equation" r:id="rId23" imgW="190440" imgH="228600" progId="Equation.3">
                    <p:embed/>
                  </p:oleObj>
                </mc:Choice>
                <mc:Fallback>
                  <p:oleObj name="Equation" r:id="rId23" imgW="19044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2726" y="3840"/>
                          <a:ext cx="316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4" name="Object 20"/>
            <p:cNvGraphicFramePr>
              <a:graphicFrameLocks noChangeAspect="1"/>
            </p:cNvGraphicFramePr>
            <p:nvPr/>
          </p:nvGraphicFramePr>
          <p:xfrm>
            <a:off x="1782" y="3840"/>
            <a:ext cx="379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72" name="Equation" r:id="rId25" imgW="228600" imgH="228600" progId="Equation.3">
                    <p:embed/>
                  </p:oleObj>
                </mc:Choice>
                <mc:Fallback>
                  <p:oleObj name="Equation" r:id="rId25" imgW="22860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782" y="3840"/>
                          <a:ext cx="379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7605" name="Object 21"/>
            <p:cNvGraphicFramePr>
              <a:graphicFrameLocks noChangeAspect="1"/>
            </p:cNvGraphicFramePr>
            <p:nvPr/>
          </p:nvGraphicFramePr>
          <p:xfrm>
            <a:off x="668" y="3840"/>
            <a:ext cx="400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73" name="Equation" r:id="rId27" imgW="241200" imgH="228600" progId="Equation.3">
                    <p:embed/>
                  </p:oleObj>
                </mc:Choice>
                <mc:Fallback>
                  <p:oleObj name="Equation" r:id="rId27" imgW="2412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668" y="3840"/>
                          <a:ext cx="400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 </a:t>
            </a:r>
            <a:r>
              <a:rPr lang="en-US" altLang="zh-TW"/>
              <a:t>f</a:t>
            </a:r>
            <a:r>
              <a:rPr lang="en-US"/>
              <a:t>unctions</a:t>
            </a:r>
            <a:endParaRPr lang="en-US" altLang="zh-TW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6850"/>
            <a:ext cx="91090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Spherical harmonics</a:t>
            </a:r>
          </a:p>
        </p:txBody>
      </p:sp>
      <p:pic>
        <p:nvPicPr>
          <p:cNvPr id="1453059" name="Picture 3" descr="basisL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163" y="1144588"/>
            <a:ext cx="1462087" cy="1462087"/>
          </a:xfrm>
          <a:prstGeom prst="rect">
            <a:avLst/>
          </a:prstGeom>
          <a:noFill/>
        </p:spPr>
      </p:pic>
      <p:pic>
        <p:nvPicPr>
          <p:cNvPr id="1453060" name="Picture 4" descr="basisL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6663" y="2803525"/>
            <a:ext cx="1462087" cy="1462088"/>
          </a:xfrm>
          <a:prstGeom prst="rect">
            <a:avLst/>
          </a:prstGeom>
          <a:noFill/>
        </p:spPr>
      </p:pic>
      <p:pic>
        <p:nvPicPr>
          <p:cNvPr id="1453061" name="Picture 5" descr="basisL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50" y="2803525"/>
            <a:ext cx="1462088" cy="1462088"/>
          </a:xfrm>
          <a:prstGeom prst="rect">
            <a:avLst/>
          </a:prstGeom>
          <a:noFill/>
        </p:spPr>
      </p:pic>
      <p:pic>
        <p:nvPicPr>
          <p:cNvPr id="1453062" name="Picture 6" descr="basisL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0838" y="2803525"/>
            <a:ext cx="1462087" cy="1462088"/>
          </a:xfrm>
          <a:prstGeom prst="rect">
            <a:avLst/>
          </a:prstGeom>
          <a:noFill/>
        </p:spPr>
      </p:pic>
      <p:sp>
        <p:nvSpPr>
          <p:cNvPr id="1453063" name="Text Box 7"/>
          <p:cNvSpPr txBox="1">
            <a:spLocks noChangeArrowheads="1"/>
          </p:cNvSpPr>
          <p:nvPr/>
        </p:nvSpPr>
        <p:spPr bwMode="auto">
          <a:xfrm>
            <a:off x="2973388" y="5911850"/>
            <a:ext cx="481012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-1</a:t>
            </a:r>
          </a:p>
        </p:txBody>
      </p:sp>
      <p:pic>
        <p:nvPicPr>
          <p:cNvPr id="1453064" name="Picture 8" descr="basisL2_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505325"/>
            <a:ext cx="1462087" cy="1462088"/>
          </a:xfrm>
          <a:prstGeom prst="rect">
            <a:avLst/>
          </a:prstGeom>
          <a:noFill/>
        </p:spPr>
      </p:pic>
      <p:pic>
        <p:nvPicPr>
          <p:cNvPr id="1453065" name="Picture 9" descr="basisL2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5075" y="4505325"/>
            <a:ext cx="1462088" cy="1462088"/>
          </a:xfrm>
          <a:prstGeom prst="rect">
            <a:avLst/>
          </a:prstGeom>
          <a:noFill/>
        </p:spPr>
      </p:pic>
      <p:pic>
        <p:nvPicPr>
          <p:cNvPr id="1453066" name="Picture 10" descr="basisL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7163" y="4502150"/>
            <a:ext cx="1462087" cy="1462088"/>
          </a:xfrm>
          <a:prstGeom prst="rect">
            <a:avLst/>
          </a:prstGeom>
          <a:noFill/>
        </p:spPr>
      </p:pic>
      <p:pic>
        <p:nvPicPr>
          <p:cNvPr id="1453067" name="Picture 11" descr="basisL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0838" y="4502150"/>
            <a:ext cx="1462087" cy="1462088"/>
          </a:xfrm>
          <a:prstGeom prst="rect">
            <a:avLst/>
          </a:prstGeom>
          <a:noFill/>
        </p:spPr>
      </p:pic>
      <p:pic>
        <p:nvPicPr>
          <p:cNvPr id="1453068" name="Picture 12" descr="basisL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91338" y="4505325"/>
            <a:ext cx="1462087" cy="1462088"/>
          </a:xfrm>
          <a:prstGeom prst="rect">
            <a:avLst/>
          </a:prstGeom>
          <a:noFill/>
        </p:spPr>
      </p:pic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1574800" y="5911850"/>
            <a:ext cx="481013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-2</a:t>
            </a:r>
          </a:p>
        </p:txBody>
      </p:sp>
      <p:sp>
        <p:nvSpPr>
          <p:cNvPr id="1453070" name="Text Box 14"/>
          <p:cNvSpPr txBox="1">
            <a:spLocks noChangeArrowheads="1"/>
          </p:cNvSpPr>
          <p:nvPr/>
        </p:nvSpPr>
        <p:spPr bwMode="auto">
          <a:xfrm>
            <a:off x="4538663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0</a:t>
            </a:r>
          </a:p>
        </p:txBody>
      </p:sp>
      <p:sp>
        <p:nvSpPr>
          <p:cNvPr id="1453071" name="Text Box 15"/>
          <p:cNvSpPr txBox="1">
            <a:spLocks noChangeArrowheads="1"/>
          </p:cNvSpPr>
          <p:nvPr/>
        </p:nvSpPr>
        <p:spPr bwMode="auto">
          <a:xfrm>
            <a:off x="6021388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1</a:t>
            </a: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7481888" y="5911850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2</a:t>
            </a:r>
          </a:p>
        </p:txBody>
      </p:sp>
      <p:sp>
        <p:nvSpPr>
          <p:cNvPr id="1453073" name="Text Box 17"/>
          <p:cNvSpPr txBox="1">
            <a:spLocks noChangeArrowheads="1"/>
          </p:cNvSpPr>
          <p:nvPr/>
        </p:nvSpPr>
        <p:spPr bwMode="auto">
          <a:xfrm>
            <a:off x="431800" y="15525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0</a:t>
            </a: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431800" y="32035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1</a:t>
            </a:r>
          </a:p>
        </p:txBody>
      </p:sp>
      <p:sp>
        <p:nvSpPr>
          <p:cNvPr id="1453075" name="Text Box 19"/>
          <p:cNvSpPr txBox="1">
            <a:spLocks noChangeArrowheads="1"/>
          </p:cNvSpPr>
          <p:nvPr/>
        </p:nvSpPr>
        <p:spPr bwMode="auto">
          <a:xfrm>
            <a:off x="431800" y="4778375"/>
            <a:ext cx="3619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2800" b="1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453076" name="Object 20"/>
          <p:cNvGraphicFramePr>
            <a:graphicFrameLocks noChangeAspect="1"/>
          </p:cNvGraphicFramePr>
          <p:nvPr/>
        </p:nvGraphicFramePr>
        <p:xfrm>
          <a:off x="5918200" y="1166813"/>
          <a:ext cx="290036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98" name="Equation" r:id="rId13" imgW="558720" imgH="228600" progId="">
                  <p:embed/>
                </p:oleObj>
              </mc:Choice>
              <mc:Fallback>
                <p:oleObj name="Equation" r:id="rId13" imgW="55872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166813"/>
                        <a:ext cx="2900363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7" name="Object 21"/>
          <p:cNvGraphicFramePr>
            <a:graphicFrameLocks noChangeAspect="1"/>
          </p:cNvGraphicFramePr>
          <p:nvPr/>
        </p:nvGraphicFramePr>
        <p:xfrm>
          <a:off x="5970588" y="3644900"/>
          <a:ext cx="384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99" name="Equation" r:id="rId15" imgW="126720" imgH="139680" progId="">
                  <p:embed/>
                </p:oleObj>
              </mc:Choice>
              <mc:Fallback>
                <p:oleObj name="Equation" r:id="rId15" imgW="126720" imgH="139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3644900"/>
                        <a:ext cx="3841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8" name="Object 22"/>
          <p:cNvGraphicFramePr>
            <a:graphicFrameLocks noChangeAspect="1"/>
          </p:cNvGraphicFramePr>
          <p:nvPr/>
        </p:nvGraphicFramePr>
        <p:xfrm>
          <a:off x="2973388" y="3690938"/>
          <a:ext cx="4111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0" name="Equation" r:id="rId17" imgW="139680" imgH="164880" progId="">
                  <p:embed/>
                </p:oleObj>
              </mc:Choice>
              <mc:Fallback>
                <p:oleObj name="Equation" r:id="rId17" imgW="139680" imgH="164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3690938"/>
                        <a:ext cx="4111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79" name="Object 23"/>
          <p:cNvGraphicFramePr>
            <a:graphicFrameLocks noChangeAspect="1"/>
          </p:cNvGraphicFramePr>
          <p:nvPr/>
        </p:nvGraphicFramePr>
        <p:xfrm>
          <a:off x="4495800" y="36703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1" name="Equation" r:id="rId19" imgW="126720" imgH="126720" progId="">
                  <p:embed/>
                </p:oleObj>
              </mc:Choice>
              <mc:Fallback>
                <p:oleObj name="Equation" r:id="rId19" imgW="126720" imgH="1267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703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0" name="Object 24"/>
          <p:cNvGraphicFramePr>
            <a:graphicFrameLocks noChangeAspect="1"/>
          </p:cNvGraphicFramePr>
          <p:nvPr/>
        </p:nvGraphicFramePr>
        <p:xfrm>
          <a:off x="1438275" y="5414963"/>
          <a:ext cx="5667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2" name="Equation" r:id="rId21" imgW="190440" imgH="164880" progId="">
                  <p:embed/>
                </p:oleObj>
              </mc:Choice>
              <mc:Fallback>
                <p:oleObj name="Equation" r:id="rId21" imgW="190440" imgH="164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414963"/>
                        <a:ext cx="5667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1" name="Object 25"/>
          <p:cNvGraphicFramePr>
            <a:graphicFrameLocks noChangeAspect="1"/>
          </p:cNvGraphicFramePr>
          <p:nvPr/>
        </p:nvGraphicFramePr>
        <p:xfrm>
          <a:off x="2870200" y="5378450"/>
          <a:ext cx="5667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3" name="Equation" r:id="rId23" imgW="190440" imgH="164880" progId="">
                  <p:embed/>
                </p:oleObj>
              </mc:Choice>
              <mc:Fallback>
                <p:oleObj name="Equation" r:id="rId23" imgW="19044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78450"/>
                        <a:ext cx="5667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2" name="Object 26"/>
          <p:cNvGraphicFramePr>
            <a:graphicFrameLocks noChangeAspect="1"/>
          </p:cNvGraphicFramePr>
          <p:nvPr/>
        </p:nvGraphicFramePr>
        <p:xfrm>
          <a:off x="4130675" y="5216525"/>
          <a:ext cx="12985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4" name="Equation" r:id="rId25" imgW="431640" imgH="203040" progId="">
                  <p:embed/>
                </p:oleObj>
              </mc:Choice>
              <mc:Fallback>
                <p:oleObj name="Equation" r:id="rId25" imgW="431640" imgH="2030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216525"/>
                        <a:ext cx="12985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3" name="Object 27"/>
          <p:cNvGraphicFramePr>
            <a:graphicFrameLocks noChangeAspect="1"/>
          </p:cNvGraphicFramePr>
          <p:nvPr/>
        </p:nvGraphicFramePr>
        <p:xfrm>
          <a:off x="5918200" y="5411788"/>
          <a:ext cx="5667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5" name="Equation" r:id="rId27" imgW="190440" imgH="139680" progId="">
                  <p:embed/>
                </p:oleObj>
              </mc:Choice>
              <mc:Fallback>
                <p:oleObj name="Equation" r:id="rId27" imgW="190440" imgH="1396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411788"/>
                        <a:ext cx="5667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3084" name="Object 28"/>
          <p:cNvGraphicFramePr>
            <a:graphicFrameLocks noChangeAspect="1"/>
          </p:cNvGraphicFramePr>
          <p:nvPr/>
        </p:nvGraphicFramePr>
        <p:xfrm>
          <a:off x="6934200" y="5233988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6" name="Equation" r:id="rId29" imgW="457200" imgH="228600" progId="">
                  <p:embed/>
                </p:oleObj>
              </mc:Choice>
              <mc:Fallback>
                <p:oleObj name="Equation" r:id="rId29" imgW="45720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233988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966788" y="1377950"/>
            <a:ext cx="0" cy="111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3086" name="Line 30"/>
          <p:cNvSpPr>
            <a:spLocks noChangeShapeType="1"/>
          </p:cNvSpPr>
          <p:nvPr/>
        </p:nvSpPr>
        <p:spPr bwMode="auto">
          <a:xfrm>
            <a:off x="966788" y="1377950"/>
            <a:ext cx="1050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53087" name="Object 31"/>
          <p:cNvGraphicFramePr>
            <a:graphicFrameLocks noChangeAspect="1"/>
          </p:cNvGraphicFramePr>
          <p:nvPr/>
        </p:nvGraphicFramePr>
        <p:xfrm>
          <a:off x="4570413" y="1962150"/>
          <a:ext cx="2365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7" name="Equation" r:id="rId31" imgW="88560" imgH="164880" progId="">
                  <p:embed/>
                </p:oleObj>
              </mc:Choice>
              <mc:Fallback>
                <p:oleObj name="Equation" r:id="rId31" imgW="88560" imgH="1648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1962150"/>
                        <a:ext cx="236537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088" name="Text Box 32"/>
          <p:cNvSpPr txBox="1">
            <a:spLocks noChangeArrowheads="1"/>
          </p:cNvSpPr>
          <p:nvPr/>
        </p:nvSpPr>
        <p:spPr bwMode="auto">
          <a:xfrm>
            <a:off x="1979613" y="1003300"/>
            <a:ext cx="47783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3200" i="1">
                <a:latin typeface="Times New Roman" pitchFamily="18" charset="0"/>
              </a:rPr>
              <a:t>m</a:t>
            </a: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819150" y="2443163"/>
            <a:ext cx="296863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zh-TW" sz="3200" i="1">
                <a:latin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Examples of reconstruction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3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4179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3169" y="6259908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Displacement mapping on the sphere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altLang="zh-TW"/>
              <a:t>e</a:t>
            </a:r>
            <a:r>
              <a:rPr lang="en-US"/>
              <a:t>xample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Take a function comprised of two area light sources</a:t>
            </a:r>
          </a:p>
          <a:p>
            <a:pPr lvl="1"/>
            <a:r>
              <a:rPr lang="en-US"/>
              <a:t>SH project them into 4 bands = 16 coefficients</a:t>
            </a:r>
          </a:p>
        </p:txBody>
      </p:sp>
      <p:graphicFrame>
        <p:nvGraphicFramePr>
          <p:cNvPr id="1355780" name="Object 4"/>
          <p:cNvGraphicFramePr>
            <a:graphicFrameLocks noChangeAspect="1"/>
          </p:cNvGraphicFramePr>
          <p:nvPr/>
        </p:nvGraphicFramePr>
        <p:xfrm>
          <a:off x="4572000" y="2763838"/>
          <a:ext cx="396240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4" name="Equation" r:id="rId4" imgW="1815840" imgH="863280" progId="Equation.3">
                  <p:embed/>
                </p:oleObj>
              </mc:Choice>
              <mc:Fallback>
                <p:oleObj name="Equation" r:id="rId4" imgW="18158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572000" y="2763838"/>
                        <a:ext cx="3962400" cy="188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5781" name="Picture 5" descr="lightfn-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38" y="2649538"/>
            <a:ext cx="3446462" cy="344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 can also encode</a:t>
            </a:r>
            <a:br>
              <a:rPr lang="en-US" sz="2800"/>
            </a:br>
            <a:r>
              <a:rPr lang="en-US" sz="2800"/>
              <a:t>the reflected directions using several other formats.</a:t>
            </a:r>
          </a:p>
          <a:p>
            <a:pPr>
              <a:lnSpc>
                <a:spcPct val="90000"/>
              </a:lnSpc>
            </a:pPr>
            <a:r>
              <a:rPr lang="en-US" sz="2800"/>
              <a:t>Greene, et al suggested a cube. This has the advantage that it can be constructed by six normal renderings.</a:t>
            </a:r>
          </a:p>
        </p:txBody>
      </p:sp>
      <p:sp>
        <p:nvSpPr>
          <p:cNvPr id="330756" name="AutoShape 4"/>
          <p:cNvSpPr>
            <a:spLocks noChangeArrowheads="1"/>
          </p:cNvSpPr>
          <p:nvPr/>
        </p:nvSpPr>
        <p:spPr bwMode="auto">
          <a:xfrm>
            <a:off x="6043613" y="2759075"/>
            <a:ext cx="2743200" cy="2667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AutoShape 5"/>
          <p:cNvSpPr>
            <a:spLocks noChangeArrowheads="1"/>
          </p:cNvSpPr>
          <p:nvPr/>
        </p:nvSpPr>
        <p:spPr bwMode="auto">
          <a:xfrm>
            <a:off x="7186613" y="4054475"/>
            <a:ext cx="304800" cy="457200"/>
          </a:xfrm>
          <a:prstGeom prst="can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 flipH="1" flipV="1">
            <a:off x="5510213" y="3368675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4900613" y="2682875"/>
            <a:ext cx="762000" cy="1066800"/>
          </a:xfrm>
          <a:prstGeom prst="moon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0" name="Oval 8"/>
          <p:cNvSpPr>
            <a:spLocks noChangeArrowheads="1"/>
          </p:cNvSpPr>
          <p:nvPr/>
        </p:nvSpPr>
        <p:spPr bwMode="auto">
          <a:xfrm>
            <a:off x="6424613" y="382587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0761" name="AutoShape 9"/>
          <p:cNvSpPr>
            <a:spLocks noChangeArrowheads="1"/>
          </p:cNvSpPr>
          <p:nvPr/>
        </p:nvSpPr>
        <p:spPr bwMode="auto">
          <a:xfrm>
            <a:off x="4506913" y="4402138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V="1">
            <a:off x="4791075" y="4283075"/>
            <a:ext cx="2471738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3" name="Oval 11"/>
          <p:cNvSpPr>
            <a:spLocks noChangeArrowheads="1"/>
          </p:cNvSpPr>
          <p:nvPr/>
        </p:nvSpPr>
        <p:spPr bwMode="auto">
          <a:xfrm>
            <a:off x="6577013" y="4283075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</a:t>
            </a:r>
            <a:r>
              <a:rPr lang="en-US" altLang="zh-TW"/>
              <a:t>f</a:t>
            </a:r>
            <a:r>
              <a:rPr lang="en-US"/>
              <a:t>requency </a:t>
            </a:r>
            <a:r>
              <a:rPr lang="en-US" altLang="zh-TW"/>
              <a:t>l</a:t>
            </a:r>
            <a:r>
              <a:rPr lang="en-US"/>
              <a:t>ight </a:t>
            </a:r>
            <a:r>
              <a:rPr lang="en-US" altLang="zh-TW"/>
              <a:t>s</a:t>
            </a:r>
            <a:r>
              <a:rPr lang="en-US"/>
              <a:t>ource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38906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We reconstruct the signal</a:t>
            </a:r>
          </a:p>
          <a:p>
            <a:pPr lvl="1"/>
            <a:r>
              <a:rPr lang="en-US"/>
              <a:t>Using only these coefficients to find a low frequency approximation to the original light source</a:t>
            </a:r>
          </a:p>
        </p:txBody>
      </p:sp>
      <p:pic>
        <p:nvPicPr>
          <p:cNvPr id="1357828" name="Picture 4" descr="lightfn-sh-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3436938" cy="3443288"/>
          </a:xfrm>
          <a:prstGeom prst="rect">
            <a:avLst/>
          </a:prstGeom>
          <a:noFill/>
        </p:spPr>
      </p:pic>
      <p:pic>
        <p:nvPicPr>
          <p:cNvPr id="1357829" name="Picture 5" descr="lightfn-sh-spheri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2578100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 lighting for diffuse objects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i="1" dirty="0"/>
              <a:t>An Efficient Representation for Irradiance Environment Maps</a:t>
            </a:r>
            <a:r>
              <a:rPr lang="en-US" altLang="zh-TW" dirty="0"/>
              <a:t>, Ravi </a:t>
            </a:r>
            <a:r>
              <a:rPr lang="en-US" altLang="zh-TW" dirty="0" err="1"/>
              <a:t>Ramamoorthi</a:t>
            </a:r>
            <a:r>
              <a:rPr lang="en-US" altLang="zh-TW" dirty="0"/>
              <a:t> and Pat </a:t>
            </a:r>
            <a:r>
              <a:rPr lang="en-US" altLang="zh-TW" dirty="0" err="1"/>
              <a:t>Hanrahan</a:t>
            </a:r>
            <a:r>
              <a:rPr lang="en-US" altLang="zh-TW" dirty="0"/>
              <a:t>, SIGGRAPH 2001</a:t>
            </a:r>
          </a:p>
          <a:p>
            <a:r>
              <a:rPr lang="en-US" altLang="zh-TW" dirty="0"/>
              <a:t>Assumptions</a:t>
            </a:r>
          </a:p>
          <a:p>
            <a:pPr lvl="1"/>
            <a:r>
              <a:rPr lang="en-US" altLang="zh-TW" dirty="0"/>
              <a:t>Diffuse surfaces</a:t>
            </a:r>
          </a:p>
          <a:p>
            <a:pPr lvl="1"/>
            <a:r>
              <a:rPr lang="en-US" altLang="zh-TW" dirty="0"/>
              <a:t>Distant illumination </a:t>
            </a:r>
          </a:p>
          <a:p>
            <a:pPr lvl="1"/>
            <a:r>
              <a:rPr lang="en-US" altLang="zh-TW" dirty="0"/>
              <a:t>No shadowing, </a:t>
            </a:r>
            <a:r>
              <a:rPr lang="en-US" altLang="zh-TW" dirty="0" err="1"/>
              <a:t>interreflection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>
              <a:buFontTx/>
              <a:buNone/>
            </a:pPr>
            <a:r>
              <a:rPr lang="en-US" altLang="zh-TW" sz="2400" dirty="0"/>
              <a:t>        </a:t>
            </a:r>
            <a:endParaRPr lang="en-US" altLang="zh-TW" sz="2400" dirty="0" smtClean="0"/>
          </a:p>
          <a:p>
            <a:pPr>
              <a:buFontTx/>
              <a:buNone/>
            </a:pPr>
            <a:endParaRPr lang="en-US" altLang="zh-TW" sz="2400" dirty="0"/>
          </a:p>
          <a:p>
            <a:pPr>
              <a:buFontTx/>
              <a:buNone/>
            </a:pPr>
            <a:r>
              <a:rPr lang="en-US" altLang="zh-TW" sz="2400" dirty="0"/>
              <a:t>     irradiance is a function of surface normal</a:t>
            </a:r>
          </a:p>
        </p:txBody>
      </p:sp>
      <p:graphicFrame>
        <p:nvGraphicFramePr>
          <p:cNvPr id="1359876" name="Object 4"/>
          <p:cNvGraphicFramePr>
            <a:graphicFrameLocks noChangeAspect="1"/>
          </p:cNvGraphicFramePr>
          <p:nvPr/>
        </p:nvGraphicFramePr>
        <p:xfrm>
          <a:off x="988632" y="4167315"/>
          <a:ext cx="1685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70" name="方程式" r:id="rId4" imgW="672840" imgH="228600" progId="Equation.3">
                  <p:embed/>
                </p:oleObj>
              </mc:Choice>
              <mc:Fallback>
                <p:oleObj name="方程式" r:id="rId4" imgW="6728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632" y="4167315"/>
                        <a:ext cx="16859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7" name="Object 5"/>
          <p:cNvGraphicFramePr>
            <a:graphicFrameLocks noChangeAspect="1"/>
          </p:cNvGraphicFramePr>
          <p:nvPr/>
        </p:nvGraphicFramePr>
        <p:xfrm>
          <a:off x="2819019" y="4106990"/>
          <a:ext cx="51228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71" name="方程式" r:id="rId6" imgW="2044440" imgH="291960" progId="Equation.3">
                  <p:embed/>
                </p:oleObj>
              </mc:Choice>
              <mc:Fallback>
                <p:oleObj name="方程式" r:id="rId6" imgW="20444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019" y="4106990"/>
                        <a:ext cx="5122863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8" name="Object 6"/>
          <p:cNvGraphicFramePr>
            <a:graphicFrameLocks noChangeAspect="1"/>
          </p:cNvGraphicFramePr>
          <p:nvPr/>
        </p:nvGraphicFramePr>
        <p:xfrm>
          <a:off x="2353882" y="4911852"/>
          <a:ext cx="19399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72" name="方程式" r:id="rId8" imgW="774360" imgH="203040" progId="Equation.3">
                  <p:embed/>
                </p:oleObj>
              </mc:Choice>
              <mc:Fallback>
                <p:oleObj name="方程式" r:id="rId8" imgW="774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882" y="4911852"/>
                        <a:ext cx="193992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9879" name="Object 7"/>
          <p:cNvGraphicFramePr>
            <a:graphicFrameLocks noChangeAspect="1"/>
          </p:cNvGraphicFramePr>
          <p:nvPr/>
        </p:nvGraphicFramePr>
        <p:xfrm>
          <a:off x="1196594" y="4916615"/>
          <a:ext cx="1143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73" name="方程式" r:id="rId10" imgW="457200" imgH="203040" progId="Equation.3">
                  <p:embed/>
                </p:oleObj>
              </mc:Choice>
              <mc:Fallback>
                <p:oleObj name="方程式" r:id="rId10" imgW="457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94" y="4916615"/>
                        <a:ext cx="114300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Spherical harmonic expansion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4721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Expand lighting (L), irradiance (E) in basis functions</a:t>
            </a:r>
          </a:p>
          <a:p>
            <a:endParaRPr lang="en-US" altLang="zh-TW"/>
          </a:p>
          <a:p>
            <a:endParaRPr lang="en-US" altLang="zh-TW"/>
          </a:p>
        </p:txBody>
      </p:sp>
      <p:graphicFrame>
        <p:nvGraphicFramePr>
          <p:cNvPr id="1448964" name="Object 4"/>
          <p:cNvGraphicFramePr>
            <a:graphicFrameLocks noChangeAspect="1"/>
          </p:cNvGraphicFramePr>
          <p:nvPr/>
        </p:nvGraphicFramePr>
        <p:xfrm>
          <a:off x="1068388" y="1484313"/>
          <a:ext cx="6129337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34" name="Equation" r:id="rId4" imgW="1714320" imgH="431640" progId="">
                  <p:embed/>
                </p:oleObj>
              </mc:Choice>
              <mc:Fallback>
                <p:oleObj name="Equation" r:id="rId4" imgW="171432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84313"/>
                        <a:ext cx="6129337" cy="154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965" name="Object 5"/>
          <p:cNvGraphicFramePr>
            <a:graphicFrameLocks noChangeAspect="1"/>
          </p:cNvGraphicFramePr>
          <p:nvPr/>
        </p:nvGraphicFramePr>
        <p:xfrm>
          <a:off x="995363" y="2995613"/>
          <a:ext cx="624046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35" name="Equation" r:id="rId6" imgW="1739880" imgH="431640" progId="">
                  <p:embed/>
                </p:oleObj>
              </mc:Choice>
              <mc:Fallback>
                <p:oleObj name="Equation" r:id="rId6" imgW="1739880" imgH="431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995613"/>
                        <a:ext cx="6240462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8966" name="Picture 6" descr="basisL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4832350"/>
            <a:ext cx="1462088" cy="1462088"/>
          </a:xfrm>
          <a:prstGeom prst="rect">
            <a:avLst/>
          </a:prstGeom>
          <a:noFill/>
        </p:spPr>
      </p:pic>
      <p:pic>
        <p:nvPicPr>
          <p:cNvPr id="1448967" name="Picture 7" descr="gracegre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4840288"/>
            <a:ext cx="1462087" cy="1462087"/>
          </a:xfrm>
          <a:prstGeom prst="rect">
            <a:avLst/>
          </a:prstGeom>
          <a:noFill/>
        </p:spPr>
      </p:pic>
      <p:pic>
        <p:nvPicPr>
          <p:cNvPr id="1448968" name="Picture 8" descr="basisL1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2975" y="4827588"/>
            <a:ext cx="1462088" cy="1462087"/>
          </a:xfrm>
          <a:prstGeom prst="rect">
            <a:avLst/>
          </a:prstGeom>
          <a:noFill/>
        </p:spPr>
      </p:pic>
      <p:sp>
        <p:nvSpPr>
          <p:cNvPr id="1448969" name="Text Box 9"/>
          <p:cNvSpPr txBox="1">
            <a:spLocks noChangeArrowheads="1"/>
          </p:cNvSpPr>
          <p:nvPr/>
        </p:nvSpPr>
        <p:spPr bwMode="auto">
          <a:xfrm>
            <a:off x="2324100" y="5268913"/>
            <a:ext cx="112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=  .67</a:t>
            </a: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4940300" y="5268913"/>
            <a:ext cx="1127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+  .36</a:t>
            </a:r>
          </a:p>
        </p:txBody>
      </p:sp>
      <p:sp>
        <p:nvSpPr>
          <p:cNvPr id="1448971" name="Text Box 11"/>
          <p:cNvSpPr txBox="1">
            <a:spLocks noChangeArrowheads="1"/>
          </p:cNvSpPr>
          <p:nvPr/>
        </p:nvSpPr>
        <p:spPr bwMode="auto">
          <a:xfrm>
            <a:off x="7505700" y="5268913"/>
            <a:ext cx="1025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3200" b="1">
                <a:latin typeface="Times New Roman" pitchFamily="18" charset="0"/>
              </a:rPr>
              <a:t>+  …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Analytic irradiance formula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038600" cy="19446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   Lambertian surface acts like low-pass filter</a:t>
            </a:r>
          </a:p>
        </p:txBody>
      </p:sp>
      <p:graphicFrame>
        <p:nvGraphicFramePr>
          <p:cNvPr id="1382404" name="Object 4"/>
          <p:cNvGraphicFramePr>
            <a:graphicFrameLocks noChangeAspect="1"/>
          </p:cNvGraphicFramePr>
          <p:nvPr/>
        </p:nvGraphicFramePr>
        <p:xfrm>
          <a:off x="684213" y="3160713"/>
          <a:ext cx="30829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2" name="Equation" r:id="rId4" imgW="698400" imgH="228600" progId="">
                  <p:embed/>
                </p:oleObj>
              </mc:Choice>
              <mc:Fallback>
                <p:oleObj name="Equation" r:id="rId4" imgW="6984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60713"/>
                        <a:ext cx="30829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5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3" name="Equation" r:id="rId6" imgW="914400" imgH="198720" progId="">
                  <p:embed/>
                </p:oleObj>
              </mc:Choice>
              <mc:Fallback>
                <p:oleObj name="Equation" r:id="rId6" imgW="914400" imgH="1987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06" name="Picture 6" descr="figlambn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0575" y="1268413"/>
            <a:ext cx="4143375" cy="3290887"/>
          </a:xfrm>
          <a:prstGeom prst="rect">
            <a:avLst/>
          </a:prstGeom>
          <a:noFill/>
        </p:spPr>
      </p:pic>
      <p:sp>
        <p:nvSpPr>
          <p:cNvPr id="1382407" name="Rectangle 7"/>
          <p:cNvSpPr>
            <a:spLocks noChangeArrowheads="1"/>
          </p:cNvSpPr>
          <p:nvPr/>
        </p:nvSpPr>
        <p:spPr bwMode="auto">
          <a:xfrm>
            <a:off x="4208463" y="4548188"/>
            <a:ext cx="4532312" cy="785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kumimoji="0" lang="en-US" sz="2800">
              <a:latin typeface="Times New Roman" pitchFamily="18" charset="0"/>
            </a:endParaRPr>
          </a:p>
        </p:txBody>
      </p:sp>
      <p:sp>
        <p:nvSpPr>
          <p:cNvPr id="1382408" name="Rectangle 8"/>
          <p:cNvSpPr>
            <a:spLocks noChangeArrowheads="1"/>
          </p:cNvSpPr>
          <p:nvPr/>
        </p:nvSpPr>
        <p:spPr bwMode="auto">
          <a:xfrm>
            <a:off x="4203700" y="1270000"/>
            <a:ext cx="428625" cy="3294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09" name="Rectangle 9"/>
          <p:cNvSpPr>
            <a:spLocks noChangeArrowheads="1"/>
          </p:cNvSpPr>
          <p:nvPr/>
        </p:nvSpPr>
        <p:spPr bwMode="auto">
          <a:xfrm>
            <a:off x="4552950" y="4376738"/>
            <a:ext cx="98425" cy="182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410" name="Object 10"/>
          <p:cNvGraphicFramePr>
            <a:graphicFrameLocks noChangeAspect="1"/>
          </p:cNvGraphicFramePr>
          <p:nvPr/>
        </p:nvGraphicFramePr>
        <p:xfrm>
          <a:off x="4224338" y="2740025"/>
          <a:ext cx="522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4" name="Equation" r:id="rId9" imgW="164880" imgH="228600" progId="">
                  <p:embed/>
                </p:oleObj>
              </mc:Choice>
              <mc:Fallback>
                <p:oleObj name="Equation" r:id="rId9" imgW="16488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740025"/>
                        <a:ext cx="5222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1" name="Line 11"/>
          <p:cNvSpPr>
            <a:spLocks noChangeShapeType="1"/>
          </p:cNvSpPr>
          <p:nvPr/>
        </p:nvSpPr>
        <p:spPr bwMode="auto">
          <a:xfrm flipV="1">
            <a:off x="4489450" y="2081213"/>
            <a:ext cx="0" cy="722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82412" name="Object 12"/>
          <p:cNvGraphicFramePr>
            <a:graphicFrameLocks noChangeAspect="1"/>
          </p:cNvGraphicFramePr>
          <p:nvPr/>
        </p:nvGraphicFramePr>
        <p:xfrm>
          <a:off x="4760913" y="1392238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5" name="Equation" r:id="rId11" imgW="139680" imgH="139680" progId="">
                  <p:embed/>
                </p:oleObj>
              </mc:Choice>
              <mc:Fallback>
                <p:oleObj name="Equation" r:id="rId11" imgW="139680" imgH="139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1392238"/>
                        <a:ext cx="35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3" name="Object 13"/>
          <p:cNvGraphicFramePr>
            <a:graphicFrameLocks noChangeAspect="1"/>
          </p:cNvGraphicFramePr>
          <p:nvPr/>
        </p:nvGraphicFramePr>
        <p:xfrm>
          <a:off x="5181600" y="2166938"/>
          <a:ext cx="8890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6" name="Equation" r:id="rId13" imgW="380880" imgH="177480" progId="">
                  <p:embed/>
                </p:oleObj>
              </mc:Choice>
              <mc:Fallback>
                <p:oleObj name="Equation" r:id="rId13" imgW="380880" imgH="177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66938"/>
                        <a:ext cx="8890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4" name="Object 14"/>
          <p:cNvGraphicFramePr>
            <a:graphicFrameLocks noChangeAspect="1"/>
          </p:cNvGraphicFramePr>
          <p:nvPr/>
        </p:nvGraphicFramePr>
        <p:xfrm>
          <a:off x="5643563" y="3106738"/>
          <a:ext cx="7397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7" name="Equation" r:id="rId15" imgW="317160" imgH="177480" progId="">
                  <p:embed/>
                </p:oleObj>
              </mc:Choice>
              <mc:Fallback>
                <p:oleObj name="Equation" r:id="rId15" imgW="317160" imgH="177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106738"/>
                        <a:ext cx="73977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5" name="Text Box 15"/>
          <p:cNvSpPr txBox="1">
            <a:spLocks noChangeArrowheads="1"/>
          </p:cNvSpPr>
          <p:nvPr/>
        </p:nvSpPr>
        <p:spPr bwMode="auto">
          <a:xfrm>
            <a:off x="4349750" y="37147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1382416" name="Object 1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519613" y="5229225"/>
          <a:ext cx="40386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8" name="Equation" r:id="rId17" imgW="2412720" imgH="558720" progId="">
                  <p:embed/>
                </p:oleObj>
              </mc:Choice>
              <mc:Fallback>
                <p:oleObj name="Equation" r:id="rId17" imgW="2412720" imgH="5587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5229225"/>
                        <a:ext cx="40386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17" name="Object 17"/>
          <p:cNvGraphicFramePr>
            <a:graphicFrameLocks noChangeAspect="1"/>
          </p:cNvGraphicFramePr>
          <p:nvPr/>
        </p:nvGraphicFramePr>
        <p:xfrm>
          <a:off x="6637338" y="4583113"/>
          <a:ext cx="254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89" name="Equation" r:id="rId19" imgW="88560" imgH="177480" progId="">
                  <p:embed/>
                </p:oleObj>
              </mc:Choice>
              <mc:Fallback>
                <p:oleObj name="Equation" r:id="rId19" imgW="88560" imgH="177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4583113"/>
                        <a:ext cx="2540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8" name="Text Box 18"/>
          <p:cNvSpPr txBox="1">
            <a:spLocks noChangeArrowheads="1"/>
          </p:cNvSpPr>
          <p:nvPr/>
        </p:nvSpPr>
        <p:spPr bwMode="auto">
          <a:xfrm>
            <a:off x="4532313" y="4308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82419" name="Text Box 19"/>
          <p:cNvSpPr txBox="1">
            <a:spLocks noChangeArrowheads="1"/>
          </p:cNvSpPr>
          <p:nvPr/>
        </p:nvSpPr>
        <p:spPr bwMode="auto">
          <a:xfrm>
            <a:off x="4964113" y="4308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82420" name="Text Box 20"/>
          <p:cNvSpPr txBox="1">
            <a:spLocks noChangeArrowheads="1"/>
          </p:cNvSpPr>
          <p:nvPr/>
        </p:nvSpPr>
        <p:spPr bwMode="auto">
          <a:xfrm>
            <a:off x="5399088" y="43005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82421" name="Line 21"/>
          <p:cNvSpPr>
            <a:spLocks noChangeShapeType="1"/>
          </p:cNvSpPr>
          <p:nvPr/>
        </p:nvSpPr>
        <p:spPr bwMode="auto">
          <a:xfrm rot="5400000" flipV="1">
            <a:off x="7158832" y="4574381"/>
            <a:ext cx="0" cy="487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22" name="Line 22"/>
          <p:cNvSpPr>
            <a:spLocks noChangeShapeType="1"/>
          </p:cNvSpPr>
          <p:nvPr/>
        </p:nvSpPr>
        <p:spPr bwMode="auto">
          <a:xfrm flipV="1">
            <a:off x="2268538" y="4005263"/>
            <a:ext cx="287337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23" name="Text Box 23"/>
          <p:cNvSpPr txBox="1">
            <a:spLocks noChangeArrowheads="1"/>
          </p:cNvSpPr>
          <p:nvPr/>
        </p:nvSpPr>
        <p:spPr bwMode="auto">
          <a:xfrm>
            <a:off x="1262063" y="4651375"/>
            <a:ext cx="17938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latin typeface="Trebuchet MS" pitchFamily="34" charset="0"/>
              </a:rPr>
              <a:t>cosine 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4451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4452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0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1 term</a:t>
            </a:r>
          </a:p>
        </p:txBody>
      </p:sp>
      <p:sp>
        <p:nvSpPr>
          <p:cNvPr id="1384453" name="Text Box 5"/>
          <p:cNvSpPr txBox="1">
            <a:spLocks noChangeArrowheads="1"/>
          </p:cNvSpPr>
          <p:nvPr/>
        </p:nvSpPr>
        <p:spPr bwMode="auto">
          <a:xfrm>
            <a:off x="1111250" y="4551363"/>
            <a:ext cx="305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25 %</a:t>
            </a:r>
          </a:p>
        </p:txBody>
      </p:sp>
      <p:pic>
        <p:nvPicPr>
          <p:cNvPr id="1384454" name="Picture 6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4455" name="Picture 7" descr="order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563" y="1519238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4457" name="Picture 9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58" name="Rectangle 10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4459" name="Picture 11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4460" name="Picture 12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1" name="Picture 13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2" name="Picture 14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63" name="Text Box 15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4464" name="Picture 16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5" name="Picture 17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6" name="Picture 18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4467" name="Picture 19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4468" name="Text Box 20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4469" name="Text Box 21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4470" name="Text Box 22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4471" name="Text Box 23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4472" name="Text Box 24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4473" name="Text Box 25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4474" name="Text Box 26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4475" name="Object 27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0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6" name="Object 28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1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7" name="Object 29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2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8" name="Object 30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3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79" name="Object 31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4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0" name="Object 32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5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1" name="Object 33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6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2" name="Object 34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7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4483" name="Object 35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18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4484" name="Line 36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4485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4486" name="Text Box 38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4487" name="Text Box 39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6499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6500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1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4 terms</a:t>
            </a:r>
          </a:p>
        </p:txBody>
      </p:sp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1204913" y="4551363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8%</a:t>
            </a:r>
          </a:p>
        </p:txBody>
      </p:sp>
      <p:pic>
        <p:nvPicPr>
          <p:cNvPr id="1386502" name="Picture 6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6503" name="Picture 7" descr="orde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6975" y="1516063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6505" name="Picture 9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06" name="Rectangle 10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6507" name="Picture 11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6508" name="Picture 12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09" name="Picture 13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0" name="Picture 14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11" name="Text Box 15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6512" name="Picture 16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3" name="Picture 17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4" name="Picture 18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6515" name="Picture 19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6516" name="Text Box 20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6517" name="Text Box 21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6518" name="Text Box 22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6519" name="Text Box 23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6520" name="Text Box 24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6521" name="Text Box 25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6522" name="Text Box 26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6523" name="Object 27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4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4" name="Object 28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5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5" name="Object 29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6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6" name="Object 30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7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7" name="Object 31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8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8" name="Object 32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39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29" name="Object 33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40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30" name="Object 34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41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531" name="Object 35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42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6534" name="Text Box 38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6535" name="Text Box 39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9 Parameter Approximation</a:t>
            </a:r>
          </a:p>
        </p:txBody>
      </p:sp>
      <p:sp>
        <p:nvSpPr>
          <p:cNvPr id="1388547" name="Text Box 3"/>
          <p:cNvSpPr txBox="1">
            <a:spLocks noChangeArrowheads="1"/>
          </p:cNvSpPr>
          <p:nvPr/>
        </p:nvSpPr>
        <p:spPr bwMode="auto">
          <a:xfrm>
            <a:off x="392113" y="2428875"/>
            <a:ext cx="1947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Exact image</a:t>
            </a:r>
          </a:p>
        </p:txBody>
      </p:sp>
      <p:sp>
        <p:nvSpPr>
          <p:cNvPr id="1388548" name="Text Box 4"/>
          <p:cNvSpPr txBox="1">
            <a:spLocks noChangeArrowheads="1"/>
          </p:cNvSpPr>
          <p:nvPr/>
        </p:nvSpPr>
        <p:spPr bwMode="auto">
          <a:xfrm>
            <a:off x="7467600" y="2230438"/>
            <a:ext cx="1281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Order 2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9 terms</a:t>
            </a:r>
          </a:p>
        </p:txBody>
      </p:sp>
      <p:sp>
        <p:nvSpPr>
          <p:cNvPr id="1388549" name="Text Box 5"/>
          <p:cNvSpPr txBox="1">
            <a:spLocks noChangeArrowheads="1"/>
          </p:cNvSpPr>
          <p:nvPr/>
        </p:nvSpPr>
        <p:spPr bwMode="auto">
          <a:xfrm>
            <a:off x="1204913" y="4551363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 b="1">
                <a:latin typeface="Times New Roman" pitchFamily="18" charset="0"/>
              </a:rPr>
              <a:t>RMS Error = 1%</a:t>
            </a:r>
          </a:p>
        </p:txBody>
      </p:sp>
      <p:sp>
        <p:nvSpPr>
          <p:cNvPr id="1388550" name="Text Box 6"/>
          <p:cNvSpPr txBox="1">
            <a:spLocks noChangeArrowheads="1"/>
          </p:cNvSpPr>
          <p:nvPr/>
        </p:nvSpPr>
        <p:spPr bwMode="auto">
          <a:xfrm>
            <a:off x="209550" y="5251450"/>
            <a:ext cx="4475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For any illumination, average </a:t>
            </a:r>
          </a:p>
          <a:p>
            <a:pPr algn="ctr" eaLnBrk="0" hangingPunct="0"/>
            <a:r>
              <a:rPr kumimoji="0" lang="en-US" altLang="zh-TW" sz="2800">
                <a:latin typeface="Times New Roman" pitchFamily="18" charset="0"/>
              </a:rPr>
              <a:t>error &lt; 3% [Basri Jacobs 01]</a:t>
            </a:r>
          </a:p>
        </p:txBody>
      </p:sp>
      <p:pic>
        <p:nvPicPr>
          <p:cNvPr id="1388551" name="Picture 7" descr="exa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1517650"/>
            <a:ext cx="2438400" cy="2438400"/>
          </a:xfrm>
          <a:prstGeom prst="rect">
            <a:avLst/>
          </a:prstGeom>
          <a:noFill/>
        </p:spPr>
      </p:pic>
      <p:pic>
        <p:nvPicPr>
          <p:cNvPr id="1388552" name="Picture 8" descr="ord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6975" y="1516063"/>
            <a:ext cx="2438400" cy="24384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35538" y="4076700"/>
            <a:ext cx="4024312" cy="2697163"/>
            <a:chOff x="3109" y="2568"/>
            <a:chExt cx="2535" cy="1699"/>
          </a:xfrm>
        </p:grpSpPr>
        <p:pic>
          <p:nvPicPr>
            <p:cNvPr id="1388554" name="Picture 10" descr="basisL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8" y="3580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55" name="Rectangle 11"/>
            <p:cNvSpPr>
              <a:spLocks noChangeArrowheads="1"/>
            </p:cNvSpPr>
            <p:nvPr/>
          </p:nvSpPr>
          <p:spPr bwMode="auto">
            <a:xfrm>
              <a:off x="4141" y="2631"/>
              <a:ext cx="529" cy="46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88556" name="Picture 12" descr="basisL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" y="2664"/>
              <a:ext cx="442" cy="398"/>
            </a:xfrm>
            <a:prstGeom prst="rect">
              <a:avLst/>
            </a:prstGeom>
            <a:noFill/>
          </p:spPr>
        </p:pic>
        <p:pic>
          <p:nvPicPr>
            <p:cNvPr id="1388557" name="Picture 13" descr="basisL1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36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58" name="Picture 14" descr="basisL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78" y="3116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59" name="Picture 15" descr="basisL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20" y="3116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60" name="Text Box 16"/>
            <p:cNvSpPr txBox="1">
              <a:spLocks noChangeArrowheads="1"/>
            </p:cNvSpPr>
            <p:nvPr/>
          </p:nvSpPr>
          <p:spPr bwMode="auto">
            <a:xfrm>
              <a:off x="3787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-1</a:t>
              </a:r>
            </a:p>
          </p:txBody>
        </p:sp>
        <p:pic>
          <p:nvPicPr>
            <p:cNvPr id="1388561" name="Picture 17" descr="basisL2_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94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2" name="Picture 18" descr="basisL2_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6" y="3578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3" name="Picture 19" descr="basisL2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20" y="3580"/>
              <a:ext cx="442" cy="399"/>
            </a:xfrm>
            <a:prstGeom prst="rect">
              <a:avLst/>
            </a:prstGeom>
            <a:noFill/>
          </p:spPr>
        </p:pic>
        <p:pic>
          <p:nvPicPr>
            <p:cNvPr id="1388564" name="Picture 20" descr="basisL2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61" y="3578"/>
              <a:ext cx="442" cy="399"/>
            </a:xfrm>
            <a:prstGeom prst="rect">
              <a:avLst/>
            </a:prstGeom>
            <a:noFill/>
          </p:spPr>
        </p:pic>
        <p:sp>
          <p:nvSpPr>
            <p:cNvPr id="1388565" name="Text Box 21"/>
            <p:cNvSpPr txBox="1">
              <a:spLocks noChangeArrowheads="1"/>
            </p:cNvSpPr>
            <p:nvPr/>
          </p:nvSpPr>
          <p:spPr bwMode="auto">
            <a:xfrm>
              <a:off x="3334" y="3979"/>
              <a:ext cx="27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1388566" name="Text Box 22"/>
            <p:cNvSpPr txBox="1">
              <a:spLocks noChangeArrowheads="1"/>
            </p:cNvSpPr>
            <p:nvPr/>
          </p:nvSpPr>
          <p:spPr bwMode="auto">
            <a:xfrm>
              <a:off x="4301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8567" name="Text Box 23"/>
            <p:cNvSpPr txBox="1">
              <a:spLocks noChangeArrowheads="1"/>
            </p:cNvSpPr>
            <p:nvPr/>
          </p:nvSpPr>
          <p:spPr bwMode="auto">
            <a:xfrm>
              <a:off x="4740" y="397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8568" name="Text Box 24"/>
            <p:cNvSpPr txBox="1">
              <a:spLocks noChangeArrowheads="1"/>
            </p:cNvSpPr>
            <p:nvPr/>
          </p:nvSpPr>
          <p:spPr bwMode="auto">
            <a:xfrm>
              <a:off x="5193" y="3978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88569" name="Text Box 25"/>
            <p:cNvSpPr txBox="1">
              <a:spLocks noChangeArrowheads="1"/>
            </p:cNvSpPr>
            <p:nvPr/>
          </p:nvSpPr>
          <p:spPr bwMode="auto">
            <a:xfrm>
              <a:off x="3109" y="2789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388570" name="Text Box 26"/>
            <p:cNvSpPr txBox="1">
              <a:spLocks noChangeArrowheads="1"/>
            </p:cNvSpPr>
            <p:nvPr/>
          </p:nvSpPr>
          <p:spPr bwMode="auto">
            <a:xfrm>
              <a:off x="3109" y="3240"/>
              <a:ext cx="2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88571" name="Text Box 27"/>
            <p:cNvSpPr txBox="1">
              <a:spLocks noChangeArrowheads="1"/>
            </p:cNvSpPr>
            <p:nvPr/>
          </p:nvSpPr>
          <p:spPr bwMode="auto">
            <a:xfrm>
              <a:off x="3109" y="3668"/>
              <a:ext cx="212" cy="5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400" b="1">
                  <a:latin typeface="Times New Roman" pitchFamily="18" charset="0"/>
                </a:rPr>
                <a:t>2</a:t>
              </a:r>
            </a:p>
            <a:p>
              <a:pPr eaLnBrk="0" hangingPunct="0">
                <a:spcBef>
                  <a:spcPct val="50000"/>
                </a:spcBef>
              </a:pPr>
              <a:endParaRPr kumimoji="0" lang="en-US" altLang="zh-TW" b="1">
                <a:latin typeface="Times New Roman" pitchFamily="18" charset="0"/>
              </a:endParaRPr>
            </a:p>
          </p:txBody>
        </p:sp>
        <p:graphicFrame>
          <p:nvGraphicFramePr>
            <p:cNvPr id="1388572" name="Object 28"/>
            <p:cNvGraphicFramePr>
              <a:graphicFrameLocks noChangeAspect="1"/>
            </p:cNvGraphicFramePr>
            <p:nvPr/>
          </p:nvGraphicFramePr>
          <p:xfrm>
            <a:off x="4768" y="2670"/>
            <a:ext cx="87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58" name="Equation" r:id="rId15" imgW="558720" imgH="228600" progId="">
                    <p:embed/>
                  </p:oleObj>
                </mc:Choice>
                <mc:Fallback>
                  <p:oleObj name="Equation" r:id="rId15" imgW="55872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2670"/>
                          <a:ext cx="87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3" name="Object 29"/>
            <p:cNvGraphicFramePr>
              <a:graphicFrameLocks noChangeAspect="1"/>
            </p:cNvGraphicFramePr>
            <p:nvPr/>
          </p:nvGraphicFramePr>
          <p:xfrm>
            <a:off x="4783" y="3346"/>
            <a:ext cx="116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59" name="Equation" r:id="rId17" imgW="126720" imgH="139680" progId="">
                    <p:embed/>
                  </p:oleObj>
                </mc:Choice>
                <mc:Fallback>
                  <p:oleObj name="Equation" r:id="rId17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3" y="3346"/>
                          <a:ext cx="116" cy="1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4" name="Object 30"/>
            <p:cNvGraphicFramePr>
              <a:graphicFrameLocks noChangeAspect="1"/>
            </p:cNvGraphicFramePr>
            <p:nvPr/>
          </p:nvGraphicFramePr>
          <p:xfrm>
            <a:off x="3877" y="3359"/>
            <a:ext cx="124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0" name="Equation" r:id="rId19" imgW="139680" imgH="164880" progId="">
                    <p:embed/>
                  </p:oleObj>
                </mc:Choice>
                <mc:Fallback>
                  <p:oleObj name="Equation" r:id="rId19" imgW="1396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7" y="3359"/>
                          <a:ext cx="124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5" name="Object 31"/>
            <p:cNvGraphicFramePr>
              <a:graphicFrameLocks noChangeAspect="1"/>
            </p:cNvGraphicFramePr>
            <p:nvPr/>
          </p:nvGraphicFramePr>
          <p:xfrm>
            <a:off x="4338" y="3353"/>
            <a:ext cx="116" cy="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1" name="Equation" r:id="rId21" imgW="126720" imgH="126720" progId="">
                    <p:embed/>
                  </p:oleObj>
                </mc:Choice>
                <mc:Fallback>
                  <p:oleObj name="Equation" r:id="rId21" imgW="126720" imgH="12672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3353"/>
                          <a:ext cx="116" cy="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6" name="Object 32"/>
            <p:cNvGraphicFramePr>
              <a:graphicFrameLocks noChangeAspect="1"/>
            </p:cNvGraphicFramePr>
            <p:nvPr/>
          </p:nvGraphicFramePr>
          <p:xfrm>
            <a:off x="3413" y="3829"/>
            <a:ext cx="1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2" name="Equation" r:id="rId23" imgW="190440" imgH="164880" progId="">
                    <p:embed/>
                  </p:oleObj>
                </mc:Choice>
                <mc:Fallback>
                  <p:oleObj name="Equation" r:id="rId23" imgW="190440" imgH="1648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3" y="3829"/>
                          <a:ext cx="172" cy="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7" name="Object 33"/>
            <p:cNvGraphicFramePr>
              <a:graphicFrameLocks noChangeAspect="1"/>
            </p:cNvGraphicFramePr>
            <p:nvPr/>
          </p:nvGraphicFramePr>
          <p:xfrm>
            <a:off x="3846" y="3819"/>
            <a:ext cx="172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3" name="Equation" r:id="rId25" imgW="190440" imgH="164880" progId="">
                    <p:embed/>
                  </p:oleObj>
                </mc:Choice>
                <mc:Fallback>
                  <p:oleObj name="Equation" r:id="rId25" imgW="190440" imgH="1648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6" y="3819"/>
                          <a:ext cx="172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8" name="Object 34"/>
            <p:cNvGraphicFramePr>
              <a:graphicFrameLocks noChangeAspect="1"/>
            </p:cNvGraphicFramePr>
            <p:nvPr/>
          </p:nvGraphicFramePr>
          <p:xfrm>
            <a:off x="4227" y="3775"/>
            <a:ext cx="393" cy="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4" name="Equation" r:id="rId27" imgW="431640" imgH="203040" progId="">
                    <p:embed/>
                  </p:oleObj>
                </mc:Choice>
                <mc:Fallback>
                  <p:oleObj name="Equation" r:id="rId27" imgW="431640" imgH="2030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" y="3775"/>
                          <a:ext cx="393" cy="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79" name="Object 35"/>
            <p:cNvGraphicFramePr>
              <a:graphicFrameLocks noChangeAspect="1"/>
            </p:cNvGraphicFramePr>
            <p:nvPr/>
          </p:nvGraphicFramePr>
          <p:xfrm>
            <a:off x="4768" y="3828"/>
            <a:ext cx="17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5" name="Equation" r:id="rId29" imgW="190440" imgH="139680" progId="">
                    <p:embed/>
                  </p:oleObj>
                </mc:Choice>
                <mc:Fallback>
                  <p:oleObj name="Equation" r:id="rId29" imgW="190440" imgH="1396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8" y="3828"/>
                          <a:ext cx="17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580" name="Object 36"/>
            <p:cNvGraphicFramePr>
              <a:graphicFrameLocks noChangeAspect="1"/>
            </p:cNvGraphicFramePr>
            <p:nvPr/>
          </p:nvGraphicFramePr>
          <p:xfrm>
            <a:off x="5074" y="3780"/>
            <a:ext cx="41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6" name="Equation" r:id="rId31" imgW="457200" imgH="228600" progId="">
                    <p:embed/>
                  </p:oleObj>
                </mc:Choice>
                <mc:Fallback>
                  <p:oleObj name="Equation" r:id="rId31" imgW="457200" imgH="228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4" y="3780"/>
                          <a:ext cx="41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8581" name="Line 37"/>
            <p:cNvSpPr>
              <a:spLocks noChangeShapeType="1"/>
            </p:cNvSpPr>
            <p:nvPr/>
          </p:nvSpPr>
          <p:spPr bwMode="auto">
            <a:xfrm>
              <a:off x="3383" y="2727"/>
              <a:ext cx="0" cy="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8582" name="Line 38"/>
            <p:cNvSpPr>
              <a:spLocks noChangeShapeType="1"/>
            </p:cNvSpPr>
            <p:nvPr/>
          </p:nvSpPr>
          <p:spPr bwMode="auto">
            <a:xfrm>
              <a:off x="3383" y="2727"/>
              <a:ext cx="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8583" name="Text Box 39"/>
            <p:cNvSpPr txBox="1">
              <a:spLocks noChangeArrowheads="1"/>
            </p:cNvSpPr>
            <p:nvPr/>
          </p:nvSpPr>
          <p:spPr bwMode="auto">
            <a:xfrm>
              <a:off x="3334" y="2976"/>
              <a:ext cx="16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388584" name="Text Box 40"/>
            <p:cNvSpPr txBox="1">
              <a:spLocks noChangeArrowheads="1"/>
            </p:cNvSpPr>
            <p:nvPr/>
          </p:nvSpPr>
          <p:spPr bwMode="auto">
            <a:xfrm>
              <a:off x="3651" y="2568"/>
              <a:ext cx="2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2000" i="1">
                  <a:latin typeface="Times New Roman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Comparison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30825"/>
          </a:xfrm>
        </p:spPr>
        <p:txBody>
          <a:bodyPr/>
          <a:lstStyle/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  <a:p>
            <a:pPr>
              <a:buFontTx/>
              <a:buNone/>
            </a:pPr>
            <a:endParaRPr lang="en-US" altLang="zh-TW"/>
          </a:p>
        </p:txBody>
      </p:sp>
      <p:pic>
        <p:nvPicPr>
          <p:cNvPr id="1390596" name="Picture 4" descr="gr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1666875"/>
            <a:ext cx="2339975" cy="2339975"/>
          </a:xfrm>
          <a:prstGeom prst="rect">
            <a:avLst/>
          </a:prstGeom>
          <a:noFill/>
        </p:spPr>
      </p:pic>
      <p:pic>
        <p:nvPicPr>
          <p:cNvPr id="1390597" name="Picture 5" descr="grace_fil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0588" y="1674813"/>
            <a:ext cx="2341562" cy="2341562"/>
          </a:xfrm>
          <a:prstGeom prst="rect">
            <a:avLst/>
          </a:prstGeom>
          <a:noFill/>
        </p:spPr>
      </p:pic>
      <p:pic>
        <p:nvPicPr>
          <p:cNvPr id="1390598" name="Picture 6" descr="grace_filterm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75" y="1663700"/>
            <a:ext cx="2341563" cy="2341563"/>
          </a:xfrm>
          <a:prstGeom prst="rect">
            <a:avLst/>
          </a:prstGeom>
          <a:noFill/>
        </p:spPr>
      </p:pic>
      <p:sp>
        <p:nvSpPr>
          <p:cNvPr id="1390599" name="Text Box 7"/>
          <p:cNvSpPr txBox="1">
            <a:spLocks noChangeArrowheads="1"/>
          </p:cNvSpPr>
          <p:nvPr/>
        </p:nvSpPr>
        <p:spPr bwMode="auto">
          <a:xfrm>
            <a:off x="1023938" y="3930650"/>
            <a:ext cx="1670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Incident 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illumination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300x300</a:t>
            </a:r>
          </a:p>
        </p:txBody>
      </p:sp>
      <p:sp>
        <p:nvSpPr>
          <p:cNvPr id="1390600" name="Text Box 8"/>
          <p:cNvSpPr txBox="1">
            <a:spLocks noChangeArrowheads="1"/>
          </p:cNvSpPr>
          <p:nvPr/>
        </p:nvSpPr>
        <p:spPr bwMode="auto">
          <a:xfrm>
            <a:off x="3376613" y="3922713"/>
            <a:ext cx="2417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Irradiance map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Texture: 256x256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Hemispherical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Integration   2Hrs </a:t>
            </a:r>
          </a:p>
        </p:txBody>
      </p:sp>
      <p:sp>
        <p:nvSpPr>
          <p:cNvPr id="1390601" name="Text Box 9"/>
          <p:cNvSpPr txBox="1">
            <a:spLocks noChangeArrowheads="1"/>
          </p:cNvSpPr>
          <p:nvPr/>
        </p:nvSpPr>
        <p:spPr bwMode="auto">
          <a:xfrm>
            <a:off x="6057900" y="3919538"/>
            <a:ext cx="2627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Irradiance map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Texture: 256x256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Spherical Harmonic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Coefficients   1sec</a:t>
            </a:r>
          </a:p>
        </p:txBody>
      </p:sp>
      <p:graphicFrame>
        <p:nvGraphicFramePr>
          <p:cNvPr id="1390602" name="Object 10"/>
          <p:cNvGraphicFramePr>
            <a:graphicFrameLocks noChangeAspect="1"/>
          </p:cNvGraphicFramePr>
          <p:nvPr/>
        </p:nvGraphicFramePr>
        <p:xfrm>
          <a:off x="2259013" y="5527675"/>
          <a:ext cx="35290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4" name="Equation" r:id="rId7" imgW="1892160" imgH="203040" progId="">
                  <p:embed/>
                </p:oleObj>
              </mc:Choice>
              <mc:Fallback>
                <p:oleObj name="Equation" r:id="rId7" imgW="189216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5527675"/>
                        <a:ext cx="35290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0603" name="Object 11"/>
          <p:cNvGraphicFramePr>
            <a:graphicFrameLocks noChangeAspect="1"/>
          </p:cNvGraphicFramePr>
          <p:nvPr/>
        </p:nvGraphicFramePr>
        <p:xfrm>
          <a:off x="6134100" y="5529263"/>
          <a:ext cx="24987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55" name="Equation" r:id="rId9" imgW="1396800" imgH="203040" progId="">
                  <p:embed/>
                </p:oleObj>
              </mc:Choice>
              <mc:Fallback>
                <p:oleObj name="Equation" r:id="rId9" imgW="139680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5529263"/>
                        <a:ext cx="249872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Rendering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1016"/>
            <a:ext cx="8229600" cy="485514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dirty="0"/>
              <a:t>Irradiance approximated by quadratic polynomial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graphicFrame>
        <p:nvGraphicFramePr>
          <p:cNvPr id="1392644" name="Object 4"/>
          <p:cNvGraphicFramePr>
            <a:graphicFrameLocks noChangeAspect="1"/>
          </p:cNvGraphicFramePr>
          <p:nvPr/>
        </p:nvGraphicFramePr>
        <p:xfrm>
          <a:off x="584645" y="2274443"/>
          <a:ext cx="83994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82" name="Equation" r:id="rId4" imgW="3657600" imgH="482400" progId="">
                  <p:embed/>
                </p:oleObj>
              </mc:Choice>
              <mc:Fallback>
                <p:oleObj name="Equation" r:id="rId4" imgW="36576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45" y="2274443"/>
                        <a:ext cx="8399462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5" name="Object 5"/>
          <p:cNvGraphicFramePr>
            <a:graphicFrameLocks noChangeAspect="1"/>
          </p:cNvGraphicFramePr>
          <p:nvPr/>
        </p:nvGraphicFramePr>
        <p:xfrm>
          <a:off x="2430463" y="3281363"/>
          <a:ext cx="33416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83" name="Equation" r:id="rId6" imgW="812520" imgH="228600" progId="">
                  <p:embed/>
                </p:oleObj>
              </mc:Choice>
              <mc:Fallback>
                <p:oleObj name="Equation" r:id="rId6" imgW="81252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281363"/>
                        <a:ext cx="33416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46" name="Object 6"/>
          <p:cNvGraphicFramePr>
            <a:graphicFrameLocks noChangeAspect="1"/>
          </p:cNvGraphicFramePr>
          <p:nvPr/>
        </p:nvGraphicFramePr>
        <p:xfrm>
          <a:off x="7972425" y="4305300"/>
          <a:ext cx="4984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84" name="Equation" r:id="rId8" imgW="279360" imgH="914400" progId="">
                  <p:embed/>
                </p:oleObj>
              </mc:Choice>
              <mc:Fallback>
                <p:oleObj name="Equation" r:id="rId8" imgW="279360" imgH="914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4305300"/>
                        <a:ext cx="49847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47" name="Text Box 7"/>
          <p:cNvSpPr txBox="1">
            <a:spLocks noChangeArrowheads="1"/>
          </p:cNvSpPr>
          <p:nvPr/>
        </p:nvSpPr>
        <p:spPr bwMode="auto">
          <a:xfrm>
            <a:off x="4954588" y="4479925"/>
            <a:ext cx="2957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400">
                <a:latin typeface="Times New Roman" pitchFamily="18" charset="0"/>
              </a:rPr>
              <a:t>Surface Normal vector</a:t>
            </a:r>
          </a:p>
          <a:p>
            <a:pPr eaLnBrk="0" hangingPunct="0"/>
            <a:r>
              <a:rPr kumimoji="0" lang="en-US" altLang="zh-TW" sz="2400">
                <a:latin typeface="Times New Roman" pitchFamily="18" charset="0"/>
              </a:rPr>
              <a:t>column 4-vector </a:t>
            </a:r>
          </a:p>
        </p:txBody>
      </p:sp>
      <p:sp>
        <p:nvSpPr>
          <p:cNvPr id="1392648" name="Line 8"/>
          <p:cNvSpPr>
            <a:spLocks noChangeShapeType="1"/>
          </p:cNvSpPr>
          <p:nvPr/>
        </p:nvSpPr>
        <p:spPr bwMode="auto">
          <a:xfrm>
            <a:off x="5535613" y="4019550"/>
            <a:ext cx="393700" cy="563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649" name="Text Box 9"/>
          <p:cNvSpPr txBox="1">
            <a:spLocks noChangeArrowheads="1"/>
          </p:cNvSpPr>
          <p:nvPr/>
        </p:nvSpPr>
        <p:spPr bwMode="auto">
          <a:xfrm>
            <a:off x="2076450" y="4397375"/>
            <a:ext cx="2563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4x4 matrix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(depends linearly</a:t>
            </a:r>
          </a:p>
          <a:p>
            <a:pPr algn="ctr" eaLnBrk="0" hangingPunct="0"/>
            <a:r>
              <a:rPr kumimoji="0" lang="en-US" altLang="zh-TW" sz="2400">
                <a:latin typeface="Times New Roman" pitchFamily="18" charset="0"/>
              </a:rPr>
              <a:t>on coefficients L</a:t>
            </a:r>
            <a:r>
              <a:rPr kumimoji="0" lang="en-US" altLang="zh-TW" sz="2400" baseline="-25000">
                <a:latin typeface="Times New Roman" pitchFamily="18" charset="0"/>
              </a:rPr>
              <a:t>lm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1392650" name="Line 10"/>
          <p:cNvSpPr>
            <a:spLocks noChangeShapeType="1"/>
          </p:cNvSpPr>
          <p:nvPr/>
        </p:nvSpPr>
        <p:spPr bwMode="auto">
          <a:xfrm flipH="1">
            <a:off x="4135438" y="4033838"/>
            <a:ext cx="752475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matrix form</a:t>
            </a:r>
          </a:p>
        </p:txBody>
      </p:sp>
      <p:graphicFrame>
        <p:nvGraphicFramePr>
          <p:cNvPr id="219215" name="Group 79"/>
          <p:cNvGraphicFramePr>
            <a:graphicFrameLocks noGrp="1"/>
          </p:cNvGraphicFramePr>
          <p:nvPr>
            <p:ph idx="1"/>
          </p:nvPr>
        </p:nvGraphicFramePr>
        <p:xfrm>
          <a:off x="1219200" y="1727200"/>
          <a:ext cx="5715000" cy="170688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  <a:gridCol w="1125538"/>
                <a:gridCol w="1731962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F96C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 –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216" name="Text Box 80"/>
          <p:cNvSpPr txBox="1">
            <a:spLocks noChangeArrowheads="1"/>
          </p:cNvSpPr>
          <p:nvPr/>
        </p:nvSpPr>
        <p:spPr bwMode="auto">
          <a:xfrm>
            <a:off x="533400" y="23368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 =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79071" y="4042487"/>
          <a:ext cx="5180076" cy="14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2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071" y="4042487"/>
                        <a:ext cx="5180076" cy="1412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six views from the shiny object’s centroid.</a:t>
            </a:r>
          </a:p>
          <a:p>
            <a:r>
              <a:rPr lang="en-US"/>
              <a:t>When scan-converting the object, index into the appropriate view and pixel.</a:t>
            </a:r>
          </a:p>
          <a:p>
            <a:r>
              <a:rPr lang="en-US"/>
              <a:t>Use reflection vector to index.</a:t>
            </a:r>
          </a:p>
          <a:p>
            <a:r>
              <a:rPr lang="en-US"/>
              <a:t>Largest component of reflection vector will determine the face.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Complex geometry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1872"/>
            <a:ext cx="8229600" cy="514210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TW" sz="2800" dirty="0"/>
              <a:t>Assume no shadowing: Simply use surface normal</a:t>
            </a:r>
          </a:p>
        </p:txBody>
      </p:sp>
      <p:pic>
        <p:nvPicPr>
          <p:cNvPr id="1394692" name="Picture 4" descr="basisL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2146300"/>
            <a:ext cx="39131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4693" name="Picture 5" descr="basisL1_1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75" y="2146300"/>
            <a:ext cx="39131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4694" name="Object 6"/>
          <p:cNvGraphicFramePr>
            <a:graphicFrameLocks noChangeAspect="1"/>
          </p:cNvGraphicFramePr>
          <p:nvPr/>
        </p:nvGraphicFramePr>
        <p:xfrm>
          <a:off x="1976438" y="4187825"/>
          <a:ext cx="9191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98" name="Equation" r:id="rId6" imgW="139680" imgH="164880" progId="">
                  <p:embed/>
                </p:oleObj>
              </mc:Choice>
              <mc:Fallback>
                <p:oleObj name="Equation" r:id="rId6" imgW="139680" imgH="164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187825"/>
                        <a:ext cx="9191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19338" y="2905125"/>
            <a:ext cx="4886325" cy="1817688"/>
            <a:chOff x="1461" y="1830"/>
            <a:chExt cx="3078" cy="1145"/>
          </a:xfrm>
        </p:grpSpPr>
        <p:sp>
          <p:nvSpPr>
            <p:cNvPr id="1394696" name="Rectangle 8"/>
            <p:cNvSpPr>
              <a:spLocks noChangeArrowheads="1"/>
            </p:cNvSpPr>
            <p:nvPr/>
          </p:nvSpPr>
          <p:spPr bwMode="auto">
            <a:xfrm>
              <a:off x="4223" y="1830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697" name="Rectangle 9"/>
            <p:cNvSpPr>
              <a:spLocks noChangeArrowheads="1"/>
            </p:cNvSpPr>
            <p:nvPr/>
          </p:nvSpPr>
          <p:spPr bwMode="auto">
            <a:xfrm>
              <a:off x="1461" y="2045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698" name="Line 10"/>
            <p:cNvSpPr>
              <a:spLocks noChangeShapeType="1"/>
            </p:cNvSpPr>
            <p:nvPr/>
          </p:nvSpPr>
          <p:spPr bwMode="auto">
            <a:xfrm flipH="1">
              <a:off x="1543" y="1860"/>
              <a:ext cx="2662" cy="22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4699" name="Rectangle 11"/>
            <p:cNvSpPr>
              <a:spLocks noChangeArrowheads="1"/>
            </p:cNvSpPr>
            <p:nvPr/>
          </p:nvSpPr>
          <p:spPr bwMode="auto">
            <a:xfrm>
              <a:off x="4483" y="2329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00" name="Rectangle 12"/>
            <p:cNvSpPr>
              <a:spLocks noChangeArrowheads="1"/>
            </p:cNvSpPr>
            <p:nvPr/>
          </p:nvSpPr>
          <p:spPr bwMode="auto">
            <a:xfrm>
              <a:off x="2272" y="2919"/>
              <a:ext cx="56" cy="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01" name="Line 13"/>
            <p:cNvSpPr>
              <a:spLocks noChangeShapeType="1"/>
            </p:cNvSpPr>
            <p:nvPr/>
          </p:nvSpPr>
          <p:spPr bwMode="auto">
            <a:xfrm flipH="1">
              <a:off x="2348" y="2377"/>
              <a:ext cx="2104" cy="5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Cool!</a:t>
            </a:r>
            <a:endParaRPr lang="en-US" altLang="zh-TW" dirty="0"/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2075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endParaRPr lang="en-US" altLang="zh-TW" sz="2000" dirty="0"/>
          </a:p>
        </p:txBody>
      </p:sp>
      <p:pic>
        <p:nvPicPr>
          <p:cNvPr id="1396740" name="Picture 4" descr="scene-new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5325" y="1462088"/>
            <a:ext cx="5081588" cy="50022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IN4151  Introduction 3D graphics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FFE39-1B36-46A1-99A3-62F17B7C2FF4}" type="slidenum">
              <a:rPr lang="nl-NL"/>
              <a:pPr/>
              <a:t>63</a:t>
            </a:fld>
            <a:endParaRPr lang="nl-NL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environment shading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5842000"/>
            <a:ext cx="3070225" cy="65405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/>
              <a:t>	received radiance is function of accessability</a:t>
            </a:r>
          </a:p>
        </p:txBody>
      </p:sp>
      <p:pic>
        <p:nvPicPr>
          <p:cNvPr id="130052" name="Picture 4" descr="hea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789363"/>
            <a:ext cx="2309813" cy="2309812"/>
          </a:xfrm>
          <a:prstGeom prst="rect">
            <a:avLst/>
          </a:prstGeom>
          <a:noFill/>
        </p:spPr>
      </p:pic>
      <p:pic>
        <p:nvPicPr>
          <p:cNvPr id="130053" name="Picture 5" descr="hea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3763963"/>
            <a:ext cx="2311400" cy="2309812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1275" y="3789363"/>
            <a:ext cx="1630363" cy="1874837"/>
            <a:chOff x="612" y="1071"/>
            <a:chExt cx="1242" cy="1429"/>
          </a:xfrm>
        </p:grpSpPr>
        <p:sp>
          <p:nvSpPr>
            <p:cNvPr id="130055" name="Arc 7"/>
            <p:cNvSpPr>
              <a:spLocks/>
            </p:cNvSpPr>
            <p:nvPr/>
          </p:nvSpPr>
          <p:spPr bwMode="auto">
            <a:xfrm rot="-616252">
              <a:off x="1103" y="1787"/>
              <a:ext cx="402" cy="439"/>
            </a:xfrm>
            <a:custGeom>
              <a:avLst/>
              <a:gdLst>
                <a:gd name="G0" fmla="+- 0 0 0"/>
                <a:gd name="G1" fmla="+- 8516 0 0"/>
                <a:gd name="G2" fmla="+- 21600 0 0"/>
                <a:gd name="T0" fmla="*/ 19850 w 21600"/>
                <a:gd name="T1" fmla="*/ 0 h 24597"/>
                <a:gd name="T2" fmla="*/ 14421 w 21600"/>
                <a:gd name="T3" fmla="*/ 24597 h 24597"/>
                <a:gd name="T4" fmla="*/ 0 w 21600"/>
                <a:gd name="T5" fmla="*/ 8516 h 24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97" fill="none" extrusionOk="0">
                  <a:moveTo>
                    <a:pt x="19850" y="-1"/>
                  </a:moveTo>
                  <a:cubicBezTo>
                    <a:pt x="21004" y="2690"/>
                    <a:pt x="21600" y="5588"/>
                    <a:pt x="21600" y="8516"/>
                  </a:cubicBezTo>
                  <a:cubicBezTo>
                    <a:pt x="21600" y="14652"/>
                    <a:pt x="18989" y="20499"/>
                    <a:pt x="14420" y="24596"/>
                  </a:cubicBezTo>
                </a:path>
                <a:path w="21600" h="24597" stroke="0" extrusionOk="0">
                  <a:moveTo>
                    <a:pt x="19850" y="-1"/>
                  </a:moveTo>
                  <a:cubicBezTo>
                    <a:pt x="21004" y="2690"/>
                    <a:pt x="21600" y="5588"/>
                    <a:pt x="21600" y="8516"/>
                  </a:cubicBezTo>
                  <a:cubicBezTo>
                    <a:pt x="21600" y="14652"/>
                    <a:pt x="18989" y="20499"/>
                    <a:pt x="14420" y="24596"/>
                  </a:cubicBezTo>
                  <a:lnTo>
                    <a:pt x="0" y="8516"/>
                  </a:lnTo>
                  <a:close/>
                </a:path>
              </a:pathLst>
            </a:custGeom>
            <a:solidFill>
              <a:srgbClr val="FFFF66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6" name="Arc 8"/>
            <p:cNvSpPr>
              <a:spLocks/>
            </p:cNvSpPr>
            <p:nvPr/>
          </p:nvSpPr>
          <p:spPr bwMode="auto">
            <a:xfrm rot="-1531054">
              <a:off x="1452" y="1071"/>
              <a:ext cx="402" cy="739"/>
            </a:xfrm>
            <a:custGeom>
              <a:avLst/>
              <a:gdLst>
                <a:gd name="G0" fmla="+- 0 0 0"/>
                <a:gd name="G1" fmla="+- 20945 0 0"/>
                <a:gd name="G2" fmla="+- 21600 0 0"/>
                <a:gd name="T0" fmla="*/ 5279 w 21600"/>
                <a:gd name="T1" fmla="*/ 0 h 41521"/>
                <a:gd name="T2" fmla="*/ 6571 w 21600"/>
                <a:gd name="T3" fmla="*/ 41521 h 41521"/>
                <a:gd name="T4" fmla="*/ 0 w 21600"/>
                <a:gd name="T5" fmla="*/ 20945 h 4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521" fill="none" extrusionOk="0">
                  <a:moveTo>
                    <a:pt x="5278" y="0"/>
                  </a:moveTo>
                  <a:cubicBezTo>
                    <a:pt x="14874" y="2418"/>
                    <a:pt x="21600" y="11048"/>
                    <a:pt x="21600" y="20945"/>
                  </a:cubicBezTo>
                  <a:cubicBezTo>
                    <a:pt x="21600" y="30342"/>
                    <a:pt x="15523" y="38662"/>
                    <a:pt x="6571" y="41521"/>
                  </a:cubicBezTo>
                </a:path>
                <a:path w="21600" h="41521" stroke="0" extrusionOk="0">
                  <a:moveTo>
                    <a:pt x="5278" y="0"/>
                  </a:moveTo>
                  <a:cubicBezTo>
                    <a:pt x="14874" y="2418"/>
                    <a:pt x="21600" y="11048"/>
                    <a:pt x="21600" y="20945"/>
                  </a:cubicBezTo>
                  <a:cubicBezTo>
                    <a:pt x="21600" y="30342"/>
                    <a:pt x="15523" y="38662"/>
                    <a:pt x="6571" y="41521"/>
                  </a:cubicBezTo>
                  <a:lnTo>
                    <a:pt x="0" y="20945"/>
                  </a:lnTo>
                  <a:close/>
                </a:path>
              </a:pathLst>
            </a:custGeom>
            <a:solidFill>
              <a:srgbClr val="FFFF66">
                <a:alpha val="6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7" name="Freeform 9"/>
            <p:cNvSpPr>
              <a:spLocks/>
            </p:cNvSpPr>
            <p:nvPr/>
          </p:nvSpPr>
          <p:spPr bwMode="auto">
            <a:xfrm>
              <a:off x="612" y="1228"/>
              <a:ext cx="885" cy="1272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698" y="302"/>
                </a:cxn>
                <a:cxn ang="0">
                  <a:pos x="391" y="624"/>
                </a:cxn>
                <a:cxn ang="0">
                  <a:pos x="591" y="920"/>
                </a:cxn>
                <a:cxn ang="0">
                  <a:pos x="119" y="896"/>
                </a:cxn>
                <a:cxn ang="0">
                  <a:pos x="39" y="8"/>
                </a:cxn>
                <a:cxn ang="0">
                  <a:pos x="351" y="0"/>
                </a:cxn>
              </a:cxnLst>
              <a:rect l="0" t="0" r="r" b="b"/>
              <a:pathLst>
                <a:path w="703" h="1048">
                  <a:moveTo>
                    <a:pt x="358" y="7"/>
                  </a:moveTo>
                  <a:cubicBezTo>
                    <a:pt x="527" y="88"/>
                    <a:pt x="691" y="200"/>
                    <a:pt x="698" y="302"/>
                  </a:cubicBezTo>
                  <a:cubicBezTo>
                    <a:pt x="703" y="405"/>
                    <a:pt x="409" y="521"/>
                    <a:pt x="391" y="624"/>
                  </a:cubicBezTo>
                  <a:cubicBezTo>
                    <a:pt x="373" y="727"/>
                    <a:pt x="636" y="875"/>
                    <a:pt x="591" y="920"/>
                  </a:cubicBezTo>
                  <a:cubicBezTo>
                    <a:pt x="554" y="960"/>
                    <a:pt x="211" y="1048"/>
                    <a:pt x="119" y="896"/>
                  </a:cubicBezTo>
                  <a:cubicBezTo>
                    <a:pt x="27" y="744"/>
                    <a:pt x="0" y="157"/>
                    <a:pt x="39" y="8"/>
                  </a:cubicBezTo>
                  <a:cubicBezTo>
                    <a:pt x="263" y="16"/>
                    <a:pt x="296" y="18"/>
                    <a:pt x="351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58" name="Freeform 10"/>
            <p:cNvSpPr>
              <a:spLocks/>
            </p:cNvSpPr>
            <p:nvPr/>
          </p:nvSpPr>
          <p:spPr bwMode="auto">
            <a:xfrm>
              <a:off x="1042" y="1237"/>
              <a:ext cx="445" cy="1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0" y="295"/>
                </a:cxn>
                <a:cxn ang="0">
                  <a:pos x="45" y="612"/>
                </a:cxn>
                <a:cxn ang="0">
                  <a:pos x="294" y="907"/>
                </a:cxn>
              </a:cxnLst>
              <a:rect l="0" t="0" r="r" b="b"/>
              <a:pathLst>
                <a:path w="347" h="907">
                  <a:moveTo>
                    <a:pt x="0" y="0"/>
                  </a:moveTo>
                  <a:cubicBezTo>
                    <a:pt x="166" y="96"/>
                    <a:pt x="333" y="193"/>
                    <a:pt x="340" y="295"/>
                  </a:cubicBezTo>
                  <a:cubicBezTo>
                    <a:pt x="347" y="397"/>
                    <a:pt x="53" y="510"/>
                    <a:pt x="45" y="612"/>
                  </a:cubicBezTo>
                  <a:cubicBezTo>
                    <a:pt x="37" y="714"/>
                    <a:pt x="256" y="858"/>
                    <a:pt x="294" y="90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59" name="Line 11"/>
            <p:cNvSpPr>
              <a:spLocks noChangeShapeType="1"/>
            </p:cNvSpPr>
            <p:nvPr/>
          </p:nvSpPr>
          <p:spPr bwMode="auto">
            <a:xfrm flipH="1" flipV="1">
              <a:off x="1391" y="1154"/>
              <a:ext cx="59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Line 12"/>
            <p:cNvSpPr>
              <a:spLocks noChangeShapeType="1"/>
            </p:cNvSpPr>
            <p:nvPr/>
          </p:nvSpPr>
          <p:spPr bwMode="auto">
            <a:xfrm>
              <a:off x="1450" y="1540"/>
              <a:ext cx="291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Line 13"/>
            <p:cNvSpPr>
              <a:spLocks noChangeShapeType="1"/>
            </p:cNvSpPr>
            <p:nvPr/>
          </p:nvSpPr>
          <p:spPr bwMode="auto">
            <a:xfrm flipV="1">
              <a:off x="1101" y="1759"/>
              <a:ext cx="319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>
              <a:off x="1101" y="1980"/>
              <a:ext cx="29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54375" y="1476375"/>
            <a:ext cx="1968500" cy="1619250"/>
            <a:chOff x="1542" y="1049"/>
            <a:chExt cx="1587" cy="1306"/>
          </a:xfrm>
        </p:grpSpPr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1834" y="1102"/>
              <a:ext cx="1295" cy="125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5" name="Freeform 17"/>
            <p:cNvSpPr>
              <a:spLocks/>
            </p:cNvSpPr>
            <p:nvPr/>
          </p:nvSpPr>
          <p:spPr bwMode="auto">
            <a:xfrm>
              <a:off x="2336" y="1548"/>
              <a:ext cx="348" cy="34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6" name="Line 18"/>
            <p:cNvSpPr>
              <a:spLocks noChangeShapeType="1"/>
            </p:cNvSpPr>
            <p:nvPr/>
          </p:nvSpPr>
          <p:spPr bwMode="auto">
            <a:xfrm flipV="1">
              <a:off x="2383" y="1587"/>
              <a:ext cx="4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7" name="Line 19"/>
            <p:cNvSpPr>
              <a:spLocks noChangeShapeType="1"/>
            </p:cNvSpPr>
            <p:nvPr/>
          </p:nvSpPr>
          <p:spPr bwMode="auto">
            <a:xfrm>
              <a:off x="1701" y="1139"/>
              <a:ext cx="79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 rot="-332082">
              <a:off x="1542" y="1049"/>
              <a:ext cx="163" cy="136"/>
              <a:chOff x="1538" y="1525"/>
              <a:chExt cx="56" cy="48"/>
            </a:xfrm>
          </p:grpSpPr>
          <p:sp>
            <p:nvSpPr>
              <p:cNvPr id="130069" name="Line 21"/>
              <p:cNvSpPr>
                <a:spLocks noChangeShapeType="1"/>
              </p:cNvSpPr>
              <p:nvPr/>
            </p:nvSpPr>
            <p:spPr bwMode="auto">
              <a:xfrm>
                <a:off x="1538" y="1525"/>
                <a:ext cx="5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0" name="Line 22"/>
              <p:cNvSpPr>
                <a:spLocks noChangeShapeType="1"/>
              </p:cNvSpPr>
              <p:nvPr/>
            </p:nvSpPr>
            <p:spPr bwMode="auto">
              <a:xfrm>
                <a:off x="1546" y="1525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1" name="Freeform 23"/>
              <p:cNvSpPr>
                <a:spLocks/>
              </p:cNvSpPr>
              <p:nvPr/>
            </p:nvSpPr>
            <p:spPr bwMode="auto">
              <a:xfrm>
                <a:off x="1554" y="1533"/>
                <a:ext cx="16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0" y="24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72" name="Line 24"/>
            <p:cNvSpPr>
              <a:spLocks noChangeShapeType="1"/>
            </p:cNvSpPr>
            <p:nvPr/>
          </p:nvSpPr>
          <p:spPr bwMode="auto">
            <a:xfrm flipH="1" flipV="1">
              <a:off x="2517" y="1117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Line 25"/>
            <p:cNvSpPr>
              <a:spLocks noChangeShapeType="1"/>
            </p:cNvSpPr>
            <p:nvPr/>
          </p:nvSpPr>
          <p:spPr bwMode="auto">
            <a:xfrm flipV="1">
              <a:off x="2517" y="1117"/>
              <a:ext cx="11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V="1">
              <a:off x="2517" y="1162"/>
              <a:ext cx="2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 flipV="1">
              <a:off x="2517" y="1207"/>
              <a:ext cx="29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V="1">
              <a:off x="2517" y="1275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 flipV="1">
              <a:off x="2404" y="1117"/>
              <a:ext cx="11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 flipH="1" flipV="1">
              <a:off x="2290" y="1139"/>
              <a:ext cx="227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52463" y="1419225"/>
            <a:ext cx="1974850" cy="1619250"/>
            <a:chOff x="453" y="1116"/>
            <a:chExt cx="1371" cy="1124"/>
          </a:xfrm>
        </p:grpSpPr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709" y="1162"/>
              <a:ext cx="1115" cy="107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1" name="Freeform 33"/>
            <p:cNvSpPr>
              <a:spLocks/>
            </p:cNvSpPr>
            <p:nvPr/>
          </p:nvSpPr>
          <p:spPr bwMode="auto">
            <a:xfrm>
              <a:off x="1141" y="1546"/>
              <a:ext cx="300" cy="29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" y="32"/>
                </a:cxn>
                <a:cxn ang="0">
                  <a:pos x="48" y="64"/>
                </a:cxn>
                <a:cxn ang="0">
                  <a:pos x="48" y="104"/>
                </a:cxn>
                <a:cxn ang="0">
                  <a:pos x="16" y="128"/>
                </a:cxn>
                <a:cxn ang="0">
                  <a:pos x="0" y="160"/>
                </a:cxn>
                <a:cxn ang="0">
                  <a:pos x="16" y="200"/>
                </a:cxn>
                <a:cxn ang="0">
                  <a:pos x="48" y="224"/>
                </a:cxn>
                <a:cxn ang="0">
                  <a:pos x="80" y="232"/>
                </a:cxn>
                <a:cxn ang="0">
                  <a:pos x="120" y="248"/>
                </a:cxn>
                <a:cxn ang="0">
                  <a:pos x="200" y="256"/>
                </a:cxn>
                <a:cxn ang="0">
                  <a:pos x="232" y="208"/>
                </a:cxn>
                <a:cxn ang="0">
                  <a:pos x="240" y="152"/>
                </a:cxn>
                <a:cxn ang="0">
                  <a:pos x="256" y="96"/>
                </a:cxn>
                <a:cxn ang="0">
                  <a:pos x="256" y="56"/>
                </a:cxn>
                <a:cxn ang="0">
                  <a:pos x="224" y="24"/>
                </a:cxn>
                <a:cxn ang="0">
                  <a:pos x="176" y="8"/>
                </a:cxn>
                <a:cxn ang="0">
                  <a:pos x="128" y="0"/>
                </a:cxn>
                <a:cxn ang="0">
                  <a:pos x="104" y="0"/>
                </a:cxn>
                <a:cxn ang="0">
                  <a:pos x="96" y="0"/>
                </a:cxn>
              </a:cxnLst>
              <a:rect l="0" t="0" r="r" b="b"/>
              <a:pathLst>
                <a:path w="256" h="256">
                  <a:moveTo>
                    <a:pt x="96" y="0"/>
                  </a:moveTo>
                  <a:lnTo>
                    <a:pt x="48" y="32"/>
                  </a:lnTo>
                  <a:lnTo>
                    <a:pt x="48" y="64"/>
                  </a:lnTo>
                  <a:lnTo>
                    <a:pt x="48" y="104"/>
                  </a:lnTo>
                  <a:lnTo>
                    <a:pt x="16" y="128"/>
                  </a:lnTo>
                  <a:lnTo>
                    <a:pt x="0" y="160"/>
                  </a:lnTo>
                  <a:lnTo>
                    <a:pt x="16" y="200"/>
                  </a:lnTo>
                  <a:lnTo>
                    <a:pt x="48" y="224"/>
                  </a:lnTo>
                  <a:lnTo>
                    <a:pt x="80" y="232"/>
                  </a:lnTo>
                  <a:lnTo>
                    <a:pt x="120" y="248"/>
                  </a:lnTo>
                  <a:lnTo>
                    <a:pt x="200" y="256"/>
                  </a:lnTo>
                  <a:lnTo>
                    <a:pt x="232" y="208"/>
                  </a:lnTo>
                  <a:lnTo>
                    <a:pt x="240" y="152"/>
                  </a:lnTo>
                  <a:lnTo>
                    <a:pt x="256" y="96"/>
                  </a:lnTo>
                  <a:lnTo>
                    <a:pt x="256" y="56"/>
                  </a:lnTo>
                  <a:lnTo>
                    <a:pt x="224" y="24"/>
                  </a:lnTo>
                  <a:lnTo>
                    <a:pt x="17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F87B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2" name="Line 34"/>
            <p:cNvSpPr>
              <a:spLocks noChangeShapeType="1"/>
            </p:cNvSpPr>
            <p:nvPr/>
          </p:nvSpPr>
          <p:spPr bwMode="auto">
            <a:xfrm flipV="1">
              <a:off x="1181" y="1579"/>
              <a:ext cx="3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3" name="Line 35"/>
            <p:cNvSpPr>
              <a:spLocks noChangeShapeType="1"/>
            </p:cNvSpPr>
            <p:nvPr/>
          </p:nvSpPr>
          <p:spPr bwMode="auto">
            <a:xfrm>
              <a:off x="594" y="1193"/>
              <a:ext cx="704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4" name="Line 36"/>
            <p:cNvSpPr>
              <a:spLocks noChangeShapeType="1"/>
            </p:cNvSpPr>
            <p:nvPr/>
          </p:nvSpPr>
          <p:spPr bwMode="auto">
            <a:xfrm rot="-332082">
              <a:off x="453" y="1116"/>
              <a:ext cx="14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5" name="Line 37"/>
            <p:cNvSpPr>
              <a:spLocks noChangeShapeType="1"/>
            </p:cNvSpPr>
            <p:nvPr/>
          </p:nvSpPr>
          <p:spPr bwMode="auto">
            <a:xfrm rot="-332082">
              <a:off x="477" y="1118"/>
              <a:ext cx="60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6" name="Freeform 38"/>
            <p:cNvSpPr>
              <a:spLocks/>
            </p:cNvSpPr>
            <p:nvPr/>
          </p:nvSpPr>
          <p:spPr bwMode="auto">
            <a:xfrm rot="-332082">
              <a:off x="496" y="1137"/>
              <a:ext cx="40" cy="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87" name="Line 39"/>
            <p:cNvSpPr>
              <a:spLocks noChangeShapeType="1"/>
            </p:cNvSpPr>
            <p:nvPr/>
          </p:nvSpPr>
          <p:spPr bwMode="auto">
            <a:xfrm flipV="1">
              <a:off x="1298" y="1370"/>
              <a:ext cx="39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088" name="Text Box 40"/>
          <p:cNvSpPr txBox="1">
            <a:spLocks noChangeArrowheads="1"/>
          </p:cNvSpPr>
          <p:nvPr/>
        </p:nvSpPr>
        <p:spPr bwMode="auto">
          <a:xfrm>
            <a:off x="914400" y="3121025"/>
            <a:ext cx="2338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r>
              <a:rPr lang="en-US"/>
              <a:t>specular reflection</a:t>
            </a:r>
          </a:p>
        </p:txBody>
      </p:sp>
      <p:sp>
        <p:nvSpPr>
          <p:cNvPr id="130089" name="Text Box 41"/>
          <p:cNvSpPr txBox="1">
            <a:spLocks noChangeArrowheads="1"/>
          </p:cNvSpPr>
          <p:nvPr/>
        </p:nvSpPr>
        <p:spPr bwMode="auto">
          <a:xfrm>
            <a:off x="3676650" y="3135313"/>
            <a:ext cx="186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diffuse reflection</a:t>
            </a:r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5746750" y="1412875"/>
            <a:ext cx="2874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1" rIns="0" bIns="45711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Need integration over environment map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For diffuse reflection scaled by cosinus</a:t>
            </a:r>
            <a:endParaRPr lang="en-US" sz="200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2000"/>
              <a:t>Index in filtered versions of map</a:t>
            </a:r>
          </a:p>
        </p:txBody>
      </p:sp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6073775" y="6092825"/>
            <a:ext cx="30702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5711" rIns="0" bIns="45711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	ambient occlusion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9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019800" cy="990600"/>
          </a:xfrm>
        </p:spPr>
        <p:txBody>
          <a:bodyPr/>
          <a:lstStyle/>
          <a:p>
            <a:r>
              <a:rPr lang="en-US" smtClean="0"/>
              <a:t>A Skin Texture Shader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1" y="1600200"/>
            <a:ext cx="540944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Skin appears softer than </a:t>
            </a:r>
            <a:r>
              <a:rPr lang="en-US" dirty="0" err="1" smtClean="0"/>
              <a:t>Lambertian</a:t>
            </a:r>
            <a:r>
              <a:rPr lang="en-US" dirty="0" smtClean="0"/>
              <a:t> reflectance because of subsurface scattering</a:t>
            </a:r>
          </a:p>
          <a:p>
            <a:endParaRPr lang="en-US" dirty="0" smtClean="0"/>
          </a:p>
          <a:p>
            <a:r>
              <a:rPr lang="en-US" dirty="0" err="1" smtClean="0"/>
              <a:t>Seeliger</a:t>
            </a:r>
            <a:r>
              <a:rPr lang="en-US" dirty="0" smtClean="0"/>
              <a:t> lighting model</a:t>
            </a:r>
          </a:p>
          <a:p>
            <a:pPr algn="ctr">
              <a:buFontTx/>
              <a:buNone/>
            </a:pPr>
            <a:r>
              <a:rPr lang="en-US" i="1" dirty="0" smtClean="0"/>
              <a:t>I</a:t>
            </a:r>
            <a:r>
              <a:rPr lang="en-US" dirty="0" smtClean="0"/>
              <a:t> = (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r>
              <a:rPr lang="en-US" dirty="0" smtClean="0"/>
              <a:t>) / (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V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Implement as a texture shader</a:t>
            </a:r>
          </a:p>
          <a:p>
            <a:pPr algn="ctr">
              <a:buFontTx/>
              <a:buNone/>
            </a:pP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L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i="1" dirty="0" smtClean="0">
                <a:sym typeface="Symbol" pitchFamily="18" charset="2"/>
              </a:rPr>
              <a:t> </a:t>
            </a:r>
            <a:r>
              <a:rPr lang="en-US" i="1" dirty="0" smtClean="0"/>
              <a:t>V</a:t>
            </a:r>
          </a:p>
          <a:p>
            <a:pPr algn="ctr">
              <a:buFontTx/>
              <a:buNone/>
            </a:pP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s</a:t>
            </a:r>
            <a:r>
              <a:rPr lang="en-US" dirty="0" smtClean="0"/>
              <a:t>/(</a:t>
            </a:r>
            <a:r>
              <a:rPr lang="en-US" i="1" dirty="0" err="1" smtClean="0"/>
              <a:t>s</a:t>
            </a:r>
            <a:r>
              <a:rPr lang="en-US" dirty="0" err="1" smtClean="0"/>
              <a:t>+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)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49400"/>
            <a:ext cx="34544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&quot;No&quot; Symbol 1"/>
          <p:cNvSpPr/>
          <p:nvPr/>
        </p:nvSpPr>
        <p:spPr>
          <a:xfrm>
            <a:off x="1104523" y="2797521"/>
            <a:ext cx="4390930" cy="3831879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AutoShape 2"/>
          <p:cNvSpPr>
            <a:spLocks noChangeArrowheads="1"/>
          </p:cNvSpPr>
          <p:nvPr/>
        </p:nvSpPr>
        <p:spPr bwMode="auto">
          <a:xfrm>
            <a:off x="2133600" y="4679950"/>
            <a:ext cx="6553200" cy="1600200"/>
          </a:xfrm>
          <a:prstGeom prst="parallelogram">
            <a:avLst>
              <a:gd name="adj" fmla="val 10238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Mapping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Reflection is about object’s centroid.</a:t>
            </a:r>
          </a:p>
          <a:p>
            <a:pPr lvl="1"/>
            <a:r>
              <a:rPr lang="en-US"/>
              <a:t>Okay for small objects and</a:t>
            </a:r>
            <a:br>
              <a:rPr lang="en-US"/>
            </a:br>
            <a:r>
              <a:rPr lang="en-US"/>
              <a:t>and distant reflections.</a:t>
            </a:r>
          </a:p>
        </p:txBody>
      </p:sp>
      <p:sp>
        <p:nvSpPr>
          <p:cNvPr id="332805" name="AutoShape 5"/>
          <p:cNvSpPr>
            <a:spLocks noChangeArrowheads="1"/>
          </p:cNvSpPr>
          <p:nvPr/>
        </p:nvSpPr>
        <p:spPr bwMode="auto">
          <a:xfrm>
            <a:off x="4800600" y="4222750"/>
            <a:ext cx="16002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724400" y="5060950"/>
            <a:ext cx="838200" cy="228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 flipV="1">
            <a:off x="5562600" y="490855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H="1" flipV="1">
            <a:off x="2133600" y="4451350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9" name="Oval 9"/>
          <p:cNvSpPr>
            <a:spLocks noChangeArrowheads="1"/>
          </p:cNvSpPr>
          <p:nvPr/>
        </p:nvSpPr>
        <p:spPr bwMode="auto">
          <a:xfrm>
            <a:off x="6134100" y="479425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 flipV="1">
            <a:off x="5562600" y="44513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 flipV="1">
            <a:off x="5562600" y="315595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5699125" y="32464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N</a:t>
            </a: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 flipV="1">
            <a:off x="7026275" y="411638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7162800" y="42068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Mapping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mtClean="0"/>
              <a:t>Latitude/Longitude</a:t>
            </a:r>
          </a:p>
          <a:p>
            <a:pPr lvl="1"/>
            <a:r>
              <a:rPr lang="en-US" smtClean="0"/>
              <a:t>Too much distortion at poles</a:t>
            </a:r>
          </a:p>
        </p:txBody>
      </p:sp>
      <p:pic>
        <p:nvPicPr>
          <p:cNvPr id="32772" name="Picture 2" descr="D:\SIGGRAPH07\latlon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Mapping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7984" cy="4191000"/>
          </a:xfrm>
        </p:spPr>
        <p:txBody>
          <a:bodyPr/>
          <a:lstStyle/>
          <a:p>
            <a:r>
              <a:rPr lang="en-US" dirty="0" smtClean="0"/>
              <a:t>Cube Maps</a:t>
            </a:r>
          </a:p>
          <a:p>
            <a:pPr lvl="1"/>
            <a:r>
              <a:rPr lang="en-US" dirty="0" smtClean="0"/>
              <a:t>Can be created with GPU</a:t>
            </a:r>
          </a:p>
          <a:p>
            <a:pPr lvl="1"/>
            <a:r>
              <a:rPr lang="en-US" dirty="0" smtClean="0"/>
              <a:t>Low distortion</a:t>
            </a:r>
          </a:p>
        </p:txBody>
      </p:sp>
      <p:pic>
        <p:nvPicPr>
          <p:cNvPr id="685058" name="Picture 2" descr="http://zach.in.tu-clausthal.de/teaching/cg2_07/literatur/Cube_map_tutorial/c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5" y="2752725"/>
            <a:ext cx="5362575" cy="410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1157</Words>
  <Application>Microsoft Office PowerPoint</Application>
  <PresentationFormat>On-screen Show (4:3)</PresentationFormat>
  <Paragraphs>404</Paragraphs>
  <Slides>64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ＭＳ Ｐゴシック</vt:lpstr>
      <vt:lpstr>Arial</vt:lpstr>
      <vt:lpstr>Calibri</vt:lpstr>
      <vt:lpstr>新細明體</vt:lpstr>
      <vt:lpstr>Symbol</vt:lpstr>
      <vt:lpstr>Tahoma</vt:lpstr>
      <vt:lpstr>Times New Roman</vt:lpstr>
      <vt:lpstr>Trebuchet MS</vt:lpstr>
      <vt:lpstr>Office Theme</vt:lpstr>
      <vt:lpstr>Microsoft Equation 3.0</vt:lpstr>
      <vt:lpstr>Photo Editor Photo</vt:lpstr>
      <vt:lpstr>Equation</vt:lpstr>
      <vt:lpstr>方程式</vt:lpstr>
      <vt:lpstr>Environment Mapping CSE 5542 – Roger Crawfis</vt:lpstr>
      <vt:lpstr>Natural illumination</vt:lpstr>
      <vt:lpstr>Natural illumination</vt:lpstr>
      <vt:lpstr>Environment Mapping</vt:lpstr>
      <vt:lpstr>Environment Mapping</vt:lpstr>
      <vt:lpstr>Environment Mapping</vt:lpstr>
      <vt:lpstr>Environment Mapping</vt:lpstr>
      <vt:lpstr>Environment Mapping</vt:lpstr>
      <vt:lpstr>Environment Mapping</vt:lpstr>
      <vt:lpstr>Environment Mapping</vt:lpstr>
      <vt:lpstr>Sphere Mapping</vt:lpstr>
      <vt:lpstr>Indexing Sphere Maps</vt:lpstr>
      <vt:lpstr>Non-linear Mapping</vt:lpstr>
      <vt:lpstr>Sphere Mapping</vt:lpstr>
      <vt:lpstr>Sphere Mapping</vt:lpstr>
      <vt:lpstr>Sphere Mapping</vt:lpstr>
      <vt:lpstr>Parabolic Mapping</vt:lpstr>
      <vt:lpstr>Parabolic Mapping</vt:lpstr>
      <vt:lpstr>Environment Mapping</vt:lpstr>
      <vt:lpstr>Specular Highlights</vt:lpstr>
      <vt:lpstr>Chrome Mapping</vt:lpstr>
      <vt:lpstr>Chrome Mapping</vt:lpstr>
      <vt:lpstr>Chrome Mapping</vt:lpstr>
      <vt:lpstr>Diffuse Reflection</vt:lpstr>
      <vt:lpstr>Lambertian Surface</vt:lpstr>
      <vt:lpstr>2-Color Hemi-sphere Model</vt:lpstr>
      <vt:lpstr>Model Elements</vt:lpstr>
      <vt:lpstr>Distributed Light Model</vt:lpstr>
      <vt:lpstr>Irradiance environment maps</vt:lpstr>
      <vt:lpstr>Example Hemi-sphere Map</vt:lpstr>
      <vt:lpstr>Cube Map And Its Integral</vt:lpstr>
      <vt:lpstr>Spherical Harmonics</vt:lpstr>
      <vt:lpstr>Basis functions</vt:lpstr>
      <vt:lpstr>Basis functions</vt:lpstr>
      <vt:lpstr>Basis functions</vt:lpstr>
      <vt:lpstr>Orthogonal Basis Functions</vt:lpstr>
      <vt:lpstr>Orthogonal Basis Functions</vt:lpstr>
      <vt:lpstr>Orthogonal Basis Functions</vt:lpstr>
      <vt:lpstr>DCT</vt:lpstr>
      <vt:lpstr>Function Reconstruction with DCT</vt:lpstr>
      <vt:lpstr>Function Reconstruction with DCT</vt:lpstr>
      <vt:lpstr>Real spherical harmonics</vt:lpstr>
      <vt:lpstr>Reading SH diagrams</vt:lpstr>
      <vt:lpstr>Reading SH diagrams</vt:lpstr>
      <vt:lpstr>The SH functions</vt:lpstr>
      <vt:lpstr>The SH functions</vt:lpstr>
      <vt:lpstr>Spherical harmonics</vt:lpstr>
      <vt:lpstr>Examples of reconstruction</vt:lpstr>
      <vt:lpstr>An example</vt:lpstr>
      <vt:lpstr>Low frequency light source</vt:lpstr>
      <vt:lpstr>SH lighting for diffuse objects</vt:lpstr>
      <vt:lpstr>Spherical harmonic expansion</vt:lpstr>
      <vt:lpstr>Analytic irradiance formula</vt:lpstr>
      <vt:lpstr>9 parameter approximation</vt:lpstr>
      <vt:lpstr>9 Parameter Approximation</vt:lpstr>
      <vt:lpstr>9 Parameter Approximation</vt:lpstr>
      <vt:lpstr>Comparison</vt:lpstr>
      <vt:lpstr>Rendering</vt:lpstr>
      <vt:lpstr>matrix form</vt:lpstr>
      <vt:lpstr>Complex geometry</vt:lpstr>
      <vt:lpstr>Cool!</vt:lpstr>
      <vt:lpstr>PowerPoint Presentation</vt:lpstr>
      <vt:lpstr>Diffuse environment shading</vt:lpstr>
      <vt:lpstr>A Skin Texture Shader</vt:lpstr>
    </vt:vector>
  </TitlesOfParts>
  <Company>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 Mapping</dc:title>
  <dc:creator>Roger Crawfis</dc:creator>
  <cp:lastModifiedBy>Roger Crawfis</cp:lastModifiedBy>
  <cp:revision>38</cp:revision>
  <dcterms:created xsi:type="dcterms:W3CDTF">2002-05-06T14:37:55Z</dcterms:created>
  <dcterms:modified xsi:type="dcterms:W3CDTF">2017-10-09T17:55:24Z</dcterms:modified>
</cp:coreProperties>
</file>