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337" r:id="rId3"/>
    <p:sldId id="338" r:id="rId4"/>
    <p:sldId id="339" r:id="rId5"/>
    <p:sldId id="340" r:id="rId6"/>
    <p:sldId id="344" r:id="rId7"/>
    <p:sldId id="341" r:id="rId8"/>
    <p:sldId id="342" r:id="rId9"/>
    <p:sldId id="343" r:id="rId10"/>
    <p:sldId id="345" r:id="rId11"/>
    <p:sldId id="346" r:id="rId12"/>
    <p:sldId id="347" r:id="rId13"/>
    <p:sldId id="348" r:id="rId14"/>
    <p:sldId id="349" r:id="rId15"/>
    <p:sldId id="350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4" r:id="rId26"/>
    <p:sldId id="363" r:id="rId27"/>
    <p:sldId id="362" r:id="rId28"/>
    <p:sldId id="369" r:id="rId29"/>
    <p:sldId id="365" r:id="rId30"/>
    <p:sldId id="366" r:id="rId31"/>
    <p:sldId id="368" r:id="rId32"/>
    <p:sldId id="367" r:id="rId33"/>
    <p:sldId id="35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Object.Equals</a:t>
            </a:r>
            <a:r>
              <a:rPr lang="en-US" dirty="0" smtClean="0"/>
              <a:t> method exists for all types.</a:t>
            </a:r>
          </a:p>
          <a:p>
            <a:r>
              <a:rPr lang="en-US" dirty="0" smtClean="0"/>
              <a:t>It is virtual and hence can be overridden.</a:t>
            </a:r>
          </a:p>
          <a:p>
            <a:r>
              <a:rPr lang="en-US" dirty="0" smtClean="0"/>
              <a:t>Determines at run-time which type’s Equals method is called (Polymorphic).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x = 5;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y = 5;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495800"/>
            <a:ext cx="3886200" cy="1477328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== y  =&gt; compile time error</a:t>
            </a:r>
          </a:p>
          <a:p>
            <a:r>
              <a:rPr lang="en-US" dirty="0" err="1" smtClean="0"/>
              <a:t>x.Equals</a:t>
            </a:r>
            <a:r>
              <a:rPr lang="en-US" dirty="0" smtClean="0"/>
              <a:t>(y) =&gt; true</a:t>
            </a:r>
          </a:p>
          <a:p>
            <a:r>
              <a:rPr lang="en-US" dirty="0" err="1" smtClean="0"/>
              <a:t>y.Equals</a:t>
            </a:r>
            <a:r>
              <a:rPr lang="en-US" dirty="0" smtClean="0"/>
              <a:t>(x) =&gt; true</a:t>
            </a:r>
          </a:p>
          <a:p>
            <a:endParaRPr lang="en-US" dirty="0" smtClean="0"/>
          </a:p>
          <a:p>
            <a:r>
              <a:rPr lang="en-US" dirty="0" smtClean="0"/>
              <a:t>Note: x is boxed!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have both of these?</a:t>
            </a:r>
          </a:p>
          <a:p>
            <a:pPr lvl="1"/>
            <a:r>
              <a:rPr lang="en-US" dirty="0" smtClean="0"/>
              <a:t>If a variable is null, calling Equals on it will result in a run-time exception.</a:t>
            </a:r>
          </a:p>
          <a:p>
            <a:pPr lvl="1"/>
            <a:r>
              <a:rPr lang="en-US" dirty="0" smtClean="0"/>
              <a:t>There is overhead associated with virtual function calls (and all function calls).</a:t>
            </a:r>
          </a:p>
          <a:p>
            <a:pPr lvl="1"/>
            <a:r>
              <a:rPr lang="en-US" dirty="0" smtClean="0"/>
              <a:t>The == operator can be statically </a:t>
            </a:r>
            <a:r>
              <a:rPr lang="en-US" dirty="0" err="1" smtClean="0"/>
              <a:t>inlined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Sometimes we want different behavior:</a:t>
            </a:r>
          </a:p>
          <a:p>
            <a:pPr lvl="2"/>
            <a:r>
              <a:rPr lang="en-US" dirty="0" smtClean="0"/>
              <a:t>We both own the same car (equals) but mine is not yours (not equals).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also two static methods in the object class.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static bool </a:t>
            </a:r>
            <a:r>
              <a:rPr lang="en-US" dirty="0" err="1" smtClean="0">
                <a:solidFill>
                  <a:srgbClr val="0070C0"/>
                </a:solidFill>
              </a:rPr>
              <a:t>object</a:t>
            </a:r>
            <a:r>
              <a:rPr lang="en-US" dirty="0" err="1" smtClean="0"/>
              <a:t>.Equals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o1, </a:t>
            </a:r>
            <a:r>
              <a:rPr lang="en-US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o2);</a:t>
            </a:r>
          </a:p>
          <a:p>
            <a:pPr lvl="1"/>
            <a:r>
              <a:rPr lang="en-US" dirty="0" smtClean="0"/>
              <a:t>Simply calls o1.Equals if o1 != </a:t>
            </a:r>
            <a:r>
              <a:rPr lang="en-US" dirty="0" smtClean="0">
                <a:solidFill>
                  <a:srgbClr val="0070C0"/>
                </a:solidFill>
              </a:rPr>
              <a:t>null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static bool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err="1" smtClean="0">
                <a:solidFill>
                  <a:srgbClr val="0070C0"/>
                </a:solidFill>
              </a:rPr>
              <a:t>object</a:t>
            </a:r>
            <a:r>
              <a:rPr lang="en-US" dirty="0" err="1" smtClean="0"/>
              <a:t>.ReferenceEquals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o1, </a:t>
            </a:r>
            <a:r>
              <a:rPr lang="en-US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o2);</a:t>
            </a:r>
          </a:p>
          <a:p>
            <a:pPr lvl="1"/>
            <a:r>
              <a:rPr lang="en-US" dirty="0" smtClean="0"/>
              <a:t>Since Equals can be overridden, this provides a forced reference equality check.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/>
              <a:t>object.ReferenceEquals</a:t>
            </a:r>
            <a:r>
              <a:rPr lang="en-US" dirty="0" smtClean="0"/>
              <a:t>(5,5) = false!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IEquatable</a:t>
            </a:r>
            <a:r>
              <a:rPr lang="en-US" dirty="0" smtClean="0"/>
              <a:t>&lt;T&gt;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Although the </a:t>
            </a:r>
            <a:r>
              <a:rPr lang="en-US" dirty="0" err="1" smtClean="0"/>
              <a:t>System.Object.Equals</a:t>
            </a:r>
            <a:r>
              <a:rPr lang="en-US" dirty="0" smtClean="0"/>
              <a:t> method can be applied to any type it will force a boxing of value types.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IEquatable</a:t>
            </a:r>
            <a:r>
              <a:rPr lang="en-US" dirty="0" smtClean="0"/>
              <a:t>&lt;T&gt; interface allows value types which implement the interface to be called using </a:t>
            </a:r>
            <a:r>
              <a:rPr lang="en-US" dirty="0" err="1" smtClean="0"/>
              <a:t>a.Equals</a:t>
            </a:r>
            <a:r>
              <a:rPr lang="en-US" dirty="0" smtClean="0"/>
              <a:t>(b) without the boxing.</a:t>
            </a:r>
          </a:p>
          <a:p>
            <a:r>
              <a:rPr lang="en-US" dirty="0" smtClean="0"/>
              <a:t>Used as a generic constraint on user classes: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Test&lt;T&gt; </a:t>
            </a: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T : </a:t>
            </a:r>
            <a:r>
              <a:rPr lang="en-US" dirty="0" err="1" smtClean="0"/>
              <a:t>IEquatable</a:t>
            </a:r>
            <a:r>
              <a:rPr lang="en-US" dirty="0" smtClean="0"/>
              <a:t>&lt;T&gt;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do not change the default behavior (semantics).</a:t>
            </a:r>
          </a:p>
          <a:p>
            <a:r>
              <a:rPr lang="en-US" dirty="0" smtClean="0"/>
              <a:t>Implementing the default behavior for </a:t>
            </a:r>
            <a:r>
              <a:rPr lang="en-US" dirty="0" err="1" smtClean="0"/>
              <a:t>structs</a:t>
            </a:r>
            <a:r>
              <a:rPr lang="en-US" dirty="0" smtClean="0"/>
              <a:t> and the </a:t>
            </a:r>
            <a:r>
              <a:rPr lang="en-US" dirty="0" err="1" smtClean="0"/>
              <a:t>IComparable</a:t>
            </a:r>
            <a:r>
              <a:rPr lang="en-US" dirty="0" smtClean="0"/>
              <a:t>&lt;T&gt; interface can avoid boxing and provide good performance improvements.</a:t>
            </a:r>
          </a:p>
          <a:p>
            <a:r>
              <a:rPr lang="en-US" dirty="0" smtClean="0"/>
              <a:t>Some immutable types may want different semantics: string, </a:t>
            </a:r>
            <a:r>
              <a:rPr lang="en-US" dirty="0" err="1" smtClean="0"/>
              <a:t>DateTime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But what if I have Employee records and I want to check if two instances are equal?</a:t>
            </a:r>
          </a:p>
          <a:p>
            <a:r>
              <a:rPr lang="en-US" dirty="0" smtClean="0"/>
              <a:t>Do not build this into the Employee class.</a:t>
            </a:r>
          </a:p>
          <a:p>
            <a:r>
              <a:rPr lang="en-US" dirty="0" smtClean="0"/>
              <a:t>Use plug-in comparison classes to dynamically specify the behavior you want.</a:t>
            </a:r>
          </a:p>
          <a:p>
            <a:r>
              <a:rPr lang="en-US" dirty="0" smtClean="0"/>
              <a:t>This is what is used in the collection classes.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override the semantics, then you must also override the hash code algorithm.</a:t>
            </a:r>
          </a:p>
          <a:p>
            <a:r>
              <a:rPr lang="en-US" dirty="0" smtClean="0"/>
              <a:t>There are several rules that you should make sure you follow for each of ==, Equals, and </a:t>
            </a:r>
            <a:r>
              <a:rPr lang="en-US" dirty="0" err="1" smtClean="0"/>
              <a:t>GetHashCode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override one of these you should probably override them 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</a:t>
            </a:r>
            <a:r>
              <a:rPr lang="en-US" dirty="0" err="1" smtClean="0"/>
              <a:t>GetHashCode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Rules for </a:t>
            </a:r>
            <a:r>
              <a:rPr lang="en-US" dirty="0" err="1" smtClean="0"/>
              <a:t>GetHashCode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Consistency – it must return the same value if called repeated on the same object.</a:t>
            </a:r>
          </a:p>
          <a:p>
            <a:pPr lvl="2"/>
            <a:r>
              <a:rPr lang="en-US" dirty="0" smtClean="0"/>
              <a:t>Even if you change the object!!!!</a:t>
            </a:r>
          </a:p>
          <a:p>
            <a:pPr lvl="2"/>
            <a:r>
              <a:rPr lang="en-US" dirty="0" smtClean="0"/>
              <a:t>Base it on an immutable value of the object.</a:t>
            </a:r>
          </a:p>
          <a:p>
            <a:pPr lvl="1"/>
            <a:r>
              <a:rPr lang="en-US" dirty="0" smtClean="0"/>
              <a:t>Equality – it must return the same value on two objects for which Equals returns true.</a:t>
            </a:r>
          </a:p>
          <a:p>
            <a:pPr lvl="1"/>
            <a:r>
              <a:rPr lang="en-US" dirty="0" smtClean="0"/>
              <a:t>Robust – it should not throw exceptions.</a:t>
            </a:r>
          </a:p>
          <a:p>
            <a:pPr lvl="1"/>
            <a:r>
              <a:rPr lang="en-US" dirty="0" smtClean="0"/>
              <a:t>Efficient – </a:t>
            </a:r>
            <a:r>
              <a:rPr lang="en-US" dirty="0" err="1" smtClean="0"/>
              <a:t>GetHashCode</a:t>
            </a:r>
            <a:r>
              <a:rPr lang="en-US" dirty="0" smtClean="0"/>
              <a:t> should generate a random distribution among all inputs.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</a:t>
            </a:r>
            <a:r>
              <a:rPr lang="en-US" dirty="0" err="1" smtClean="0"/>
              <a:t>GetHashCode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reference types, each instance has a unique hash-code based on the storage location. </a:t>
            </a:r>
          </a:p>
          <a:p>
            <a:r>
              <a:rPr lang="en-US" dirty="0" smtClean="0"/>
              <a:t>Can add it to a Collection (Dictionary), change the contents, and still get it back out using the hash code.</a:t>
            </a:r>
          </a:p>
          <a:p>
            <a:r>
              <a:rPr lang="en-US" dirty="0" smtClean="0"/>
              <a:t>If you override the hash code based on content rather than storage location, then the instance may need to be removed from the Dictionary, changed and added back.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</a:t>
            </a:r>
            <a:r>
              <a:rPr lang="en-US" dirty="0" err="1" smtClean="0"/>
              <a:t>GetHashCode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Structs</a:t>
            </a:r>
            <a:r>
              <a:rPr lang="en-US" sz="2400" dirty="0" smtClean="0"/>
              <a:t> and value types are different, since they are never changed in-place, they are copied out, modified and copied back in.</a:t>
            </a:r>
          </a:p>
          <a:p>
            <a:r>
              <a:rPr lang="en-US" sz="2400" dirty="0" smtClean="0"/>
              <a:t>Hence this problem exists regardless of whether you override </a:t>
            </a:r>
            <a:r>
              <a:rPr lang="en-US" sz="2400" dirty="0" err="1" smtClean="0"/>
              <a:t>GetHashCode</a:t>
            </a:r>
            <a:r>
              <a:rPr lang="en-US" sz="2400" dirty="0" smtClean="0"/>
              <a:t>.</a:t>
            </a:r>
          </a:p>
          <a:p>
            <a:pPr lvl="2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struct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  { 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x;  }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2B91AF"/>
                </a:solidFill>
              </a:rPr>
              <a:t>Dictionary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2B91AF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 test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Dictionary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2B91AF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&gt;();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2B91AF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 t1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test[t1] = 5;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t1.x = 3;</a:t>
            </a:r>
          </a:p>
          <a:p>
            <a:pPr lvl="2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test[t1] = 4;</a:t>
            </a:r>
          </a:p>
        </p:txBody>
      </p:sp>
      <p:sp>
        <p:nvSpPr>
          <p:cNvPr id="4" name="Oval Callout 3"/>
          <p:cNvSpPr/>
          <p:nvPr/>
        </p:nvSpPr>
        <p:spPr bwMode="auto">
          <a:xfrm>
            <a:off x="3429000" y="4343400"/>
            <a:ext cx="2209800" cy="1219200"/>
          </a:xfrm>
          <a:prstGeom prst="wedgeEllipseCallout">
            <a:avLst>
              <a:gd name="adj1" fmla="val -75143"/>
              <a:gd name="adj2" fmla="val 3203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Adds a new entry to the dictionary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to variables to be equal:</a:t>
            </a:r>
          </a:p>
          <a:p>
            <a:pPr lvl="1"/>
            <a:r>
              <a:rPr lang="en-US" dirty="0" smtClean="0"/>
              <a:t>Numeric types – easy</a:t>
            </a:r>
          </a:p>
          <a:p>
            <a:pPr lvl="1"/>
            <a:r>
              <a:rPr lang="en-US" dirty="0" smtClean="0"/>
              <a:t>Strings – some caveats</a:t>
            </a:r>
          </a:p>
          <a:p>
            <a:pPr lvl="1"/>
            <a:r>
              <a:rPr lang="en-US" dirty="0" smtClean="0"/>
              <a:t>Employee records -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for overriding equals:</a:t>
            </a:r>
          </a:p>
          <a:p>
            <a:pPr lvl="1"/>
            <a:r>
              <a:rPr lang="en-US" dirty="0" smtClean="0"/>
              <a:t>An object should equal itself (reflexive).</a:t>
            </a:r>
          </a:p>
          <a:p>
            <a:pPr lvl="1"/>
            <a:r>
              <a:rPr lang="en-US" dirty="0" smtClean="0"/>
              <a:t>An object can not equal null</a:t>
            </a:r>
          </a:p>
          <a:p>
            <a:pPr lvl="2"/>
            <a:r>
              <a:rPr lang="en-US" dirty="0" smtClean="0"/>
              <a:t>Since it is an instance method call.</a:t>
            </a:r>
          </a:p>
          <a:p>
            <a:pPr lvl="2"/>
            <a:r>
              <a:rPr lang="en-US" dirty="0" smtClean="0"/>
              <a:t>Unless it is a </a:t>
            </a:r>
            <a:r>
              <a:rPr lang="en-US" dirty="0" err="1" smtClean="0"/>
              <a:t>Nullable</a:t>
            </a:r>
            <a:r>
              <a:rPr lang="en-US" dirty="0" smtClean="0"/>
              <a:t> type.</a:t>
            </a:r>
          </a:p>
          <a:p>
            <a:pPr lvl="1"/>
            <a:r>
              <a:rPr lang="en-US" dirty="0" smtClean="0"/>
              <a:t>Equality is commutative and transitive.</a:t>
            </a:r>
          </a:p>
          <a:p>
            <a:pPr lvl="2"/>
            <a:r>
              <a:rPr lang="en-US" dirty="0" smtClean="0"/>
              <a:t>a == b =&gt; b == a;   b == c =&gt; a ==c;</a:t>
            </a:r>
          </a:p>
          <a:p>
            <a:pPr lvl="1"/>
            <a:r>
              <a:rPr lang="en-US" dirty="0" smtClean="0"/>
              <a:t>Equality operations are repeatable</a:t>
            </a:r>
          </a:p>
          <a:p>
            <a:pPr lvl="1"/>
            <a:r>
              <a:rPr lang="en-US" dirty="0" smtClean="0"/>
              <a:t>Equality is robust – no exceptions.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== and !=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should always override == for value types for efficiency.</a:t>
            </a:r>
          </a:p>
          <a:p>
            <a:r>
              <a:rPr lang="en-US" dirty="0" smtClean="0"/>
              <a:t>You should never (or rarely) override it for reference types.</a:t>
            </a:r>
          </a:p>
          <a:p>
            <a:r>
              <a:rPr lang="en-US" dirty="0" smtClean="0"/>
              <a:t>Rules for overriding ==</a:t>
            </a:r>
          </a:p>
          <a:p>
            <a:pPr lvl="1"/>
            <a:r>
              <a:rPr lang="en-US" dirty="0" smtClean="0"/>
              <a:t>a != b should be equal to !(a == b).</a:t>
            </a:r>
          </a:p>
          <a:p>
            <a:pPr lvl="1"/>
            <a:r>
              <a:rPr lang="en-US" dirty="0" smtClean="0"/>
              <a:t>It should have the same semantics as Equals.</a:t>
            </a:r>
          </a:p>
          <a:p>
            <a:pPr lvl="2"/>
            <a:r>
              <a:rPr lang="en-US" dirty="0" smtClean="0"/>
              <a:t>Hence the previous rules apply.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namespace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OSU.Gambling.Craps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</a:t>
            </a:r>
            <a:r>
              <a:rPr lang="en-US" sz="2400" dirty="0" err="1" smtClean="0">
                <a:solidFill>
                  <a:srgbClr val="0000FF"/>
                </a:solidFill>
              </a:rPr>
              <a:t>struct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</a:rPr>
              <a:t>DiceRoll</a:t>
            </a:r>
            <a:r>
              <a:rPr lang="en-US" sz="2400" dirty="0" smtClean="0">
                <a:solidFill>
                  <a:srgbClr val="000000"/>
                </a:solidFill>
              </a:rPr>
              <a:t> : </a:t>
            </a:r>
            <a:r>
              <a:rPr lang="en-US" sz="2400" dirty="0" err="1" smtClean="0">
                <a:solidFill>
                  <a:srgbClr val="2B91AF"/>
                </a:solidFill>
              </a:rPr>
              <a:t>IEquatable</a:t>
            </a:r>
            <a:r>
              <a:rPr lang="en-US" sz="2400" dirty="0" smtClean="0">
                <a:solidFill>
                  <a:srgbClr val="000000"/>
                </a:solidFill>
              </a:rPr>
              <a:t>&lt;</a:t>
            </a:r>
            <a:r>
              <a:rPr lang="en-US" sz="2400" dirty="0" err="1" smtClean="0">
                <a:solidFill>
                  <a:srgbClr val="2B91AF"/>
                </a:solidFill>
              </a:rPr>
              <a:t>DiceRoll</a:t>
            </a:r>
            <a:r>
              <a:rPr lang="en-US" sz="2400" dirty="0" smtClean="0">
                <a:solidFill>
                  <a:srgbClr val="000000"/>
                </a:solidFill>
              </a:rPr>
              <a:t>&gt;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 </a:t>
            </a:r>
            <a:r>
              <a:rPr lang="en-US" sz="2400" dirty="0" smtClean="0">
                <a:solidFill>
                  <a:srgbClr val="0000FF"/>
                </a:solidFill>
              </a:rPr>
              <a:t>internal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DiceRoll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00"/>
                </a:solidFill>
              </a:rPr>
              <a:t> die1, </a:t>
            </a:r>
            <a:r>
              <a:rPr lang="en-US" sz="2400" dirty="0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00"/>
                </a:solidFill>
              </a:rPr>
              <a:t> die2)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     </a:t>
            </a:r>
            <a:r>
              <a:rPr lang="en-US" sz="2400" dirty="0" smtClean="0">
                <a:solidFill>
                  <a:srgbClr val="0000FF"/>
                </a:solidFill>
              </a:rPr>
              <a:t>this</a:t>
            </a:r>
            <a:r>
              <a:rPr lang="en-US" sz="2400" dirty="0" smtClean="0">
                <a:solidFill>
                  <a:srgbClr val="000000"/>
                </a:solidFill>
              </a:rPr>
              <a:t>.die1 = die1;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     </a:t>
            </a:r>
            <a:r>
              <a:rPr lang="en-US" sz="2400" dirty="0" smtClean="0">
                <a:solidFill>
                  <a:srgbClr val="0000FF"/>
                </a:solidFill>
              </a:rPr>
              <a:t>this</a:t>
            </a:r>
            <a:r>
              <a:rPr lang="en-US" sz="2400" dirty="0" smtClean="0">
                <a:solidFill>
                  <a:srgbClr val="000000"/>
                </a:solidFill>
              </a:rPr>
              <a:t>.die2 = die2;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 </a:t>
            </a:r>
            <a:r>
              <a:rPr lang="en-US" sz="2400" dirty="0" smtClean="0">
                <a:solidFill>
                  <a:srgbClr val="0000FF"/>
                </a:solidFill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00"/>
                </a:solidFill>
              </a:rPr>
              <a:t> die1, die2;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      </a:t>
            </a:r>
            <a:endParaRPr lang="en-US" sz="2400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5257800" y="457200"/>
            <a:ext cx="1905000" cy="1143000"/>
          </a:xfrm>
          <a:prstGeom prst="wedgeEllipseCallout">
            <a:avLst>
              <a:gd name="adj1" fmla="val -69344"/>
              <a:gd name="adj2" fmla="val 5122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I’ve never played this game.</a:t>
            </a:r>
          </a:p>
        </p:txBody>
      </p:sp>
      <p:sp>
        <p:nvSpPr>
          <p:cNvPr id="5" name="Oval Callout 4"/>
          <p:cNvSpPr/>
          <p:nvPr/>
        </p:nvSpPr>
        <p:spPr bwMode="auto">
          <a:xfrm>
            <a:off x="4724400" y="4343400"/>
            <a:ext cx="2362200" cy="990600"/>
          </a:xfrm>
          <a:prstGeom prst="wedgeEllipseCallout">
            <a:avLst>
              <a:gd name="adj1" fmla="val -54535"/>
              <a:gd name="adj2" fmla="val 6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Requires two dice.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2438400" y="1219200"/>
            <a:ext cx="2667000" cy="1981200"/>
          </a:xfrm>
          <a:prstGeom prst="wedgeEllipseCallout">
            <a:avLst>
              <a:gd name="adj1" fmla="val -70733"/>
              <a:gd name="adj2" fmla="val 630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 really want to control the creation, so make this constructor internal or private.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752600" y="990600"/>
            <a:ext cx="2286000" cy="1447800"/>
          </a:xfrm>
          <a:prstGeom prst="wedgeEllipseCallout">
            <a:avLst>
              <a:gd name="adj1" fmla="val -62212"/>
              <a:gd name="adj2" fmla="val 5930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Alas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structs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always have a public defaul</a:t>
            </a:r>
            <a:r>
              <a:rPr lang="en-US" sz="1600" dirty="0" smtClean="0"/>
              <a:t>t constructor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uiExpand="1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Die1 { </a:t>
            </a:r>
            <a:r>
              <a:rPr lang="en-US" sz="1800" dirty="0" smtClean="0">
                <a:solidFill>
                  <a:srgbClr val="0000FF"/>
                </a:solidFill>
              </a:rPr>
              <a:t>get</a:t>
            </a:r>
            <a:r>
              <a:rPr lang="en-US" sz="1800" dirty="0" smtClean="0">
                <a:solidFill>
                  <a:srgbClr val="000000"/>
                </a:solidFill>
              </a:rPr>
              <a:t> {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die1+1; }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Die2 { </a:t>
            </a:r>
            <a:r>
              <a:rPr lang="en-US" sz="1800" dirty="0" smtClean="0">
                <a:solidFill>
                  <a:srgbClr val="0000FF"/>
                </a:solidFill>
              </a:rPr>
              <a:t>get</a:t>
            </a:r>
            <a:r>
              <a:rPr lang="en-US" sz="1800" dirty="0" smtClean="0">
                <a:solidFill>
                  <a:srgbClr val="000000"/>
                </a:solidFill>
              </a:rPr>
              <a:t> {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die2+1; } }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16200000" flipV="1">
            <a:off x="4229100" y="2705100"/>
            <a:ext cx="10668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lowchart: Alternate Process 6"/>
          <p:cNvSpPr/>
          <p:nvPr/>
        </p:nvSpPr>
        <p:spPr bwMode="auto">
          <a:xfrm>
            <a:off x="3124200" y="3886200"/>
            <a:ext cx="3429000" cy="19812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 one to allow for a default value of zero.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checking should be done to ensure that die1 and die2 lie between 0 and 5.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00"/>
                </a:solidFill>
              </a:rPr>
              <a:t> Equals(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other)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die1 == other.die1 &amp;&amp; die2 == other.die2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|| die1 == other.die2 &amp;&amp; die2 == other.die1;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override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00"/>
                </a:solidFill>
              </a:rPr>
              <a:t> Equals(</a:t>
            </a:r>
            <a:r>
              <a:rPr lang="en-US" sz="1800" dirty="0" smtClean="0">
                <a:solidFill>
                  <a:srgbClr val="0000FF"/>
                </a:solidFill>
              </a:rPr>
              <a:t>object</a:t>
            </a:r>
            <a:r>
              <a:rPr lang="en-US" sz="1800" dirty="0" smtClean="0">
                <a:solidFill>
                  <a:srgbClr val="000000"/>
                </a:solidFill>
              </a:rPr>
              <a:t> other)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if</a:t>
            </a:r>
            <a:r>
              <a:rPr lang="en-US" sz="1800" dirty="0" smtClean="0">
                <a:solidFill>
                  <a:srgbClr val="000000"/>
                </a:solidFill>
              </a:rPr>
              <a:t> (!(other </a:t>
            </a:r>
            <a:r>
              <a:rPr lang="en-US" sz="1800" dirty="0" smtClean="0">
                <a:solidFill>
                  <a:srgbClr val="0000FF"/>
                </a:solidFill>
              </a:rPr>
              <a:t>is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))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false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Equals((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)other); </a:t>
            </a:r>
            <a:r>
              <a:rPr lang="en-US" sz="1800" dirty="0" smtClean="0">
                <a:solidFill>
                  <a:srgbClr val="008000"/>
                </a:solidFill>
              </a:rPr>
              <a:t>// </a:t>
            </a:r>
            <a:r>
              <a:rPr lang="en-US" sz="1800" dirty="0" err="1" smtClean="0">
                <a:solidFill>
                  <a:srgbClr val="008000"/>
                </a:solidFill>
              </a:rPr>
              <a:t>unbox</a:t>
            </a:r>
            <a:r>
              <a:rPr lang="en-US" sz="1800" dirty="0" smtClean="0">
                <a:solidFill>
                  <a:srgbClr val="008000"/>
                </a:solidFill>
              </a:rPr>
              <a:t> the </a:t>
            </a:r>
            <a:r>
              <a:rPr lang="en-US" sz="1800" dirty="0" err="1" smtClean="0">
                <a:solidFill>
                  <a:srgbClr val="008000"/>
                </a:solidFill>
              </a:rPr>
              <a:t>struct</a:t>
            </a:r>
            <a:r>
              <a:rPr lang="en-US" sz="1800" dirty="0" smtClean="0">
                <a:solidFill>
                  <a:srgbClr val="008000"/>
                </a:solidFill>
              </a:rPr>
              <a:t> and compare.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operator</a:t>
            </a:r>
            <a:r>
              <a:rPr lang="en-US" sz="1800" dirty="0" smtClean="0">
                <a:solidFill>
                  <a:srgbClr val="000000"/>
                </a:solidFill>
              </a:rPr>
              <a:t> ==(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die1,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die2)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die1.Equals(die2);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operator</a:t>
            </a:r>
            <a:r>
              <a:rPr lang="en-US" sz="1800" dirty="0" smtClean="0">
                <a:solidFill>
                  <a:srgbClr val="000000"/>
                </a:solidFill>
              </a:rPr>
              <a:t> !=(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die1,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die2)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!die1.Equals(die2);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override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GetHashCode</a:t>
            </a:r>
            <a:r>
              <a:rPr lang="en-US" sz="1800" dirty="0" smtClean="0">
                <a:solidFill>
                  <a:srgbClr val="000000"/>
                </a:solidFill>
              </a:rPr>
              <a:t>()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die1*11 + die2;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505200"/>
            <a:ext cx="41857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        </a:t>
            </a:r>
            <a:r>
              <a:rPr lang="en-US" dirty="0" smtClean="0">
                <a:solidFill>
                  <a:srgbClr val="0000FF"/>
                </a:solidFill>
              </a:rPr>
              <a:t>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override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GetHashCode</a:t>
            </a:r>
            <a:r>
              <a:rPr lang="en-US" dirty="0" smtClean="0">
                <a:solidFill>
                  <a:srgbClr val="000000"/>
                </a:solidFill>
              </a:rPr>
              <a:t>()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        {</a:t>
            </a:r>
          </a:p>
          <a:p>
            <a:r>
              <a:rPr lang="de-DE" dirty="0" smtClean="0">
                <a:solidFill>
                  <a:srgbClr val="000000"/>
                </a:solidFill>
                <a:latin typeface="Arial"/>
              </a:rPr>
              <a:t>            </a:t>
            </a:r>
            <a:r>
              <a:rPr lang="de-DE" dirty="0" smtClean="0">
                <a:solidFill>
                  <a:srgbClr val="0000FF"/>
                </a:solidFill>
                <a:latin typeface="Arial"/>
              </a:rPr>
              <a:t>if</a:t>
            </a:r>
            <a:r>
              <a:rPr lang="de-DE" dirty="0" smtClean="0">
                <a:solidFill>
                  <a:srgbClr val="000000"/>
                </a:solidFill>
                <a:latin typeface="Arial"/>
              </a:rPr>
              <a:t> (die1 &gt; die2)</a:t>
            </a:r>
          </a:p>
          <a:p>
            <a:r>
              <a:rPr lang="de-DE" dirty="0" smtClean="0">
                <a:solidFill>
                  <a:srgbClr val="000000"/>
                </a:solidFill>
                <a:latin typeface="Arial"/>
              </a:rPr>
              <a:t>                </a:t>
            </a:r>
            <a:r>
              <a:rPr lang="de-DE" dirty="0" smtClean="0">
                <a:solidFill>
                  <a:srgbClr val="0000FF"/>
                </a:solidFill>
                <a:latin typeface="Arial"/>
              </a:rPr>
              <a:t>return</a:t>
            </a:r>
            <a:r>
              <a:rPr lang="de-DE" dirty="0" smtClean="0">
                <a:solidFill>
                  <a:srgbClr val="000000"/>
                </a:solidFill>
                <a:latin typeface="Arial"/>
              </a:rPr>
              <a:t> 11 * die1 + die2;</a:t>
            </a:r>
          </a:p>
          <a:p>
            <a:r>
              <a:rPr lang="de-DE" dirty="0" smtClean="0">
                <a:solidFill>
                  <a:srgbClr val="000000"/>
                </a:solidFill>
                <a:latin typeface="Arial"/>
              </a:rPr>
              <a:t>            </a:t>
            </a:r>
            <a:r>
              <a:rPr lang="de-DE" dirty="0" smtClean="0">
                <a:solidFill>
                  <a:srgbClr val="0000FF"/>
                </a:solidFill>
                <a:latin typeface="Arial"/>
              </a:rPr>
              <a:t>else</a:t>
            </a:r>
            <a:endParaRPr lang="de-DE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Arial"/>
              </a:rPr>
              <a:t>                </a:t>
            </a:r>
            <a:r>
              <a:rPr lang="de-DE" dirty="0" smtClean="0">
                <a:solidFill>
                  <a:srgbClr val="0000FF"/>
                </a:solidFill>
                <a:latin typeface="Arial"/>
              </a:rPr>
              <a:t>return</a:t>
            </a:r>
            <a:r>
              <a:rPr lang="de-DE" dirty="0" smtClean="0">
                <a:solidFill>
                  <a:srgbClr val="000000"/>
                </a:solidFill>
                <a:latin typeface="Arial"/>
              </a:rPr>
              <a:t> 11 * die2 + die1;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        }</a:t>
            </a:r>
          </a:p>
          <a:p>
            <a:endParaRPr lang="en-US" dirty="0"/>
          </a:p>
        </p:txBody>
      </p:sp>
      <p:sp>
        <p:nvSpPr>
          <p:cNvPr id="5" name="&quot;No&quot; Symbol 4"/>
          <p:cNvSpPr/>
          <p:nvPr/>
        </p:nvSpPr>
        <p:spPr bwMode="auto">
          <a:xfrm>
            <a:off x="1447800" y="1447800"/>
            <a:ext cx="1828800" cy="1828800"/>
          </a:xfrm>
          <a:prstGeom prst="noSmoking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RollDice</a:t>
            </a:r>
            <a:r>
              <a:rPr lang="en-US" sz="1800" dirty="0" smtClean="0">
                <a:solidFill>
                  <a:srgbClr val="000000"/>
                </a:solidFill>
              </a:rPr>
              <a:t>()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roll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roll.die1 = </a:t>
            </a:r>
            <a:r>
              <a:rPr lang="en-US" sz="1800" dirty="0" err="1" smtClean="0">
                <a:solidFill>
                  <a:srgbClr val="000000"/>
                </a:solidFill>
              </a:rPr>
              <a:t>random.Next</a:t>
            </a:r>
            <a:r>
              <a:rPr lang="en-US" sz="1800" dirty="0" smtClean="0">
                <a:solidFill>
                  <a:srgbClr val="000000"/>
                </a:solidFill>
              </a:rPr>
              <a:t>(0,5);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roll.die2 = </a:t>
            </a:r>
            <a:r>
              <a:rPr lang="en-US" sz="1800" dirty="0" err="1" smtClean="0">
                <a:solidFill>
                  <a:srgbClr val="000000"/>
                </a:solidFill>
              </a:rPr>
              <a:t>random.Next</a:t>
            </a:r>
            <a:r>
              <a:rPr lang="en-US" sz="1800" dirty="0" smtClean="0">
                <a:solidFill>
                  <a:srgbClr val="000000"/>
                </a:solidFill>
              </a:rPr>
              <a:t>(0,5);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roll;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readonly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Random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random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()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random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Random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</a:rPr>
              <a:t>System.</a:t>
            </a:r>
            <a:r>
              <a:rPr lang="en-US" sz="1800" dirty="0" err="1" smtClean="0">
                <a:solidFill>
                  <a:srgbClr val="2B91AF"/>
                </a:solidFill>
              </a:rPr>
              <a:t>DateTime</a:t>
            </a:r>
            <a:r>
              <a:rPr lang="en-US" sz="1800" dirty="0" err="1" smtClean="0">
                <a:solidFill>
                  <a:srgbClr val="000000"/>
                </a:solidFill>
              </a:rPr>
              <a:t>.Now.Millisecond</a:t>
            </a:r>
            <a:r>
              <a:rPr lang="en-US" sz="1800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}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previous code illustrated a good design principle you should follow:</a:t>
            </a:r>
            <a:br>
              <a:rPr lang="en-US" sz="2800" dirty="0" smtClean="0"/>
            </a:br>
            <a:endParaRPr lang="en-US" sz="2800" dirty="0" smtClean="0"/>
          </a:p>
          <a:p>
            <a:pPr algn="ctr">
              <a:buNone/>
            </a:pPr>
            <a:r>
              <a:rPr lang="en-US" i="1" dirty="0" smtClean="0"/>
              <a:t>Ensure that zero is a valid </a:t>
            </a:r>
            <a:br>
              <a:rPr lang="en-US" i="1" dirty="0" smtClean="0"/>
            </a:br>
            <a:r>
              <a:rPr lang="en-US" i="1" dirty="0" smtClean="0"/>
              <a:t>state for all value types.</a:t>
            </a:r>
          </a:p>
          <a:p>
            <a:pPr algn="ctr">
              <a:buNone/>
            </a:pPr>
            <a:endParaRPr lang="en-US" i="1" dirty="0" smtClean="0"/>
          </a:p>
          <a:p>
            <a:r>
              <a:rPr lang="en-US" dirty="0" smtClean="0"/>
              <a:t>Dice only have values from 1 to 6, so to make 0 a valid state we add one on the output.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all of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 can be made trivial and avoid all of this by simply requiring that die1 always be greater than die2 in the implementation.</a:t>
            </a:r>
          </a:p>
          <a:p>
            <a:pPr lvl="1"/>
            <a:r>
              <a:rPr lang="en-US" dirty="0" smtClean="0"/>
              <a:t>Control the creation.</a:t>
            </a:r>
          </a:p>
          <a:p>
            <a:r>
              <a:rPr lang="en-US" dirty="0" smtClean="0"/>
              <a:t>Works theoretically, but you may want the die to look more random for presentation purposes.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basic types of equality:</a:t>
            </a:r>
          </a:p>
          <a:p>
            <a:pPr lvl="1"/>
            <a:r>
              <a:rPr lang="en-US" dirty="0" smtClean="0"/>
              <a:t>Value equality</a:t>
            </a:r>
          </a:p>
          <a:p>
            <a:pPr lvl="2"/>
            <a:r>
              <a:rPr lang="en-US" dirty="0" smtClean="0"/>
              <a:t>Two variables are equal if they have the same value (mean the same thing).</a:t>
            </a:r>
          </a:p>
          <a:p>
            <a:pPr lvl="1"/>
            <a:r>
              <a:rPr lang="en-US" dirty="0" smtClean="0"/>
              <a:t>Referential equality</a:t>
            </a:r>
          </a:p>
          <a:p>
            <a:pPr lvl="2"/>
            <a:r>
              <a:rPr lang="en-US" dirty="0" smtClean="0"/>
              <a:t>Two variables are equal if they refer to the same instance (pointer or storage equality).</a:t>
            </a:r>
          </a:p>
          <a:p>
            <a:r>
              <a:rPr lang="en-US" dirty="0" smtClean="0"/>
              <a:t>Difference:</a:t>
            </a:r>
          </a:p>
          <a:p>
            <a:pPr lvl="1"/>
            <a:r>
              <a:rPr lang="en-US" dirty="0" smtClean="0"/>
              <a:t>Are two 2008 Lamborghini Gallardo’s equal?</a:t>
            </a:r>
          </a:p>
          <a:p>
            <a:pPr lvl="2"/>
            <a:r>
              <a:rPr lang="en-US" dirty="0" smtClean="0"/>
              <a:t>Theoretically, it depends on the </a:t>
            </a:r>
            <a:r>
              <a:rPr lang="en-US" i="1" dirty="0" smtClean="0"/>
              <a:t>context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 – Craps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: </a:t>
            </a:r>
            <a:r>
              <a:rPr lang="en-US" sz="1800" dirty="0" err="1" smtClean="0">
                <a:solidFill>
                  <a:srgbClr val="2B91AF"/>
                </a:solidFill>
              </a:rPr>
              <a:t>IEquatable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…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00"/>
                </a:solidFill>
              </a:rPr>
              <a:t> Equals(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other)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</a:rPr>
              <a:t> (other == </a:t>
            </a:r>
            <a:r>
              <a:rPr lang="en-US" sz="1800" b="1" dirty="0" smtClean="0">
                <a:solidFill>
                  <a:srgbClr val="0000FF"/>
                </a:solidFill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false</a:t>
            </a:r>
            <a:r>
              <a:rPr lang="en-US" sz="1800" b="1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die1 == other.die1 &amp;&amp; die2 == other.die2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|| die1 == other.die2 &amp;&amp; die2 == other.die1;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 – Craps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override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00"/>
                </a:solidFill>
              </a:rPr>
              <a:t> Equals(</a:t>
            </a:r>
            <a:r>
              <a:rPr lang="en-US" sz="1800" dirty="0" smtClean="0">
                <a:solidFill>
                  <a:srgbClr val="0000FF"/>
                </a:solidFill>
              </a:rPr>
              <a:t>object</a:t>
            </a:r>
            <a:r>
              <a:rPr lang="en-US" sz="1800" dirty="0" smtClean="0">
                <a:solidFill>
                  <a:srgbClr val="000000"/>
                </a:solidFill>
              </a:rPr>
              <a:t> other)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</a:rPr>
              <a:t> (other == </a:t>
            </a:r>
            <a:r>
              <a:rPr lang="en-US" sz="1800" b="1" dirty="0" smtClean="0">
                <a:solidFill>
                  <a:srgbClr val="0000FF"/>
                </a:solidFill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false</a:t>
            </a:r>
            <a:r>
              <a:rPr lang="en-US" sz="1800" b="1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</a:rPr>
              <a:t>object</a:t>
            </a:r>
            <a:r>
              <a:rPr lang="en-US" sz="1800" b="1" dirty="0" err="1" smtClean="0">
                <a:solidFill>
                  <a:srgbClr val="000000"/>
                </a:solidFill>
              </a:rPr>
              <a:t>.ReferenceEquals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this</a:t>
            </a:r>
            <a:r>
              <a:rPr lang="en-US" sz="1800" b="1" dirty="0" smtClean="0">
                <a:solidFill>
                  <a:srgbClr val="000000"/>
                </a:solidFill>
              </a:rPr>
              <a:t>, other))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true</a:t>
            </a:r>
            <a:r>
              <a:rPr lang="en-US" sz="1800" b="1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</a:rPr>
              <a:t>this</a:t>
            </a:r>
            <a:r>
              <a:rPr lang="en-US" sz="1800" b="1" dirty="0" err="1" smtClean="0">
                <a:solidFill>
                  <a:srgbClr val="000000"/>
                </a:solidFill>
              </a:rPr>
              <a:t>.GetType</a:t>
            </a:r>
            <a:r>
              <a:rPr lang="en-US" sz="1800" b="1" dirty="0" smtClean="0">
                <a:solidFill>
                  <a:srgbClr val="000000"/>
                </a:solidFill>
              </a:rPr>
              <a:t>() != </a:t>
            </a:r>
            <a:r>
              <a:rPr lang="en-US" sz="1800" b="1" dirty="0" err="1" smtClean="0">
                <a:solidFill>
                  <a:srgbClr val="000000"/>
                </a:solidFill>
              </a:rPr>
              <a:t>other.GetType</a:t>
            </a:r>
            <a:r>
              <a:rPr lang="en-US" sz="1800" b="1" dirty="0" smtClean="0">
                <a:solidFill>
                  <a:srgbClr val="000000"/>
                </a:solidFill>
              </a:rPr>
              <a:t>())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false</a:t>
            </a:r>
            <a:r>
              <a:rPr lang="en-US" sz="1800" b="1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smtClean="0">
                <a:solidFill>
                  <a:srgbClr val="0000FF"/>
                </a:solidFill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</a:rPr>
              <a:t> Equals(other </a:t>
            </a:r>
            <a:r>
              <a:rPr lang="en-US" sz="1800" b="1" dirty="0" smtClean="0">
                <a:solidFill>
                  <a:srgbClr val="0000FF"/>
                </a:solidFill>
              </a:rPr>
              <a:t>as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2B91AF"/>
                </a:solidFill>
              </a:rPr>
              <a:t>DiceRoll</a:t>
            </a:r>
            <a:r>
              <a:rPr lang="en-US" sz="1800" b="1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 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 – Craps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     … 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DiceRoll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RollDice</a:t>
            </a:r>
            <a:r>
              <a:rPr lang="en-US" sz="1800" dirty="0" smtClean="0">
                <a:solidFill>
                  <a:srgbClr val="000000"/>
                </a:solidFill>
              </a:rPr>
              <a:t>()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</a:t>
            </a:r>
            <a:r>
              <a:rPr lang="en-US" sz="1800" b="1" dirty="0" smtClean="0">
                <a:solidFill>
                  <a:srgbClr val="000000"/>
                </a:solidFill>
              </a:rPr>
              <a:t>       </a:t>
            </a:r>
            <a:r>
              <a:rPr lang="en-US" sz="1800" b="1" dirty="0" smtClean="0">
                <a:solidFill>
                  <a:srgbClr val="0000FF"/>
                </a:solidFill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2B91AF"/>
                </a:solidFill>
              </a:rPr>
              <a:t>DiceRoll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</a:rPr>
              <a:t>random.Next</a:t>
            </a:r>
            <a:r>
              <a:rPr lang="en-US" sz="1800" b="1" dirty="0" smtClean="0">
                <a:solidFill>
                  <a:srgbClr val="000000"/>
                </a:solidFill>
              </a:rPr>
              <a:t>(0,5), </a:t>
            </a:r>
            <a:r>
              <a:rPr lang="en-US" sz="1800" b="1" dirty="0" err="1" smtClean="0">
                <a:solidFill>
                  <a:srgbClr val="000000"/>
                </a:solidFill>
              </a:rPr>
              <a:t>random.Next</a:t>
            </a:r>
            <a:r>
              <a:rPr lang="en-US" sz="1800" b="1" dirty="0" smtClean="0">
                <a:solidFill>
                  <a:srgbClr val="000000"/>
                </a:solidFill>
              </a:rPr>
              <a:t>(0,5));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 lvl="0"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only way to create a </a:t>
            </a:r>
            <a:r>
              <a:rPr lang="en-US" dirty="0" err="1" smtClean="0">
                <a:solidFill>
                  <a:srgbClr val="000000"/>
                </a:solidFill>
              </a:rPr>
              <a:t>DiceRoll</a:t>
            </a:r>
            <a:r>
              <a:rPr lang="en-US" dirty="0" smtClean="0">
                <a:solidFill>
                  <a:srgbClr val="000000"/>
                </a:solidFill>
              </a:rPr>
              <a:t>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expected, all value types have value-based equality.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a = 1.2;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b = 1.2;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bool</a:t>
            </a:r>
            <a:r>
              <a:rPr lang="en-US" dirty="0" smtClean="0"/>
              <a:t> </a:t>
            </a:r>
            <a:r>
              <a:rPr lang="en-US" dirty="0" err="1" smtClean="0"/>
              <a:t>areEqual</a:t>
            </a:r>
            <a:r>
              <a:rPr lang="en-US" dirty="0" smtClean="0"/>
              <a:t> =  a == b; </a:t>
            </a:r>
            <a:r>
              <a:rPr lang="en-US" dirty="0" smtClean="0">
                <a:solidFill>
                  <a:srgbClr val="92D050"/>
                </a:solidFill>
              </a:rPr>
              <a:t> // true.</a:t>
            </a:r>
          </a:p>
          <a:p>
            <a:r>
              <a:rPr lang="en-US" dirty="0" smtClean="0"/>
              <a:t>Strings also have value equality.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name =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“Crawfis”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instructor =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“Crawfis”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bool</a:t>
            </a:r>
            <a:r>
              <a:rPr lang="en-US" dirty="0" smtClean="0"/>
              <a:t> </a:t>
            </a:r>
            <a:r>
              <a:rPr lang="en-US" dirty="0" err="1" smtClean="0"/>
              <a:t>areEqual</a:t>
            </a:r>
            <a:r>
              <a:rPr lang="en-US" dirty="0" smtClean="0"/>
              <a:t> =  a == b; </a:t>
            </a:r>
            <a:r>
              <a:rPr lang="en-US" dirty="0" smtClean="0">
                <a:solidFill>
                  <a:srgbClr val="92D050"/>
                </a:solidFill>
              </a:rPr>
              <a:t> //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default equality for classes?</a:t>
            </a:r>
          </a:p>
          <a:p>
            <a:r>
              <a:rPr lang="en-US" dirty="0" smtClean="0"/>
              <a:t>In C++ there is none.</a:t>
            </a:r>
          </a:p>
          <a:p>
            <a:r>
              <a:rPr lang="en-US" dirty="0" smtClean="0"/>
              <a:t>In C# there is. It is referential equality.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foo</a:t>
            </a:r>
            <a:r>
              <a:rPr lang="en-US" sz="2400" dirty="0" smtClean="0"/>
              <a:t> {…};</a:t>
            </a:r>
          </a:p>
          <a:p>
            <a:pPr lvl="1"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 A =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foo</a:t>
            </a:r>
            <a:r>
              <a:rPr lang="en-US" sz="2400" dirty="0" smtClean="0"/>
              <a:t>();</a:t>
            </a:r>
          </a:p>
          <a:p>
            <a:pPr lvl="1"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 B =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foo</a:t>
            </a:r>
            <a:r>
              <a:rPr lang="en-US" sz="2400" dirty="0" smtClean="0"/>
              <a:t>();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bool</a:t>
            </a:r>
            <a:r>
              <a:rPr lang="en-US" sz="2400" dirty="0" smtClean="0"/>
              <a:t> </a:t>
            </a:r>
            <a:r>
              <a:rPr lang="en-US" sz="2400" dirty="0" err="1" smtClean="0"/>
              <a:t>areEqual</a:t>
            </a:r>
            <a:r>
              <a:rPr lang="en-US" sz="2400" dirty="0" smtClean="0"/>
              <a:t> =  A == B; </a:t>
            </a:r>
            <a:r>
              <a:rPr lang="en-US" sz="2400" dirty="0" smtClean="0">
                <a:solidFill>
                  <a:srgbClr val="92D050"/>
                </a:solidFill>
              </a:rPr>
              <a:t> // </a:t>
            </a:r>
            <a:r>
              <a:rPr lang="en-US" sz="2400" b="1" dirty="0" smtClean="0">
                <a:solidFill>
                  <a:srgbClr val="92D050"/>
                </a:solidFill>
              </a:rPr>
              <a:t>false</a:t>
            </a:r>
            <a:r>
              <a:rPr lang="en-US" sz="2400" dirty="0" smtClean="0">
                <a:solidFill>
                  <a:srgbClr val="92D050"/>
                </a:solidFill>
              </a:rPr>
              <a:t>.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 C = A;  </a:t>
            </a:r>
            <a:r>
              <a:rPr lang="en-US" sz="2400" dirty="0" smtClean="0">
                <a:solidFill>
                  <a:srgbClr val="92D050"/>
                </a:solidFill>
              </a:rPr>
              <a:t>// C refers to the same instance as A.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bool</a:t>
            </a:r>
            <a:r>
              <a:rPr lang="en-US" sz="2400" dirty="0" smtClean="0"/>
              <a:t> </a:t>
            </a:r>
            <a:r>
              <a:rPr lang="en-US" sz="2400" dirty="0" err="1" smtClean="0"/>
              <a:t>areEqual</a:t>
            </a:r>
            <a:r>
              <a:rPr lang="en-US" sz="2400" dirty="0" smtClean="0"/>
              <a:t> =  C == A; </a:t>
            </a:r>
            <a:r>
              <a:rPr lang="en-US" sz="2400" dirty="0" smtClean="0">
                <a:solidFill>
                  <a:srgbClr val="92D050"/>
                </a:solidFill>
              </a:rPr>
              <a:t> // </a:t>
            </a:r>
            <a:r>
              <a:rPr lang="en-US" sz="2400" b="1" dirty="0" smtClean="0">
                <a:solidFill>
                  <a:srgbClr val="92D050"/>
                </a:solidFill>
              </a:rPr>
              <a:t>true</a:t>
            </a:r>
            <a:r>
              <a:rPr lang="en-US" sz="2400" dirty="0" smtClean="0">
                <a:solidFill>
                  <a:srgbClr val="92D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Subtleties: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[] a = {0,1,2,3};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[] b = {0,1,2,3};</a:t>
            </a: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[] a = {0,1,2,3};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[] b = a;</a:t>
            </a: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[] a = </a:t>
            </a:r>
            <a:r>
              <a:rPr lang="en-US" dirty="0" smtClean="0">
                <a:solidFill>
                  <a:srgbClr val="0070C0"/>
                </a:solidFill>
              </a:rPr>
              <a:t>null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[] b = </a:t>
            </a:r>
            <a:r>
              <a:rPr lang="en-US" dirty="0" smtClean="0">
                <a:solidFill>
                  <a:srgbClr val="0070C0"/>
                </a:solidFill>
              </a:rPr>
              <a:t>null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4114800" y="2133600"/>
            <a:ext cx="2590800" cy="533400"/>
          </a:xfrm>
          <a:prstGeom prst="wedgeEllipseCallout">
            <a:avLst>
              <a:gd name="adj1" fmla="val -59336"/>
              <a:gd name="adj2" fmla="val 20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 == b  =&gt; false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4114800" y="3657600"/>
            <a:ext cx="2590800" cy="533400"/>
          </a:xfrm>
          <a:prstGeom prst="wedgeEllipseCallout">
            <a:avLst>
              <a:gd name="adj1" fmla="val -59336"/>
              <a:gd name="adj2" fmla="val 20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 == b  =&gt; true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3505200" y="5105400"/>
            <a:ext cx="2590800" cy="533400"/>
          </a:xfrm>
          <a:prstGeom prst="wedgeEllipseCallout">
            <a:avLst>
              <a:gd name="adj1" fmla="val -59336"/>
              <a:gd name="adj2" fmla="val 20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 == b  =&gt; true!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build="allAtOnce" animBg="1"/>
      <p:bldP spid="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equality for </a:t>
            </a:r>
            <a:r>
              <a:rPr lang="en-US" dirty="0" err="1" smtClean="0"/>
              <a:t>structs</a:t>
            </a:r>
            <a:r>
              <a:rPr lang="en-US" dirty="0" smtClean="0"/>
              <a:t> is simply the </a:t>
            </a:r>
            <a:r>
              <a:rPr lang="en-US" dirty="0" err="1" smtClean="0"/>
              <a:t>pairwise</a:t>
            </a:r>
            <a:r>
              <a:rPr lang="en-US" dirty="0" smtClean="0"/>
              <a:t> comparison between each of its fields.</a:t>
            </a:r>
          </a:p>
          <a:p>
            <a:r>
              <a:rPr lang="en-US" dirty="0" smtClean="0"/>
              <a:t>That is, two </a:t>
            </a:r>
            <a:r>
              <a:rPr lang="en-US" dirty="0" err="1" smtClean="0"/>
              <a:t>structs</a:t>
            </a:r>
            <a:r>
              <a:rPr lang="en-US" dirty="0" smtClean="0"/>
              <a:t> are equal if all of their fields are equal.</a:t>
            </a:r>
          </a:p>
          <a:p>
            <a:pPr lvl="1"/>
            <a:r>
              <a:rPr lang="en-US" dirty="0" smtClean="0"/>
              <a:t>Value-based field are compared by value.</a:t>
            </a:r>
          </a:p>
          <a:p>
            <a:pPr lvl="1"/>
            <a:r>
              <a:rPr lang="en-US" dirty="0" smtClean="0"/>
              <a:t>Reference fields are compared by reference (by default).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actually </a:t>
            </a:r>
            <a:r>
              <a:rPr lang="en-US" b="1" i="1" dirty="0" smtClean="0"/>
              <a:t>five </a:t>
            </a:r>
            <a:r>
              <a:rPr lang="en-US" dirty="0" smtClean="0"/>
              <a:t>protocols or methods that you can use to test for equality.</a:t>
            </a:r>
          </a:p>
          <a:p>
            <a:r>
              <a:rPr lang="en-US" dirty="0" smtClean="0"/>
              <a:t>They may provide different results!!!</a:t>
            </a:r>
          </a:p>
          <a:p>
            <a:pPr lvl="1"/>
            <a:r>
              <a:rPr lang="en-US" dirty="0" smtClean="0"/>
              <a:t>Witness one says they are the same.</a:t>
            </a:r>
          </a:p>
          <a:p>
            <a:pPr lvl="1"/>
            <a:r>
              <a:rPr lang="en-US" dirty="0" smtClean="0"/>
              <a:t>Witness two says they are different.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Operators for equality (== and !=).</a:t>
            </a:r>
          </a:p>
          <a:p>
            <a:r>
              <a:rPr lang="en-US" dirty="0" smtClean="0"/>
              <a:t>Recall that all operators are defined as static methods for a type.</a:t>
            </a:r>
          </a:p>
          <a:p>
            <a:pPr lvl="1"/>
            <a:r>
              <a:rPr lang="en-US" dirty="0" smtClean="0"/>
              <a:t>If there are different types on each side of the conditional, the compiler decides which type to use.</a:t>
            </a:r>
          </a:p>
          <a:p>
            <a:r>
              <a:rPr lang="en-US" dirty="0" smtClean="0"/>
              <a:t>All types have these operators defined.</a:t>
            </a:r>
          </a:p>
          <a:p>
            <a:pPr lvl="1"/>
            <a:r>
              <a:rPr lang="en-US" dirty="0" smtClean="0"/>
              <a:t>Unlike C++.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459_CSharp_04_Inheritance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CSE459_CSharp_04_Inheritance</Template>
  <TotalTime>497</TotalTime>
  <Words>1360</Words>
  <Application>Microsoft Office PowerPoint</Application>
  <PresentationFormat>On-screen Show (4:3)</PresentationFormat>
  <Paragraphs>262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CSE459_CSharp_04_Inheritance</vt:lpstr>
      <vt:lpstr>Programming in C#  Equality</vt:lpstr>
      <vt:lpstr>Equality</vt:lpstr>
      <vt:lpstr>Equality</vt:lpstr>
      <vt:lpstr>Default Equality</vt:lpstr>
      <vt:lpstr>Default Equality</vt:lpstr>
      <vt:lpstr>Default Equality</vt:lpstr>
      <vt:lpstr>Default Equality</vt:lpstr>
      <vt:lpstr>Testing for Equality</vt:lpstr>
      <vt:lpstr>Testing for Equality</vt:lpstr>
      <vt:lpstr>Testing for Equality</vt:lpstr>
      <vt:lpstr>Testing for Equality</vt:lpstr>
      <vt:lpstr>Testing for Equality</vt:lpstr>
      <vt:lpstr>The IEquatable&lt;T&gt; interface</vt:lpstr>
      <vt:lpstr>Overriding Equality</vt:lpstr>
      <vt:lpstr>Overriding Equality</vt:lpstr>
      <vt:lpstr>Equality Semantics</vt:lpstr>
      <vt:lpstr>Overriding GetHashCode</vt:lpstr>
      <vt:lpstr>Overriding GetHashCode</vt:lpstr>
      <vt:lpstr>Overriding GetHashCode</vt:lpstr>
      <vt:lpstr>Overriding Equals</vt:lpstr>
      <vt:lpstr>Overriding == and !=</vt:lpstr>
      <vt:lpstr>Example - Craps</vt:lpstr>
      <vt:lpstr>Example - Craps</vt:lpstr>
      <vt:lpstr>Example - Craps</vt:lpstr>
      <vt:lpstr>Example - Craps</vt:lpstr>
      <vt:lpstr>Example - Craps</vt:lpstr>
      <vt:lpstr>Example - Craps</vt:lpstr>
      <vt:lpstr>Design Principle</vt:lpstr>
      <vt:lpstr>Avoiding all of this</vt:lpstr>
      <vt:lpstr>Example2 – Craps class</vt:lpstr>
      <vt:lpstr>Example2 – Craps class</vt:lpstr>
      <vt:lpstr>Example2 – Craps class</vt:lpstr>
      <vt:lpstr>Programming in C#  Equality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Equality and Comparison</dc:title>
  <dc:creator>Roger Crawfis</dc:creator>
  <cp:lastModifiedBy>Roger Crawfis</cp:lastModifiedBy>
  <cp:revision>40</cp:revision>
  <dcterms:created xsi:type="dcterms:W3CDTF">2008-02-06T18:55:46Z</dcterms:created>
  <dcterms:modified xsi:type="dcterms:W3CDTF">2008-02-07T03:16:48Z</dcterms:modified>
</cp:coreProperties>
</file>