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337" r:id="rId3"/>
    <p:sldId id="330" r:id="rId4"/>
    <p:sldId id="340" r:id="rId5"/>
    <p:sldId id="338" r:id="rId6"/>
    <p:sldId id="33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6AEFF-9BB6-45DF-9ADE-7AD43D1AC13A}" type="slidenum">
              <a:rPr lang="cs-CZ"/>
              <a:pPr/>
              <a:t>3</a:t>
            </a:fld>
            <a:endParaRPr lang="cs-CZ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 lIns="91568" tIns="45784" rIns="91568" bIns="45784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98F3-D0E0-4A53-803B-1F1D7A1675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(Sortin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instances of a type has many of the same properties and pitfalls as testing for equality.</a:t>
            </a:r>
          </a:p>
          <a:p>
            <a:r>
              <a:rPr lang="en-US" dirty="0" smtClean="0"/>
              <a:t>Equality is generally more fussy.</a:t>
            </a:r>
          </a:p>
          <a:p>
            <a:r>
              <a:rPr lang="en-US" dirty="0" smtClean="0"/>
              <a:t>Only two protocols for a type </a:t>
            </a:r>
            <a:r>
              <a:rPr lang="en-US" dirty="0" smtClean="0"/>
              <a:t>providing its own </a:t>
            </a:r>
            <a:r>
              <a:rPr lang="en-US" dirty="0" smtClean="0"/>
              <a:t>comparison: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IComparable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The &gt; and &lt; operators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IComparable</a:t>
            </a:r>
            <a:endParaRPr lang="en-GB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The </a:t>
            </a:r>
            <a:r>
              <a:rPr lang="en-GB" sz="2800" dirty="0" err="1" smtClean="0"/>
              <a:t>IComparable</a:t>
            </a:r>
            <a:r>
              <a:rPr lang="en-GB" sz="2800" dirty="0" smtClean="0"/>
              <a:t>&lt;T&gt; and </a:t>
            </a:r>
            <a:r>
              <a:rPr lang="en-GB" sz="2800" dirty="0" err="1" smtClean="0"/>
              <a:t>IComparable</a:t>
            </a:r>
            <a:r>
              <a:rPr lang="en-GB" sz="2800" dirty="0" smtClean="0"/>
              <a:t> interfaces </a:t>
            </a:r>
            <a:r>
              <a:rPr lang="en-GB" sz="2800" dirty="0" smtClean="0"/>
              <a:t>allow for sorting or ordering of a collection</a:t>
            </a:r>
            <a:r>
              <a:rPr lang="en-GB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They are used in the </a:t>
            </a:r>
            <a:r>
              <a:rPr lang="en-GB" sz="2800" dirty="0" err="1" smtClean="0"/>
              <a:t>Array.Sort</a:t>
            </a:r>
            <a:r>
              <a:rPr lang="en-GB" sz="2800" dirty="0" smtClean="0"/>
              <a:t> method.</a:t>
            </a:r>
            <a:endParaRPr lang="en-GB" sz="2800" dirty="0" smtClean="0"/>
          </a:p>
          <a:p>
            <a:pPr marL="400050" lvl="1" indent="0" eaLnBrk="0" hangingPunct="0"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en-GB" sz="1600" kern="1200" dirty="0" smtClean="0">
                <a:solidFill>
                  <a:srgbClr val="0033CC"/>
                </a:solidFill>
                <a:latin typeface="Arial" charset="0"/>
              </a:rPr>
              <a:t/>
            </a:r>
            <a:br>
              <a:rPr lang="en-GB" sz="1600" kern="1200" dirty="0" smtClean="0">
                <a:solidFill>
                  <a:srgbClr val="0033CC"/>
                </a:solidFill>
                <a:latin typeface="Arial" charset="0"/>
              </a:rPr>
            </a:br>
            <a:r>
              <a:rPr lang="en-GB" sz="1600" kern="1200" dirty="0" smtClean="0">
                <a:solidFill>
                  <a:srgbClr val="0033CC"/>
                </a:solidFill>
                <a:latin typeface="Arial" charset="0"/>
              </a:rPr>
              <a:t>public </a:t>
            </a:r>
            <a:r>
              <a:rPr lang="en-GB" sz="1600" kern="1200" dirty="0" smtClean="0">
                <a:solidFill>
                  <a:srgbClr val="0033CC"/>
                </a:solidFill>
                <a:latin typeface="Arial" charset="0"/>
              </a:rPr>
              <a:t>interface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600" b="1" kern="1200" dirty="0" err="1" smtClean="0">
                <a:solidFill>
                  <a:srgbClr val="000000"/>
                </a:solidFill>
                <a:latin typeface="Arial" charset="0"/>
              </a:rPr>
              <a:t>IComparable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&lt;T&gt;{</a:t>
            </a:r>
          </a:p>
          <a:p>
            <a:pPr marL="400050" lvl="1" indent="0" eaLnBrk="0" hangingPunct="0"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GB" sz="1600" kern="1200" dirty="0" smtClean="0">
                <a:solidFill>
                  <a:srgbClr val="0033CC"/>
                </a:solidFill>
                <a:latin typeface="Arial" charset="0"/>
              </a:rPr>
              <a:t>int</a:t>
            </a:r>
            <a:r>
              <a:rPr lang="en-GB" sz="1600" b="1" kern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1600" b="1" kern="1200" dirty="0" err="1" smtClean="0">
                <a:solidFill>
                  <a:srgbClr val="000000"/>
                </a:solidFill>
                <a:latin typeface="Arial" charset="0"/>
              </a:rPr>
              <a:t>CompareTo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(T other); </a:t>
            </a:r>
            <a:r>
              <a:rPr lang="en-GB" sz="1600" kern="1200" dirty="0" smtClean="0">
                <a:solidFill>
                  <a:srgbClr val="008080"/>
                </a:solidFill>
                <a:latin typeface="Arial" charset="0"/>
              </a:rPr>
              <a:t>// -1 if this &lt; other, 0 if this == </a:t>
            </a:r>
            <a:r>
              <a:rPr lang="en-GB" sz="1600" kern="1200" dirty="0" smtClean="0">
                <a:solidFill>
                  <a:srgbClr val="008080"/>
                </a:solidFill>
                <a:latin typeface="Arial" charset="0"/>
              </a:rPr>
              <a:t>other, </a:t>
            </a:r>
            <a:r>
              <a:rPr lang="en-GB" sz="1600" kern="1200" dirty="0" smtClean="0">
                <a:solidFill>
                  <a:srgbClr val="008080"/>
                </a:solidFill>
                <a:latin typeface="Arial" charset="0"/>
              </a:rPr>
              <a:t>1 if this &gt; </a:t>
            </a:r>
            <a:r>
              <a:rPr lang="en-GB" sz="1600" kern="1200" dirty="0" smtClean="0">
                <a:solidFill>
                  <a:srgbClr val="008080"/>
                </a:solidFill>
                <a:latin typeface="Arial" charset="0"/>
              </a:rPr>
              <a:t>other</a:t>
            </a:r>
            <a:endParaRPr lang="de-DE" sz="1600" kern="1200" dirty="0" smtClean="0">
              <a:solidFill>
                <a:srgbClr val="000000"/>
              </a:solidFill>
              <a:latin typeface="Arial" charset="0"/>
            </a:endParaRPr>
          </a:p>
          <a:p>
            <a:pPr marL="400050" lvl="1" indent="0" eaLnBrk="0" hangingPunct="0"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de-DE" sz="1600" kern="1200" dirty="0" smtClean="0">
                <a:solidFill>
                  <a:srgbClr val="000000"/>
                </a:solidFill>
                <a:latin typeface="Arial" charset="0"/>
              </a:rPr>
              <a:t>}</a:t>
            </a:r>
            <a:r>
              <a:rPr lang="en-GB" sz="1600" kern="12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400050" lvl="1" indent="0" eaLnBrk="0" hangingPunct="0"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endParaRPr lang="en-GB" sz="1600" kern="1200" dirty="0" smtClean="0">
              <a:solidFill>
                <a:srgbClr val="000000"/>
              </a:solidFill>
              <a:latin typeface="Arial" charset="0"/>
            </a:endParaRPr>
          </a:p>
          <a:p>
            <a:pPr marL="1257300" lvl="3" indent="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en-GB" sz="1800" kern="1200" dirty="0" smtClean="0">
                <a:solidFill>
                  <a:srgbClr val="000000"/>
                </a:solidFill>
                <a:latin typeface="Arial" charset="0"/>
              </a:rPr>
              <a:t>5.CompareTo(7)     =&gt; -1</a:t>
            </a:r>
          </a:p>
          <a:p>
            <a:pPr marL="1257300" lvl="3" indent="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en-GB" sz="1800" kern="1200" dirty="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GB" sz="1800" kern="1200" dirty="0" err="1" smtClean="0">
                <a:solidFill>
                  <a:srgbClr val="000000"/>
                </a:solidFill>
                <a:latin typeface="Arial" charset="0"/>
              </a:rPr>
              <a:t>World”.CompareTo</a:t>
            </a:r>
            <a:r>
              <a:rPr lang="en-GB" sz="1800" kern="1200" dirty="0" smtClean="0">
                <a:solidFill>
                  <a:srgbClr val="000000"/>
                </a:solidFill>
                <a:latin typeface="Arial" charset="0"/>
              </a:rPr>
              <a:t>(“Hello”)      =&gt; 1</a:t>
            </a:r>
          </a:p>
          <a:p>
            <a:pPr marL="1257300" lvl="3" indent="0" eaLnBrk="0" hangingPunct="0">
              <a:lnSpc>
                <a:spcPct val="150000"/>
              </a:lnSpc>
              <a:spcBef>
                <a:spcPct val="0"/>
              </a:spcBef>
              <a:buClrTx/>
              <a:buSzTx/>
              <a:buNone/>
              <a:tabLst>
                <a:tab pos="355600" algn="l"/>
              </a:tabLst>
            </a:pPr>
            <a:r>
              <a:rPr lang="en-GB" sz="1800" kern="1200" dirty="0" smtClean="0">
                <a:solidFill>
                  <a:srgbClr val="000000"/>
                </a:solidFill>
                <a:latin typeface="Arial" charset="0"/>
              </a:rPr>
              <a:t>32.CompareTo(8*4)      =&gt; 0</a:t>
            </a:r>
            <a:endParaRPr lang="en-GB" sz="1800" kern="1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Classes implementing </a:t>
            </a:r>
            <a:r>
              <a:rPr lang="en-GB" sz="2800" dirty="0" err="1" smtClean="0"/>
              <a:t>IComparable</a:t>
            </a:r>
            <a:r>
              <a:rPr lang="en-GB" sz="2800" dirty="0" smtClean="0"/>
              <a:t> are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Values types like Int32, Double, </a:t>
            </a:r>
            <a:r>
              <a:rPr lang="en-GB" dirty="0" err="1" smtClean="0"/>
              <a:t>DateTime</a:t>
            </a:r>
            <a:r>
              <a:rPr lang="en-GB" dirty="0" smtClean="0"/>
              <a:t>, …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class </a:t>
            </a:r>
            <a:r>
              <a:rPr lang="en-GB" dirty="0" err="1" smtClean="0"/>
              <a:t>Enum</a:t>
            </a:r>
            <a:r>
              <a:rPr lang="en-GB" dirty="0" smtClean="0"/>
              <a:t> as base class of all enumeration types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class String</a:t>
            </a:r>
            <a:endParaRPr lang="en-GB" sz="32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Defines a type to be </a:t>
            </a:r>
            <a:r>
              <a:rPr lang="en-GB" sz="2800" i="1" dirty="0" smtClean="0"/>
              <a:t>is-a</a:t>
            </a:r>
            <a:r>
              <a:rPr lang="en-GB" sz="2800" dirty="0" smtClean="0"/>
              <a:t> </a:t>
            </a:r>
            <a:r>
              <a:rPr lang="en-GB" sz="2800" dirty="0" err="1" smtClean="0"/>
              <a:t>IComparable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&gt; and &lt;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types that have a clear context independent concept of less than and greater than should implement the &lt; and &gt; operators. </a:t>
            </a:r>
          </a:p>
          <a:p>
            <a:r>
              <a:rPr lang="en-US" dirty="0" smtClean="0"/>
              <a:t>These are compiled statically into the code, making value types more efficient.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(Sortin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526</TotalTime>
  <Words>191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CSE459_CSharp_04_Inheritance</vt:lpstr>
      <vt:lpstr>Programming in C#  Comparison (Sorting)</vt:lpstr>
      <vt:lpstr>Comparison</vt:lpstr>
      <vt:lpstr>IComparable</vt:lpstr>
      <vt:lpstr>IComparable</vt:lpstr>
      <vt:lpstr>The &gt; and &lt; operators</vt:lpstr>
      <vt:lpstr>Programming in C#  Comparison (Sorting)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Equality and Comparison</dc:title>
  <dc:creator>Roger Crawfis</dc:creator>
  <cp:lastModifiedBy>Roger Crawfis</cp:lastModifiedBy>
  <cp:revision>44</cp:revision>
  <dcterms:created xsi:type="dcterms:W3CDTF">2008-02-06T18:55:46Z</dcterms:created>
  <dcterms:modified xsi:type="dcterms:W3CDTF">2008-02-07T18:23:08Z</dcterms:modified>
</cp:coreProperties>
</file>