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69" r:id="rId19"/>
    <p:sldId id="274" r:id="rId20"/>
    <p:sldId id="280" r:id="rId21"/>
    <p:sldId id="277" r:id="rId22"/>
    <p:sldId id="276" r:id="rId23"/>
    <p:sldId id="275" r:id="rId24"/>
    <p:sldId id="278" r:id="rId25"/>
    <p:sldId id="279" r:id="rId26"/>
    <p:sldId id="281" r:id="rId27"/>
    <p:sldId id="282" r:id="rId28"/>
    <p:sldId id="291" r:id="rId29"/>
    <p:sldId id="289" r:id="rId30"/>
    <p:sldId id="283" r:id="rId31"/>
    <p:sldId id="292" r:id="rId32"/>
    <p:sldId id="293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294" r:id="rId41"/>
    <p:sldId id="295" r:id="rId42"/>
    <p:sldId id="303" r:id="rId43"/>
    <p:sldId id="304" r:id="rId44"/>
    <p:sldId id="305" r:id="rId45"/>
    <p:sldId id="306" r:id="rId46"/>
    <p:sldId id="307" r:id="rId47"/>
    <p:sldId id="308" r:id="rId48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1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551" y="0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9758"/>
            <a:ext cx="5588000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551" y="8817904"/>
            <a:ext cx="302683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28170F3-AA36-4B1B-8FEE-526D6D64C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21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9" name="Picture 12" descr="brutus w_typ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858000" y="1524000"/>
            <a:ext cx="21336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F0967D-37C4-4C31-92F0-B6755DFAB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DB4E-9ADC-40FB-B05F-15DCFD62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8094-0350-400A-B16E-03287A157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94DFB-D5A3-4D90-A69E-E1609B56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FD08-C512-4AE2-96D1-B4C6704CA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DD40-55A3-45BF-8B80-33B3902B9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24427-5AE0-44E7-A370-FAC78F955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10B-EAC1-4E01-9B56-32863A2F8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EFAF-49D4-4227-BE16-158378E7E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EFB70-8254-4060-9370-57E33D617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0DD5-CB3D-4645-B9AB-C8B736A88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rgbClr val="AEAE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71199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itchFamily="34" charset="0"/>
              </a:defRPr>
            </a:lvl1pPr>
          </a:lstStyle>
          <a:p>
            <a:pPr>
              <a:defRPr/>
            </a:pPr>
            <a:fld id="{367898CF-4241-424D-B22C-001CC68EC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1" descr="brutus w_type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7010400" y="152400"/>
            <a:ext cx="152400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A0808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A Fire-side Chat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	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 and Effectiveness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Your Host,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i="1" dirty="0" smtClean="0"/>
              <a:t>Prof. Roger Crawfis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i="1" dirty="0" smtClean="0"/>
              <a:t>Computer Science &amp; Engineering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400" i="1" dirty="0" smtClean="0"/>
              <a:t>The Ohio State University</a:t>
            </a:r>
            <a:endParaRPr lang="en-US" i="1" dirty="0" smtClean="0"/>
          </a:p>
        </p:txBody>
      </p:sp>
      <p:sp>
        <p:nvSpPr>
          <p:cNvPr id="4" name="Oval Callout 3"/>
          <p:cNvSpPr/>
          <p:nvPr/>
        </p:nvSpPr>
        <p:spPr bwMode="auto">
          <a:xfrm>
            <a:off x="4495800" y="3200400"/>
            <a:ext cx="2514600" cy="838200"/>
          </a:xfrm>
          <a:prstGeom prst="wedgeEllipseCallout">
            <a:avLst>
              <a:gd name="adj1" fmla="val -71699"/>
              <a:gd name="adj2" fmla="val 5202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Aka, an old fart!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Cry 3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95475"/>
            <a:ext cx="6096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FarCry</a:t>
            </a:r>
            <a:r>
              <a:rPr lang="en-US" dirty="0" smtClean="0"/>
              <a:t> 2</a:t>
            </a:r>
          </a:p>
          <a:p>
            <a:pPr lvl="1"/>
            <a:r>
              <a:rPr lang="en-US" dirty="0" smtClean="0"/>
              <a:t>I loved the scenery.</a:t>
            </a:r>
          </a:p>
          <a:p>
            <a:pPr lvl="1"/>
            <a:r>
              <a:rPr lang="en-US" dirty="0" smtClean="0"/>
              <a:t>Did not necessarily enjoy going through it over and over again.</a:t>
            </a:r>
          </a:p>
          <a:p>
            <a:r>
              <a:rPr lang="en-US" dirty="0" smtClean="0"/>
              <a:t>Diablo III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automatically create a level or game world that is “fun”?</a:t>
            </a:r>
          </a:p>
          <a:p>
            <a:pPr lvl="1"/>
            <a:r>
              <a:rPr lang="en-US" dirty="0" smtClean="0"/>
              <a:t>Does making it bigger and bigger make it more “fun”?</a:t>
            </a:r>
          </a:p>
          <a:p>
            <a:pPr lvl="1"/>
            <a:r>
              <a:rPr lang="en-US" dirty="0" smtClean="0"/>
              <a:t>What moments in a level induce a sense of awe or fear or …?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role does the terrain or map play?</a:t>
            </a:r>
          </a:p>
          <a:p>
            <a:r>
              <a:rPr lang="en-US" dirty="0" smtClean="0"/>
              <a:t>Does real-world terrain make a good level?</a:t>
            </a:r>
          </a:p>
          <a:p>
            <a:r>
              <a:rPr lang="en-US" dirty="0" smtClean="0"/>
              <a:t>Can any terrain be made “fun” or are some terrains intrinsically more “fun” than others?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Procedural Terrain generation</a:t>
            </a:r>
          </a:p>
          <a:p>
            <a:endParaRPr lang="en-US" dirty="0" smtClean="0"/>
          </a:p>
          <a:p>
            <a:r>
              <a:rPr lang="en-US" dirty="0" smtClean="0"/>
              <a:t>Procedural Levels in Infinite Super Mario</a:t>
            </a:r>
          </a:p>
          <a:p>
            <a:endParaRPr lang="en-US" dirty="0" smtClean="0"/>
          </a:p>
          <a:p>
            <a:r>
              <a:rPr lang="en-US" dirty="0" smtClean="0"/>
              <a:t>Procedurally Generated 2D Quake Arena levels.</a:t>
            </a:r>
          </a:p>
          <a:p>
            <a:endParaRPr lang="en-US" dirty="0" smtClean="0"/>
          </a:p>
          <a:p>
            <a:r>
              <a:rPr lang="en-US" dirty="0" smtClean="0"/>
              <a:t>Design Patterns for Game Levels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Mario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Nice problem as it is highly focused.</a:t>
            </a:r>
          </a:p>
          <a:p>
            <a:r>
              <a:rPr lang="en-US" dirty="0" smtClean="0"/>
              <a:t>Terrain is a 1D function.</a:t>
            </a:r>
          </a:p>
          <a:p>
            <a:r>
              <a:rPr lang="en-US" dirty="0" smtClean="0"/>
              <a:t>Coin and brick placement.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429000"/>
            <a:ext cx="2857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Infinite Super Mario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still get fairly complex.</a:t>
            </a:r>
          </a:p>
          <a:p>
            <a:r>
              <a:rPr lang="en-US" dirty="0" smtClean="0"/>
              <a:t>Multiple</a:t>
            </a:r>
            <a:br>
              <a:rPr lang="en-US" dirty="0" smtClean="0"/>
            </a:br>
            <a:r>
              <a:rPr lang="en-US" dirty="0" smtClean="0"/>
              <a:t>platforms</a:t>
            </a:r>
          </a:p>
          <a:p>
            <a:r>
              <a:rPr lang="en-US" dirty="0" smtClean="0"/>
              <a:t>Enemy</a:t>
            </a:r>
            <a:br>
              <a:rPr lang="en-US" dirty="0" smtClean="0"/>
            </a:br>
            <a:r>
              <a:rPr lang="en-US" dirty="0" smtClean="0"/>
              <a:t>placement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286000"/>
            <a:ext cx="48482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286250"/>
            <a:ext cx="3505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Infinite Super Mario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</a:p>
          <a:p>
            <a:pPr lvl="1"/>
            <a:r>
              <a:rPr lang="en-US" dirty="0" smtClean="0"/>
              <a:t>Assumption that what the user did in the past, they want to do again.</a:t>
            </a:r>
          </a:p>
          <a:p>
            <a:pPr lvl="1"/>
            <a:r>
              <a:rPr lang="en-US" dirty="0" smtClean="0"/>
              <a:t>Dissection of original into design patterns.</a:t>
            </a:r>
          </a:p>
          <a:p>
            <a:pPr lvl="2"/>
            <a:r>
              <a:rPr lang="en-US" dirty="0" smtClean="0"/>
              <a:t>4-horde</a:t>
            </a:r>
          </a:p>
          <a:p>
            <a:pPr lvl="2"/>
            <a:r>
              <a:rPr lang="en-US" dirty="0" smtClean="0"/>
              <a:t>Pillar gap</a:t>
            </a:r>
          </a:p>
          <a:p>
            <a:pPr lvl="2"/>
            <a:r>
              <a:rPr lang="en-US" dirty="0" smtClean="0"/>
              <a:t>Etc.</a:t>
            </a:r>
          </a:p>
          <a:p>
            <a:pPr lvl="2"/>
            <a:r>
              <a:rPr lang="en-US" dirty="0" err="1" smtClean="0"/>
              <a:t>Dahlskog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err="1" smtClean="0"/>
              <a:t>Togelius</a:t>
            </a:r>
            <a:r>
              <a:rPr lang="en-US" dirty="0" smtClean="0"/>
              <a:t>, 2012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6200"/>
            <a:ext cx="4038599" cy="195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scoped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control procedural </a:t>
            </a:r>
            <a:r>
              <a:rPr lang="en-US" b="1" dirty="0" smtClean="0"/>
              <a:t>terrain</a:t>
            </a:r>
            <a:r>
              <a:rPr lang="en-US" dirty="0" smtClean="0"/>
              <a:t> generation to better support games?</a:t>
            </a:r>
          </a:p>
          <a:p>
            <a:endParaRPr lang="en-US" dirty="0" smtClean="0"/>
          </a:p>
          <a:p>
            <a:r>
              <a:rPr lang="en-US" dirty="0" smtClean="0"/>
              <a:t>Problem with scoping:</a:t>
            </a:r>
          </a:p>
          <a:p>
            <a:pPr lvl="1"/>
            <a:r>
              <a:rPr lang="en-US" dirty="0" smtClean="0"/>
              <a:t>Question may be misguided.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Procedural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papers.</a:t>
            </a:r>
          </a:p>
          <a:p>
            <a:r>
              <a:rPr lang="en-US" dirty="0" smtClean="0"/>
              <a:t>General consensus:</a:t>
            </a:r>
          </a:p>
          <a:p>
            <a:pPr lvl="1"/>
            <a:r>
              <a:rPr lang="en-US" dirty="0" smtClean="0"/>
              <a:t>Prettier implies better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Are they good for games?</a:t>
            </a:r>
          </a:p>
          <a:p>
            <a:pPr lvl="1"/>
            <a:r>
              <a:rPr lang="en-US" dirty="0" smtClean="0"/>
              <a:t>Terrain examples generated by my students</a:t>
            </a:r>
          </a:p>
          <a:p>
            <a:pPr lvl="1"/>
            <a:r>
              <a:rPr lang="en-US" dirty="0" smtClean="0"/>
              <a:t>Interactive Exploration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Set-Up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Massive game worlds require enormous amounts of art (data).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Can we expect a human to create, fine-tune, play test all of this?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Large-scale visualization deals with enormous amounts of data to generate imagery (art).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Can we expect a human to create, fine-tune, interact with all of this?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L3DT</a:t>
            </a:r>
            <a:endParaRPr lang="en-US" dirty="0"/>
          </a:p>
        </p:txBody>
      </p:sp>
      <p:pic>
        <p:nvPicPr>
          <p:cNvPr id="15362" name="Picture 2" descr="C:\Users\Crawfis\Desktop\l3dt\1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2438400" cy="2438400"/>
          </a:xfrm>
          <a:prstGeom prst="rect">
            <a:avLst/>
          </a:prstGeom>
          <a:noFill/>
        </p:spPr>
      </p:pic>
      <p:pic>
        <p:nvPicPr>
          <p:cNvPr id="15364" name="Picture 4" descr="C:\Users\Crawfis\Desktop\l3dt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438400"/>
            <a:ext cx="2438400" cy="2438400"/>
          </a:xfrm>
          <a:prstGeom prst="rect">
            <a:avLst/>
          </a:prstGeom>
          <a:noFill/>
        </p:spPr>
      </p:pic>
      <p:pic>
        <p:nvPicPr>
          <p:cNvPr id="15365" name="Picture 5" descr="C:\Users\Crawfis\Desktop\l3dt\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429000"/>
            <a:ext cx="2438400" cy="2438400"/>
          </a:xfrm>
          <a:prstGeom prst="rect">
            <a:avLst/>
          </a:prstGeom>
          <a:noFill/>
        </p:spPr>
      </p:pic>
      <p:sp>
        <p:nvSpPr>
          <p:cNvPr id="8" name="Cloud Callout 7"/>
          <p:cNvSpPr/>
          <p:nvPr/>
        </p:nvSpPr>
        <p:spPr bwMode="auto">
          <a:xfrm>
            <a:off x="1676400" y="685800"/>
            <a:ext cx="3810000" cy="12954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Can I navigate across the terrain?</a:t>
            </a:r>
          </a:p>
        </p:txBody>
      </p:sp>
      <p:sp>
        <p:nvSpPr>
          <p:cNvPr id="9" name="Cloud Callout 8"/>
          <p:cNvSpPr/>
          <p:nvPr/>
        </p:nvSpPr>
        <p:spPr bwMode="auto">
          <a:xfrm>
            <a:off x="2514600" y="5029200"/>
            <a:ext cx="2362200" cy="1219200"/>
          </a:xfrm>
          <a:prstGeom prst="cloudCallout">
            <a:avLst>
              <a:gd name="adj1" fmla="val 37452"/>
              <a:gd name="adj2" fmla="val -730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latin typeface="Arial" charset="0"/>
              </a:rPr>
              <a:t>Can I embed a mission?</a:t>
            </a:r>
          </a:p>
        </p:txBody>
      </p:sp>
      <p:sp>
        <p:nvSpPr>
          <p:cNvPr id="10" name="Cloud Callout 9"/>
          <p:cNvSpPr/>
          <p:nvPr/>
        </p:nvSpPr>
        <p:spPr bwMode="auto">
          <a:xfrm>
            <a:off x="6400800" y="1981200"/>
            <a:ext cx="2133600" cy="14478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What could I do with this?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9" grpId="0" build="allAtOnce" animBg="1"/>
      <p:bldP spid="10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libNoise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Terragen</a:t>
            </a:r>
            <a:r>
              <a:rPr lang="en-US" dirty="0" smtClean="0"/>
              <a:t> Classic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81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3716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loud Callout 7"/>
          <p:cNvSpPr/>
          <p:nvPr/>
        </p:nvSpPr>
        <p:spPr bwMode="auto">
          <a:xfrm>
            <a:off x="4800600" y="1524000"/>
            <a:ext cx="3581400" cy="838200"/>
          </a:xfrm>
          <a:prstGeom prst="cloudCallout">
            <a:avLst>
              <a:gd name="adj1" fmla="val -14997"/>
              <a:gd name="adj2" fmla="val 139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Can you control it?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Sculptor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Procedural only – no painting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0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819400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505200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524000"/>
            <a:ext cx="71723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loud Callout 11"/>
          <p:cNvSpPr/>
          <p:nvPr/>
        </p:nvSpPr>
        <p:spPr bwMode="auto">
          <a:xfrm>
            <a:off x="5791200" y="1752600"/>
            <a:ext cx="2819400" cy="1066800"/>
          </a:xfrm>
          <a:prstGeom prst="cloudCallout">
            <a:avLst>
              <a:gd name="adj1" fmla="val -45389"/>
              <a:gd name="adj2" fmla="val 625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 nice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barricade.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Guess?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97" y="1600200"/>
            <a:ext cx="786320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Minecraft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97" y="1600200"/>
            <a:ext cx="786320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Game Terrains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we come up with any guidelines?</a:t>
            </a:r>
          </a:p>
          <a:p>
            <a:r>
              <a:rPr lang="en-US" dirty="0" smtClean="0"/>
              <a:t>If we did, so what?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What tools do we have?</a:t>
            </a:r>
            <a:endParaRPr lang="en-US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Computerized Terrain Analysis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Mathematics</a:t>
            </a:r>
          </a:p>
          <a:p>
            <a:pPr lvl="1"/>
            <a:r>
              <a:rPr lang="en-US" dirty="0" smtClean="0"/>
              <a:t>Accessibility</a:t>
            </a:r>
          </a:p>
          <a:p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Max/min slope, avg. slope, …</a:t>
            </a:r>
          </a:p>
          <a:p>
            <a:r>
              <a:rPr lang="en-US" dirty="0" smtClean="0"/>
              <a:t>Geometric Computing</a:t>
            </a:r>
          </a:p>
          <a:p>
            <a:pPr lvl="1"/>
            <a:r>
              <a:rPr lang="en-US" dirty="0" smtClean="0"/>
              <a:t>Scalar topology</a:t>
            </a:r>
          </a:p>
          <a:p>
            <a:pPr lvl="1"/>
            <a:r>
              <a:rPr lang="en-US" dirty="0" smtClean="0"/>
              <a:t>Navigation graph</a:t>
            </a:r>
          </a:p>
          <a:p>
            <a:r>
              <a:rPr lang="en-US" dirty="0" smtClean="0"/>
              <a:t>Simulation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Slope</a:t>
            </a:r>
          </a:p>
          <a:p>
            <a:r>
              <a:rPr lang="en-US" dirty="0" smtClean="0"/>
              <a:t>Max height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100% ?</a:t>
            </a:r>
          </a:p>
          <a:p>
            <a:pPr lvl="2"/>
            <a:r>
              <a:rPr lang="en-US" dirty="0" smtClean="0"/>
              <a:t>Age of Empires III</a:t>
            </a:r>
          </a:p>
          <a:p>
            <a:pPr lvl="1"/>
            <a:r>
              <a:rPr lang="en-US" dirty="0" smtClean="0"/>
              <a:t>Only a curve?</a:t>
            </a:r>
          </a:p>
          <a:p>
            <a:pPr lvl="1"/>
            <a:r>
              <a:rPr lang="en-US" dirty="0" smtClean="0"/>
              <a:t>Only a tree or graph?</a:t>
            </a:r>
          </a:p>
          <a:p>
            <a:pPr lvl="2"/>
            <a:r>
              <a:rPr lang="en-US" dirty="0" smtClean="0"/>
              <a:t>Forces somewhat linear play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and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attempt at designing 2D Quake Arena levels was to use AI bots to fight against each other.</a:t>
            </a:r>
          </a:p>
          <a:p>
            <a:pPr lvl="1"/>
            <a:r>
              <a:rPr lang="en-US" dirty="0" smtClean="0"/>
              <a:t>Longer bots stayed alive =&gt; more complex =&gt; more fun.</a:t>
            </a:r>
          </a:p>
          <a:p>
            <a:pPr lvl="1"/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Therapy for 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 strategies to aid recovery from stroke combine an intense regiment of physical exercise, to strengthen the muscles, along with transfer packages and positive reinforcement aimed to repair the brain. </a:t>
            </a:r>
          </a:p>
          <a:p>
            <a:pPr lvl="1"/>
            <a:r>
              <a:rPr lang="en-US" dirty="0" smtClean="0"/>
              <a:t>6 hours of therapy for 2 weeks straight.</a:t>
            </a:r>
          </a:p>
          <a:p>
            <a:pPr lvl="1"/>
            <a:r>
              <a:rPr lang="en-US" dirty="0" smtClean="0"/>
              <a:t>Difficult (for patient) and expensive to administer in a hospital.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Design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Hullett</a:t>
            </a:r>
            <a:r>
              <a:rPr lang="en-US" dirty="0" smtClean="0"/>
              <a:t> and Whitehead, 2010</a:t>
            </a:r>
          </a:p>
          <a:p>
            <a:pPr lvl="1"/>
            <a:r>
              <a:rPr lang="en-US" dirty="0" smtClean="0"/>
              <a:t>Positional Advantage</a:t>
            </a:r>
          </a:p>
          <a:p>
            <a:pPr lvl="2"/>
            <a:r>
              <a:rPr lang="en-US" dirty="0" smtClean="0"/>
              <a:t>Sniper Location</a:t>
            </a:r>
          </a:p>
          <a:p>
            <a:pPr lvl="2"/>
            <a:r>
              <a:rPr lang="en-US" dirty="0" smtClean="0"/>
              <a:t>Gallery</a:t>
            </a:r>
          </a:p>
          <a:p>
            <a:pPr lvl="2"/>
            <a:r>
              <a:rPr lang="en-US" dirty="0" smtClean="0"/>
              <a:t>Choke Point</a:t>
            </a:r>
          </a:p>
          <a:p>
            <a:pPr lvl="1"/>
            <a:r>
              <a:rPr lang="en-US" dirty="0" smtClean="0"/>
              <a:t>Large Scale Combat</a:t>
            </a:r>
          </a:p>
          <a:p>
            <a:pPr lvl="2"/>
            <a:r>
              <a:rPr lang="en-US" dirty="0" smtClean="0"/>
              <a:t>Arena</a:t>
            </a:r>
          </a:p>
          <a:p>
            <a:pPr lvl="2"/>
            <a:r>
              <a:rPr lang="en-US" dirty="0" smtClean="0"/>
              <a:t>Stronghold</a:t>
            </a:r>
          </a:p>
          <a:p>
            <a:pPr lvl="1"/>
            <a:r>
              <a:rPr lang="en-US" dirty="0" smtClean="0"/>
              <a:t>Alternative Routes</a:t>
            </a:r>
          </a:p>
          <a:p>
            <a:pPr lvl="2"/>
            <a:r>
              <a:rPr lang="en-US" dirty="0" smtClean="0"/>
              <a:t>Flanking Route</a:t>
            </a:r>
          </a:p>
          <a:p>
            <a:pPr lvl="2"/>
            <a:r>
              <a:rPr lang="en-US" dirty="0" smtClean="0"/>
              <a:t>Hidden Area</a:t>
            </a:r>
          </a:p>
          <a:p>
            <a:pPr lvl="1"/>
            <a:r>
              <a:rPr lang="en-US" dirty="0" smtClean="0"/>
              <a:t>…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Terrain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Synthesize it with the constraints needed?</a:t>
            </a:r>
          </a:p>
          <a:p>
            <a:endParaRPr lang="en-US" dirty="0" smtClean="0"/>
          </a:p>
          <a:p>
            <a:r>
              <a:rPr lang="en-US" dirty="0" smtClean="0"/>
              <a:t>Synthesize pretty and then modify?</a:t>
            </a:r>
          </a:p>
          <a:p>
            <a:endParaRPr lang="en-US" dirty="0" smtClean="0"/>
          </a:p>
          <a:p>
            <a:r>
              <a:rPr lang="en-US" dirty="0" smtClean="0"/>
              <a:t>Combination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and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of the work in the </a:t>
            </a:r>
            <a:r>
              <a:rPr lang="en-US" dirty="0" err="1" smtClean="0"/>
              <a:t>Gameplay</a:t>
            </a:r>
            <a:r>
              <a:rPr lang="en-US" dirty="0" smtClean="0"/>
              <a:t> area has been to devise a fitness function that tells you “fun”/”good”/”…” the level is.</a:t>
            </a:r>
          </a:p>
          <a:p>
            <a:r>
              <a:rPr lang="en-US" dirty="0" smtClean="0"/>
              <a:t>We may be able to generate several million terrains in a rather short period of time.</a:t>
            </a:r>
          </a:p>
          <a:p>
            <a:r>
              <a:rPr lang="en-US" dirty="0" smtClean="0"/>
              <a:t>Remember, goal is to get the human out of this labor intensive process.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Mathematically, the problem takes the form: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Two problems:</a:t>
            </a:r>
          </a:p>
          <a:p>
            <a:pPr lvl="1"/>
            <a:r>
              <a:rPr lang="en-US" dirty="0" smtClean="0"/>
              <a:t>Fitness is difficult to define and evaluate.</a:t>
            </a:r>
          </a:p>
          <a:p>
            <a:pPr lvl="1"/>
            <a:r>
              <a:rPr lang="en-US" dirty="0" smtClean="0"/>
              <a:t>The set of height functions is infinite (or rather large).</a:t>
            </a:r>
          </a:p>
          <a:p>
            <a:pPr lvl="2"/>
            <a:r>
              <a:rPr lang="en-US" dirty="0" smtClean="0"/>
              <a:t>Frade2008 has an interesting approach on selecting heights using a genetic algorithm.</a:t>
            </a:r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2286000"/>
          <a:ext cx="66327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3" imgW="2311200" imgH="291960" progId="Equation.3">
                  <p:embed/>
                </p:oleObj>
              </mc:Choice>
              <mc:Fallback>
                <p:oleObj name="Equation" r:id="rId3" imgW="2311200" imgH="291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663271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look at the problem from the perspective of a more constrained problem:  </a:t>
            </a:r>
            <a:r>
              <a:rPr lang="en-US" i="1" dirty="0" smtClean="0"/>
              <a:t>perfect mazes</a:t>
            </a:r>
          </a:p>
          <a:p>
            <a:endParaRPr lang="en-US" dirty="0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352800"/>
            <a:ext cx="428244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Perfect Maze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perfect maze is just an embedding:</a:t>
            </a:r>
          </a:p>
          <a:p>
            <a:pPr lvl="1"/>
            <a:r>
              <a:rPr lang="en-US" dirty="0" smtClean="0"/>
              <a:t>Spanning tree (tertiary)</a:t>
            </a:r>
          </a:p>
          <a:p>
            <a:pPr lvl="1"/>
            <a:r>
              <a:rPr lang="en-US" dirty="0" smtClean="0"/>
              <a:t>Starting </a:t>
            </a:r>
            <a:r>
              <a:rPr lang="en-US" i="1" dirty="0" smtClean="0"/>
              <a:t>door</a:t>
            </a:r>
          </a:p>
          <a:p>
            <a:pPr lvl="1"/>
            <a:r>
              <a:rPr lang="en-US" dirty="0" smtClean="0"/>
              <a:t>Ending </a:t>
            </a:r>
            <a:r>
              <a:rPr lang="en-US" i="1" dirty="0" smtClean="0"/>
              <a:t>door</a:t>
            </a:r>
          </a:p>
          <a:p>
            <a:endParaRPr lang="en-US" dirty="0" smtClean="0"/>
          </a:p>
          <a:p>
            <a:r>
              <a:rPr lang="en-US" dirty="0" smtClean="0"/>
              <a:t>Key point: Any wall / cell can be a starting or ending point.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Perfect Maze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Think of a typical RPG or FPS level as a maze or graph.</a:t>
            </a:r>
          </a:p>
          <a:p>
            <a:pPr lvl="1"/>
            <a:r>
              <a:rPr lang="en-US" dirty="0" smtClean="0"/>
              <a:t>Typically forced to take a single path or corridor periodically.</a:t>
            </a:r>
          </a:p>
          <a:p>
            <a:r>
              <a:rPr lang="en-US" dirty="0" smtClean="0"/>
              <a:t>Set of 10x10 possible mazes.</a:t>
            </a:r>
          </a:p>
          <a:p>
            <a:pPr lvl="1"/>
            <a:r>
              <a:rPr lang="en-US" dirty="0" smtClean="0"/>
              <a:t>Can we enumerate all of them?</a:t>
            </a:r>
          </a:p>
          <a:p>
            <a:pPr lvl="1"/>
            <a:r>
              <a:rPr lang="en-US" dirty="0" smtClean="0"/>
              <a:t>Can we evaluate / compare them or apply a meaningful fitness function.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Perfect Mazes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actually make it simpler:</a:t>
            </a:r>
          </a:p>
          <a:p>
            <a:pPr lvl="1"/>
            <a:r>
              <a:rPr lang="en-US" dirty="0" smtClean="0"/>
              <a:t>Given a maze:</a:t>
            </a:r>
          </a:p>
          <a:p>
            <a:pPr lvl="1"/>
            <a:r>
              <a:rPr lang="en-US" dirty="0" smtClean="0"/>
              <a:t>Determine the doors that optimize it’s “fun”.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Any Ideas?</a:t>
            </a:r>
          </a:p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200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Callout 4"/>
          <p:cNvSpPr/>
          <p:nvPr/>
        </p:nvSpPr>
        <p:spPr bwMode="auto">
          <a:xfrm>
            <a:off x="762000" y="5105400"/>
            <a:ext cx="2590800" cy="685800"/>
          </a:xfrm>
          <a:prstGeom prst="wedgeEllipseCallout">
            <a:avLst>
              <a:gd name="adj1" fmla="val 85553"/>
              <a:gd name="adj2" fmla="val -1369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Put door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here?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858000" y="3429000"/>
            <a:ext cx="0" cy="2590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Maximizing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 smtClean="0"/>
              <a:t>Undergrad </a:t>
            </a:r>
            <a:r>
              <a:rPr lang="en-US" dirty="0" smtClean="0"/>
              <a:t>grad working </a:t>
            </a:r>
            <a:r>
              <a:rPr lang="en-US" dirty="0" smtClean="0"/>
              <a:t>on this.</a:t>
            </a:r>
          </a:p>
          <a:p>
            <a:r>
              <a:rPr lang="en-US" dirty="0" smtClean="0"/>
              <a:t>Idea was to take a hierarchical approach:</a:t>
            </a:r>
          </a:p>
          <a:p>
            <a:pPr lvl="1"/>
            <a:r>
              <a:rPr lang="en-US" dirty="0" smtClean="0"/>
              <a:t>Generate a </a:t>
            </a:r>
            <a:r>
              <a:rPr lang="en-US" dirty="0" err="1" smtClean="0"/>
              <a:t>NxN</a:t>
            </a:r>
            <a:r>
              <a:rPr lang="en-US" dirty="0" smtClean="0"/>
              <a:t> grid of mazes of size </a:t>
            </a:r>
            <a:r>
              <a:rPr lang="en-US" dirty="0" err="1" smtClean="0"/>
              <a:t>MxM</a:t>
            </a:r>
            <a:endParaRPr lang="en-US" dirty="0" smtClean="0"/>
          </a:p>
          <a:p>
            <a:r>
              <a:rPr lang="en-US" dirty="0" smtClean="0"/>
              <a:t>His </a:t>
            </a:r>
            <a:r>
              <a:rPr lang="en-US" b="1" i="1" dirty="0" smtClean="0"/>
              <a:t>solution</a:t>
            </a:r>
            <a:r>
              <a:rPr lang="en-US" dirty="0" smtClean="0"/>
              <a:t> was that the longest of the shortest paths (solution paths) would be the most fun.</a:t>
            </a:r>
          </a:p>
          <a:p>
            <a:r>
              <a:rPr lang="en-US" dirty="0" smtClean="0"/>
              <a:t># possibilities = 4N choose 2.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49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Maximizing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Possibilities?</a:t>
            </a:r>
          </a:p>
          <a:p>
            <a:pPr lvl="1"/>
            <a:r>
              <a:rPr lang="en-US" dirty="0" smtClean="0"/>
              <a:t>Minimize dead-end length</a:t>
            </a:r>
          </a:p>
          <a:p>
            <a:pPr lvl="1"/>
            <a:r>
              <a:rPr lang="en-US" dirty="0" smtClean="0"/>
              <a:t>Maximize #turns</a:t>
            </a:r>
          </a:p>
          <a:p>
            <a:r>
              <a:rPr lang="en-US" dirty="0" smtClean="0"/>
              <a:t>Comparisons or Fitness Function?</a:t>
            </a:r>
          </a:p>
          <a:p>
            <a:r>
              <a:rPr lang="en-US" dirty="0" smtClean="0"/>
              <a:t>User Studies?</a:t>
            </a:r>
          </a:p>
          <a:p>
            <a:pPr lvl="1"/>
            <a:r>
              <a:rPr lang="en-US" dirty="0" smtClean="0"/>
              <a:t>Tractability of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Passion</a:t>
            </a:r>
            <a:endParaRPr lang="en-US" dirty="0"/>
          </a:p>
        </p:txBody>
      </p:sp>
      <p:pic>
        <p:nvPicPr>
          <p:cNvPr id="4098" name="Picture 2" descr="C:\Users\Public\Pictures\SouthDakota2011\DCIM\101MSDCF\DSC011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4650" y="1600200"/>
            <a:ext cx="33147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 Problems</a:t>
            </a:r>
          </a:p>
          <a:p>
            <a:pPr lvl="1"/>
            <a:r>
              <a:rPr lang="en-US" dirty="0" smtClean="0"/>
              <a:t>Many suggestions</a:t>
            </a:r>
          </a:p>
          <a:p>
            <a:r>
              <a:rPr lang="en-US" dirty="0" smtClean="0"/>
              <a:t>We have developed 100’s of algorithms / representations over the past 2+ decades.</a:t>
            </a:r>
          </a:p>
          <a:p>
            <a:r>
              <a:rPr lang="en-US" dirty="0" smtClean="0"/>
              <a:t>I only have one </a:t>
            </a:r>
            <a:r>
              <a:rPr lang="en-US" dirty="0" err="1" smtClean="0"/>
              <a:t>Viz</a:t>
            </a:r>
            <a:r>
              <a:rPr lang="en-US" dirty="0" smtClean="0"/>
              <a:t> problem:</a:t>
            </a:r>
          </a:p>
          <a:p>
            <a:pPr lvl="1"/>
            <a:r>
              <a:rPr lang="en-US" dirty="0" smtClean="0"/>
              <a:t>Effective Visualization</a:t>
            </a:r>
          </a:p>
          <a:p>
            <a:pPr lvl="2"/>
            <a:r>
              <a:rPr lang="en-US" dirty="0" smtClean="0"/>
              <a:t>Getting back to basic science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Quick question: What is larger, the set of all possible images or the size of your data set?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Sorry, random question, but …</a:t>
            </a:r>
          </a:p>
          <a:p>
            <a:r>
              <a:rPr lang="en-US" dirty="0" smtClean="0"/>
              <a:t>Given the set of all possible visualizations, which 100 are the “best”?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Flow </a:t>
            </a:r>
            <a:r>
              <a:rPr lang="en-US" dirty="0" err="1" smtClean="0"/>
              <a:t>Viz</a:t>
            </a:r>
            <a:r>
              <a:rPr lang="en-US" dirty="0" smtClean="0"/>
              <a:t>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Data Analysis</a:t>
            </a:r>
          </a:p>
          <a:p>
            <a:pPr lvl="1"/>
            <a:r>
              <a:rPr lang="en-US" dirty="0" smtClean="0"/>
              <a:t>Mathematical analysis: magnitude, etc.</a:t>
            </a:r>
          </a:p>
          <a:p>
            <a:pPr lvl="1"/>
            <a:r>
              <a:rPr lang="en-US" dirty="0" smtClean="0"/>
              <a:t>Geometric analysis: topology, vortices</a:t>
            </a:r>
          </a:p>
          <a:p>
            <a:pPr lvl="1"/>
            <a:r>
              <a:rPr lang="en-US" dirty="0" smtClean="0"/>
              <a:t>Statistical analysis: histograms, clustering</a:t>
            </a:r>
          </a:p>
          <a:p>
            <a:r>
              <a:rPr lang="en-US" dirty="0" smtClean="0"/>
              <a:t>Direct Volume Rendering</a:t>
            </a:r>
          </a:p>
          <a:p>
            <a:pPr lvl="1"/>
            <a:r>
              <a:rPr lang="en-US" dirty="0" smtClean="0"/>
              <a:t>LIC / Spot Noise</a:t>
            </a:r>
          </a:p>
          <a:p>
            <a:pPr lvl="1"/>
            <a:r>
              <a:rPr lang="en-US" dirty="0" smtClean="0"/>
              <a:t>Textured Splats</a:t>
            </a:r>
          </a:p>
          <a:p>
            <a:r>
              <a:rPr lang="en-US" dirty="0" smtClean="0"/>
              <a:t>Mapping to Geometry</a:t>
            </a:r>
          </a:p>
          <a:p>
            <a:pPr lvl="1"/>
            <a:r>
              <a:rPr lang="en-US" dirty="0" smtClean="0"/>
              <a:t>Streamlines</a:t>
            </a:r>
          </a:p>
          <a:p>
            <a:pPr lvl="1"/>
            <a:r>
              <a:rPr lang="en-US" dirty="0" smtClean="0"/>
              <a:t>Hedgehog plots</a:t>
            </a:r>
          </a:p>
          <a:p>
            <a:pPr lvl="1"/>
            <a:r>
              <a:rPr lang="en-US" dirty="0" smtClean="0"/>
              <a:t>Line Bundles</a:t>
            </a:r>
          </a:p>
          <a:p>
            <a:pPr lvl="1"/>
            <a:r>
              <a:rPr lang="en-US" dirty="0" smtClean="0"/>
              <a:t>Stream surfaces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Streamlines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Casting </a:t>
            </a:r>
            <a:r>
              <a:rPr lang="en-US" i="1" dirty="0" smtClean="0"/>
              <a:t>effective</a:t>
            </a:r>
            <a:r>
              <a:rPr lang="en-US" dirty="0" smtClean="0"/>
              <a:t> as a problem:</a:t>
            </a:r>
          </a:p>
          <a:p>
            <a:pPr lvl="1"/>
            <a:r>
              <a:rPr lang="en-US" dirty="0" smtClean="0"/>
              <a:t>Given an infinite set of streamlines</a:t>
            </a:r>
          </a:p>
          <a:p>
            <a:pPr lvl="1"/>
            <a:r>
              <a:rPr lang="en-US" dirty="0" smtClean="0"/>
              <a:t>Determine the N </a:t>
            </a:r>
            <a:r>
              <a:rPr lang="en-US" b="1" i="1" dirty="0" smtClean="0"/>
              <a:t>“best”</a:t>
            </a:r>
          </a:p>
          <a:p>
            <a:pPr lvl="1"/>
            <a:r>
              <a:rPr lang="en-US" dirty="0" smtClean="0"/>
              <a:t>Perhaps add the constraint that the total length of the streamlines is below some </a:t>
            </a:r>
            <a:r>
              <a:rPr lang="en-US" dirty="0" err="1" smtClean="0"/>
              <a:t>threshhold</a:t>
            </a:r>
            <a:endParaRPr lang="en-US" dirty="0" smtClean="0"/>
          </a:p>
          <a:p>
            <a:pPr lvl="2"/>
            <a:r>
              <a:rPr lang="en-US" dirty="0" smtClean="0"/>
              <a:t>Amount of ink is restricted.</a:t>
            </a:r>
          </a:p>
          <a:p>
            <a:pPr lvl="1"/>
            <a:r>
              <a:rPr lang="en-US" dirty="0" smtClean="0"/>
              <a:t>Some attempts at this considered in the forward (greedy) direction: keep placing streamlines until no more.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3D Streamlines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each streamline, what is the:</a:t>
            </a:r>
          </a:p>
          <a:p>
            <a:pPr lvl="1"/>
            <a:r>
              <a:rPr lang="en-US" dirty="0" smtClean="0"/>
              <a:t>Transfer function (animation)</a:t>
            </a:r>
          </a:p>
          <a:p>
            <a:pPr lvl="1"/>
            <a:r>
              <a:rPr lang="en-US" dirty="0" smtClean="0"/>
              <a:t>Phase</a:t>
            </a:r>
          </a:p>
          <a:p>
            <a:r>
              <a:rPr lang="en-US" dirty="0" smtClean="0"/>
              <a:t>Problem: Consider I(</a:t>
            </a:r>
            <a:r>
              <a:rPr lang="en-US" dirty="0" err="1" smtClean="0"/>
              <a:t>x,y</a:t>
            </a:r>
            <a:r>
              <a:rPr lang="en-US" dirty="0" smtClean="0"/>
              <a:t>) and time, t</a:t>
            </a:r>
          </a:p>
          <a:p>
            <a:pPr lvl="1"/>
            <a:r>
              <a:rPr lang="en-US" dirty="0" smtClean="0"/>
              <a:t>Determine</a:t>
            </a:r>
            <a:r>
              <a:rPr lang="en-US" b="1" i="1" dirty="0" smtClean="0"/>
              <a:t> I(</a:t>
            </a:r>
            <a:r>
              <a:rPr lang="en-US" b="1" i="1" dirty="0" err="1" smtClean="0"/>
              <a:t>x,y,t</a:t>
            </a:r>
            <a:r>
              <a:rPr lang="en-US" b="1" i="1" dirty="0" smtClean="0"/>
              <a:t>’) </a:t>
            </a:r>
            <a:r>
              <a:rPr lang="en-US" dirty="0" smtClean="0"/>
              <a:t>for all 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and </a:t>
            </a:r>
            <a:r>
              <a:rPr lang="en-US" i="1" dirty="0" smtClean="0"/>
              <a:t>t’=</a:t>
            </a:r>
            <a:r>
              <a:rPr lang="en-US" i="1" dirty="0" err="1" smtClean="0"/>
              <a:t>tmod</a:t>
            </a:r>
            <a:r>
              <a:rPr lang="en-US" i="1" dirty="0" smtClean="0">
                <a:sym typeface="Symbol"/>
              </a:rPr>
              <a:t></a:t>
            </a:r>
            <a:r>
              <a:rPr lang="en-US" dirty="0" smtClean="0"/>
              <a:t>, such that the effectiveness is optimized.</a:t>
            </a:r>
          </a:p>
          <a:p>
            <a:pPr lvl="2"/>
            <a:r>
              <a:rPr lang="en-US" dirty="0" smtClean="0"/>
              <a:t>Separation of streamlines</a:t>
            </a:r>
          </a:p>
          <a:p>
            <a:pPr lvl="2"/>
            <a:r>
              <a:rPr lang="en-US" dirty="0" smtClean="0"/>
              <a:t>Minimize </a:t>
            </a:r>
            <a:r>
              <a:rPr lang="en-US" dirty="0" err="1" smtClean="0"/>
              <a:t>occlussion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brute-force approaches.</a:t>
            </a:r>
          </a:p>
          <a:p>
            <a:r>
              <a:rPr lang="en-US" dirty="0" smtClean="0"/>
              <a:t>Try to clearly define why (or why not) something is effective or fun.</a:t>
            </a:r>
          </a:p>
          <a:p>
            <a:endParaRPr lang="en-US" dirty="0" smtClean="0"/>
          </a:p>
          <a:p>
            <a:r>
              <a:rPr lang="en-US" dirty="0" smtClean="0"/>
              <a:t>Have fun with it. It is complex, but wide open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Maximizing the Fun in listening to a lecture / keynote.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David Maung</a:t>
            </a:r>
          </a:p>
          <a:p>
            <a:r>
              <a:rPr lang="en-US" dirty="0" smtClean="0"/>
              <a:t>Chloe </a:t>
            </a:r>
            <a:r>
              <a:rPr lang="en-US" dirty="0" smtClean="0"/>
              <a:t>Shi</a:t>
            </a:r>
          </a:p>
          <a:p>
            <a:r>
              <a:rPr lang="en-US" dirty="0" smtClean="0"/>
              <a:t>Paul Kim</a:t>
            </a:r>
          </a:p>
          <a:p>
            <a:r>
              <a:rPr lang="en-US" dirty="0" smtClean="0"/>
              <a:t>Oleg </a:t>
            </a:r>
            <a:r>
              <a:rPr lang="en-US" dirty="0" err="1" smtClean="0"/>
              <a:t>Mischenko</a:t>
            </a:r>
            <a:endParaRPr lang="en-US" dirty="0" smtClean="0"/>
          </a:p>
          <a:p>
            <a:r>
              <a:rPr lang="en-US" dirty="0" smtClean="0"/>
              <a:t>Evan DeLaubenfels</a:t>
            </a:r>
          </a:p>
          <a:p>
            <a:r>
              <a:rPr lang="en-US" dirty="0" smtClean="0"/>
              <a:t>Josh Adams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Passion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rawfis\Pictures\Zion-Beth\Zion 2 Dec 2010\DSC0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39200" y="-6629400"/>
            <a:ext cx="26822400" cy="2011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rawfis\Pictures\Zion-Beth\Vegas Dec 2010\DSC0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3200" y="-1600200"/>
            <a:ext cx="11887200" cy="891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Public\Pictures\SouthDakota2011\DCIM\101MSDCF\DSC01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Public\Pictures\SouthDakota2011\DCIM\101MSDCF\DSC01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Public\Pictures\SouthDakota2011\DCIM\101MSDCF\DSC01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4.4|19.4|4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2|33.3|55.3|17|3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7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4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9.5|2.9"/>
</p:tagLst>
</file>

<file path=ppt/theme/theme1.xml><?xml version="1.0" encoding="utf-8"?>
<a:theme xmlns:a="http://schemas.openxmlformats.org/drawingml/2006/main" name="OSU-CSE">
  <a:themeElements>
    <a:clrScheme name="Radial 11">
      <a:dk1>
        <a:srgbClr val="000000"/>
      </a:dk1>
      <a:lt1>
        <a:srgbClr val="FFFFFF"/>
      </a:lt1>
      <a:dk2>
        <a:srgbClr val="FFFFFF"/>
      </a:dk2>
      <a:lt2>
        <a:srgbClr val="817F3F"/>
      </a:lt2>
      <a:accent1>
        <a:srgbClr val="C0C0C0"/>
      </a:accent1>
      <a:accent2>
        <a:srgbClr val="C30000"/>
      </a:accent2>
      <a:accent3>
        <a:srgbClr val="FFFFFF"/>
      </a:accent3>
      <a:accent4>
        <a:srgbClr val="000000"/>
      </a:accent4>
      <a:accent5>
        <a:srgbClr val="DCDCDC"/>
      </a:accent5>
      <a:accent6>
        <a:srgbClr val="B00000"/>
      </a:accent6>
      <a:hlink>
        <a:srgbClr val="3101FF"/>
      </a:hlink>
      <a:folHlink>
        <a:srgbClr val="0000FF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C0C0C0"/>
        </a:accent1>
        <a:accent2>
          <a:srgbClr val="C3000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B00000"/>
        </a:accent6>
        <a:hlink>
          <a:srgbClr val="3101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OSU-CSE</Template>
  <TotalTime>1665</TotalTime>
  <Words>1194</Words>
  <Application>Microsoft Office PowerPoint</Application>
  <PresentationFormat>On-screen Show (4:3)</PresentationFormat>
  <Paragraphs>230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OSU-CSE</vt:lpstr>
      <vt:lpstr>Equation</vt:lpstr>
      <vt:lpstr>A Fire-side Chat   Fun and Effectiveness</vt:lpstr>
      <vt:lpstr>Set-Up</vt:lpstr>
      <vt:lpstr>Physical Therapy for Stroke</vt:lpstr>
      <vt:lpstr>My Passion</vt:lpstr>
      <vt:lpstr>My Passion</vt:lpstr>
      <vt:lpstr>PowerPoint Presentation</vt:lpstr>
      <vt:lpstr>PowerPoint Presentation</vt:lpstr>
      <vt:lpstr>PowerPoint Presentation</vt:lpstr>
      <vt:lpstr>PowerPoint Presentation</vt:lpstr>
      <vt:lpstr>Far Cry 3</vt:lpstr>
      <vt:lpstr>Game Levels</vt:lpstr>
      <vt:lpstr>Fundamental Question</vt:lpstr>
      <vt:lpstr>Secondary Questions</vt:lpstr>
      <vt:lpstr>Related Work</vt:lpstr>
      <vt:lpstr>Super Mario</vt:lpstr>
      <vt:lpstr>Infinite Super Mario</vt:lpstr>
      <vt:lpstr>Infinite Super Mario</vt:lpstr>
      <vt:lpstr>More scoped question</vt:lpstr>
      <vt:lpstr>Procedural Terrain</vt:lpstr>
      <vt:lpstr>L3DT</vt:lpstr>
      <vt:lpstr>libNoise</vt:lpstr>
      <vt:lpstr>Terragen Classic</vt:lpstr>
      <vt:lpstr>Earth Sculptor</vt:lpstr>
      <vt:lpstr>Guess?</vt:lpstr>
      <vt:lpstr>Minecraft</vt:lpstr>
      <vt:lpstr>Criteria for Game Terrains</vt:lpstr>
      <vt:lpstr>Computerized Terrain Analysis</vt:lpstr>
      <vt:lpstr>Accessibility</vt:lpstr>
      <vt:lpstr>Simulation and AI</vt:lpstr>
      <vt:lpstr>Terrain Design Patterns</vt:lpstr>
      <vt:lpstr>Creating Terrain</vt:lpstr>
      <vt:lpstr>AI and Search</vt:lpstr>
      <vt:lpstr>Mathematical Definition</vt:lpstr>
      <vt:lpstr>Mazes</vt:lpstr>
      <vt:lpstr>Perfect Maze</vt:lpstr>
      <vt:lpstr>Perfect Maze</vt:lpstr>
      <vt:lpstr>Perfect Mazes</vt:lpstr>
      <vt:lpstr>Maximizing Fun</vt:lpstr>
      <vt:lpstr>Maximizing Fun</vt:lpstr>
      <vt:lpstr>Visualization</vt:lpstr>
      <vt:lpstr>Visualization</vt:lpstr>
      <vt:lpstr>3D Flow Viz Tools</vt:lpstr>
      <vt:lpstr>3D Streamlines</vt:lpstr>
      <vt:lpstr>Animated 3D Streamlines</vt:lpstr>
      <vt:lpstr>Conclusions</vt:lpstr>
      <vt:lpstr>Future Work</vt:lpstr>
      <vt:lpstr>Special 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Fire-side Chat   Fun and Effectiveness</dc:title>
  <dc:creator>Roger A Crawfis</dc:creator>
  <cp:lastModifiedBy>Crawfis, Roger</cp:lastModifiedBy>
  <cp:revision>22</cp:revision>
  <dcterms:created xsi:type="dcterms:W3CDTF">2012-07-20T10:11:30Z</dcterms:created>
  <dcterms:modified xsi:type="dcterms:W3CDTF">2015-02-02T23:55:52Z</dcterms:modified>
</cp:coreProperties>
</file>