
<file path=[Content_Types].xml><?xml version="1.0" encoding="utf-8"?>
<Types xmlns="http://schemas.openxmlformats.org/package/2006/content-types">
  <Default ContentType="image/jpeg" Extension="jpg"/>
  <Default ContentType="application/vnd.openxmlformats-package.relationships+xml" Extension="rels"/>
  <Default ContentType="image/png" Extension="png"/>
  <Default ContentType="application/xml" Extension="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1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3.xml"/>
  <Override ContentType="application/vnd.openxmlformats-officedocument.theme+xml" PartName="/ppt/theme/theme2.xml"/>
  <Override ContentType="application/vnd.openxmlformats-officedocument.theme+xml" PartName="/ppt/theme/theme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6.xml"/>
  <Override ContentType="application/vnd.openxmlformats-officedocument.presentationml.slide+xml" PartName="/ppt/slides/slide21.xml"/>
  <Override ContentType="application/vnd.openxmlformats-officedocument.presentationml.slide+xml" PartName="/ppt/slides/slide2.xml"/>
  <Override ContentType="application/vnd.openxmlformats-officedocument.presentationml.slide+xml" PartName="/ppt/slides/slide26.xml"/>
  <Override ContentType="application/vnd.openxmlformats-officedocument.presentationml.slide+xml" PartName="/ppt/slides/slide25.xml"/>
  <Override ContentType="application/vnd.openxmlformats-officedocument.presentationml.slide+xml" PartName="/ppt/slides/slide6.xml"/>
  <Override ContentType="application/vnd.openxmlformats-officedocument.presentationml.slide+xml" PartName="/ppt/slides/slide3.xml"/>
  <Override ContentType="application/vnd.openxmlformats-officedocument.presentationml.slide+xml" PartName="/ppt/slides/slide17.xml"/>
  <Override ContentType="application/vnd.openxmlformats-officedocument.presentationml.slide+xml" PartName="/ppt/slides/slide24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0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29.xml"/>
  <Override ContentType="application/vnd.openxmlformats-officedocument.presentationml.slide+xml" PartName="/ppt/slides/slide9.xml"/>
  <Override ContentType="application/vnd.openxmlformats-officedocument.presentationml.slide+xml" PartName="/ppt/slides/slide18.xml"/>
  <Override ContentType="application/vnd.openxmlformats-officedocument.presentationml.slide+xml" PartName="/ppt/slides/slide15.xml"/>
  <Override ContentType="application/vnd.openxmlformats-officedocument.presentationml.slide+xml" PartName="/ppt/slides/slide7.xml"/>
  <Override ContentType="application/vnd.openxmlformats-officedocument.presentationml.slide+xml" PartName="/ppt/slides/slide30.xml"/>
  <Override ContentType="application/vnd.openxmlformats-officedocument.presentationml.slide+xml" PartName="/ppt/slides/slide8.xml"/>
  <Override ContentType="application/vnd.openxmlformats-officedocument.presentationml.slide+xml" PartName="/ppt/slides/slide27.xml"/>
  <Override ContentType="application/vnd.openxmlformats-officedocument.presentationml.slide+xml" PartName="/ppt/slides/slide19.xml"/>
  <Override ContentType="application/vnd.openxmlformats-officedocument.presentationml.slide+xml" PartName="/ppt/slides/slide28.xml"/>
  <Override ContentType="application/vnd.openxmlformats-officedocument.presentationml.slide+xml" PartName="/ppt/slides/slide4.xml"/>
  <Override ContentType="application/vnd.openxmlformats-officedocument.presentationml.slide+xml" PartName="/ppt/slides/slide14.xml"/>
  <Override ContentType="application/vnd.openxmlformats-officedocument.presentationml.slide+xml" PartName="/ppt/slides/slide5.xml"/>
  <Override ContentType="application/vnd.openxmlformats-officedocument.presentationml.slide+xml" PartName="/ppt/slides/slide22.xml"/>
  <Override ContentType="application/vnd.openxmlformats-officedocument.presentationml.tableStyles+xml" PartName="/ppt/tableStyle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y="5143500" cx="9144000"/>
  <p:notesSz cx="6858000" cy="9144000"/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37" Type="http://schemas.openxmlformats.org/officeDocument/2006/relationships/slide" Target="slides/slide32.xml"/><Relationship Id="rId19" Type="http://schemas.openxmlformats.org/officeDocument/2006/relationships/slide" Target="slides/slide14.xml"/><Relationship Id="rId36" Type="http://schemas.openxmlformats.org/officeDocument/2006/relationships/slide" Target="slides/slide31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12" Type="http://schemas.openxmlformats.org/officeDocument/2006/relationships/slide" Target="slides/slide7.xml"/><Relationship Id="rId31" Type="http://schemas.openxmlformats.org/officeDocument/2006/relationships/slide" Target="slides/slide26.xml"/><Relationship Id="rId13" Type="http://schemas.openxmlformats.org/officeDocument/2006/relationships/slide" Target="slides/slide8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29" Type="http://schemas.openxmlformats.org/officeDocument/2006/relationships/slide" Target="slides/slide2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" Type="http://schemas.openxmlformats.org/officeDocument/2006/relationships/presProps" Target="presProps.xml"/><Relationship Id="rId21" Type="http://schemas.openxmlformats.org/officeDocument/2006/relationships/slide" Target="slides/slide16.xml"/><Relationship Id="rId1" Type="http://schemas.openxmlformats.org/officeDocument/2006/relationships/theme" Target="theme/theme1.xml"/><Relationship Id="rId22" Type="http://schemas.openxmlformats.org/officeDocument/2006/relationships/slide" Target="slides/slide17.xml"/><Relationship Id="rId4" Type="http://schemas.openxmlformats.org/officeDocument/2006/relationships/slideMaster" Target="slideMasters/slideMaster1.xml"/><Relationship Id="rId23" Type="http://schemas.openxmlformats.org/officeDocument/2006/relationships/slide" Target="slides/slide18.xml"/><Relationship Id="rId3" Type="http://schemas.openxmlformats.org/officeDocument/2006/relationships/tableStyles" Target="tableStyles.xml"/><Relationship Id="rId24" Type="http://schemas.openxmlformats.org/officeDocument/2006/relationships/slide" Target="slides/slide19.xml"/><Relationship Id="rId20" Type="http://schemas.openxmlformats.org/officeDocument/2006/relationships/slide" Target="slides/slide15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7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9" name="Shape 2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8" name="Shape 2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5" name="Shape 2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2" name="Shape 3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8" name="Shape 3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5" name="Shape 3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0" name="Shape 32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ctrTitle"/>
          </p:nvPr>
        </p:nvSpPr>
        <p:spPr>
          <a:xfrm>
            <a:off x="1997075" y="1095856"/>
            <a:ext cx="6400799" cy="1102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SzPct val="100000"/>
              <a:defRPr b="1" sz="4800"/>
            </a:lvl1pPr>
            <a:lvl2pPr>
              <a:spcBef>
                <a:spcPts val="0"/>
              </a:spcBef>
              <a:buSzPct val="100000"/>
              <a:defRPr b="1" sz="4800"/>
            </a:lvl2pPr>
            <a:lvl3pPr>
              <a:spcBef>
                <a:spcPts val="0"/>
              </a:spcBef>
              <a:buSzPct val="100000"/>
              <a:defRPr b="1" sz="4800"/>
            </a:lvl3pPr>
            <a:lvl4pPr>
              <a:spcBef>
                <a:spcPts val="0"/>
              </a:spcBef>
              <a:buSzPct val="100000"/>
              <a:defRPr b="1" sz="4800"/>
            </a:lvl4pPr>
            <a:lvl5pPr>
              <a:spcBef>
                <a:spcPts val="0"/>
              </a:spcBef>
              <a:buSzPct val="100000"/>
              <a:defRPr b="1" sz="4800"/>
            </a:lvl5pPr>
            <a:lvl6pPr>
              <a:spcBef>
                <a:spcPts val="0"/>
              </a:spcBef>
              <a:buSzPct val="100000"/>
              <a:defRPr b="1" sz="4800"/>
            </a:lvl6pPr>
            <a:lvl7pPr>
              <a:spcBef>
                <a:spcPts val="0"/>
              </a:spcBef>
              <a:buSzPct val="100000"/>
              <a:defRPr b="1" sz="4800"/>
            </a:lvl7pPr>
            <a:lvl8pPr>
              <a:spcBef>
                <a:spcPts val="0"/>
              </a:spcBef>
              <a:buSzPct val="100000"/>
              <a:defRPr b="1" sz="4800"/>
            </a:lvl8pPr>
            <a:lvl9pPr>
              <a:spcBef>
                <a:spcPts val="0"/>
              </a:spcBef>
              <a:buSzPct val="100000"/>
              <a:defRPr b="1" sz="4800"/>
            </a:lvl9pPr>
          </a:lstStyle>
          <a:p/>
        </p:txBody>
      </p:sp>
      <p:sp>
        <p:nvSpPr>
          <p:cNvPr id="15" name="Shape 15"/>
          <p:cNvSpPr txBox="1"/>
          <p:nvPr>
            <p:ph idx="1" type="subTitle"/>
          </p:nvPr>
        </p:nvSpPr>
        <p:spPr>
          <a:xfrm>
            <a:off x="1997075" y="2251802"/>
            <a:ext cx="6400799" cy="871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rgbClr val="FFFFFF"/>
              </a:buClr>
              <a:buNone/>
              <a:defRPr>
                <a:solidFill>
                  <a:srgbClr val="FFFFFF"/>
                </a:solidFill>
              </a:defRPr>
            </a:lvl1pPr>
            <a:lvl2pPr>
              <a:spcBef>
                <a:spcPts val="0"/>
              </a:spcBef>
              <a:buClr>
                <a:srgbClr val="FFFFFF"/>
              </a:buClr>
              <a:buSzPct val="100000"/>
              <a:buNone/>
              <a:defRPr sz="3200">
                <a:solidFill>
                  <a:srgbClr val="FFFFFF"/>
                </a:solidFill>
              </a:defRPr>
            </a:lvl2pPr>
            <a:lvl3pPr>
              <a:spcBef>
                <a:spcPts val="0"/>
              </a:spcBef>
              <a:buClr>
                <a:srgbClr val="FFFFFF"/>
              </a:buClr>
              <a:buSzPct val="100000"/>
              <a:buNone/>
              <a:defRPr sz="3200">
                <a:solidFill>
                  <a:srgbClr val="FFFFFF"/>
                </a:solidFill>
              </a:defRPr>
            </a:lvl3pPr>
            <a:lvl4pPr>
              <a:spcBef>
                <a:spcPts val="0"/>
              </a:spcBef>
              <a:buClr>
                <a:srgbClr val="FFFFFF"/>
              </a:buClr>
              <a:buSzPct val="100000"/>
              <a:buNone/>
              <a:defRPr sz="3200">
                <a:solidFill>
                  <a:srgbClr val="FFFFFF"/>
                </a:solidFill>
              </a:defRPr>
            </a:lvl4pPr>
            <a:lvl5pPr>
              <a:spcBef>
                <a:spcPts val="0"/>
              </a:spcBef>
              <a:buClr>
                <a:srgbClr val="FFFFFF"/>
              </a:buClr>
              <a:buSzPct val="100000"/>
              <a:buNone/>
              <a:defRPr sz="3200">
                <a:solidFill>
                  <a:srgbClr val="FFFFFF"/>
                </a:solidFill>
              </a:defRPr>
            </a:lvl5pPr>
            <a:lvl6pPr>
              <a:spcBef>
                <a:spcPts val="0"/>
              </a:spcBef>
              <a:buClr>
                <a:srgbClr val="FFFFFF"/>
              </a:buClr>
              <a:buSzPct val="100000"/>
              <a:buNone/>
              <a:defRPr sz="3200">
                <a:solidFill>
                  <a:srgbClr val="FFFFFF"/>
                </a:solidFill>
              </a:defRPr>
            </a:lvl6pPr>
            <a:lvl7pPr>
              <a:spcBef>
                <a:spcPts val="0"/>
              </a:spcBef>
              <a:buClr>
                <a:srgbClr val="FFFFFF"/>
              </a:buClr>
              <a:buSzPct val="100000"/>
              <a:buNone/>
              <a:defRPr sz="3200">
                <a:solidFill>
                  <a:srgbClr val="FFFFFF"/>
                </a:solidFill>
              </a:defRPr>
            </a:lvl7pPr>
            <a:lvl8pPr>
              <a:spcBef>
                <a:spcPts val="0"/>
              </a:spcBef>
              <a:buClr>
                <a:srgbClr val="FFFFFF"/>
              </a:buClr>
              <a:buSzPct val="100000"/>
              <a:buNone/>
              <a:defRPr sz="3200">
                <a:solidFill>
                  <a:srgbClr val="FFFFFF"/>
                </a:solidFill>
              </a:defRPr>
            </a:lvl8pPr>
            <a:lvl9pPr>
              <a:spcBef>
                <a:spcPts val="0"/>
              </a:spcBef>
              <a:buClr>
                <a:srgbClr val="FFFFFF"/>
              </a:buClr>
              <a:buSzPct val="100000"/>
              <a:buNone/>
              <a:defRPr sz="3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" name="Shape 16"/>
          <p:cNvSpPr/>
          <p:nvPr/>
        </p:nvSpPr>
        <p:spPr>
          <a:xfrm>
            <a:off x="0" y="0"/>
            <a:ext cx="3135299" cy="5143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" name="Shape 17"/>
          <p:cNvSpPr/>
          <p:nvPr/>
        </p:nvSpPr>
        <p:spPr>
          <a:xfrm>
            <a:off x="3175" y="0"/>
            <a:ext cx="635000" cy="609600"/>
          </a:xfrm>
          <a:custGeom>
            <a:pathLst>
              <a:path extrusionOk="0" h="512" w="400">
                <a:moveTo>
                  <a:pt x="400" y="512"/>
                </a:moveTo>
                <a:lnTo>
                  <a:pt x="2" y="0"/>
                </a:lnTo>
                <a:lnTo>
                  <a:pt x="0" y="0"/>
                </a:lnTo>
                <a:lnTo>
                  <a:pt x="0" y="512"/>
                </a:lnTo>
                <a:lnTo>
                  <a:pt x="400" y="512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13499999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3175" y="1916906"/>
            <a:ext cx="635000" cy="611981"/>
          </a:xfrm>
          <a:custGeom>
            <a:pathLst>
              <a:path extrusionOk="0" h="514" w="400">
                <a:moveTo>
                  <a:pt x="400" y="0"/>
                </a:moveTo>
                <a:lnTo>
                  <a:pt x="0" y="0"/>
                </a:lnTo>
                <a:lnTo>
                  <a:pt x="0" y="514"/>
                </a:lnTo>
                <a:lnTo>
                  <a:pt x="2" y="514"/>
                </a:lnTo>
                <a:lnTo>
                  <a:pt x="400" y="0"/>
                </a:lnTo>
                <a:close/>
              </a:path>
            </a:pathLst>
          </a:custGeom>
          <a:gradFill>
            <a:gsLst>
              <a:gs pos="0">
                <a:srgbClr val="0090DA"/>
              </a:gs>
              <a:gs pos="54000">
                <a:srgbClr val="0090DA"/>
              </a:gs>
              <a:gs pos="98000">
                <a:srgbClr val="2BC4F3"/>
              </a:gs>
              <a:gs pos="100000">
                <a:srgbClr val="00AEEE"/>
              </a:gs>
            </a:gsLst>
            <a:lin ang="81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3175" y="1307306"/>
            <a:ext cx="635000" cy="609600"/>
          </a:xfrm>
          <a:custGeom>
            <a:pathLst>
              <a:path extrusionOk="0" h="512" w="400">
                <a:moveTo>
                  <a:pt x="400" y="512"/>
                </a:moveTo>
                <a:lnTo>
                  <a:pt x="2" y="0"/>
                </a:lnTo>
                <a:lnTo>
                  <a:pt x="0" y="0"/>
                </a:lnTo>
                <a:lnTo>
                  <a:pt x="0" y="512"/>
                </a:lnTo>
                <a:lnTo>
                  <a:pt x="400" y="512"/>
                </a:lnTo>
                <a:close/>
              </a:path>
            </a:pathLst>
          </a:custGeom>
          <a:gradFill>
            <a:gsLst>
              <a:gs pos="0">
                <a:srgbClr val="AAAAAA"/>
              </a:gs>
              <a:gs pos="54000">
                <a:srgbClr val="AAAAAA"/>
              </a:gs>
              <a:gs pos="98000">
                <a:srgbClr val="D2D2D2"/>
              </a:gs>
              <a:gs pos="100000">
                <a:srgbClr val="B9B9B9"/>
              </a:gs>
            </a:gsLst>
            <a:lin ang="13499999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152400" y="1307306"/>
            <a:ext cx="1317625" cy="609600"/>
          </a:xfrm>
          <a:custGeom>
            <a:pathLst>
              <a:path extrusionOk="0" h="512" w="830">
                <a:moveTo>
                  <a:pt x="398" y="512"/>
                </a:moveTo>
                <a:lnTo>
                  <a:pt x="830" y="512"/>
                </a:lnTo>
                <a:lnTo>
                  <a:pt x="432" y="0"/>
                </a:lnTo>
                <a:lnTo>
                  <a:pt x="0" y="0"/>
                </a:lnTo>
                <a:lnTo>
                  <a:pt x="398" y="512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13499999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" name="Shape 21"/>
          <p:cNvSpPr/>
          <p:nvPr/>
        </p:nvSpPr>
        <p:spPr>
          <a:xfrm>
            <a:off x="152400" y="3226593"/>
            <a:ext cx="1317625" cy="609600"/>
          </a:xfrm>
          <a:custGeom>
            <a:pathLst>
              <a:path extrusionOk="0" h="512" w="830">
                <a:moveTo>
                  <a:pt x="830" y="0"/>
                </a:moveTo>
                <a:lnTo>
                  <a:pt x="398" y="0"/>
                </a:lnTo>
                <a:lnTo>
                  <a:pt x="0" y="512"/>
                </a:lnTo>
                <a:lnTo>
                  <a:pt x="432" y="512"/>
                </a:lnTo>
                <a:lnTo>
                  <a:pt x="830" y="0"/>
                </a:lnTo>
                <a:close/>
              </a:path>
            </a:pathLst>
          </a:custGeom>
          <a:gradFill>
            <a:gsLst>
              <a:gs pos="0">
                <a:srgbClr val="0090DA"/>
              </a:gs>
              <a:gs pos="54000">
                <a:srgbClr val="0090DA"/>
              </a:gs>
              <a:gs pos="98000">
                <a:srgbClr val="2BC4F3"/>
              </a:gs>
              <a:gs pos="100000">
                <a:srgbClr val="00AEEE"/>
              </a:gs>
            </a:gsLst>
            <a:lin ang="81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" name="Shape 22"/>
          <p:cNvSpPr/>
          <p:nvPr/>
        </p:nvSpPr>
        <p:spPr>
          <a:xfrm>
            <a:off x="152400" y="2614612"/>
            <a:ext cx="1317625" cy="611981"/>
          </a:xfrm>
          <a:custGeom>
            <a:pathLst>
              <a:path extrusionOk="0" h="514" w="830">
                <a:moveTo>
                  <a:pt x="432" y="0"/>
                </a:moveTo>
                <a:lnTo>
                  <a:pt x="0" y="0"/>
                </a:lnTo>
                <a:lnTo>
                  <a:pt x="398" y="514"/>
                </a:lnTo>
                <a:lnTo>
                  <a:pt x="830" y="514"/>
                </a:lnTo>
                <a:lnTo>
                  <a:pt x="432" y="0"/>
                </a:lnTo>
                <a:close/>
              </a:path>
            </a:pathLst>
          </a:custGeom>
          <a:gradFill>
            <a:gsLst>
              <a:gs pos="0">
                <a:srgbClr val="AAAAAA"/>
              </a:gs>
              <a:gs pos="54000">
                <a:srgbClr val="AAAAAA"/>
              </a:gs>
              <a:gs pos="98000">
                <a:srgbClr val="D2D2D2"/>
              </a:gs>
              <a:gs pos="100000">
                <a:srgbClr val="B9B9B9"/>
              </a:gs>
            </a:gsLst>
            <a:lin ang="13499999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984250" y="2614612"/>
            <a:ext cx="1322387" cy="611981"/>
          </a:xfrm>
          <a:custGeom>
            <a:pathLst>
              <a:path extrusionOk="0" h="514" w="833">
                <a:moveTo>
                  <a:pt x="399" y="514"/>
                </a:moveTo>
                <a:lnTo>
                  <a:pt x="833" y="514"/>
                </a:lnTo>
                <a:lnTo>
                  <a:pt x="435" y="0"/>
                </a:lnTo>
                <a:lnTo>
                  <a:pt x="0" y="0"/>
                </a:lnTo>
                <a:lnTo>
                  <a:pt x="399" y="514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13499999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" name="Shape 24"/>
          <p:cNvSpPr/>
          <p:nvPr/>
        </p:nvSpPr>
        <p:spPr>
          <a:xfrm>
            <a:off x="3175" y="2614612"/>
            <a:ext cx="635000" cy="611981"/>
          </a:xfrm>
          <a:custGeom>
            <a:pathLst>
              <a:path extrusionOk="0" h="514" w="400">
                <a:moveTo>
                  <a:pt x="2" y="0"/>
                </a:moveTo>
                <a:lnTo>
                  <a:pt x="0" y="0"/>
                </a:lnTo>
                <a:lnTo>
                  <a:pt x="0" y="514"/>
                </a:lnTo>
                <a:lnTo>
                  <a:pt x="400" y="514"/>
                </a:lnTo>
                <a:lnTo>
                  <a:pt x="2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13499999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" name="Shape 25"/>
          <p:cNvSpPr/>
          <p:nvPr/>
        </p:nvSpPr>
        <p:spPr>
          <a:xfrm>
            <a:off x="984250" y="4533900"/>
            <a:ext cx="1322387" cy="609600"/>
          </a:xfrm>
          <a:custGeom>
            <a:pathLst>
              <a:path extrusionOk="0" h="512" w="833">
                <a:moveTo>
                  <a:pt x="399" y="0"/>
                </a:moveTo>
                <a:lnTo>
                  <a:pt x="0" y="512"/>
                </a:lnTo>
                <a:lnTo>
                  <a:pt x="435" y="512"/>
                </a:lnTo>
                <a:lnTo>
                  <a:pt x="833" y="0"/>
                </a:lnTo>
                <a:lnTo>
                  <a:pt x="399" y="0"/>
                </a:lnTo>
                <a:close/>
              </a:path>
            </a:pathLst>
          </a:custGeom>
          <a:gradFill>
            <a:gsLst>
              <a:gs pos="0">
                <a:srgbClr val="0090DA"/>
              </a:gs>
              <a:gs pos="54000">
                <a:srgbClr val="0090DA"/>
              </a:gs>
              <a:gs pos="98000">
                <a:srgbClr val="2BC4F3"/>
              </a:gs>
              <a:gs pos="100000">
                <a:srgbClr val="00AEEE"/>
              </a:gs>
            </a:gsLst>
            <a:lin ang="81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984250" y="3924300"/>
            <a:ext cx="1322387" cy="609600"/>
          </a:xfrm>
          <a:custGeom>
            <a:pathLst>
              <a:path extrusionOk="0" h="512" w="833">
                <a:moveTo>
                  <a:pt x="435" y="0"/>
                </a:moveTo>
                <a:lnTo>
                  <a:pt x="0" y="0"/>
                </a:lnTo>
                <a:lnTo>
                  <a:pt x="399" y="512"/>
                </a:lnTo>
                <a:lnTo>
                  <a:pt x="833" y="512"/>
                </a:lnTo>
                <a:lnTo>
                  <a:pt x="435" y="0"/>
                </a:lnTo>
                <a:close/>
              </a:path>
            </a:pathLst>
          </a:custGeom>
          <a:gradFill>
            <a:gsLst>
              <a:gs pos="0">
                <a:srgbClr val="AAAAAA"/>
              </a:gs>
              <a:gs pos="54000">
                <a:srgbClr val="AAAAAA"/>
              </a:gs>
              <a:gs pos="98000">
                <a:srgbClr val="D2D2D2"/>
              </a:gs>
              <a:gs pos="100000">
                <a:srgbClr val="B9B9B9"/>
              </a:gs>
            </a:gsLst>
            <a:lin ang="13499999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" name="Shape 27"/>
          <p:cNvSpPr/>
          <p:nvPr/>
        </p:nvSpPr>
        <p:spPr>
          <a:xfrm>
            <a:off x="1820863" y="3924300"/>
            <a:ext cx="1317625" cy="609600"/>
          </a:xfrm>
          <a:custGeom>
            <a:pathLst>
              <a:path extrusionOk="0" h="512" w="830">
                <a:moveTo>
                  <a:pt x="434" y="0"/>
                </a:moveTo>
                <a:lnTo>
                  <a:pt x="0" y="0"/>
                </a:lnTo>
                <a:lnTo>
                  <a:pt x="398" y="512"/>
                </a:lnTo>
                <a:lnTo>
                  <a:pt x="830" y="512"/>
                </a:lnTo>
                <a:lnTo>
                  <a:pt x="434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13499999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" name="Shape 28"/>
          <p:cNvSpPr/>
          <p:nvPr/>
        </p:nvSpPr>
        <p:spPr>
          <a:xfrm>
            <a:off x="3175" y="609600"/>
            <a:ext cx="635000" cy="609600"/>
          </a:xfrm>
          <a:custGeom>
            <a:pathLst>
              <a:path extrusionOk="0" h="512" w="400">
                <a:moveTo>
                  <a:pt x="400" y="0"/>
                </a:moveTo>
                <a:lnTo>
                  <a:pt x="0" y="0"/>
                </a:lnTo>
                <a:lnTo>
                  <a:pt x="0" y="512"/>
                </a:lnTo>
                <a:lnTo>
                  <a:pt x="2" y="512"/>
                </a:lnTo>
                <a:lnTo>
                  <a:pt x="400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81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" name="Shape 29"/>
          <p:cNvSpPr/>
          <p:nvPr/>
        </p:nvSpPr>
        <p:spPr>
          <a:xfrm>
            <a:off x="152400" y="1916906"/>
            <a:ext cx="1317625" cy="611981"/>
          </a:xfrm>
          <a:custGeom>
            <a:pathLst>
              <a:path extrusionOk="0" h="514" w="830">
                <a:moveTo>
                  <a:pt x="0" y="514"/>
                </a:moveTo>
                <a:lnTo>
                  <a:pt x="432" y="514"/>
                </a:lnTo>
                <a:lnTo>
                  <a:pt x="830" y="0"/>
                </a:lnTo>
                <a:lnTo>
                  <a:pt x="398" y="0"/>
                </a:lnTo>
                <a:lnTo>
                  <a:pt x="0" y="514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81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" name="Shape 30"/>
          <p:cNvSpPr/>
          <p:nvPr/>
        </p:nvSpPr>
        <p:spPr>
          <a:xfrm>
            <a:off x="984250" y="3226593"/>
            <a:ext cx="1322387" cy="609600"/>
          </a:xfrm>
          <a:custGeom>
            <a:pathLst>
              <a:path extrusionOk="0" h="512" w="833">
                <a:moveTo>
                  <a:pt x="0" y="512"/>
                </a:moveTo>
                <a:lnTo>
                  <a:pt x="435" y="512"/>
                </a:lnTo>
                <a:lnTo>
                  <a:pt x="833" y="0"/>
                </a:lnTo>
                <a:lnTo>
                  <a:pt x="399" y="0"/>
                </a:lnTo>
                <a:lnTo>
                  <a:pt x="0" y="512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81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" name="Shape 31"/>
          <p:cNvSpPr/>
          <p:nvPr/>
        </p:nvSpPr>
        <p:spPr>
          <a:xfrm>
            <a:off x="3175" y="3226593"/>
            <a:ext cx="635000" cy="609600"/>
          </a:xfrm>
          <a:custGeom>
            <a:pathLst>
              <a:path extrusionOk="0" h="512" w="400">
                <a:moveTo>
                  <a:pt x="400" y="0"/>
                </a:moveTo>
                <a:lnTo>
                  <a:pt x="0" y="0"/>
                </a:lnTo>
                <a:lnTo>
                  <a:pt x="0" y="512"/>
                </a:lnTo>
                <a:lnTo>
                  <a:pt x="2" y="512"/>
                </a:lnTo>
                <a:lnTo>
                  <a:pt x="400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81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" name="Shape 32"/>
          <p:cNvSpPr/>
          <p:nvPr/>
        </p:nvSpPr>
        <p:spPr>
          <a:xfrm>
            <a:off x="1820863" y="4533900"/>
            <a:ext cx="1317625" cy="609600"/>
          </a:xfrm>
          <a:custGeom>
            <a:pathLst>
              <a:path extrusionOk="0" h="512" w="830">
                <a:moveTo>
                  <a:pt x="398" y="0"/>
                </a:moveTo>
                <a:lnTo>
                  <a:pt x="0" y="512"/>
                </a:lnTo>
                <a:lnTo>
                  <a:pt x="434" y="512"/>
                </a:lnTo>
                <a:lnTo>
                  <a:pt x="830" y="0"/>
                </a:lnTo>
                <a:lnTo>
                  <a:pt x="398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81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152400" y="4533900"/>
            <a:ext cx="1317625" cy="609600"/>
          </a:xfrm>
          <a:custGeom>
            <a:pathLst>
              <a:path extrusionOk="0" h="512" w="830">
                <a:moveTo>
                  <a:pt x="398" y="0"/>
                </a:moveTo>
                <a:lnTo>
                  <a:pt x="0" y="512"/>
                </a:lnTo>
                <a:lnTo>
                  <a:pt x="432" y="512"/>
                </a:lnTo>
                <a:lnTo>
                  <a:pt x="830" y="0"/>
                </a:lnTo>
                <a:lnTo>
                  <a:pt x="398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81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" name="Shape 34"/>
          <p:cNvSpPr/>
          <p:nvPr/>
        </p:nvSpPr>
        <p:spPr>
          <a:xfrm>
            <a:off x="3175" y="4533900"/>
            <a:ext cx="635000" cy="609600"/>
          </a:xfrm>
          <a:custGeom>
            <a:pathLst>
              <a:path extrusionOk="0" h="512" w="400">
                <a:moveTo>
                  <a:pt x="400" y="0"/>
                </a:moveTo>
                <a:lnTo>
                  <a:pt x="0" y="0"/>
                </a:lnTo>
                <a:lnTo>
                  <a:pt x="0" y="512"/>
                </a:lnTo>
                <a:lnTo>
                  <a:pt x="2" y="512"/>
                </a:lnTo>
                <a:lnTo>
                  <a:pt x="400" y="0"/>
                </a:lnTo>
                <a:close/>
              </a:path>
            </a:pathLst>
          </a:custGeom>
          <a:gradFill>
            <a:gsLst>
              <a:gs pos="0">
                <a:srgbClr val="0090DA"/>
              </a:gs>
              <a:gs pos="54000">
                <a:srgbClr val="0090DA"/>
              </a:gs>
              <a:gs pos="98000">
                <a:srgbClr val="2BC4F3"/>
              </a:gs>
              <a:gs pos="100000">
                <a:srgbClr val="00AEEE"/>
              </a:gs>
            </a:gsLst>
            <a:lin ang="81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" name="Shape 35"/>
          <p:cNvSpPr/>
          <p:nvPr/>
        </p:nvSpPr>
        <p:spPr>
          <a:xfrm>
            <a:off x="3175" y="3924300"/>
            <a:ext cx="635000" cy="609600"/>
          </a:xfrm>
          <a:custGeom>
            <a:pathLst>
              <a:path extrusionOk="0" h="512" w="400">
                <a:moveTo>
                  <a:pt x="400" y="512"/>
                </a:moveTo>
                <a:lnTo>
                  <a:pt x="2" y="0"/>
                </a:lnTo>
                <a:lnTo>
                  <a:pt x="0" y="0"/>
                </a:lnTo>
                <a:lnTo>
                  <a:pt x="0" y="512"/>
                </a:lnTo>
                <a:lnTo>
                  <a:pt x="400" y="512"/>
                </a:lnTo>
                <a:close/>
              </a:path>
            </a:pathLst>
          </a:custGeom>
          <a:gradFill>
            <a:gsLst>
              <a:gs pos="0">
                <a:srgbClr val="AAAAAA"/>
              </a:gs>
              <a:gs pos="54000">
                <a:srgbClr val="AAAAAA"/>
              </a:gs>
              <a:gs pos="98000">
                <a:srgbClr val="D2D2D2"/>
              </a:gs>
              <a:gs pos="100000">
                <a:srgbClr val="B9B9B9"/>
              </a:gs>
            </a:gsLst>
            <a:lin ang="13499999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" name="Shape 36"/>
          <p:cNvSpPr/>
          <p:nvPr/>
        </p:nvSpPr>
        <p:spPr>
          <a:xfrm>
            <a:off x="152400" y="3924300"/>
            <a:ext cx="1317625" cy="609600"/>
          </a:xfrm>
          <a:custGeom>
            <a:pathLst>
              <a:path extrusionOk="0" h="512" w="830">
                <a:moveTo>
                  <a:pt x="398" y="512"/>
                </a:moveTo>
                <a:lnTo>
                  <a:pt x="830" y="512"/>
                </a:lnTo>
                <a:lnTo>
                  <a:pt x="432" y="0"/>
                </a:lnTo>
                <a:lnTo>
                  <a:pt x="0" y="0"/>
                </a:lnTo>
                <a:lnTo>
                  <a:pt x="398" y="512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13499999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/>
          <p:nvPr/>
        </p:nvSpPr>
        <p:spPr>
          <a:xfrm>
            <a:off x="7415211" y="0"/>
            <a:ext cx="1555750" cy="612226"/>
          </a:xfrm>
          <a:custGeom>
            <a:pathLst>
              <a:path extrusionOk="0" h="607" w="980">
                <a:moveTo>
                  <a:pt x="510" y="607"/>
                </a:moveTo>
                <a:lnTo>
                  <a:pt x="980" y="0"/>
                </a:lnTo>
                <a:lnTo>
                  <a:pt x="470" y="0"/>
                </a:lnTo>
                <a:lnTo>
                  <a:pt x="0" y="607"/>
                </a:lnTo>
                <a:lnTo>
                  <a:pt x="510" y="607"/>
                </a:lnTo>
                <a:lnTo>
                  <a:pt x="510" y="607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18899999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" name="Shape 38"/>
          <p:cNvSpPr/>
          <p:nvPr/>
        </p:nvSpPr>
        <p:spPr>
          <a:xfrm>
            <a:off x="8397875" y="1310183"/>
            <a:ext cx="746125" cy="610209"/>
          </a:xfrm>
          <a:custGeom>
            <a:pathLst>
              <a:path extrusionOk="0" h="605" w="470">
                <a:moveTo>
                  <a:pt x="470" y="0"/>
                </a:moveTo>
                <a:lnTo>
                  <a:pt x="0" y="605"/>
                </a:lnTo>
                <a:lnTo>
                  <a:pt x="470" y="605"/>
                </a:lnTo>
                <a:lnTo>
                  <a:pt x="470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18899999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" name="Shape 39"/>
          <p:cNvSpPr/>
          <p:nvPr/>
        </p:nvSpPr>
        <p:spPr>
          <a:xfrm>
            <a:off x="8397875" y="1920392"/>
            <a:ext cx="746125" cy="610209"/>
          </a:xfrm>
          <a:custGeom>
            <a:pathLst>
              <a:path extrusionOk="0" h="605" w="470">
                <a:moveTo>
                  <a:pt x="0" y="0"/>
                </a:moveTo>
                <a:lnTo>
                  <a:pt x="470" y="605"/>
                </a:lnTo>
                <a:lnTo>
                  <a:pt x="47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27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" name="Shape 40"/>
          <p:cNvSpPr/>
          <p:nvPr/>
        </p:nvSpPr>
        <p:spPr>
          <a:xfrm>
            <a:off x="8397875" y="2017"/>
            <a:ext cx="746125" cy="610209"/>
          </a:xfrm>
          <a:custGeom>
            <a:pathLst>
              <a:path extrusionOk="0" h="605" w="470">
                <a:moveTo>
                  <a:pt x="470" y="0"/>
                </a:moveTo>
                <a:lnTo>
                  <a:pt x="0" y="605"/>
                </a:lnTo>
                <a:lnTo>
                  <a:pt x="470" y="605"/>
                </a:lnTo>
                <a:lnTo>
                  <a:pt x="470" y="0"/>
                </a:lnTo>
                <a:close/>
              </a:path>
            </a:pathLst>
          </a:custGeom>
          <a:gradFill>
            <a:gsLst>
              <a:gs pos="0">
                <a:srgbClr val="0090DA"/>
              </a:gs>
              <a:gs pos="54000">
                <a:srgbClr val="0090DA"/>
              </a:gs>
              <a:gs pos="98000">
                <a:srgbClr val="2BC4F3"/>
              </a:gs>
              <a:gs pos="100000">
                <a:srgbClr val="00AEEE"/>
              </a:gs>
            </a:gsLst>
            <a:lin ang="18899999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" name="Shape 41"/>
          <p:cNvSpPr/>
          <p:nvPr/>
        </p:nvSpPr>
        <p:spPr>
          <a:xfrm>
            <a:off x="8397875" y="612225"/>
            <a:ext cx="746125" cy="607183"/>
          </a:xfrm>
          <a:custGeom>
            <a:pathLst>
              <a:path extrusionOk="0" h="602" w="470">
                <a:moveTo>
                  <a:pt x="0" y="0"/>
                </a:moveTo>
                <a:lnTo>
                  <a:pt x="470" y="602"/>
                </a:lnTo>
                <a:lnTo>
                  <a:pt x="47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AAAAAA"/>
              </a:gs>
              <a:gs pos="54000">
                <a:srgbClr val="AAAAAA"/>
              </a:gs>
              <a:gs pos="98000">
                <a:srgbClr val="D2D2D2"/>
              </a:gs>
              <a:gs pos="100000">
                <a:srgbClr val="B9B9B9"/>
              </a:gs>
            </a:gsLst>
            <a:lin ang="13499999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" name="Shape 42"/>
          <p:cNvSpPr/>
          <p:nvPr/>
        </p:nvSpPr>
        <p:spPr>
          <a:xfrm>
            <a:off x="7415211" y="612225"/>
            <a:ext cx="1555750" cy="610209"/>
          </a:xfrm>
          <a:custGeom>
            <a:pathLst>
              <a:path extrusionOk="0" h="605" w="980">
                <a:moveTo>
                  <a:pt x="510" y="0"/>
                </a:moveTo>
                <a:lnTo>
                  <a:pt x="980" y="605"/>
                </a:lnTo>
                <a:lnTo>
                  <a:pt x="470" y="605"/>
                </a:lnTo>
                <a:lnTo>
                  <a:pt x="0" y="0"/>
                </a:lnTo>
                <a:lnTo>
                  <a:pt x="510" y="0"/>
                </a:lnTo>
                <a:lnTo>
                  <a:pt x="510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27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457200" y="205978"/>
            <a:ext cx="687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457200" y="1200150"/>
            <a:ext cx="8229600" cy="3630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/>
          <p:nvPr/>
        </p:nvSpPr>
        <p:spPr>
          <a:xfrm>
            <a:off x="7415211" y="0"/>
            <a:ext cx="1555750" cy="612226"/>
          </a:xfrm>
          <a:custGeom>
            <a:pathLst>
              <a:path extrusionOk="0" h="607" w="980">
                <a:moveTo>
                  <a:pt x="510" y="607"/>
                </a:moveTo>
                <a:lnTo>
                  <a:pt x="980" y="0"/>
                </a:lnTo>
                <a:lnTo>
                  <a:pt x="470" y="0"/>
                </a:lnTo>
                <a:lnTo>
                  <a:pt x="0" y="607"/>
                </a:lnTo>
                <a:lnTo>
                  <a:pt x="510" y="607"/>
                </a:lnTo>
                <a:lnTo>
                  <a:pt x="510" y="607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18899999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" name="Shape 48"/>
          <p:cNvSpPr/>
          <p:nvPr/>
        </p:nvSpPr>
        <p:spPr>
          <a:xfrm>
            <a:off x="8397875" y="1310183"/>
            <a:ext cx="746125" cy="610209"/>
          </a:xfrm>
          <a:custGeom>
            <a:pathLst>
              <a:path extrusionOk="0" h="605" w="470">
                <a:moveTo>
                  <a:pt x="470" y="0"/>
                </a:moveTo>
                <a:lnTo>
                  <a:pt x="0" y="605"/>
                </a:lnTo>
                <a:lnTo>
                  <a:pt x="470" y="605"/>
                </a:lnTo>
                <a:lnTo>
                  <a:pt x="470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18899999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" name="Shape 49"/>
          <p:cNvSpPr/>
          <p:nvPr/>
        </p:nvSpPr>
        <p:spPr>
          <a:xfrm>
            <a:off x="8397875" y="1920392"/>
            <a:ext cx="746125" cy="610209"/>
          </a:xfrm>
          <a:custGeom>
            <a:pathLst>
              <a:path extrusionOk="0" h="605" w="470">
                <a:moveTo>
                  <a:pt x="0" y="0"/>
                </a:moveTo>
                <a:lnTo>
                  <a:pt x="470" y="605"/>
                </a:lnTo>
                <a:lnTo>
                  <a:pt x="47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27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" name="Shape 50"/>
          <p:cNvSpPr/>
          <p:nvPr/>
        </p:nvSpPr>
        <p:spPr>
          <a:xfrm>
            <a:off x="7415211" y="612225"/>
            <a:ext cx="1555750" cy="610209"/>
          </a:xfrm>
          <a:custGeom>
            <a:pathLst>
              <a:path extrusionOk="0" h="605" w="980">
                <a:moveTo>
                  <a:pt x="510" y="0"/>
                </a:moveTo>
                <a:lnTo>
                  <a:pt x="980" y="605"/>
                </a:lnTo>
                <a:lnTo>
                  <a:pt x="470" y="605"/>
                </a:lnTo>
                <a:lnTo>
                  <a:pt x="0" y="0"/>
                </a:lnTo>
                <a:lnTo>
                  <a:pt x="510" y="0"/>
                </a:lnTo>
                <a:lnTo>
                  <a:pt x="510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27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type="title"/>
          </p:nvPr>
        </p:nvSpPr>
        <p:spPr>
          <a:xfrm>
            <a:off x="457200" y="205978"/>
            <a:ext cx="687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457200" y="1200150"/>
            <a:ext cx="4038599" cy="3630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2800"/>
            </a:lvl1pPr>
            <a:lvl2pPr>
              <a:spcBef>
                <a:spcPts val="0"/>
              </a:spcBef>
              <a:defRPr sz="2400"/>
            </a:lvl2pPr>
            <a:lvl3pPr>
              <a:spcBef>
                <a:spcPts val="0"/>
              </a:spcBef>
              <a:defRPr sz="2000"/>
            </a:lvl3pPr>
            <a:lvl4pPr>
              <a:spcBef>
                <a:spcPts val="0"/>
              </a:spcBef>
              <a:defRPr sz="1800"/>
            </a:lvl4pPr>
            <a:lvl5pPr>
              <a:spcBef>
                <a:spcPts val="0"/>
              </a:spcBef>
              <a:defRPr sz="1800"/>
            </a:lvl5pPr>
            <a:lvl6pPr>
              <a:spcBef>
                <a:spcPts val="0"/>
              </a:spcBef>
              <a:defRPr sz="1800"/>
            </a:lvl6pPr>
            <a:lvl7pPr>
              <a:spcBef>
                <a:spcPts val="0"/>
              </a:spcBef>
              <a:defRPr sz="1800"/>
            </a:lvl7pPr>
            <a:lvl8pPr>
              <a:spcBef>
                <a:spcPts val="0"/>
              </a:spcBef>
              <a:defRPr sz="1800"/>
            </a:lvl8pPr>
            <a:lvl9pPr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55" name="Shape 55"/>
          <p:cNvSpPr txBox="1"/>
          <p:nvPr>
            <p:ph idx="2" type="body"/>
          </p:nvPr>
        </p:nvSpPr>
        <p:spPr>
          <a:xfrm>
            <a:off x="4648200" y="1200150"/>
            <a:ext cx="4038599" cy="3630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2800"/>
            </a:lvl1pPr>
            <a:lvl2pPr>
              <a:spcBef>
                <a:spcPts val="0"/>
              </a:spcBef>
              <a:defRPr sz="2400"/>
            </a:lvl2pPr>
            <a:lvl3pPr>
              <a:spcBef>
                <a:spcPts val="0"/>
              </a:spcBef>
              <a:defRPr sz="2000"/>
            </a:lvl3pPr>
            <a:lvl4pPr>
              <a:spcBef>
                <a:spcPts val="0"/>
              </a:spcBef>
              <a:defRPr sz="1800"/>
            </a:lvl4pPr>
            <a:lvl5pPr>
              <a:spcBef>
                <a:spcPts val="0"/>
              </a:spcBef>
              <a:defRPr sz="1800"/>
            </a:lvl5pPr>
            <a:lvl6pPr>
              <a:spcBef>
                <a:spcPts val="0"/>
              </a:spcBef>
              <a:defRPr sz="1800"/>
            </a:lvl6pPr>
            <a:lvl7pPr>
              <a:spcBef>
                <a:spcPts val="0"/>
              </a:spcBef>
              <a:defRPr sz="1800"/>
            </a:lvl7pPr>
            <a:lvl8pPr>
              <a:spcBef>
                <a:spcPts val="0"/>
              </a:spcBef>
              <a:defRPr sz="1800"/>
            </a:lvl8pPr>
            <a:lvl9pPr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56" name="Shape 56"/>
          <p:cNvSpPr/>
          <p:nvPr/>
        </p:nvSpPr>
        <p:spPr>
          <a:xfrm>
            <a:off x="7415211" y="0"/>
            <a:ext cx="1555750" cy="612226"/>
          </a:xfrm>
          <a:custGeom>
            <a:pathLst>
              <a:path extrusionOk="0" h="607" w="980">
                <a:moveTo>
                  <a:pt x="510" y="607"/>
                </a:moveTo>
                <a:lnTo>
                  <a:pt x="980" y="0"/>
                </a:lnTo>
                <a:lnTo>
                  <a:pt x="470" y="0"/>
                </a:lnTo>
                <a:lnTo>
                  <a:pt x="0" y="607"/>
                </a:lnTo>
                <a:lnTo>
                  <a:pt x="510" y="607"/>
                </a:lnTo>
                <a:lnTo>
                  <a:pt x="510" y="607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18899999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" name="Shape 57"/>
          <p:cNvSpPr/>
          <p:nvPr/>
        </p:nvSpPr>
        <p:spPr>
          <a:xfrm>
            <a:off x="8397875" y="1310183"/>
            <a:ext cx="746125" cy="610209"/>
          </a:xfrm>
          <a:custGeom>
            <a:pathLst>
              <a:path extrusionOk="0" h="605" w="470">
                <a:moveTo>
                  <a:pt x="470" y="0"/>
                </a:moveTo>
                <a:lnTo>
                  <a:pt x="0" y="605"/>
                </a:lnTo>
                <a:lnTo>
                  <a:pt x="470" y="605"/>
                </a:lnTo>
                <a:lnTo>
                  <a:pt x="470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18899999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8397875" y="1920392"/>
            <a:ext cx="746125" cy="610209"/>
          </a:xfrm>
          <a:custGeom>
            <a:pathLst>
              <a:path extrusionOk="0" h="605" w="470">
                <a:moveTo>
                  <a:pt x="0" y="0"/>
                </a:moveTo>
                <a:lnTo>
                  <a:pt x="470" y="605"/>
                </a:lnTo>
                <a:lnTo>
                  <a:pt x="47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27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7415211" y="612225"/>
            <a:ext cx="1555750" cy="610209"/>
          </a:xfrm>
          <a:custGeom>
            <a:pathLst>
              <a:path extrusionOk="0" h="605" w="980">
                <a:moveTo>
                  <a:pt x="510" y="0"/>
                </a:moveTo>
                <a:lnTo>
                  <a:pt x="980" y="605"/>
                </a:lnTo>
                <a:lnTo>
                  <a:pt x="470" y="605"/>
                </a:lnTo>
                <a:lnTo>
                  <a:pt x="0" y="0"/>
                </a:lnTo>
                <a:lnTo>
                  <a:pt x="510" y="0"/>
                </a:lnTo>
                <a:lnTo>
                  <a:pt x="510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27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" name="Shape 60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title"/>
          </p:nvPr>
        </p:nvSpPr>
        <p:spPr>
          <a:xfrm>
            <a:off x="457200" y="205978"/>
            <a:ext cx="687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63" name="Shape 63"/>
          <p:cNvSpPr/>
          <p:nvPr/>
        </p:nvSpPr>
        <p:spPr>
          <a:xfrm>
            <a:off x="3175" y="2614612"/>
            <a:ext cx="635000" cy="611981"/>
          </a:xfrm>
          <a:custGeom>
            <a:pathLst>
              <a:path extrusionOk="0" h="514" w="400">
                <a:moveTo>
                  <a:pt x="2" y="0"/>
                </a:moveTo>
                <a:lnTo>
                  <a:pt x="0" y="0"/>
                </a:lnTo>
                <a:lnTo>
                  <a:pt x="0" y="514"/>
                </a:lnTo>
                <a:lnTo>
                  <a:pt x="400" y="514"/>
                </a:lnTo>
                <a:lnTo>
                  <a:pt x="2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13499999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" name="Shape 64"/>
          <p:cNvSpPr/>
          <p:nvPr/>
        </p:nvSpPr>
        <p:spPr>
          <a:xfrm>
            <a:off x="3175" y="3226593"/>
            <a:ext cx="635000" cy="609600"/>
          </a:xfrm>
          <a:custGeom>
            <a:pathLst>
              <a:path extrusionOk="0" h="512" w="400">
                <a:moveTo>
                  <a:pt x="400" y="0"/>
                </a:moveTo>
                <a:lnTo>
                  <a:pt x="0" y="0"/>
                </a:lnTo>
                <a:lnTo>
                  <a:pt x="0" y="512"/>
                </a:lnTo>
                <a:lnTo>
                  <a:pt x="2" y="512"/>
                </a:lnTo>
                <a:lnTo>
                  <a:pt x="400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81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" name="Shape 65"/>
          <p:cNvSpPr/>
          <p:nvPr/>
        </p:nvSpPr>
        <p:spPr>
          <a:xfrm>
            <a:off x="152400" y="4533900"/>
            <a:ext cx="1317625" cy="609600"/>
          </a:xfrm>
          <a:custGeom>
            <a:pathLst>
              <a:path extrusionOk="0" h="512" w="830">
                <a:moveTo>
                  <a:pt x="398" y="0"/>
                </a:moveTo>
                <a:lnTo>
                  <a:pt x="0" y="512"/>
                </a:lnTo>
                <a:lnTo>
                  <a:pt x="432" y="512"/>
                </a:lnTo>
                <a:lnTo>
                  <a:pt x="830" y="0"/>
                </a:lnTo>
                <a:lnTo>
                  <a:pt x="398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81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152400" y="3924300"/>
            <a:ext cx="1317625" cy="609600"/>
          </a:xfrm>
          <a:custGeom>
            <a:pathLst>
              <a:path extrusionOk="0" h="512" w="830">
                <a:moveTo>
                  <a:pt x="398" y="512"/>
                </a:moveTo>
                <a:lnTo>
                  <a:pt x="830" y="512"/>
                </a:lnTo>
                <a:lnTo>
                  <a:pt x="432" y="0"/>
                </a:lnTo>
                <a:lnTo>
                  <a:pt x="0" y="0"/>
                </a:lnTo>
                <a:lnTo>
                  <a:pt x="398" y="512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13499999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" name="Shape 67"/>
          <p:cNvSpPr/>
          <p:nvPr/>
        </p:nvSpPr>
        <p:spPr>
          <a:xfrm>
            <a:off x="7415211" y="0"/>
            <a:ext cx="1555750" cy="612226"/>
          </a:xfrm>
          <a:custGeom>
            <a:pathLst>
              <a:path extrusionOk="0" h="607" w="980">
                <a:moveTo>
                  <a:pt x="510" y="607"/>
                </a:moveTo>
                <a:lnTo>
                  <a:pt x="980" y="0"/>
                </a:lnTo>
                <a:lnTo>
                  <a:pt x="470" y="0"/>
                </a:lnTo>
                <a:lnTo>
                  <a:pt x="0" y="607"/>
                </a:lnTo>
                <a:lnTo>
                  <a:pt x="510" y="607"/>
                </a:lnTo>
                <a:lnTo>
                  <a:pt x="510" y="607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18899999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" name="Shape 68"/>
          <p:cNvSpPr/>
          <p:nvPr/>
        </p:nvSpPr>
        <p:spPr>
          <a:xfrm>
            <a:off x="8397875" y="1310183"/>
            <a:ext cx="746125" cy="610209"/>
          </a:xfrm>
          <a:custGeom>
            <a:pathLst>
              <a:path extrusionOk="0" h="605" w="470">
                <a:moveTo>
                  <a:pt x="470" y="0"/>
                </a:moveTo>
                <a:lnTo>
                  <a:pt x="0" y="605"/>
                </a:lnTo>
                <a:lnTo>
                  <a:pt x="470" y="605"/>
                </a:lnTo>
                <a:lnTo>
                  <a:pt x="470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18899999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9" name="Shape 69"/>
          <p:cNvSpPr/>
          <p:nvPr/>
        </p:nvSpPr>
        <p:spPr>
          <a:xfrm>
            <a:off x="8397875" y="1920392"/>
            <a:ext cx="746125" cy="610209"/>
          </a:xfrm>
          <a:custGeom>
            <a:pathLst>
              <a:path extrusionOk="0" h="605" w="470">
                <a:moveTo>
                  <a:pt x="0" y="0"/>
                </a:moveTo>
                <a:lnTo>
                  <a:pt x="470" y="605"/>
                </a:lnTo>
                <a:lnTo>
                  <a:pt x="47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27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0" name="Shape 70"/>
          <p:cNvSpPr/>
          <p:nvPr/>
        </p:nvSpPr>
        <p:spPr>
          <a:xfrm>
            <a:off x="7415211" y="612225"/>
            <a:ext cx="1555750" cy="610209"/>
          </a:xfrm>
          <a:custGeom>
            <a:pathLst>
              <a:path extrusionOk="0" h="605" w="980">
                <a:moveTo>
                  <a:pt x="510" y="0"/>
                </a:moveTo>
                <a:lnTo>
                  <a:pt x="980" y="605"/>
                </a:lnTo>
                <a:lnTo>
                  <a:pt x="470" y="605"/>
                </a:lnTo>
                <a:lnTo>
                  <a:pt x="0" y="0"/>
                </a:lnTo>
                <a:lnTo>
                  <a:pt x="510" y="0"/>
                </a:lnTo>
                <a:lnTo>
                  <a:pt x="510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27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" name="Shape 71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idx="1" type="body"/>
          </p:nvPr>
        </p:nvSpPr>
        <p:spPr>
          <a:xfrm>
            <a:off x="1574800" y="3320653"/>
            <a:ext cx="5486399" cy="513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buSzPct val="100000"/>
              <a:buNone/>
              <a:defRPr sz="1800"/>
            </a:lvl1pPr>
          </a:lstStyle>
          <a:p/>
        </p:txBody>
      </p:sp>
      <p:sp>
        <p:nvSpPr>
          <p:cNvPr id="74" name="Shape 74"/>
          <p:cNvSpPr/>
          <p:nvPr/>
        </p:nvSpPr>
        <p:spPr>
          <a:xfrm>
            <a:off x="3175" y="2614612"/>
            <a:ext cx="635000" cy="611981"/>
          </a:xfrm>
          <a:custGeom>
            <a:pathLst>
              <a:path extrusionOk="0" h="514" w="400">
                <a:moveTo>
                  <a:pt x="2" y="0"/>
                </a:moveTo>
                <a:lnTo>
                  <a:pt x="0" y="0"/>
                </a:lnTo>
                <a:lnTo>
                  <a:pt x="0" y="514"/>
                </a:lnTo>
                <a:lnTo>
                  <a:pt x="400" y="514"/>
                </a:lnTo>
                <a:lnTo>
                  <a:pt x="2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13499999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3175" y="3226593"/>
            <a:ext cx="635000" cy="609600"/>
          </a:xfrm>
          <a:custGeom>
            <a:pathLst>
              <a:path extrusionOk="0" h="512" w="400">
                <a:moveTo>
                  <a:pt x="400" y="0"/>
                </a:moveTo>
                <a:lnTo>
                  <a:pt x="0" y="0"/>
                </a:lnTo>
                <a:lnTo>
                  <a:pt x="0" y="512"/>
                </a:lnTo>
                <a:lnTo>
                  <a:pt x="2" y="512"/>
                </a:lnTo>
                <a:lnTo>
                  <a:pt x="400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81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" name="Shape 76"/>
          <p:cNvSpPr/>
          <p:nvPr/>
        </p:nvSpPr>
        <p:spPr>
          <a:xfrm>
            <a:off x="152400" y="4533900"/>
            <a:ext cx="1317625" cy="609600"/>
          </a:xfrm>
          <a:custGeom>
            <a:pathLst>
              <a:path extrusionOk="0" h="512" w="830">
                <a:moveTo>
                  <a:pt x="398" y="0"/>
                </a:moveTo>
                <a:lnTo>
                  <a:pt x="0" y="512"/>
                </a:lnTo>
                <a:lnTo>
                  <a:pt x="432" y="512"/>
                </a:lnTo>
                <a:lnTo>
                  <a:pt x="830" y="0"/>
                </a:lnTo>
                <a:lnTo>
                  <a:pt x="398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81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" name="Shape 77"/>
          <p:cNvSpPr/>
          <p:nvPr/>
        </p:nvSpPr>
        <p:spPr>
          <a:xfrm>
            <a:off x="152400" y="3924300"/>
            <a:ext cx="1317625" cy="609600"/>
          </a:xfrm>
          <a:custGeom>
            <a:pathLst>
              <a:path extrusionOk="0" h="512" w="830">
                <a:moveTo>
                  <a:pt x="398" y="512"/>
                </a:moveTo>
                <a:lnTo>
                  <a:pt x="830" y="512"/>
                </a:lnTo>
                <a:lnTo>
                  <a:pt x="432" y="0"/>
                </a:lnTo>
                <a:lnTo>
                  <a:pt x="0" y="0"/>
                </a:lnTo>
                <a:lnTo>
                  <a:pt x="398" y="512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13499999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" name="Shape 78"/>
          <p:cNvSpPr/>
          <p:nvPr/>
        </p:nvSpPr>
        <p:spPr>
          <a:xfrm>
            <a:off x="7415211" y="0"/>
            <a:ext cx="1555750" cy="612226"/>
          </a:xfrm>
          <a:custGeom>
            <a:pathLst>
              <a:path extrusionOk="0" h="607" w="980">
                <a:moveTo>
                  <a:pt x="510" y="607"/>
                </a:moveTo>
                <a:lnTo>
                  <a:pt x="980" y="0"/>
                </a:lnTo>
                <a:lnTo>
                  <a:pt x="470" y="0"/>
                </a:lnTo>
                <a:lnTo>
                  <a:pt x="0" y="607"/>
                </a:lnTo>
                <a:lnTo>
                  <a:pt x="510" y="607"/>
                </a:lnTo>
                <a:lnTo>
                  <a:pt x="510" y="607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18899999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8397875" y="1310183"/>
            <a:ext cx="746125" cy="610209"/>
          </a:xfrm>
          <a:custGeom>
            <a:pathLst>
              <a:path extrusionOk="0" h="605" w="470">
                <a:moveTo>
                  <a:pt x="470" y="0"/>
                </a:moveTo>
                <a:lnTo>
                  <a:pt x="0" y="605"/>
                </a:lnTo>
                <a:lnTo>
                  <a:pt x="470" y="605"/>
                </a:lnTo>
                <a:lnTo>
                  <a:pt x="470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18899999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0" name="Shape 80"/>
          <p:cNvSpPr/>
          <p:nvPr/>
        </p:nvSpPr>
        <p:spPr>
          <a:xfrm>
            <a:off x="8397875" y="1920392"/>
            <a:ext cx="746125" cy="610209"/>
          </a:xfrm>
          <a:custGeom>
            <a:pathLst>
              <a:path extrusionOk="0" h="605" w="470">
                <a:moveTo>
                  <a:pt x="0" y="0"/>
                </a:moveTo>
                <a:lnTo>
                  <a:pt x="470" y="605"/>
                </a:lnTo>
                <a:lnTo>
                  <a:pt x="47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27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" name="Shape 81"/>
          <p:cNvSpPr/>
          <p:nvPr/>
        </p:nvSpPr>
        <p:spPr>
          <a:xfrm>
            <a:off x="7415211" y="612225"/>
            <a:ext cx="1555750" cy="610209"/>
          </a:xfrm>
          <a:custGeom>
            <a:pathLst>
              <a:path extrusionOk="0" h="605" w="980">
                <a:moveTo>
                  <a:pt x="510" y="0"/>
                </a:moveTo>
                <a:lnTo>
                  <a:pt x="980" y="605"/>
                </a:lnTo>
                <a:lnTo>
                  <a:pt x="470" y="605"/>
                </a:lnTo>
                <a:lnTo>
                  <a:pt x="0" y="0"/>
                </a:lnTo>
                <a:lnTo>
                  <a:pt x="510" y="0"/>
                </a:lnTo>
                <a:lnTo>
                  <a:pt x="510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27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" name="Shape 82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2890DA"/>
            </a:gs>
            <a:gs pos="100000">
              <a:schemeClr val="dk2"/>
            </a:gs>
          </a:gsLst>
          <a:path path="circle">
            <a:fillToRect r="100%" t="100%"/>
          </a:path>
          <a:tileRect b="-100%" l="-100%"/>
        </a:gra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457200" y="205978"/>
            <a:ext cx="687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defRPr sz="3200">
                <a:solidFill>
                  <a:schemeClr val="lt1"/>
                </a:solidFill>
              </a:defRPr>
            </a:lvl1pPr>
            <a:lvl2pPr>
              <a:spcBef>
                <a:spcPts val="560"/>
              </a:spcBef>
              <a:buClr>
                <a:schemeClr val="lt1"/>
              </a:buClr>
              <a:buSzPct val="100000"/>
              <a:defRPr sz="2800">
                <a:solidFill>
                  <a:schemeClr val="lt1"/>
                </a:solidFill>
              </a:defRPr>
            </a:lvl2pPr>
            <a:lvl3pPr>
              <a:spcBef>
                <a:spcPts val="480"/>
              </a:spcBef>
              <a:buClr>
                <a:schemeClr val="lt1"/>
              </a:buClr>
              <a:buSzPct val="100000"/>
              <a:defRPr sz="2400">
                <a:solidFill>
                  <a:schemeClr val="lt1"/>
                </a:solidFill>
              </a:defRPr>
            </a:lvl3pPr>
            <a:lvl4pPr>
              <a:spcBef>
                <a:spcPts val="400"/>
              </a:spcBef>
              <a:buClr>
                <a:schemeClr val="lt1"/>
              </a:buClr>
              <a:buSzPct val="100000"/>
              <a:defRPr sz="2000">
                <a:solidFill>
                  <a:schemeClr val="lt1"/>
                </a:solidFill>
              </a:defRPr>
            </a:lvl4pPr>
            <a:lvl5pPr>
              <a:spcBef>
                <a:spcPts val="400"/>
              </a:spcBef>
              <a:buClr>
                <a:schemeClr val="lt1"/>
              </a:buClr>
              <a:buSzPct val="100000"/>
              <a:defRPr sz="2000">
                <a:solidFill>
                  <a:schemeClr val="lt1"/>
                </a:solidFill>
              </a:defRPr>
            </a:lvl5pPr>
            <a:lvl6pPr>
              <a:spcBef>
                <a:spcPts val="400"/>
              </a:spcBef>
              <a:buClr>
                <a:schemeClr val="lt1"/>
              </a:buClr>
              <a:buSzPct val="100000"/>
              <a:defRPr sz="2000">
                <a:solidFill>
                  <a:schemeClr val="lt1"/>
                </a:solidFill>
              </a:defRPr>
            </a:lvl6pPr>
            <a:lvl7pPr>
              <a:spcBef>
                <a:spcPts val="400"/>
              </a:spcBef>
              <a:buClr>
                <a:schemeClr val="lt1"/>
              </a:buClr>
              <a:buSzPct val="100000"/>
              <a:defRPr sz="2000">
                <a:solidFill>
                  <a:schemeClr val="lt1"/>
                </a:solidFill>
              </a:defRPr>
            </a:lvl7pPr>
            <a:lvl8pPr>
              <a:spcBef>
                <a:spcPts val="400"/>
              </a:spcBef>
              <a:buClr>
                <a:schemeClr val="lt1"/>
              </a:buClr>
              <a:buSzPct val="100000"/>
              <a:defRPr sz="2000">
                <a:solidFill>
                  <a:schemeClr val="lt1"/>
                </a:solidFill>
              </a:defRPr>
            </a:lvl8pPr>
            <a:lvl9pPr>
              <a:spcBef>
                <a:spcPts val="400"/>
              </a:spcBef>
              <a:buClr>
                <a:schemeClr val="lt1"/>
              </a:buClr>
              <a:buSzPct val="100000"/>
              <a:defRPr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" name="Shape 7"/>
          <p:cNvSpPr/>
          <p:nvPr/>
        </p:nvSpPr>
        <p:spPr>
          <a:xfrm>
            <a:off x="0" y="0"/>
            <a:ext cx="3135299" cy="5143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" name="Shape 8"/>
          <p:cNvSpPr/>
          <p:nvPr/>
        </p:nvSpPr>
        <p:spPr>
          <a:xfrm>
            <a:off x="3175" y="4533900"/>
            <a:ext cx="635000" cy="609600"/>
          </a:xfrm>
          <a:custGeom>
            <a:pathLst>
              <a:path extrusionOk="0" h="512" w="400">
                <a:moveTo>
                  <a:pt x="400" y="0"/>
                </a:moveTo>
                <a:lnTo>
                  <a:pt x="0" y="0"/>
                </a:lnTo>
                <a:lnTo>
                  <a:pt x="0" y="512"/>
                </a:lnTo>
                <a:lnTo>
                  <a:pt x="2" y="512"/>
                </a:lnTo>
                <a:lnTo>
                  <a:pt x="400" y="0"/>
                </a:lnTo>
                <a:close/>
              </a:path>
            </a:pathLst>
          </a:custGeom>
          <a:gradFill>
            <a:gsLst>
              <a:gs pos="0">
                <a:srgbClr val="0090DA"/>
              </a:gs>
              <a:gs pos="54000">
                <a:srgbClr val="0090DA"/>
              </a:gs>
              <a:gs pos="98000">
                <a:srgbClr val="2BC4F3"/>
              </a:gs>
              <a:gs pos="100000">
                <a:srgbClr val="00AEEE"/>
              </a:gs>
            </a:gsLst>
            <a:lin ang="81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" name="Shape 9"/>
          <p:cNvSpPr/>
          <p:nvPr/>
        </p:nvSpPr>
        <p:spPr>
          <a:xfrm>
            <a:off x="3175" y="3924300"/>
            <a:ext cx="635000" cy="609600"/>
          </a:xfrm>
          <a:custGeom>
            <a:pathLst>
              <a:path extrusionOk="0" h="512" w="400">
                <a:moveTo>
                  <a:pt x="400" y="512"/>
                </a:moveTo>
                <a:lnTo>
                  <a:pt x="2" y="0"/>
                </a:lnTo>
                <a:lnTo>
                  <a:pt x="0" y="0"/>
                </a:lnTo>
                <a:lnTo>
                  <a:pt x="0" y="512"/>
                </a:lnTo>
                <a:lnTo>
                  <a:pt x="400" y="512"/>
                </a:lnTo>
                <a:close/>
              </a:path>
            </a:pathLst>
          </a:custGeom>
          <a:gradFill>
            <a:gsLst>
              <a:gs pos="0">
                <a:srgbClr val="AAAAAA"/>
              </a:gs>
              <a:gs pos="54000">
                <a:srgbClr val="AAAAAA"/>
              </a:gs>
              <a:gs pos="98000">
                <a:srgbClr val="D2D2D2"/>
              </a:gs>
              <a:gs pos="100000">
                <a:srgbClr val="B9B9B9"/>
              </a:gs>
            </a:gsLst>
            <a:lin ang="13499999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8397875" y="2017"/>
            <a:ext cx="746125" cy="610209"/>
          </a:xfrm>
          <a:custGeom>
            <a:pathLst>
              <a:path extrusionOk="0" h="605" w="470">
                <a:moveTo>
                  <a:pt x="470" y="0"/>
                </a:moveTo>
                <a:lnTo>
                  <a:pt x="0" y="605"/>
                </a:lnTo>
                <a:lnTo>
                  <a:pt x="470" y="605"/>
                </a:lnTo>
                <a:lnTo>
                  <a:pt x="470" y="0"/>
                </a:lnTo>
                <a:close/>
              </a:path>
            </a:pathLst>
          </a:custGeom>
          <a:gradFill>
            <a:gsLst>
              <a:gs pos="0">
                <a:srgbClr val="0090DA"/>
              </a:gs>
              <a:gs pos="54000">
                <a:srgbClr val="0090DA"/>
              </a:gs>
              <a:gs pos="98000">
                <a:srgbClr val="2BC4F3"/>
              </a:gs>
              <a:gs pos="100000">
                <a:srgbClr val="00AEEE"/>
              </a:gs>
            </a:gsLst>
            <a:lin ang="18899999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8397875" y="612225"/>
            <a:ext cx="746125" cy="607183"/>
          </a:xfrm>
          <a:custGeom>
            <a:pathLst>
              <a:path extrusionOk="0" h="602" w="470">
                <a:moveTo>
                  <a:pt x="0" y="0"/>
                </a:moveTo>
                <a:lnTo>
                  <a:pt x="470" y="602"/>
                </a:lnTo>
                <a:lnTo>
                  <a:pt x="47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AAAAAA"/>
              </a:gs>
              <a:gs pos="54000">
                <a:srgbClr val="AAAAAA"/>
              </a:gs>
              <a:gs pos="98000">
                <a:srgbClr val="D2D2D2"/>
              </a:gs>
              <a:gs pos="100000">
                <a:srgbClr val="B9B9B9"/>
              </a:gs>
            </a:gsLst>
            <a:lin ang="13499999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lt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3" Type="http://schemas.openxmlformats.org/officeDocument/2006/relationships/image" Target="../media/image02.png"/></Relationships>
</file>

<file path=ppt/slides/_rels/slide1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01.png"/></Relationships>
</file>

<file path=ppt/slides/_rels/slide1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04.png"/></Relationships>
</file>

<file path=ppt/slides/_rels/slide1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09.png"/></Relationships>
</file>

<file path=ppt/slides/_rels/slide1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03.png"/></Relationships>
</file>

<file path=ppt/slides/_rels/slide1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Relationship Id="rId3" Type="http://schemas.openxmlformats.org/officeDocument/2006/relationships/image" Target="../media/image06.png"/><Relationship Id="rId5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3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3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Relationship Id="rId3" Type="http://schemas.openxmlformats.org/officeDocument/2006/relationships/image" Target="../media/image13.png"/><Relationship Id="rId6" Type="http://schemas.openxmlformats.org/officeDocument/2006/relationships/image" Target="../media/image28.png"/><Relationship Id="rId5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3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3" Type="http://schemas.openxmlformats.org/officeDocument/2006/relationships/image" Target="../media/image18.jpg"/></Relationships>
</file>

<file path=ppt/slides/_rels/slide2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3" Type="http://schemas.openxmlformats.org/officeDocument/2006/relationships/image" Target="../media/image26.jpg"/></Relationships>
</file>

<file path=ppt/slides/_rels/slide2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5" Type="http://schemas.openxmlformats.org/officeDocument/2006/relationships/image" Target="../media/image20.png"/></Relationships>
</file>

<file path=ppt/slides/_rels/slide2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27.png"/></Relationships>
</file>

<file path=ppt/slides/_rels/slide2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Relationship Id="rId3" Type="http://schemas.openxmlformats.org/officeDocument/2006/relationships/hyperlink" Target="https://github.com/watabou/pixel-dungeon/tree/master/src/com/watabou/pixeldungeon" TargetMode="External"/></Relationships>
</file>

<file path=ppt/slides/_rels/slide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3" Type="http://schemas.openxmlformats.org/officeDocument/2006/relationships/image" Target="../media/image00.png"/></Relationships>
</file>

<file path=ppt/slides/_rels/slide3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3" Type="http://schemas.openxmlformats.org/officeDocument/2006/relationships/hyperlink" Target="http://watabou.itch.io/pixel-dungeon" TargetMode="External"/></Relationships>
</file>

<file path=ppt/slides/_rels/slide3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05.png"/></Relationships>
</file>

<file path=ppt/slides/_rels/slide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3" Type="http://schemas.openxmlformats.org/officeDocument/2006/relationships/image" Target="../media/image07.png"/></Relationships>
</file>

<file path=ppt/slides/_rels/slide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08.png"/></Relationships>
</file>

<file path=ppt/slides/_rels/slide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type="ctrTitle"/>
          </p:nvPr>
        </p:nvSpPr>
        <p:spPr>
          <a:xfrm>
            <a:off x="1708350" y="1149306"/>
            <a:ext cx="6400799" cy="1102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Procedurally Generated Worlds in Early Games</a:t>
            </a:r>
          </a:p>
        </p:txBody>
      </p:sp>
      <p:sp>
        <p:nvSpPr>
          <p:cNvPr id="87" name="Shape 87"/>
          <p:cNvSpPr txBox="1"/>
          <p:nvPr>
            <p:ph idx="1" type="subTitle"/>
          </p:nvPr>
        </p:nvSpPr>
        <p:spPr>
          <a:xfrm>
            <a:off x="2320450" y="2251800"/>
            <a:ext cx="6077399" cy="871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By </a:t>
            </a:r>
            <a:r>
              <a:rPr lang="en">
                <a:solidFill>
                  <a:schemeClr val="lt1"/>
                </a:solidFill>
              </a:rPr>
              <a:t>Kelsie Freshour, </a:t>
            </a:r>
            <a:r>
              <a:rPr lang="en"/>
              <a:t>Kevin Miller, and Alex Stopar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type="title"/>
          </p:nvPr>
        </p:nvSpPr>
        <p:spPr>
          <a:xfrm>
            <a:off x="457200" y="205978"/>
            <a:ext cx="687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Effects of Fibonacci Algorithm</a:t>
            </a:r>
          </a:p>
        </p:txBody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457200" y="1200150"/>
            <a:ext cx="8229600" cy="363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Could track the world reliably, even though the game appears random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Could track, test, and experiment based on specified seed values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Adapted numbers into the size, location, and amount of planets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Also used a list of nouns and adjectives to describe planets, which also were subject to the pseudo-random generator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“...it was possible to land on a planet where all the inhabitants were, yes, carnivorous arts graduates...not random, but pseudo-random.”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type="title"/>
          </p:nvPr>
        </p:nvSpPr>
        <p:spPr>
          <a:xfrm>
            <a:off x="403725" y="342753"/>
            <a:ext cx="687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Rescue on Fractalus! - Flight Sim</a:t>
            </a:r>
          </a:p>
        </p:txBody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457200" y="1200150"/>
            <a:ext cx="4038599" cy="363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sp>
        <p:nvSpPr>
          <p:cNvPr id="154" name="Shape 154"/>
          <p:cNvSpPr txBox="1"/>
          <p:nvPr>
            <p:ph idx="2" type="body"/>
          </p:nvPr>
        </p:nvSpPr>
        <p:spPr>
          <a:xfrm>
            <a:off x="4648200" y="1200150"/>
            <a:ext cx="4038599" cy="363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7465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300"/>
              <a:t>Released 1984</a:t>
            </a:r>
          </a:p>
          <a:p>
            <a:pPr indent="-37465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300"/>
              <a:t>Atari 8-bit, Atari 5200</a:t>
            </a:r>
          </a:p>
          <a:p>
            <a:pPr indent="-37465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300"/>
              <a:t>1 KB / $</a:t>
            </a:r>
          </a:p>
          <a:p>
            <a:pPr indent="-37465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300"/>
              <a:t>Mixed reviews; criticized for very little substance, but hailed for quick, addicting gameplay</a:t>
            </a:r>
          </a:p>
          <a:p>
            <a:pPr indent="-374650" lvl="0" marL="4572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300"/>
              <a:t>Set a base upon which other flight sims and PCG would be developed</a:t>
            </a:r>
          </a:p>
        </p:txBody>
      </p:sp>
      <p:pic>
        <p:nvPicPr>
          <p:cNvPr id="155" name="Shape 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250" y="1393700"/>
            <a:ext cx="3994499" cy="2853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type="title"/>
          </p:nvPr>
        </p:nvSpPr>
        <p:spPr>
          <a:xfrm>
            <a:off x="457200" y="205978"/>
            <a:ext cx="687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Rescue on Fractalus!</a:t>
            </a:r>
          </a:p>
        </p:txBody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457200" y="1168050"/>
            <a:ext cx="41148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302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600"/>
              <a:t>Released by LucasFilm Games from David Fox, Charlie Kellner, Peter Langston, and Gary Winnick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/>
          </a:p>
          <a:p>
            <a:pPr indent="-3302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600"/>
              <a:t>Gameplay shows flying around on an alien planet to pick up downed pilots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/>
          </a:p>
          <a:p>
            <a:pPr indent="-3302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600"/>
              <a:t>Inspired by the “Genesis Effect” sequence from Star Trek II: The Wrath of Khan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/>
          </a:p>
          <a:p>
            <a:pPr indent="-3302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600"/>
              <a:t>48K of memory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600"/>
          </a:p>
          <a:p>
            <a:pPr indent="-330200" lvl="0" marL="4572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600"/>
              <a:t>Written in 6502 assembly language</a:t>
            </a:r>
          </a:p>
        </p:txBody>
      </p:sp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3775" y="1389875"/>
            <a:ext cx="3732199" cy="2665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>
            <p:ph type="title"/>
          </p:nvPr>
        </p:nvSpPr>
        <p:spPr>
          <a:xfrm>
            <a:off x="457200" y="205975"/>
            <a:ext cx="75675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/>
              <a:t>Algorithms for Fractal Terrain Generation</a:t>
            </a:r>
          </a:p>
        </p:txBody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457200" y="1200150"/>
            <a:ext cx="8229600" cy="363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Use the random midpoint displacement algorithm-</a:t>
            </a:r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A square is subdivided into four equal squares, and the center point is vertically offset by a random value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Also use the diamond algorithm-</a:t>
            </a:r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Start with a large 2D array of empty points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Use iterative subdivision in two steps: diamond and square</a:t>
            </a:r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Diamond: With a square of four points, generate a random value at the center (averaging the four corner values and adding a random amount)</a:t>
            </a:r>
          </a:p>
          <a:p>
            <a:pPr indent="-342900" lvl="0" marL="4572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Square: Taking each diamond, generate a random value at the center, while calculating the midpoint value by averaging the corners plus a random amount.</a:t>
            </a:r>
          </a:p>
        </p:txBody>
      </p:sp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3250" y="2009750"/>
            <a:ext cx="3159224" cy="78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>
            <p:ph type="title"/>
          </p:nvPr>
        </p:nvSpPr>
        <p:spPr>
          <a:xfrm>
            <a:off x="457200" y="342753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Fractal Terrain Generation Effects</a:t>
            </a:r>
          </a:p>
        </p:txBody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457200" y="1200150"/>
            <a:ext cx="8229600" cy="363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Allowed the effect of self-similarity in landscapes, where the closest localized scale has the same complexity as a larger scale (i.e. flight to landing)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Allows for the generation of natural-looking landscapes</a:t>
            </a:r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Ideal for fractal components that appear in nature (such as mountain ranges)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Gameplay would be optimal for a world that incorporates large amounts of that type of terrain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Entire game built around concept of fractal landscape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type="title"/>
          </p:nvPr>
        </p:nvSpPr>
        <p:spPr>
          <a:xfrm>
            <a:off x="457200" y="205978"/>
            <a:ext cx="687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Sentinel</a:t>
            </a:r>
          </a:p>
        </p:txBody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496500" y="1753700"/>
            <a:ext cx="8151000" cy="2990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Aka “The Sentry”, created by Geoff Crammond and published in 1986 by Firebird</a:t>
            </a:r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First for BBC Micro, then converted to C64, Amstrad CPC, ZX Spectrum, Atari ST, Amiga, and PC</a:t>
            </a:r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30KB/$</a:t>
            </a:r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Player takes role of a robot that can absorb objects, create clones of itself, and transfer its mind to those clones</a:t>
            </a:r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Must reach the top to the Sentinel, which absorbs the player if the player is seen</a:t>
            </a:r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Known at the time for 10,000 unique levels stored in 48-64 KB </a:t>
            </a:r>
          </a:p>
          <a:p>
            <a:pPr indent="-342900" lvl="0" marL="4572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Successful in its place of origin (U.K.) due to simplicity and straightforward actions</a:t>
            </a:r>
          </a:p>
        </p:txBody>
      </p:sp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9150" y="96249"/>
            <a:ext cx="3460225" cy="1571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type="title"/>
          </p:nvPr>
        </p:nvSpPr>
        <p:spPr>
          <a:xfrm>
            <a:off x="457200" y="205978"/>
            <a:ext cx="687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Sentinel and 10,000 Levels</a:t>
            </a:r>
          </a:p>
        </p:txBody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457200" y="1436100"/>
            <a:ext cx="8229600" cy="3595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Uses a four digit number and an eight digit password to procedurally generate the landscape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Generates a three-color landscape with flat lands, hills, and mountains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Polygon-based graphics for illusion of depth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Static view, however, to save memory, as one can only pan across each view instead of moving (360 degrees left/right, 80 degrees up/down)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Allows for more creation of levels with simple visual environment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However, perspective transforms usually cannot be rendered once and then rotated, or objects will not maintain a constant distance along the z-axis and appear smaller/larger with rotation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Probable that specified distance was used, where game scaled to 1/specified distance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indent="-317500" lvl="0" marL="4572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Makes scene slightly warped during gameplay</a:t>
            </a:r>
          </a:p>
        </p:txBody>
      </p:sp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6075" y="0"/>
            <a:ext cx="2443649" cy="152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>
            <p:ph type="title"/>
          </p:nvPr>
        </p:nvSpPr>
        <p:spPr>
          <a:xfrm>
            <a:off x="211250" y="195300"/>
            <a:ext cx="81189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800"/>
              <a:t>X-COM: UFO Defense and Incorporating Procedural Level Elements in Strategy Games</a:t>
            </a:r>
          </a:p>
        </p:txBody>
      </p:sp>
      <p:sp>
        <p:nvSpPr>
          <p:cNvPr id="195" name="Shape 195"/>
          <p:cNvSpPr txBox="1"/>
          <p:nvPr>
            <p:ph idx="1" type="body"/>
          </p:nvPr>
        </p:nvSpPr>
        <p:spPr>
          <a:xfrm>
            <a:off x="4341500" y="1168075"/>
            <a:ext cx="4491299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PC turn-based strategy game released in 1994 developed by Mythos Games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Mixes research and base development with tactical battles with aliens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Unique at the time for incorporating isometric areas with semi-randomly generated maps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Sold more than 600,000 units on the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DOS system alone, half of net sales in the United States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Notable from a European game company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500KB/$</a:t>
            </a:r>
          </a:p>
        </p:txBody>
      </p:sp>
      <p:pic>
        <p:nvPicPr>
          <p:cNvPr id="196" name="Shape 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96575"/>
            <a:ext cx="4255949" cy="2659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type="title"/>
          </p:nvPr>
        </p:nvSpPr>
        <p:spPr>
          <a:xfrm>
            <a:off x="457200" y="205978"/>
            <a:ext cx="687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X-COM’s Semi-Random Levels</a:t>
            </a:r>
          </a:p>
        </p:txBody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457200" y="929462"/>
            <a:ext cx="41088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048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200"/>
              <a:t>Small, square patches aggregating prefabricated terrain (based on global area)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indent="-3048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200"/>
              <a:t>Fit them together semi-randomly, so that the patches would somewhat match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indent="-3048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200"/>
              <a:t>Various parts such as UFOs fixed, regardless of random mission generation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indent="-3048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200"/>
              <a:t>Regardless of impact, the later remake, Enemy Unknown, eventually scrapped the idea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indent="-3048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200"/>
              <a:t>Jake Solomon responds in an interview: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indent="-3048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200"/>
              <a:t>“When you give up the control as a developer, you really run into problems. You certainly cannot balance the experience nearly as well”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indent="-304800" lvl="0" marL="4572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200"/>
              <a:t>Director of the original X-COM, Julian Gollop, noted the exact opposite in preference</a:t>
            </a:r>
          </a:p>
        </p:txBody>
      </p:sp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0525" y="1446300"/>
            <a:ext cx="4307225" cy="269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/>
          <p:nvPr>
            <p:ph type="title"/>
          </p:nvPr>
        </p:nvSpPr>
        <p:spPr>
          <a:xfrm>
            <a:off x="457200" y="342753"/>
            <a:ext cx="687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Diablo I</a:t>
            </a:r>
          </a:p>
        </p:txBody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457200" y="1200150"/>
            <a:ext cx="4038599" cy="363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One of the first modern games to use tiling framework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Dungeons randomly generated from random tile sets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Pioneered the “random item drop”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Often called the first “truly replayable game”</a:t>
            </a:r>
          </a:p>
        </p:txBody>
      </p:sp>
      <p:sp>
        <p:nvSpPr>
          <p:cNvPr id="210" name="Shape 210"/>
          <p:cNvSpPr txBox="1"/>
          <p:nvPr>
            <p:ph idx="2" type="body"/>
          </p:nvPr>
        </p:nvSpPr>
        <p:spPr>
          <a:xfrm>
            <a:off x="4648200" y="1200150"/>
            <a:ext cx="4038599" cy="363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pic>
        <p:nvPicPr>
          <p:cNvPr id="211" name="Shape 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9325" y="820125"/>
            <a:ext cx="3817475" cy="380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type="title"/>
          </p:nvPr>
        </p:nvSpPr>
        <p:spPr>
          <a:xfrm>
            <a:off x="457200" y="205978"/>
            <a:ext cx="687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300"/>
              <a:t>Procedural Worlds: What and Why?</a:t>
            </a:r>
          </a:p>
        </p:txBody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457200" y="1200150"/>
            <a:ext cx="6996000" cy="2403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World space and structure created by algorithm, rather than by manual design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Often uses concepts such as fractal terrain, pseudo-random sequence to create world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Used primarily for seemingly unique gameplay experiences and memory conservation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Will be chronologically covering games that are notable for procedurally generated worlds from 1980 to the present time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/>
          <p:nvPr>
            <p:ph type="title"/>
          </p:nvPr>
        </p:nvSpPr>
        <p:spPr>
          <a:xfrm>
            <a:off x="457200" y="205978"/>
            <a:ext cx="687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Diablo I Tiling</a:t>
            </a:r>
          </a:p>
        </p:txBody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457200" y="1200150"/>
            <a:ext cx="4038599" cy="363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sp>
        <p:nvSpPr>
          <p:cNvPr id="218" name="Shape 218"/>
          <p:cNvSpPr txBox="1"/>
          <p:nvPr>
            <p:ph idx="2" type="body"/>
          </p:nvPr>
        </p:nvSpPr>
        <p:spPr>
          <a:xfrm>
            <a:off x="4648200" y="1200150"/>
            <a:ext cx="4038599" cy="363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  </a:t>
            </a:r>
          </a:p>
        </p:txBody>
      </p:sp>
      <p:pic>
        <p:nvPicPr>
          <p:cNvPr id="219" name="Shape 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0400" y="1354437"/>
            <a:ext cx="5381324" cy="107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200" y="2721750"/>
            <a:ext cx="4136176" cy="210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550" y="2721737"/>
            <a:ext cx="4095050" cy="205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/>
          <p:nvPr>
            <p:ph type="title"/>
          </p:nvPr>
        </p:nvSpPr>
        <p:spPr>
          <a:xfrm>
            <a:off x="457200" y="245353"/>
            <a:ext cx="687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.kkrieger</a:t>
            </a:r>
          </a:p>
        </p:txBody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457200" y="1200150"/>
            <a:ext cx="4038599" cy="363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FPS from .theprodukkt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Development began 2002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First place in 96k competition in April 2004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Still in Beta as of 2012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Can be downloaded for free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2004---$.90 per Gigabyte</a:t>
            </a:r>
          </a:p>
        </p:txBody>
      </p:sp>
      <p:sp>
        <p:nvSpPr>
          <p:cNvPr id="228" name="Shape 228"/>
          <p:cNvSpPr txBox="1"/>
          <p:nvPr>
            <p:ph idx="2" type="body"/>
          </p:nvPr>
        </p:nvSpPr>
        <p:spPr>
          <a:xfrm>
            <a:off x="4648200" y="1200150"/>
            <a:ext cx="4038599" cy="363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pic>
        <p:nvPicPr>
          <p:cNvPr id="229" name="Shape 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200" y="2077700"/>
            <a:ext cx="4038599" cy="198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>
            <p:ph type="title"/>
          </p:nvPr>
        </p:nvSpPr>
        <p:spPr>
          <a:xfrm>
            <a:off x="457200" y="205978"/>
            <a:ext cx="687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.kkrieger World Design</a:t>
            </a:r>
          </a:p>
        </p:txBody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457200" y="1200150"/>
            <a:ext cx="4038599" cy="363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sp>
        <p:nvSpPr>
          <p:cNvPr id="236" name="Shape 236"/>
          <p:cNvSpPr txBox="1"/>
          <p:nvPr>
            <p:ph idx="2" type="body"/>
          </p:nvPr>
        </p:nvSpPr>
        <p:spPr>
          <a:xfrm>
            <a:off x="4608825" y="1200150"/>
            <a:ext cx="4038599" cy="363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Textures stored via creation history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Eschews the per-pixel basis of most games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Primitive shapes created from boxes and cylinders with vertex deformations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All assets produced during the loading phase</a:t>
            </a:r>
          </a:p>
        </p:txBody>
      </p:sp>
      <p:pic>
        <p:nvPicPr>
          <p:cNvPr id="237" name="Shape 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500825"/>
            <a:ext cx="4038599" cy="302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/>
          <p:nvPr>
            <p:ph type="title"/>
          </p:nvPr>
        </p:nvSpPr>
        <p:spPr>
          <a:xfrm>
            <a:off x="457200" y="205978"/>
            <a:ext cx="687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.kkriger Size Comparison</a:t>
            </a:r>
          </a:p>
        </p:txBody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457200" y="1200150"/>
            <a:ext cx="4038599" cy="363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97KB of space total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1/7000th of a movie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1/28th of an mp3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1/8th of a 1024x768 jpg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7 128x128 thumbnails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Stored by traditional methods, the game would be 300MB. (over 3000 times larger)</a:t>
            </a:r>
          </a:p>
        </p:txBody>
      </p:sp>
      <p:sp>
        <p:nvSpPr>
          <p:cNvPr id="244" name="Shape 244"/>
          <p:cNvSpPr txBox="1"/>
          <p:nvPr>
            <p:ph idx="2" type="body"/>
          </p:nvPr>
        </p:nvSpPr>
        <p:spPr>
          <a:xfrm>
            <a:off x="4693925" y="1200150"/>
            <a:ext cx="4038599" cy="363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pic>
        <p:nvPicPr>
          <p:cNvPr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2762" y="761725"/>
            <a:ext cx="1180400" cy="161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3175" y="1200150"/>
            <a:ext cx="1180400" cy="118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Shape 2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7000" y="4507325"/>
            <a:ext cx="323125" cy="32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Shape 2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92600" y="4507325"/>
            <a:ext cx="323125" cy="32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98187" y="4507325"/>
            <a:ext cx="323125" cy="32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3800" y="4507325"/>
            <a:ext cx="323125" cy="32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09400" y="4507325"/>
            <a:ext cx="323125" cy="32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5800" y="4507325"/>
            <a:ext cx="323125" cy="32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1400" y="4507325"/>
            <a:ext cx="323125" cy="32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22000" y="2650912"/>
            <a:ext cx="2711174" cy="1694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>
            <p:ph type="title"/>
          </p:nvPr>
        </p:nvSpPr>
        <p:spPr>
          <a:xfrm>
            <a:off x="457200" y="205978"/>
            <a:ext cx="687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.kkrieger Sounds and Music</a:t>
            </a:r>
          </a:p>
        </p:txBody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x="457200" y="1200150"/>
            <a:ext cx="4038599" cy="363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sp>
        <p:nvSpPr>
          <p:cNvPr id="261" name="Shape 261"/>
          <p:cNvSpPr txBox="1"/>
          <p:nvPr>
            <p:ph idx="2" type="body"/>
          </p:nvPr>
        </p:nvSpPr>
        <p:spPr>
          <a:xfrm>
            <a:off x="4648200" y="1200150"/>
            <a:ext cx="4038599" cy="363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indent="-3810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Background music is constant stream of MIDI data sent through a synthesizer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indent="-3810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Sound effects are very basic and few in number</a:t>
            </a:r>
          </a:p>
        </p:txBody>
      </p:sp>
      <p:pic>
        <p:nvPicPr>
          <p:cNvPr id="262" name="Shape 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500" y="1420687"/>
            <a:ext cx="4252300" cy="318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/>
          <p:nvPr>
            <p:ph type="title"/>
          </p:nvPr>
        </p:nvSpPr>
        <p:spPr>
          <a:xfrm>
            <a:off x="457200" y="205978"/>
            <a:ext cx="687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Diablo 3</a:t>
            </a:r>
          </a:p>
        </p:txBody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457200" y="1025350"/>
            <a:ext cx="4038599" cy="363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Action RPG Released May 2012 by Blizzard Entertainment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Major expansion, Reaper of Souls, released March 2014 and sold 2.7 million copies within a week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Expansion fixed many user complaints and brought many back to game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Record setting sales with 3.5 million PC copies sold within 24 hours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Best selling of the Diablo series, with 20 million copies sold before console debut in Aug 2014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Drawback - Massive game - currently over 18 GB with the expansion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  <p:pic>
        <p:nvPicPr>
          <p:cNvPr id="269" name="Shape 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6925" y="1423499"/>
            <a:ext cx="4082675" cy="2296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>
            <p:ph type="title"/>
          </p:nvPr>
        </p:nvSpPr>
        <p:spPr>
          <a:xfrm>
            <a:off x="457200" y="205978"/>
            <a:ext cx="687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Diablo 3 Overworld Generation</a:t>
            </a:r>
          </a:p>
        </p:txBody>
      </p:sp>
      <p:sp>
        <p:nvSpPr>
          <p:cNvPr id="275" name="Shape 275"/>
          <p:cNvSpPr txBox="1"/>
          <p:nvPr>
            <p:ph idx="1" type="body"/>
          </p:nvPr>
        </p:nvSpPr>
        <p:spPr>
          <a:xfrm>
            <a:off x="4100000" y="1043625"/>
            <a:ext cx="4586700" cy="3786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Static Map with Randomized Tiles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indent="-3810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All enemies and destructible items are randomized within map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indent="-3810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Item drop randomized with random modifiers on dropped item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76" name="Shape 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89" y="1043625"/>
            <a:ext cx="3217112" cy="3943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>
            <p:ph type="title"/>
          </p:nvPr>
        </p:nvSpPr>
        <p:spPr>
          <a:xfrm>
            <a:off x="457200" y="205978"/>
            <a:ext cx="687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Diablo 3 Dungeon Generation</a:t>
            </a:r>
          </a:p>
        </p:txBody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457200" y="971550"/>
            <a:ext cx="4038599" cy="28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683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200"/>
              <a:t>Most dungeons maps are made of a collection of map tiles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200"/>
          </a:p>
          <a:p>
            <a:pPr indent="-3683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200"/>
              <a:t>A tile is randomly chosen by the map generator, attached to the other tiles, which create the overall map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283" name="Shape 2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8300" y="989450"/>
            <a:ext cx="3959475" cy="189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Shape 2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8300" y="2848325"/>
            <a:ext cx="3959475" cy="217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Shape 2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4650" y="4166825"/>
            <a:ext cx="4281577" cy="8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/>
          <p:nvPr>
            <p:ph type="title"/>
          </p:nvPr>
        </p:nvSpPr>
        <p:spPr>
          <a:xfrm>
            <a:off x="457200" y="205978"/>
            <a:ext cx="687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Pixel Dungeon</a:t>
            </a:r>
          </a:p>
        </p:txBody>
      </p:sp>
      <p:sp>
        <p:nvSpPr>
          <p:cNvPr id="291" name="Shape 291"/>
          <p:cNvSpPr txBox="1"/>
          <p:nvPr>
            <p:ph idx="1" type="body"/>
          </p:nvPr>
        </p:nvSpPr>
        <p:spPr>
          <a:xfrm>
            <a:off x="457200" y="1200150"/>
            <a:ext cx="3864600" cy="363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Free and Open Source Roguelike for Android based on the original </a:t>
            </a:r>
            <a:r>
              <a:rPr i="1" lang="en" sz="2400"/>
              <a:t>Rogue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indent="-3810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Over 1 million downloads with 4 stars from over 143k reviews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indent="-381000" lvl="0" marL="4572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400"/>
              <a:t>1.4 MB in size</a:t>
            </a:r>
          </a:p>
        </p:txBody>
      </p:sp>
      <p:pic>
        <p:nvPicPr>
          <p:cNvPr id="292" name="Shape 2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5424" y="607200"/>
            <a:ext cx="2568199" cy="422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/>
          <p:nvPr>
            <p:ph type="title"/>
          </p:nvPr>
        </p:nvSpPr>
        <p:spPr>
          <a:xfrm>
            <a:off x="457200" y="205978"/>
            <a:ext cx="687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Pixel Dungeon Generation</a:t>
            </a:r>
          </a:p>
        </p:txBody>
      </p:sp>
      <p:sp>
        <p:nvSpPr>
          <p:cNvPr id="298" name="Shape 298"/>
          <p:cNvSpPr txBox="1"/>
          <p:nvPr>
            <p:ph idx="1" type="body"/>
          </p:nvPr>
        </p:nvSpPr>
        <p:spPr>
          <a:xfrm>
            <a:off x="457200" y="1063375"/>
            <a:ext cx="4038599" cy="3891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000"/>
              <a:t>Generates rooms of random size and uses distance graph to build paths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/>
          </a:p>
          <a:p>
            <a:pPr indent="-3556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000"/>
              <a:t>Generators vary by level type, to have more variance between sections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/>
          </a:p>
          <a:p>
            <a:pPr indent="-3556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000"/>
              <a:t>Code for game: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 u="sng">
                <a:solidFill>
                  <a:schemeClr val="hlink"/>
                </a:solidFill>
                <a:hlinkClick r:id="rId3"/>
              </a:rPr>
              <a:t>https://github.com/watabou/pixel-dungeon/tree/master/src/com/watabou/pixeldungeon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sz="2000"/>
          </a:p>
        </p:txBody>
      </p:sp>
      <p:pic>
        <p:nvPicPr>
          <p:cNvPr id="299" name="Shape 299"/>
          <p:cNvPicPr preferRelativeResize="0"/>
          <p:nvPr/>
        </p:nvPicPr>
        <p:blipFill rotWithShape="1">
          <a:blip r:embed="rId4">
            <a:alphaModFix/>
          </a:blip>
          <a:srcRect b="0" l="0" r="40083" t="0"/>
          <a:stretch/>
        </p:blipFill>
        <p:spPr>
          <a:xfrm>
            <a:off x="4835250" y="1294525"/>
            <a:ext cx="3652374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type="title"/>
          </p:nvPr>
        </p:nvSpPr>
        <p:spPr>
          <a:xfrm>
            <a:off x="457200" y="342753"/>
            <a:ext cx="687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Rogue - Dungeon Crawling Game</a:t>
            </a:r>
          </a:p>
        </p:txBody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457200" y="1200150"/>
            <a:ext cx="4038599" cy="363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sp>
        <p:nvSpPr>
          <p:cNvPr id="100" name="Shape 100"/>
          <p:cNvSpPr txBox="1"/>
          <p:nvPr>
            <p:ph idx="2" type="body"/>
          </p:nvPr>
        </p:nvSpPr>
        <p:spPr>
          <a:xfrm>
            <a:off x="4648200" y="1200150"/>
            <a:ext cx="4038599" cy="363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Created 1980</a:t>
            </a:r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Amiga, CD64, Various Unix Systems</a:t>
            </a:r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0.16 KB / $</a:t>
            </a:r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Released to moderately good reviews</a:t>
            </a:r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Modern game historians consider it one of the most important games of all time</a:t>
            </a:r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Hailed as highly addictive and unique </a:t>
            </a:r>
          </a:p>
        </p:txBody>
      </p:sp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250" y="1696600"/>
            <a:ext cx="3994499" cy="2326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/>
          <p:nvPr>
            <p:ph type="title"/>
          </p:nvPr>
        </p:nvSpPr>
        <p:spPr>
          <a:xfrm>
            <a:off x="457200" y="205978"/>
            <a:ext cx="687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Pixel Dungeon Demo</a:t>
            </a:r>
          </a:p>
        </p:txBody>
      </p:sp>
      <p:sp>
        <p:nvSpPr>
          <p:cNvPr id="305" name="Shape 305"/>
          <p:cNvSpPr txBox="1"/>
          <p:nvPr>
            <p:ph idx="1" type="body"/>
          </p:nvPr>
        </p:nvSpPr>
        <p:spPr>
          <a:xfrm>
            <a:off x="457200" y="1200150"/>
            <a:ext cx="8229600" cy="363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http://watabou.itch.io/pixel-dungeon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/>
          <p:nvPr>
            <p:ph type="title"/>
          </p:nvPr>
        </p:nvSpPr>
        <p:spPr>
          <a:xfrm>
            <a:off x="457200" y="205978"/>
            <a:ext cx="687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Other Modern PGC Games</a:t>
            </a:r>
          </a:p>
        </p:txBody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x="457200" y="1200150"/>
            <a:ext cx="4038599" cy="363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000"/>
              <a:t>Roguelikes</a:t>
            </a:r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i="1" lang="en" sz="1800"/>
              <a:t>Binding of Isaac</a:t>
            </a:r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i="1" lang="en" sz="1800"/>
              <a:t>Rogue Legacy</a:t>
            </a:r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i="1" lang="en" sz="1800"/>
              <a:t>Spelunky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i="1" sz="1800"/>
          </a:p>
          <a:p>
            <a:pPr lvl="0" rtl="0">
              <a:spcBef>
                <a:spcPts val="0"/>
              </a:spcBef>
              <a:buNone/>
            </a:pPr>
            <a:r>
              <a:rPr lang="en" sz="3000"/>
              <a:t>Sandbox</a:t>
            </a:r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i="1" lang="en" sz="1800"/>
              <a:t>Minecraft</a:t>
            </a:r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i="1" lang="en" sz="1800"/>
              <a:t>Terraria</a:t>
            </a:r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i="1" lang="en" sz="1800"/>
              <a:t>Starbound</a:t>
            </a:r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i="1" lang="en" sz="1800"/>
              <a:t>No Man’s Sky</a:t>
            </a:r>
          </a:p>
          <a:p>
            <a:pPr indent="-342900" lvl="0" marL="4572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i="1" lang="en" sz="1800"/>
              <a:t>Eve Online</a:t>
            </a:r>
          </a:p>
        </p:txBody>
      </p:sp>
      <p:sp>
        <p:nvSpPr>
          <p:cNvPr id="312" name="Shape 312"/>
          <p:cNvSpPr txBox="1"/>
          <p:nvPr>
            <p:ph idx="2" type="body"/>
          </p:nvPr>
        </p:nvSpPr>
        <p:spPr>
          <a:xfrm>
            <a:off x="3927475" y="1200150"/>
            <a:ext cx="4759200" cy="363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Map Generation</a:t>
            </a:r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i="1" lang="en" sz="1800"/>
              <a:t>Civilization IV</a:t>
            </a:r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i="1" lang="en" sz="1800"/>
              <a:t>Dwarf Fortress</a:t>
            </a:r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i="1" lang="en" sz="1800"/>
              <a:t>Morrowind &amp; Daggerfall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Item &amp; Enemy Generation</a:t>
            </a:r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i="1" lang="en" sz="1800"/>
              <a:t>Borderlands </a:t>
            </a:r>
            <a:r>
              <a:rPr lang="en" sz="1800"/>
              <a:t>(Loot Generation)</a:t>
            </a:r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i="1" lang="en" sz="1800"/>
              <a:t>Far Cry 2</a:t>
            </a:r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i="1" lang="en" sz="1800"/>
              <a:t>Left 4 Dead</a:t>
            </a:r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i="1" lang="en" sz="1800"/>
              <a:t>Skyrim </a:t>
            </a:r>
            <a:r>
              <a:rPr lang="en" sz="1800"/>
              <a:t>&amp;</a:t>
            </a:r>
            <a:r>
              <a:rPr i="1" lang="en" sz="1800"/>
              <a:t> Oblivion </a:t>
            </a:r>
            <a:r>
              <a:rPr lang="en" sz="1800"/>
              <a:t>(Adaptive Difficulty)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/>
          <p:nvPr>
            <p:ph idx="1" type="body"/>
          </p:nvPr>
        </p:nvSpPr>
        <p:spPr>
          <a:xfrm>
            <a:off x="1574800" y="2315103"/>
            <a:ext cx="5486399" cy="513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Questions?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>
            <p:ph type="title"/>
          </p:nvPr>
        </p:nvSpPr>
        <p:spPr>
          <a:xfrm>
            <a:off x="457200" y="342753"/>
            <a:ext cx="687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Rogue and Its Procedural Generation Algorithm</a:t>
            </a:r>
          </a:p>
        </p:txBody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457200" y="1200150"/>
            <a:ext cx="8229600" cy="363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Created by Michael Toy and Glenn Wichman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Unix, DOS, and Atari ST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Uses placement of ASCII characters on the screen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From Glenn Wichman: </a:t>
            </a:r>
            <a:r>
              <a:rPr i="1" lang="en" sz="1800"/>
              <a:t>"Aside from coin-op video games, no computer games had graphics in those days. What was "weird" about Rogue is that we were using the letters to create pictures instead of text."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i="1" sz="1800"/>
          </a:p>
          <a:p>
            <a:pPr indent="-3429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800"/>
              <a:t>Consists of an adventurer making his/her way through procedurally generated maps on the screen separated by staircases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8350" y="-26637"/>
            <a:ext cx="2845650" cy="1322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>
            <p:ph type="title"/>
          </p:nvPr>
        </p:nvSpPr>
        <p:spPr>
          <a:xfrm>
            <a:off x="457200" y="205978"/>
            <a:ext cx="687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Rogue Algorithm</a:t>
            </a:r>
          </a:p>
        </p:txBody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457200" y="1175175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Divide game map into grid (Rogue uses a 3x3 grid)</a:t>
            </a:r>
          </a:p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Flags if grid sections are connected</a:t>
            </a:r>
          </a:p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Pick a random room and start it as connected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While neighbors are unconnected, connect it. Repeat.</a:t>
            </a:r>
          </a:p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While there are unconnected rooms, connect to a random neighbor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Use a random number (in this case for Rogue, up to three) for extra, random connections to other rooms</a:t>
            </a:r>
          </a:p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Draw rooms and draw a corridor from the center of each room to the center of each of its connected rooms, </a:t>
            </a:r>
          </a:p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Changing walls into corridors where appropriate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Stairs are flagged as the first and last rooms</a:t>
            </a:r>
          </a:p>
          <a:p>
            <a:pPr indent="-317500" lvl="0" marL="4572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Add extra corridor spaces instead of rooms and L-shaped corridors instead of rooms 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type="title"/>
          </p:nvPr>
        </p:nvSpPr>
        <p:spPr>
          <a:xfrm>
            <a:off x="457200" y="141803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Effects of Algorithm</a:t>
            </a:r>
          </a:p>
        </p:txBody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457200" y="1063375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000"/>
              <a:t>Must not face same level twice</a:t>
            </a:r>
          </a:p>
          <a:p>
            <a:pPr indent="-3556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000"/>
              <a:t>Thus, permanent death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/>
          </a:p>
          <a:p>
            <a:pPr indent="-3556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000"/>
              <a:t>Levels restricted graphically into a 3x3 pattern: “</a:t>
            </a:r>
            <a:r>
              <a:rPr i="1" lang="en" sz="2000"/>
              <a:t>One thing we were never happy with was the way rooms were laid out on the dungeon level -- always between 6 and 9 rooms in a tic-tac-toe pattern. We wanted to have the levels much more free-form, but we just couldn't figure out how to do it.</a:t>
            </a:r>
            <a:r>
              <a:rPr lang="en" sz="2000"/>
              <a:t>”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/>
          </a:p>
          <a:p>
            <a:pPr indent="-3556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000"/>
              <a:t>However, the algorithm is relatively quick, even with grids larger than 3x3.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/>
          </a:p>
          <a:p>
            <a:pPr indent="-355600" lvl="0" marL="4572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000"/>
              <a:t>https://archive.org/details/msdos_Rogue_1983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>
            <p:ph type="title"/>
          </p:nvPr>
        </p:nvSpPr>
        <p:spPr>
          <a:xfrm>
            <a:off x="457200" y="280828"/>
            <a:ext cx="687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500"/>
              <a:t>Elite - Space Trading and Exploration</a:t>
            </a:r>
          </a:p>
        </p:txBody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457200" y="1200150"/>
            <a:ext cx="4038599" cy="363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sp>
        <p:nvSpPr>
          <p:cNvPr id="127" name="Shape 127"/>
          <p:cNvSpPr txBox="1"/>
          <p:nvPr>
            <p:ph idx="2" type="body"/>
          </p:nvPr>
        </p:nvSpPr>
        <p:spPr>
          <a:xfrm>
            <a:off x="4648200" y="1200150"/>
            <a:ext cx="4038599" cy="363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000"/>
              <a:t>Released 1984</a:t>
            </a:r>
          </a:p>
          <a:p>
            <a:pPr indent="-3556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000"/>
              <a:t>BBC Micro, Commodore 64</a:t>
            </a:r>
          </a:p>
          <a:p>
            <a:pPr indent="-3556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000"/>
              <a:t>1 KB / $</a:t>
            </a:r>
          </a:p>
          <a:p>
            <a:pPr indent="-3556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000"/>
              <a:t>Very good initial reviews</a:t>
            </a:r>
          </a:p>
          <a:p>
            <a:pPr indent="-3556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000"/>
              <a:t>600,000 total units sold</a:t>
            </a:r>
          </a:p>
          <a:p>
            <a:pPr indent="-355600" lvl="0" marL="4572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000"/>
              <a:t>Dissenters retroactively gave the game less favorable ratings, calling the game excellent as a precursor to other space traders, but far too tedious for the formula.</a:t>
            </a:r>
          </a:p>
        </p:txBody>
      </p:sp>
      <p:pic>
        <p:nvPicPr>
          <p:cNvPr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200150"/>
            <a:ext cx="3845883" cy="372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type="title"/>
          </p:nvPr>
        </p:nvSpPr>
        <p:spPr>
          <a:xfrm>
            <a:off x="425125" y="302228"/>
            <a:ext cx="687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Elite: Open-Ended Procedural Generation</a:t>
            </a:r>
          </a:p>
        </p:txBody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4547025" y="950300"/>
            <a:ext cx="4139699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Developed by David Braben and Ian Bell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BBC Micro and Acorn Electron computers were first to implement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Procedural generation allowed up to trillions of different galaxies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Limited to eight galaxies with 256 planets each (2048 planets)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indent="-3175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Allowed a free-form adventure with no specific locations to gain capital or set objectives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indent="-317500" lvl="0" marL="4572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400"/>
              <a:t>Sales of Elite initially reached 150,000, which actually matched the amount of BBC Micro computers in the world at that point</a:t>
            </a:r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412" y="1002300"/>
            <a:ext cx="3980737" cy="362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type="title"/>
          </p:nvPr>
        </p:nvSpPr>
        <p:spPr>
          <a:xfrm>
            <a:off x="457200" y="205978"/>
            <a:ext cx="687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/>
              <a:t>Elite’s Use of the Fibonacci Sequence</a:t>
            </a:r>
          </a:p>
        </p:txBody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457200" y="1200150"/>
            <a:ext cx="8229600" cy="363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000"/>
              <a:t>Originally thought of 10, well-thought out and elegant star systems, but the memory demand was impossible for the current system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/>
          </a:p>
          <a:p>
            <a:pPr indent="-3556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000"/>
              <a:t>Needed to build names, distances, and dimensions instantly and place them in a solid world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/>
          </a:p>
          <a:p>
            <a:pPr indent="-3556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000"/>
              <a:t>For the sequence, one can produce a pseudo-random sequence by of adding the last two numbers in the sequence and ignoring all but the ones place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/>
          </a:p>
          <a:p>
            <a:pPr indent="-355600" lvl="0" marL="45720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2000"/>
              <a:t>However random, they are predictable.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ppt/theme/theme2.xml><?xml version="1.0" encoding="utf-8"?>
<a:theme xmlns:a="http://schemas.openxmlformats.org/drawingml/2006/main" xmlns:r="http://schemas.openxmlformats.org/officeDocument/2006/relationships" name="steps">
  <a:themeElements>
    <a:clrScheme name="Custom 46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FFD80C"/>
      </a:accent1>
      <a:accent2>
        <a:srgbClr val="CD108C"/>
      </a:accent2>
      <a:accent3>
        <a:srgbClr val="0990DB"/>
      </a:accent3>
      <a:accent4>
        <a:srgbClr val="AAAAAA"/>
      </a:accent4>
      <a:accent5>
        <a:srgbClr val="C3F180"/>
      </a:accent5>
      <a:accent6>
        <a:srgbClr val="FF986D"/>
      </a:accent6>
      <a:hlink>
        <a:srgbClr val="ABABAB"/>
      </a:hlink>
      <a:folHlink>
        <a:srgbClr val="6666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