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8" r:id="rId3"/>
    <p:sldId id="313" r:id="rId4"/>
    <p:sldId id="320" r:id="rId5"/>
    <p:sldId id="314" r:id="rId6"/>
    <p:sldId id="316" r:id="rId7"/>
    <p:sldId id="317" r:id="rId8"/>
    <p:sldId id="301" r:id="rId9"/>
    <p:sldId id="308" r:id="rId10"/>
    <p:sldId id="295" r:id="rId11"/>
    <p:sldId id="303" r:id="rId12"/>
    <p:sldId id="319" r:id="rId13"/>
    <p:sldId id="304" r:id="rId14"/>
    <p:sldId id="312" r:id="rId15"/>
    <p:sldId id="291" r:id="rId16"/>
    <p:sldId id="275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00FF"/>
    <a:srgbClr val="00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8" autoAdjust="0"/>
    <p:restoredTop sz="83077" autoAdjust="0"/>
  </p:normalViewPr>
  <p:slideViewPr>
    <p:cSldViewPr>
      <p:cViewPr>
        <p:scale>
          <a:sx n="97" d="100"/>
          <a:sy n="97" d="100"/>
        </p:scale>
        <p:origin x="-204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40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06FD4F-C49F-4B32-9839-4F1FE390FD8C}" type="datetimeFigureOut">
              <a:rPr lang="en-US" altLang="zh-CN"/>
              <a:pPr/>
              <a:t>7/11/2012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A2AB2A-397E-4EF4-A0F0-88A3C6B345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543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D5793653-B967-40FA-AED5-0959B900A439}" type="datetimeFigureOut">
              <a:rPr lang="en-US" altLang="zh-CN"/>
              <a:pPr/>
              <a:t>7/11/2012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EA037A44-C403-4C1D-A9CC-2E2EEA2E45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5744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0392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028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949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2130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1497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37A44-C403-4C1D-A9CC-2E2EEA2E45ED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80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685800" y="3657600"/>
            <a:ext cx="7772400" cy="152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9065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4384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5F908-1CDE-461B-8BE6-440D3CCDC9A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8E20-291B-49D7-A8BB-815BF8DCEA2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150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0"/>
              </a:spcBef>
              <a:defRPr sz="2800"/>
            </a:lvl2pPr>
            <a:lvl3pPr>
              <a:spcBef>
                <a:spcPts val="0"/>
              </a:spcBef>
              <a:defRPr sz="2800"/>
            </a:lvl3pPr>
            <a:lvl4pPr>
              <a:spcBef>
                <a:spcPts val="0"/>
              </a:spcBef>
              <a:defRPr sz="2800"/>
            </a:lvl4pPr>
            <a:lvl5pPr>
              <a:spcBef>
                <a:spcPts val="0"/>
              </a:spcBef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381000" cy="365125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F0D24836-4697-4F44-B133-BA0DADC2036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4442E-0DBA-4C49-9D1A-75ECB065AE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014EAC-4F7E-4599-9E13-C50F7F7D934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2058-3406-417E-AAA3-DAEB7685CCC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C3DC5-854A-438B-839A-2DF15529B2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3DE7F-C830-480D-95D0-0DAD7C6221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B1FED-F82C-4374-871A-53768167A4F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579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PRESTO: Program Analyses and Software Tools Research Group, Ohio State University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13BA9-6780-4E93-BAF3-B253E4C06BE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4ED06F0-4CF0-4854-BC35-70EFBB6FF3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66700" y="2114550"/>
            <a:ext cx="8610600" cy="1390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 smtClean="0">
                <a:ea typeface="宋体" pitchFamily="2" charset="-122"/>
              </a:rPr>
              <a:t>Uncovering Performance Problems in Java Applications with Reference Propagation Profiling</a:t>
            </a:r>
            <a:endParaRPr lang="en-US" altLang="zh-CN" sz="3600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PRESTO: Program Analyses and Software Tools Research Group,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/>
        </p:nvSpPr>
        <p:spPr bwMode="auto">
          <a:xfrm>
            <a:off x="457200" y="4038600"/>
            <a:ext cx="8229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 smtClean="0">
                <a:solidFill>
                  <a:srgbClr val="0000FF"/>
                </a:solidFill>
              </a:rPr>
              <a:t>Dacong</a:t>
            </a:r>
            <a:r>
              <a:rPr lang="en-GB" sz="2800" dirty="0" smtClean="0">
                <a:solidFill>
                  <a:srgbClr val="0000FF"/>
                </a:solidFill>
              </a:rPr>
              <a:t> Yan</a:t>
            </a:r>
            <a:r>
              <a:rPr lang="en-GB" sz="2800" baseline="30000" dirty="0"/>
              <a:t>1</a:t>
            </a:r>
            <a:r>
              <a:rPr lang="en-GB" sz="2800" dirty="0"/>
              <a:t>, </a:t>
            </a:r>
            <a:r>
              <a:rPr lang="en-GB" sz="2800" dirty="0" err="1"/>
              <a:t>Guoqing</a:t>
            </a:r>
            <a:r>
              <a:rPr lang="en-GB" sz="2800" dirty="0"/>
              <a:t> Xu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, </a:t>
            </a:r>
            <a:r>
              <a:rPr lang="en-GB" sz="2800" dirty="0" err="1" smtClean="0"/>
              <a:t>Atanas</a:t>
            </a:r>
            <a:r>
              <a:rPr lang="en-GB" sz="2800" dirty="0" smtClean="0"/>
              <a:t> Rountev</a:t>
            </a:r>
            <a:r>
              <a:rPr lang="en-GB" sz="2800" baseline="30000" dirty="0" smtClean="0"/>
              <a:t>1</a:t>
            </a:r>
          </a:p>
          <a:p>
            <a:pPr eaLnBrk="1" hangingPunct="1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dirty="0" smtClean="0"/>
          </a:p>
          <a:p>
            <a:pPr eaLnBrk="1" hangingPunct="1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b="1" baseline="30000" dirty="0" smtClean="0"/>
              <a:t>1</a:t>
            </a:r>
            <a:r>
              <a:rPr lang="en-GB" sz="2600" baseline="30000" dirty="0" smtClean="0"/>
              <a:t> </a:t>
            </a:r>
            <a:r>
              <a:rPr lang="en-US" sz="2600" b="1" dirty="0" smtClean="0"/>
              <a:t>Ohio State University</a:t>
            </a:r>
          </a:p>
          <a:p>
            <a:pPr eaLnBrk="1" hangingPunct="1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 b="1" baseline="30000" dirty="0" smtClean="0"/>
              <a:t>2</a:t>
            </a:r>
            <a:r>
              <a:rPr lang="en-GB" sz="2600" baseline="30000" dirty="0" smtClean="0"/>
              <a:t> </a:t>
            </a:r>
            <a:r>
              <a:rPr lang="en-GB" sz="2400" b="1" dirty="0" smtClean="0"/>
              <a:t>University of California, Irvine</a:t>
            </a:r>
          </a:p>
          <a:p>
            <a:pPr eaLnBrk="1" hangingPunct="1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50" y="4943475"/>
            <a:ext cx="1428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219700"/>
            <a:ext cx="2286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359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Not-assigned-to-heap (NATH) analysis</a:t>
            </a:r>
          </a:p>
          <a:p>
            <a:pPr lvl="1"/>
            <a:r>
              <a:rPr lang="en-US" dirty="0" smtClean="0"/>
              <a:t>Locate producer nodes that do not reach heap propagation nodes (heap reads and writes)</a:t>
            </a:r>
          </a:p>
          <a:p>
            <a:pPr lvl="1"/>
            <a:r>
              <a:rPr lang="en-US" dirty="0" smtClean="0"/>
              <a:t>Variant: mostly-NATH analysis</a:t>
            </a:r>
          </a:p>
          <a:p>
            <a:r>
              <a:rPr lang="en-US" dirty="0" smtClean="0"/>
              <a:t>Cost-benefit imbalance analysis</a:t>
            </a:r>
          </a:p>
          <a:p>
            <a:pPr lvl="1"/>
            <a:r>
              <a:rPr lang="en-US" dirty="0" smtClean="0"/>
              <a:t>Detect imbalance between the cost of interesting operations, and the benefits they produce</a:t>
            </a:r>
          </a:p>
          <a:p>
            <a:pPr lvl="1"/>
            <a:r>
              <a:rPr lang="en-US" dirty="0" smtClean="0"/>
              <a:t>For example, analysis of </a:t>
            </a:r>
            <a:r>
              <a:rPr lang="en-US" i="1" dirty="0" smtClean="0"/>
              <a:t>write read imbalance</a:t>
            </a:r>
          </a:p>
          <a:p>
            <a:r>
              <a:rPr lang="en-US" dirty="0" smtClean="0"/>
              <a:t>Analysis of never-used allocations</a:t>
            </a:r>
          </a:p>
          <a:p>
            <a:pPr lvl="1"/>
            <a:r>
              <a:rPr lang="en-US" dirty="0" smtClean="0"/>
              <a:t>Identify producer nodes that do not reach the consumer node</a:t>
            </a:r>
          </a:p>
          <a:p>
            <a:pPr lvl="1"/>
            <a:r>
              <a:rPr lang="en-US" dirty="0" smtClean="0"/>
              <a:t>Variant: analysis of rarely-used allocations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85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08" y="878636"/>
            <a:ext cx="4250892" cy="529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Tuning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14" name="矩形 13"/>
          <p:cNvSpPr/>
          <p:nvPr/>
        </p:nvSpPr>
        <p:spPr>
          <a:xfrm>
            <a:off x="5638800" y="838200"/>
            <a:ext cx="2209800" cy="1676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6726866" y="1805765"/>
            <a:ext cx="762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5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Tuning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12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08" y="878636"/>
            <a:ext cx="4250892" cy="529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>
            <a:off x="7502206" y="1114425"/>
            <a:ext cx="1498919" cy="4667250"/>
          </a:xfrm>
          <a:custGeom>
            <a:avLst/>
            <a:gdLst>
              <a:gd name="connsiteX0" fmla="*/ 124688 w 1498919"/>
              <a:gd name="connsiteY0" fmla="*/ 0 h 4667250"/>
              <a:gd name="connsiteX1" fmla="*/ 134213 w 1498919"/>
              <a:gd name="connsiteY1" fmla="*/ 885825 h 4667250"/>
              <a:gd name="connsiteX2" fmla="*/ 1496288 w 1498919"/>
              <a:gd name="connsiteY2" fmla="*/ 1743075 h 4667250"/>
              <a:gd name="connsiteX3" fmla="*/ 410438 w 1498919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919" h="4667250">
                <a:moveTo>
                  <a:pt x="124688" y="0"/>
                </a:moveTo>
                <a:cubicBezTo>
                  <a:pt x="15150" y="297656"/>
                  <a:pt x="-94387" y="595313"/>
                  <a:pt x="134213" y="885825"/>
                </a:cubicBezTo>
                <a:cubicBezTo>
                  <a:pt x="362813" y="1176337"/>
                  <a:pt x="1450251" y="1112838"/>
                  <a:pt x="1496288" y="1743075"/>
                </a:cubicBezTo>
                <a:cubicBezTo>
                  <a:pt x="1542326" y="2373313"/>
                  <a:pt x="976382" y="3520281"/>
                  <a:pt x="410438" y="466725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05701" y="1162050"/>
            <a:ext cx="1506840" cy="4705350"/>
          </a:xfrm>
          <a:custGeom>
            <a:avLst/>
            <a:gdLst>
              <a:gd name="connsiteX0" fmla="*/ 1323575 w 1451913"/>
              <a:gd name="connsiteY0" fmla="*/ 0 h 4648200"/>
              <a:gd name="connsiteX1" fmla="*/ 1314050 w 1451913"/>
              <a:gd name="connsiteY1" fmla="*/ 933450 h 4648200"/>
              <a:gd name="connsiteX2" fmla="*/ 104375 w 1451913"/>
              <a:gd name="connsiteY2" fmla="*/ 1762125 h 4648200"/>
              <a:gd name="connsiteX3" fmla="*/ 199625 w 1451913"/>
              <a:gd name="connsiteY3" fmla="*/ 2228850 h 4648200"/>
              <a:gd name="connsiteX4" fmla="*/ 1304525 w 1451913"/>
              <a:gd name="connsiteY4" fmla="*/ 3019425 h 4648200"/>
              <a:gd name="connsiteX5" fmla="*/ 1409300 w 1451913"/>
              <a:gd name="connsiteY5" fmla="*/ 4648200 h 4648200"/>
              <a:gd name="connsiteX0" fmla="*/ 1447400 w 1506840"/>
              <a:gd name="connsiteY0" fmla="*/ 0 h 4365420"/>
              <a:gd name="connsiteX1" fmla="*/ 1314050 w 1506840"/>
              <a:gd name="connsiteY1" fmla="*/ 650670 h 4365420"/>
              <a:gd name="connsiteX2" fmla="*/ 104375 w 1506840"/>
              <a:gd name="connsiteY2" fmla="*/ 1479345 h 4365420"/>
              <a:gd name="connsiteX3" fmla="*/ 199625 w 1506840"/>
              <a:gd name="connsiteY3" fmla="*/ 1946070 h 4365420"/>
              <a:gd name="connsiteX4" fmla="*/ 1304525 w 1506840"/>
              <a:gd name="connsiteY4" fmla="*/ 2736645 h 4365420"/>
              <a:gd name="connsiteX5" fmla="*/ 1409300 w 1506840"/>
              <a:gd name="connsiteY5" fmla="*/ 4365420 h 436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840" h="4365420">
                <a:moveTo>
                  <a:pt x="1447400" y="0"/>
                </a:moveTo>
                <a:cubicBezTo>
                  <a:pt x="1544237" y="319881"/>
                  <a:pt x="1537887" y="404113"/>
                  <a:pt x="1314050" y="650670"/>
                </a:cubicBezTo>
                <a:cubicBezTo>
                  <a:pt x="1090213" y="897227"/>
                  <a:pt x="290112" y="1263445"/>
                  <a:pt x="104375" y="1479345"/>
                </a:cubicBezTo>
                <a:cubicBezTo>
                  <a:pt x="-81362" y="1695245"/>
                  <a:pt x="-400" y="1736520"/>
                  <a:pt x="199625" y="1946070"/>
                </a:cubicBezTo>
                <a:cubicBezTo>
                  <a:pt x="399650" y="2155620"/>
                  <a:pt x="1102913" y="2333420"/>
                  <a:pt x="1304525" y="2736645"/>
                </a:cubicBezTo>
                <a:cubicBezTo>
                  <a:pt x="1506137" y="3139870"/>
                  <a:pt x="1457718" y="3752645"/>
                  <a:pt x="1409300" y="436542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1600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1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152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2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12541" y="3657600"/>
            <a:ext cx="1883660" cy="1676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6265" y="4429125"/>
            <a:ext cx="263474" cy="1419225"/>
          </a:xfrm>
          <a:custGeom>
            <a:avLst/>
            <a:gdLst>
              <a:gd name="connsiteX0" fmla="*/ 354310 w 354310"/>
              <a:gd name="connsiteY0" fmla="*/ 0 h 1419225"/>
              <a:gd name="connsiteX1" fmla="*/ 1885 w 354310"/>
              <a:gd name="connsiteY1" fmla="*/ 676275 h 1419225"/>
              <a:gd name="connsiteX2" fmla="*/ 240010 w 354310"/>
              <a:gd name="connsiteY2" fmla="*/ 1419225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310" h="1419225">
                <a:moveTo>
                  <a:pt x="354310" y="0"/>
                </a:moveTo>
                <a:cubicBezTo>
                  <a:pt x="187622" y="219868"/>
                  <a:pt x="20935" y="439737"/>
                  <a:pt x="1885" y="676275"/>
                </a:cubicBezTo>
                <a:cubicBezTo>
                  <a:pt x="-17165" y="912813"/>
                  <a:pt x="111422" y="1166019"/>
                  <a:pt x="240010" y="1419225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矩形 13"/>
          <p:cNvSpPr/>
          <p:nvPr/>
        </p:nvSpPr>
        <p:spPr>
          <a:xfrm>
            <a:off x="76200" y="3941852"/>
            <a:ext cx="3276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969" y="4519911"/>
            <a:ext cx="3276600" cy="33669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581400" y="3886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1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2666" y="4550734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2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Tuning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sub_rev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(v, res)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res.x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x-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v.x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5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res.y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y-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v.y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4953000" y="3581400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>
                <a:solidFill>
                  <a:srgbClr val="0000FF"/>
                </a:solidFill>
              </a:rPr>
              <a:t>q[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b="1" dirty="0"/>
              <a:t>11  </a:t>
            </a:r>
            <a:r>
              <a:rPr lang="en-US" sz="2000" b="1" dirty="0" smtClean="0"/>
              <a:t>     in[i+1</a:t>
            </a:r>
            <a:r>
              <a:rPr lang="en-US" sz="2000" b="1" dirty="0"/>
              <a:t>].</a:t>
            </a:r>
            <a:r>
              <a:rPr lang="en-US" sz="2000" b="1" dirty="0" err="1" smtClean="0">
                <a:solidFill>
                  <a:srgbClr val="FF0000"/>
                </a:solidFill>
              </a:rPr>
              <a:t>sub_rev</a:t>
            </a:r>
            <a:r>
              <a:rPr lang="en-US" sz="2000" b="1" dirty="0" smtClean="0"/>
              <a:t>(a[i-2], </a:t>
            </a:r>
            <a:r>
              <a:rPr lang="en-US" sz="2000" b="1" dirty="0" err="1" smtClean="0">
                <a:solidFill>
                  <a:srgbClr val="0000FF"/>
                </a:solidFill>
              </a:rPr>
              <a:t>nt</a:t>
            </a:r>
            <a:r>
              <a:rPr lang="en-US" sz="2000" b="1" dirty="0" smtClean="0"/>
              <a:t>);</a:t>
            </a:r>
            <a:endParaRPr lang="en-US" sz="2000" b="1" dirty="0"/>
          </a:p>
          <a:p>
            <a:r>
              <a:rPr lang="en-US" sz="2000" b="1" dirty="0"/>
              <a:t>12   </a:t>
            </a:r>
            <a:r>
              <a:rPr lang="en-US" sz="2000" b="1" dirty="0" smtClean="0"/>
              <a:t>   </a:t>
            </a:r>
            <a:r>
              <a:rPr lang="en-US" sz="2000" dirty="0"/>
              <a:t>// use of fields of </a:t>
            </a:r>
            <a:r>
              <a:rPr lang="en-US" sz="2000" b="1" dirty="0" err="1" smtClean="0">
                <a:solidFill>
                  <a:srgbClr val="0000FF"/>
                </a:solidFill>
              </a:rPr>
              <a:t>nt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t=q</a:t>
            </a:r>
            <a:r>
              <a:rPr lang="en-US" sz="2000" dirty="0">
                <a:solidFill>
                  <a:srgbClr val="0000FF"/>
                </a:solidFill>
              </a:rPr>
              <a:t>[*]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81    // 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914400"/>
            <a:ext cx="3886200" cy="2971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81400" y="3429000"/>
            <a:ext cx="1295400" cy="228600"/>
          </a:xfrm>
          <a:prstGeom prst="rightArrow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3124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tuning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6034" y="3200400"/>
            <a:ext cx="3625701" cy="400110"/>
          </a:xfrm>
          <a:prstGeom prst="rect">
            <a:avLst/>
          </a:prstGeom>
          <a:solidFill>
            <a:schemeClr val="bg1"/>
          </a:solidFill>
          <a:effectLst>
            <a:outerShdw sx="1000" sy="1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       </a:t>
            </a:r>
            <a:r>
              <a:rPr lang="en-US" altLang="zh-CN" sz="2000" b="1" dirty="0" err="1" smtClean="0">
                <a:solidFill>
                  <a:srgbClr val="0000FF"/>
                </a:solidFill>
              </a:rPr>
              <a:t>nt</a:t>
            </a:r>
            <a:r>
              <a:rPr lang="en-US" altLang="zh-CN" b="1" dirty="0" smtClean="0"/>
              <a:t> = new </a:t>
            </a:r>
            <a:r>
              <a:rPr lang="en-US" altLang="zh-CN" b="1" dirty="0" err="1" smtClean="0"/>
              <a:t>Vec</a:t>
            </a:r>
            <a:r>
              <a:rPr lang="en-US" altLang="zh-CN" b="1" dirty="0" smtClean="0"/>
              <a:t>; // reusable</a:t>
            </a:r>
            <a:endParaRPr lang="zh-CN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46003"/>
            <a:ext cx="899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Reductions: 13% in running time and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73% in #allocated objects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矩形 14"/>
          <p:cNvSpPr/>
          <p:nvPr/>
        </p:nvSpPr>
        <p:spPr>
          <a:xfrm>
            <a:off x="4919332" y="4495800"/>
            <a:ext cx="3996068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925292" y="3200400"/>
            <a:ext cx="3996068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3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/>
              <a:t>Inefficiency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objects for method returns</a:t>
            </a:r>
          </a:p>
          <a:p>
            <a:pPr lvl="1"/>
            <a:r>
              <a:rPr lang="en-US" dirty="0" smtClean="0"/>
              <a:t>Reductions for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euler</a:t>
            </a:r>
            <a:r>
              <a:rPr lang="en-US" dirty="0"/>
              <a:t>: </a:t>
            </a:r>
            <a:r>
              <a:rPr lang="en-US" dirty="0" smtClean="0"/>
              <a:t>13% </a:t>
            </a:r>
            <a:r>
              <a:rPr lang="en-US" dirty="0"/>
              <a:t>in running </a:t>
            </a:r>
            <a:r>
              <a:rPr lang="en-US" dirty="0" smtClean="0"/>
              <a:t>time </a:t>
            </a:r>
            <a:r>
              <a:rPr lang="en-US" dirty="0"/>
              <a:t>and </a:t>
            </a:r>
            <a:r>
              <a:rPr lang="en-US" dirty="0" smtClean="0"/>
              <a:t>73% </a:t>
            </a:r>
            <a:r>
              <a:rPr lang="en-US" dirty="0"/>
              <a:t>in #allocated objects</a:t>
            </a:r>
          </a:p>
          <a:p>
            <a:r>
              <a:rPr lang="en-US" dirty="0" smtClean="0"/>
              <a:t>Redundant </a:t>
            </a:r>
            <a:r>
              <a:rPr lang="en-US" smtClean="0"/>
              <a:t>data representation</a:t>
            </a:r>
            <a:endParaRPr lang="en-US" dirty="0" smtClean="0"/>
          </a:p>
          <a:p>
            <a:pPr lvl="1"/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mst</a:t>
            </a:r>
            <a:r>
              <a:rPr lang="en-US" dirty="0" smtClean="0"/>
              <a:t>: 63% and 40%</a:t>
            </a:r>
          </a:p>
          <a:p>
            <a:r>
              <a:rPr lang="en-US" dirty="0" smtClean="0"/>
              <a:t>Unnecessary eager object creation</a:t>
            </a:r>
          </a:p>
          <a:p>
            <a:pPr lvl="1"/>
            <a:r>
              <a:rPr lang="en-US" altLang="zh-CN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chart</a:t>
            </a:r>
            <a:r>
              <a:rPr lang="en-US" altLang="zh-CN" sz="3200" dirty="0" smtClean="0"/>
              <a:t>: 8% and 8%</a:t>
            </a:r>
            <a:endParaRPr lang="en-US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jflex</a:t>
            </a:r>
            <a:r>
              <a:rPr lang="en-US" dirty="0"/>
              <a:t>: </a:t>
            </a:r>
            <a:r>
              <a:rPr lang="en-US" dirty="0" smtClean="0"/>
              <a:t>3% </a:t>
            </a:r>
            <a:r>
              <a:rPr lang="en-US" dirty="0"/>
              <a:t>and </a:t>
            </a:r>
            <a:r>
              <a:rPr lang="en-US" dirty="0" smtClean="0"/>
              <a:t>27%</a:t>
            </a:r>
          </a:p>
          <a:p>
            <a:r>
              <a:rPr lang="en-US" dirty="0" smtClean="0"/>
              <a:t>Expensive specialization for sanity checks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bloat</a:t>
            </a:r>
            <a:r>
              <a:rPr lang="en-US" dirty="0" smtClean="0"/>
              <a:t>: 10% </a:t>
            </a:r>
            <a:r>
              <a:rPr lang="en-US" dirty="0"/>
              <a:t>and </a:t>
            </a:r>
            <a:r>
              <a:rPr lang="en-US" dirty="0" smtClean="0"/>
              <a:t>11%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93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Reference propagation profiling in </a:t>
            </a:r>
            <a:r>
              <a:rPr lang="en-US" altLang="zh-CN" dirty="0" err="1" smtClean="0"/>
              <a:t>Jikes</a:t>
            </a:r>
            <a:r>
              <a:rPr lang="en-US" altLang="zh-CN" dirty="0" smtClean="0"/>
              <a:t> RVM</a:t>
            </a:r>
          </a:p>
          <a:p>
            <a:r>
              <a:rPr lang="en-US" altLang="zh-CN" dirty="0" smtClean="0"/>
              <a:t>Understanding reference propagation is a good starting point for performance tuning</a:t>
            </a:r>
          </a:p>
          <a:p>
            <a:r>
              <a:rPr lang="en-US" altLang="zh-CN" dirty="0" smtClean="0"/>
              <a:t>Client analyses can uncover performance inefficiencies, and lead to effective tuning solutions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381000" cy="365125"/>
          </a:xfrm>
        </p:spPr>
        <p:txBody>
          <a:bodyPr/>
          <a:lstStyle/>
          <a:p>
            <a:fld id="{F0D24836-4697-4F44-B133-BA0DADC2036A}" type="slidenum">
              <a:rPr lang="en-US" altLang="zh-CN" smtClean="0"/>
              <a:pPr/>
              <a:t>15</a:t>
            </a:fld>
            <a:endParaRPr lang="en-US" altLang="zh-CN" dirty="0"/>
          </a:p>
        </p:txBody>
      </p:sp>
    </p:spTree>
  </p:cSld>
  <p:clrMapOvr>
    <a:masterClrMapping/>
  </p:clrMapOvr>
  <p:transition advTm="3792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/>
          </a:p>
          <a:p>
            <a:endParaRPr lang="en-US" altLang="zh-CN" smtClean="0"/>
          </a:p>
          <a:p>
            <a:pPr>
              <a:buFont typeface="Arial" pitchFamily="34" charset="0"/>
              <a:buNone/>
            </a:pPr>
            <a:r>
              <a:rPr lang="en-US" altLang="zh-CN" smtClean="0"/>
              <a:t>                 </a:t>
            </a:r>
            <a:r>
              <a:rPr lang="en-US" altLang="zh-CN" sz="8000" smtClean="0">
                <a:solidFill>
                  <a:srgbClr val="FF0000"/>
                </a:solidFill>
              </a:rPr>
              <a:t>Thank  you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381000" cy="365125"/>
          </a:xfrm>
        </p:spPr>
        <p:txBody>
          <a:bodyPr/>
          <a:lstStyle/>
          <a:p>
            <a:fld id="{F0D24836-4697-4F44-B133-BA0DADC2036A}" type="slidenum">
              <a:rPr lang="en-US" altLang="zh-CN" smtClean="0"/>
              <a:pPr/>
              <a:t>16</a:t>
            </a:fld>
            <a:endParaRPr lang="en-US" altLang="zh-CN" dirty="0"/>
          </a:p>
        </p:txBody>
      </p:sp>
    </p:spTree>
  </p:cSld>
  <p:clrMapOvr>
    <a:masterClrMapping/>
  </p:clrMapOvr>
  <p:transition advTm="139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inefficiencies</a:t>
            </a:r>
          </a:p>
          <a:p>
            <a:pPr lvl="1"/>
            <a:r>
              <a:rPr lang="en-US" dirty="0" smtClean="0"/>
              <a:t>Often exist in Java applications</a:t>
            </a:r>
          </a:p>
          <a:p>
            <a:pPr lvl="1"/>
            <a:r>
              <a:rPr lang="en-US" dirty="0" smtClean="0"/>
              <a:t>Excessive memory usage</a:t>
            </a:r>
          </a:p>
          <a:p>
            <a:pPr lvl="1"/>
            <a:r>
              <a:rPr lang="en-US" dirty="0" smtClean="0"/>
              <a:t>Long running times, even for simple tasks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Limited compiler optimizations</a:t>
            </a:r>
          </a:p>
          <a:p>
            <a:pPr lvl="1"/>
            <a:r>
              <a:rPr lang="en-US" dirty="0" smtClean="0"/>
              <a:t>Complicated behavior</a:t>
            </a:r>
          </a:p>
          <a:p>
            <a:pPr lvl="1"/>
            <a:r>
              <a:rPr lang="en-US" dirty="0" smtClean="0"/>
              <a:t>Large libraries and frameworks</a:t>
            </a:r>
          </a:p>
          <a:p>
            <a:r>
              <a:rPr lang="en-US" dirty="0" smtClean="0"/>
              <a:t>Solution: </a:t>
            </a:r>
            <a:r>
              <a:rPr lang="en-US" i="1" dirty="0" smtClean="0">
                <a:solidFill>
                  <a:srgbClr val="0000FF"/>
                </a:solidFill>
              </a:rPr>
              <a:t>manual tuning</a:t>
            </a:r>
            <a:r>
              <a:rPr lang="en-US" dirty="0" smtClean="0"/>
              <a:t> assisted with </a:t>
            </a:r>
            <a:r>
              <a:rPr lang="en-US" i="1" dirty="0" smtClean="0">
                <a:solidFill>
                  <a:srgbClr val="0000FF"/>
                </a:solidFill>
              </a:rPr>
              <a:t>performance analysis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tools</a:t>
            </a:r>
            <a:endParaRPr lang="en-US" i="1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8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10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6200" y="4267200"/>
            <a:ext cx="3352800" cy="29452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5791200"/>
            <a:ext cx="3352800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6978" y="2686050"/>
            <a:ext cx="343597" cy="1428750"/>
          </a:xfrm>
          <a:custGeom>
            <a:avLst/>
            <a:gdLst>
              <a:gd name="connsiteX0" fmla="*/ 324547 w 324547"/>
              <a:gd name="connsiteY0" fmla="*/ 0 h 1371600"/>
              <a:gd name="connsiteX1" fmla="*/ 697 w 324547"/>
              <a:gd name="connsiteY1" fmla="*/ 657225 h 1371600"/>
              <a:gd name="connsiteX2" fmla="*/ 238822 w 324547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547" h="1371600">
                <a:moveTo>
                  <a:pt x="324547" y="0"/>
                </a:moveTo>
                <a:cubicBezTo>
                  <a:pt x="169765" y="214312"/>
                  <a:pt x="14984" y="428625"/>
                  <a:pt x="697" y="657225"/>
                </a:cubicBezTo>
                <a:cubicBezTo>
                  <a:pt x="-13590" y="885825"/>
                  <a:pt x="195960" y="1254125"/>
                  <a:pt x="238822" y="1371600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2400" y="2644205"/>
            <a:ext cx="638175" cy="2028825"/>
          </a:xfrm>
          <a:custGeom>
            <a:avLst/>
            <a:gdLst>
              <a:gd name="connsiteX0" fmla="*/ 314350 w 314350"/>
              <a:gd name="connsiteY0" fmla="*/ 0 h 1952625"/>
              <a:gd name="connsiteX1" fmla="*/ 25 w 314350"/>
              <a:gd name="connsiteY1" fmla="*/ 1009650 h 1952625"/>
              <a:gd name="connsiteX2" fmla="*/ 295300 w 314350"/>
              <a:gd name="connsiteY2" fmla="*/ 19526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350" h="1952625">
                <a:moveTo>
                  <a:pt x="314350" y="0"/>
                </a:moveTo>
                <a:cubicBezTo>
                  <a:pt x="158775" y="342106"/>
                  <a:pt x="3200" y="684213"/>
                  <a:pt x="25" y="1009650"/>
                </a:cubicBezTo>
                <a:cubicBezTo>
                  <a:pt x="-3150" y="1335087"/>
                  <a:pt x="295300" y="1952625"/>
                  <a:pt x="295300" y="1952625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18526" y="1910993"/>
            <a:ext cx="1842358" cy="2178122"/>
          </a:xfrm>
          <a:custGeom>
            <a:avLst/>
            <a:gdLst>
              <a:gd name="connsiteX0" fmla="*/ 1407559 w 1842358"/>
              <a:gd name="connsiteY0" fmla="*/ 2178122 h 2178122"/>
              <a:gd name="connsiteX1" fmla="*/ 1756881 w 1842358"/>
              <a:gd name="connsiteY1" fmla="*/ 1150706 h 2178122"/>
              <a:gd name="connsiteX2" fmla="*/ 0 w 1842358"/>
              <a:gd name="connsiteY2" fmla="*/ 0 h 217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2358" h="2178122">
                <a:moveTo>
                  <a:pt x="1407559" y="2178122"/>
                </a:moveTo>
                <a:cubicBezTo>
                  <a:pt x="1699516" y="1845924"/>
                  <a:pt x="1991474" y="1513726"/>
                  <a:pt x="1756881" y="1150706"/>
                </a:cubicBezTo>
                <a:cubicBezTo>
                  <a:pt x="1522288" y="787686"/>
                  <a:pt x="761144" y="393843"/>
                  <a:pt x="0" y="0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50040" y="1910993"/>
            <a:ext cx="2030676" cy="2784297"/>
          </a:xfrm>
          <a:custGeom>
            <a:avLst/>
            <a:gdLst>
              <a:gd name="connsiteX0" fmla="*/ 976045 w 2030676"/>
              <a:gd name="connsiteY0" fmla="*/ 2784297 h 2784297"/>
              <a:gd name="connsiteX1" fmla="*/ 2003461 w 2030676"/>
              <a:gd name="connsiteY1" fmla="*/ 1664414 h 2784297"/>
              <a:gd name="connsiteX2" fmla="*/ 0 w 2030676"/>
              <a:gd name="connsiteY2" fmla="*/ 0 h 278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0676" h="2784297">
                <a:moveTo>
                  <a:pt x="976045" y="2784297"/>
                </a:moveTo>
                <a:cubicBezTo>
                  <a:pt x="1571090" y="2456380"/>
                  <a:pt x="2166135" y="2128463"/>
                  <a:pt x="2003461" y="1664414"/>
                </a:cubicBezTo>
                <a:cubicBezTo>
                  <a:pt x="1840787" y="1200364"/>
                  <a:pt x="920393" y="600182"/>
                  <a:pt x="0" y="0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7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08" y="857250"/>
            <a:ext cx="4250892" cy="529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8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08" y="857250"/>
            <a:ext cx="4250892" cy="529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4305701" y="1162050"/>
            <a:ext cx="1506840" cy="4705350"/>
          </a:xfrm>
          <a:custGeom>
            <a:avLst/>
            <a:gdLst>
              <a:gd name="connsiteX0" fmla="*/ 1323575 w 1451913"/>
              <a:gd name="connsiteY0" fmla="*/ 0 h 4648200"/>
              <a:gd name="connsiteX1" fmla="*/ 1314050 w 1451913"/>
              <a:gd name="connsiteY1" fmla="*/ 933450 h 4648200"/>
              <a:gd name="connsiteX2" fmla="*/ 104375 w 1451913"/>
              <a:gd name="connsiteY2" fmla="*/ 1762125 h 4648200"/>
              <a:gd name="connsiteX3" fmla="*/ 199625 w 1451913"/>
              <a:gd name="connsiteY3" fmla="*/ 2228850 h 4648200"/>
              <a:gd name="connsiteX4" fmla="*/ 1304525 w 1451913"/>
              <a:gd name="connsiteY4" fmla="*/ 3019425 h 4648200"/>
              <a:gd name="connsiteX5" fmla="*/ 1409300 w 1451913"/>
              <a:gd name="connsiteY5" fmla="*/ 4648200 h 4648200"/>
              <a:gd name="connsiteX0" fmla="*/ 1447400 w 1506840"/>
              <a:gd name="connsiteY0" fmla="*/ 0 h 4365420"/>
              <a:gd name="connsiteX1" fmla="*/ 1314050 w 1506840"/>
              <a:gd name="connsiteY1" fmla="*/ 650670 h 4365420"/>
              <a:gd name="connsiteX2" fmla="*/ 104375 w 1506840"/>
              <a:gd name="connsiteY2" fmla="*/ 1479345 h 4365420"/>
              <a:gd name="connsiteX3" fmla="*/ 199625 w 1506840"/>
              <a:gd name="connsiteY3" fmla="*/ 1946070 h 4365420"/>
              <a:gd name="connsiteX4" fmla="*/ 1304525 w 1506840"/>
              <a:gd name="connsiteY4" fmla="*/ 2736645 h 4365420"/>
              <a:gd name="connsiteX5" fmla="*/ 1409300 w 1506840"/>
              <a:gd name="connsiteY5" fmla="*/ 4365420 h 436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840" h="4365420">
                <a:moveTo>
                  <a:pt x="1447400" y="0"/>
                </a:moveTo>
                <a:cubicBezTo>
                  <a:pt x="1544237" y="319881"/>
                  <a:pt x="1537887" y="404113"/>
                  <a:pt x="1314050" y="650670"/>
                </a:cubicBezTo>
                <a:cubicBezTo>
                  <a:pt x="1090213" y="897227"/>
                  <a:pt x="290112" y="1263445"/>
                  <a:pt x="104375" y="1479345"/>
                </a:cubicBezTo>
                <a:cubicBezTo>
                  <a:pt x="-81362" y="1695245"/>
                  <a:pt x="-400" y="1736520"/>
                  <a:pt x="199625" y="1946070"/>
                </a:cubicBezTo>
                <a:cubicBezTo>
                  <a:pt x="399650" y="2155620"/>
                  <a:pt x="1102913" y="2333420"/>
                  <a:pt x="1304525" y="2736645"/>
                </a:cubicBezTo>
                <a:cubicBezTo>
                  <a:pt x="1506137" y="3139870"/>
                  <a:pt x="1457718" y="3752645"/>
                  <a:pt x="1409300" y="436542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18428" y="2238375"/>
            <a:ext cx="162622" cy="390525"/>
          </a:xfrm>
          <a:custGeom>
            <a:avLst/>
            <a:gdLst>
              <a:gd name="connsiteX0" fmla="*/ 162622 w 162622"/>
              <a:gd name="connsiteY0" fmla="*/ 0 h 390525"/>
              <a:gd name="connsiteX1" fmla="*/ 697 w 162622"/>
              <a:gd name="connsiteY1" fmla="*/ 171450 h 390525"/>
              <a:gd name="connsiteX2" fmla="*/ 114997 w 162622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22" h="390525">
                <a:moveTo>
                  <a:pt x="162622" y="0"/>
                </a:moveTo>
                <a:cubicBezTo>
                  <a:pt x="85628" y="53181"/>
                  <a:pt x="8634" y="106363"/>
                  <a:pt x="697" y="171450"/>
                </a:cubicBezTo>
                <a:cubicBezTo>
                  <a:pt x="-7240" y="236537"/>
                  <a:pt x="53878" y="313531"/>
                  <a:pt x="114997" y="3905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6265" y="4429125"/>
            <a:ext cx="263474" cy="1419225"/>
          </a:xfrm>
          <a:custGeom>
            <a:avLst/>
            <a:gdLst>
              <a:gd name="connsiteX0" fmla="*/ 354310 w 354310"/>
              <a:gd name="connsiteY0" fmla="*/ 0 h 1419225"/>
              <a:gd name="connsiteX1" fmla="*/ 1885 w 354310"/>
              <a:gd name="connsiteY1" fmla="*/ 676275 h 1419225"/>
              <a:gd name="connsiteX2" fmla="*/ 240010 w 354310"/>
              <a:gd name="connsiteY2" fmla="*/ 1419225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310" h="1419225">
                <a:moveTo>
                  <a:pt x="354310" y="0"/>
                </a:moveTo>
                <a:cubicBezTo>
                  <a:pt x="187622" y="219868"/>
                  <a:pt x="20935" y="439737"/>
                  <a:pt x="1885" y="676275"/>
                </a:cubicBezTo>
                <a:cubicBezTo>
                  <a:pt x="-17165" y="912813"/>
                  <a:pt x="111422" y="1166019"/>
                  <a:pt x="240010" y="14192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6978" y="2686050"/>
            <a:ext cx="343597" cy="1428750"/>
          </a:xfrm>
          <a:custGeom>
            <a:avLst/>
            <a:gdLst>
              <a:gd name="connsiteX0" fmla="*/ 324547 w 324547"/>
              <a:gd name="connsiteY0" fmla="*/ 0 h 1371600"/>
              <a:gd name="connsiteX1" fmla="*/ 697 w 324547"/>
              <a:gd name="connsiteY1" fmla="*/ 657225 h 1371600"/>
              <a:gd name="connsiteX2" fmla="*/ 238822 w 324547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547" h="1371600">
                <a:moveTo>
                  <a:pt x="324547" y="0"/>
                </a:moveTo>
                <a:cubicBezTo>
                  <a:pt x="169765" y="214312"/>
                  <a:pt x="14984" y="428625"/>
                  <a:pt x="697" y="657225"/>
                </a:cubicBezTo>
                <a:cubicBezTo>
                  <a:pt x="-13590" y="885825"/>
                  <a:pt x="195960" y="1254125"/>
                  <a:pt x="238822" y="137160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7830" y="4114800"/>
            <a:ext cx="143220" cy="238125"/>
          </a:xfrm>
          <a:custGeom>
            <a:avLst/>
            <a:gdLst>
              <a:gd name="connsiteX0" fmla="*/ 86070 w 114645"/>
              <a:gd name="connsiteY0" fmla="*/ 0 h 200025"/>
              <a:gd name="connsiteX1" fmla="*/ 345 w 114645"/>
              <a:gd name="connsiteY1" fmla="*/ 85725 h 200025"/>
              <a:gd name="connsiteX2" fmla="*/ 114645 w 114645"/>
              <a:gd name="connsiteY2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45" h="200025">
                <a:moveTo>
                  <a:pt x="86070" y="0"/>
                </a:moveTo>
                <a:cubicBezTo>
                  <a:pt x="40826" y="26194"/>
                  <a:pt x="-4417" y="52388"/>
                  <a:pt x="345" y="85725"/>
                </a:cubicBezTo>
                <a:cubicBezTo>
                  <a:pt x="5107" y="119062"/>
                  <a:pt x="59876" y="159543"/>
                  <a:pt x="114645" y="2000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3400" y="5912689"/>
            <a:ext cx="143220" cy="238125"/>
          </a:xfrm>
          <a:custGeom>
            <a:avLst/>
            <a:gdLst>
              <a:gd name="connsiteX0" fmla="*/ 86070 w 114645"/>
              <a:gd name="connsiteY0" fmla="*/ 0 h 200025"/>
              <a:gd name="connsiteX1" fmla="*/ 345 w 114645"/>
              <a:gd name="connsiteY1" fmla="*/ 85725 h 200025"/>
              <a:gd name="connsiteX2" fmla="*/ 114645 w 114645"/>
              <a:gd name="connsiteY2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45" h="200025">
                <a:moveTo>
                  <a:pt x="86070" y="0"/>
                </a:moveTo>
                <a:cubicBezTo>
                  <a:pt x="40826" y="26194"/>
                  <a:pt x="-4417" y="52388"/>
                  <a:pt x="345" y="85725"/>
                </a:cubicBezTo>
                <a:cubicBezTo>
                  <a:pt x="5107" y="119062"/>
                  <a:pt x="59876" y="159543"/>
                  <a:pt x="114645" y="2000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86200" cy="29718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 class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    double x, y;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  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(v) 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    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Vec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v.x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y-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v.y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5      return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6   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  }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08" y="857250"/>
            <a:ext cx="4250892" cy="529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>
            <a:off x="618428" y="2238375"/>
            <a:ext cx="162622" cy="390525"/>
          </a:xfrm>
          <a:custGeom>
            <a:avLst/>
            <a:gdLst>
              <a:gd name="connsiteX0" fmla="*/ 162622 w 162622"/>
              <a:gd name="connsiteY0" fmla="*/ 0 h 390525"/>
              <a:gd name="connsiteX1" fmla="*/ 697 w 162622"/>
              <a:gd name="connsiteY1" fmla="*/ 171450 h 390525"/>
              <a:gd name="connsiteX2" fmla="*/ 114997 w 162622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22" h="390525">
                <a:moveTo>
                  <a:pt x="162622" y="0"/>
                </a:moveTo>
                <a:cubicBezTo>
                  <a:pt x="85628" y="53181"/>
                  <a:pt x="8634" y="106363"/>
                  <a:pt x="697" y="171450"/>
                </a:cubicBezTo>
                <a:cubicBezTo>
                  <a:pt x="-7240" y="236537"/>
                  <a:pt x="53878" y="313531"/>
                  <a:pt x="114997" y="3905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454581" y="1114425"/>
            <a:ext cx="1498919" cy="4667250"/>
          </a:xfrm>
          <a:custGeom>
            <a:avLst/>
            <a:gdLst>
              <a:gd name="connsiteX0" fmla="*/ 124688 w 1498919"/>
              <a:gd name="connsiteY0" fmla="*/ 0 h 4667250"/>
              <a:gd name="connsiteX1" fmla="*/ 134213 w 1498919"/>
              <a:gd name="connsiteY1" fmla="*/ 885825 h 4667250"/>
              <a:gd name="connsiteX2" fmla="*/ 1496288 w 1498919"/>
              <a:gd name="connsiteY2" fmla="*/ 1743075 h 4667250"/>
              <a:gd name="connsiteX3" fmla="*/ 410438 w 1498919"/>
              <a:gd name="connsiteY3" fmla="*/ 4667250 h 466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919" h="4667250">
                <a:moveTo>
                  <a:pt x="124688" y="0"/>
                </a:moveTo>
                <a:cubicBezTo>
                  <a:pt x="15150" y="297656"/>
                  <a:pt x="-94387" y="595313"/>
                  <a:pt x="134213" y="885825"/>
                </a:cubicBezTo>
                <a:cubicBezTo>
                  <a:pt x="362813" y="1176337"/>
                  <a:pt x="1450251" y="1112838"/>
                  <a:pt x="1496288" y="1743075"/>
                </a:cubicBezTo>
                <a:cubicBezTo>
                  <a:pt x="1542326" y="2373313"/>
                  <a:pt x="976382" y="3520281"/>
                  <a:pt x="410438" y="466725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9600" y="4724400"/>
            <a:ext cx="200834" cy="304800"/>
          </a:xfrm>
          <a:custGeom>
            <a:avLst/>
            <a:gdLst>
              <a:gd name="connsiteX0" fmla="*/ 200834 w 200834"/>
              <a:gd name="connsiteY0" fmla="*/ 0 h 304800"/>
              <a:gd name="connsiteX1" fmla="*/ 809 w 200834"/>
              <a:gd name="connsiteY1" fmla="*/ 123825 h 304800"/>
              <a:gd name="connsiteX2" fmla="*/ 143684 w 200834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834" h="304800">
                <a:moveTo>
                  <a:pt x="200834" y="0"/>
                </a:moveTo>
                <a:cubicBezTo>
                  <a:pt x="105584" y="36512"/>
                  <a:pt x="10334" y="73025"/>
                  <a:pt x="809" y="123825"/>
                </a:cubicBezTo>
                <a:cubicBezTo>
                  <a:pt x="-8716" y="174625"/>
                  <a:pt x="67484" y="239712"/>
                  <a:pt x="143684" y="304800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8125" y="2695575"/>
            <a:ext cx="314350" cy="1952625"/>
          </a:xfrm>
          <a:custGeom>
            <a:avLst/>
            <a:gdLst>
              <a:gd name="connsiteX0" fmla="*/ 314350 w 314350"/>
              <a:gd name="connsiteY0" fmla="*/ 0 h 1952625"/>
              <a:gd name="connsiteX1" fmla="*/ 25 w 314350"/>
              <a:gd name="connsiteY1" fmla="*/ 1009650 h 1952625"/>
              <a:gd name="connsiteX2" fmla="*/ 295300 w 314350"/>
              <a:gd name="connsiteY2" fmla="*/ 19526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350" h="1952625">
                <a:moveTo>
                  <a:pt x="314350" y="0"/>
                </a:moveTo>
                <a:cubicBezTo>
                  <a:pt x="158775" y="342106"/>
                  <a:pt x="3200" y="684213"/>
                  <a:pt x="25" y="1009650"/>
                </a:cubicBezTo>
                <a:cubicBezTo>
                  <a:pt x="-3150" y="1335087"/>
                  <a:pt x="295300" y="1952625"/>
                  <a:pt x="295300" y="1952625"/>
                </a:cubicBezTo>
              </a:path>
            </a:pathLst>
          </a:custGeom>
          <a:noFill/>
          <a:ln>
            <a:solidFill>
              <a:srgbClr val="008000"/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3581400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  8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N;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 smtClean="0"/>
              <a:t>  9 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in[i+2].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(a[i-1]);</a:t>
            </a:r>
          </a:p>
          <a:p>
            <a:pPr marL="0" indent="0">
              <a:buNone/>
            </a:pPr>
            <a:r>
              <a:rPr lang="en-US" sz="2000" dirty="0" smtClean="0"/>
              <a:t>10      </a:t>
            </a:r>
            <a:r>
              <a:rPr lang="en-US" sz="2000" dirty="0" smtClean="0">
                <a:solidFill>
                  <a:srgbClr val="0000FF"/>
                </a:solidFill>
              </a:rPr>
              <a:t>q[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11  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/>
              <a:t>= in[i+1].</a:t>
            </a:r>
            <a:r>
              <a:rPr lang="en-US" sz="2000" dirty="0">
                <a:solidFill>
                  <a:srgbClr val="FF0000"/>
                </a:solidFill>
              </a:rPr>
              <a:t>sub</a:t>
            </a:r>
            <a:r>
              <a:rPr lang="en-US" sz="2000" dirty="0"/>
              <a:t>(a[i-2]);</a:t>
            </a:r>
          </a:p>
          <a:p>
            <a:pPr marL="0" indent="0">
              <a:buNone/>
            </a:pPr>
            <a:r>
              <a:rPr lang="en-US" sz="2000" dirty="0"/>
              <a:t>12   </a:t>
            </a:r>
            <a:r>
              <a:rPr lang="en-US" sz="2000" dirty="0" smtClean="0"/>
              <a:t>   // use of fields of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13    }</a:t>
            </a:r>
          </a:p>
          <a:p>
            <a:pPr marL="0" indent="0">
              <a:buNone/>
            </a:pPr>
            <a:r>
              <a:rPr lang="en-US" sz="2000" dirty="0" smtClean="0"/>
              <a:t>              … …</a:t>
            </a:r>
          </a:p>
          <a:p>
            <a:pPr marL="0" indent="0">
              <a:buNone/>
            </a:pPr>
            <a:r>
              <a:rPr lang="en-US" sz="2000" dirty="0" smtClean="0"/>
              <a:t>80    </a:t>
            </a:r>
            <a:r>
              <a:rPr lang="en-US" sz="2000" dirty="0" smtClean="0">
                <a:solidFill>
                  <a:srgbClr val="0000FF"/>
                </a:solidFill>
              </a:rPr>
              <a:t>t=q[*]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81 </a:t>
            </a:r>
            <a:r>
              <a:rPr lang="en-US" sz="2000" dirty="0" smtClean="0"/>
              <a:t>   // </a:t>
            </a:r>
            <a:r>
              <a:rPr lang="en-US" sz="2000" dirty="0"/>
              <a:t>use of fields of 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02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propagation profiling</a:t>
            </a:r>
          </a:p>
          <a:p>
            <a:pPr lvl="1"/>
            <a:r>
              <a:rPr lang="en-US" dirty="0" smtClean="0"/>
              <a:t>Implemented in </a:t>
            </a:r>
            <a:r>
              <a:rPr lang="en-US" dirty="0" err="1" smtClean="0"/>
              <a:t>Jikes</a:t>
            </a:r>
            <a:r>
              <a:rPr lang="en-US" dirty="0" smtClean="0"/>
              <a:t> RVM 3.1.1</a:t>
            </a:r>
          </a:p>
          <a:p>
            <a:pPr lvl="1"/>
            <a:r>
              <a:rPr lang="en-US" dirty="0" smtClean="0"/>
              <a:t>Modify the runtime compiler for code instrumentation</a:t>
            </a:r>
          </a:p>
          <a:p>
            <a:pPr lvl="1"/>
            <a:r>
              <a:rPr lang="en-US" dirty="0" smtClean="0"/>
              <a:t>Create </a:t>
            </a:r>
            <a:r>
              <a:rPr lang="en-US" i="1" dirty="0" smtClean="0"/>
              <a:t>shadow locations</a:t>
            </a:r>
            <a:r>
              <a:rPr lang="en-US" dirty="0" smtClean="0"/>
              <a:t> to track data dependence</a:t>
            </a:r>
          </a:p>
          <a:p>
            <a:pPr lvl="1"/>
            <a:r>
              <a:rPr lang="en-US" dirty="0" smtClean="0"/>
              <a:t>Instrument method calls to track </a:t>
            </a:r>
            <a:r>
              <a:rPr lang="en-US" altLang="zh-CN" i="1" dirty="0" err="1" smtClean="0"/>
              <a:t>interprocedural</a:t>
            </a:r>
            <a:r>
              <a:rPr lang="en-US" altLang="zh-CN" i="1" dirty="0" smtClean="0"/>
              <a:t> propagation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Overheads</a:t>
            </a:r>
          </a:p>
          <a:p>
            <a:pPr lvl="1"/>
            <a:r>
              <a:rPr lang="en-US" dirty="0" smtClean="0"/>
              <a:t>Space: 2-3×</a:t>
            </a:r>
            <a:endParaRPr lang="en-US" dirty="0"/>
          </a:p>
          <a:p>
            <a:pPr lvl="1"/>
            <a:r>
              <a:rPr lang="en-US" dirty="0" smtClean="0"/>
              <a:t>Time: 30-50×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84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2278" y="2720876"/>
            <a:ext cx="9352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Code                                    Shadow                                        Graph</a:t>
            </a:r>
            <a:endParaRPr lang="en-US" b="1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6 a = new A;		</a:t>
            </a:r>
            <a:r>
              <a:rPr lang="en-US" b="1" dirty="0">
                <a:solidFill>
                  <a:srgbClr val="0000FF"/>
                </a:solidFill>
              </a:rPr>
              <a:t> a</a:t>
            </a:r>
            <a:r>
              <a:rPr lang="en-US" b="1" dirty="0" smtClean="0">
                <a:solidFill>
                  <a:srgbClr val="0000FF"/>
                </a:solidFill>
              </a:rPr>
              <a:t>ʹ </a:t>
            </a:r>
            <a:r>
              <a:rPr lang="en-US" dirty="0" smtClean="0"/>
              <a:t>= </a:t>
            </a:r>
            <a:r>
              <a:rPr lang="en-US" dirty="0" err="1" smtClean="0"/>
              <a:t>RefAssign</a:t>
            </a:r>
            <a:r>
              <a:rPr lang="en-US" dirty="0" smtClean="0"/>
              <a:t>(6,6)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7 b = a;			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ʹ </a:t>
            </a:r>
            <a:r>
              <a:rPr lang="en-US" dirty="0" smtClean="0"/>
              <a:t>= </a:t>
            </a:r>
            <a:r>
              <a:rPr lang="en-US" dirty="0" err="1" smtClean="0"/>
              <a:t>RefAssign</a:t>
            </a:r>
            <a:r>
              <a:rPr lang="en-US" dirty="0" smtClean="0"/>
              <a:t>(6,7)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8 c = new C;		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cʹ </a:t>
            </a:r>
            <a:r>
              <a:rPr lang="en-US" dirty="0" smtClean="0"/>
              <a:t>= </a:t>
            </a:r>
            <a:r>
              <a:rPr lang="en-US" dirty="0" err="1" smtClean="0"/>
              <a:t>RefAssign</a:t>
            </a:r>
            <a:r>
              <a:rPr lang="en-US" dirty="0" smtClean="0"/>
              <a:t>(8, 8)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9 b.fld = c;		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b.</a:t>
            </a:r>
            <a:r>
              <a:rPr lang="en-US" b="1" dirty="0" smtClean="0">
                <a:solidFill>
                  <a:srgbClr val="0000FF"/>
                </a:solidFill>
              </a:rPr>
              <a:t>fld</a:t>
            </a:r>
            <a:r>
              <a:rPr lang="en-US" dirty="0" smtClean="0">
                <a:solidFill>
                  <a:srgbClr val="0000FF"/>
                </a:solidFill>
              </a:rPr>
              <a:t>ʹ </a:t>
            </a:r>
            <a:r>
              <a:rPr lang="en-US" dirty="0" smtClean="0"/>
              <a:t>= </a:t>
            </a:r>
            <a:r>
              <a:rPr lang="en-US" dirty="0" err="1" smtClean="0"/>
              <a:t>RefAssign</a:t>
            </a:r>
            <a:r>
              <a:rPr lang="en-US" dirty="0" smtClean="0"/>
              <a:t>(8, 9)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3304871"/>
            <a:ext cx="2514600" cy="160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76200" y="4576282"/>
            <a:ext cx="8991600" cy="98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err="1" smtClean="0"/>
              <a:t>Interprocedural</a:t>
            </a:r>
            <a:r>
              <a:rPr lang="en-US" dirty="0" smtClean="0"/>
              <a:t> </a:t>
            </a:r>
            <a:r>
              <a:rPr lang="en-US" dirty="0"/>
              <a:t>propagation</a:t>
            </a:r>
          </a:p>
          <a:p>
            <a:pPr lvl="1"/>
            <a:r>
              <a:rPr lang="en-US" dirty="0" smtClean="0"/>
              <a:t>Per-thread </a:t>
            </a:r>
            <a:r>
              <a:rPr lang="en-US" dirty="0"/>
              <a:t>scratch </a:t>
            </a:r>
            <a:r>
              <a:rPr lang="en-US" dirty="0" smtClean="0"/>
              <a:t>space </a:t>
            </a:r>
            <a:r>
              <a:rPr lang="en-US" i="1" dirty="0" smtClean="0"/>
              <a:t>save</a:t>
            </a:r>
            <a:r>
              <a:rPr lang="en-US" dirty="0" smtClean="0"/>
              <a:t> and </a:t>
            </a:r>
            <a:r>
              <a:rPr lang="en-US" i="1" dirty="0" smtClean="0"/>
              <a:t>restore</a:t>
            </a:r>
            <a:r>
              <a:rPr lang="en-US" dirty="0" smtClean="0"/>
              <a:t> </a:t>
            </a:r>
            <a:r>
              <a:rPr lang="en-US" dirty="0"/>
              <a:t>shadows for parameters and return variables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Propagation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1066800"/>
          </a:xfrm>
        </p:spPr>
        <p:txBody>
          <a:bodyPr/>
          <a:lstStyle/>
          <a:p>
            <a:r>
              <a:rPr lang="en-US" dirty="0" err="1" smtClean="0"/>
              <a:t>Intraprocedural</a:t>
            </a:r>
            <a:r>
              <a:rPr lang="en-US" dirty="0" smtClean="0"/>
              <a:t> propagation</a:t>
            </a:r>
          </a:p>
          <a:p>
            <a:pPr lvl="1"/>
            <a:r>
              <a:rPr lang="en-US" dirty="0" smtClean="0"/>
              <a:t>Shadows for every memory location (</a:t>
            </a:r>
            <a:r>
              <a:rPr lang="en-US" i="1" dirty="0" smtClean="0"/>
              <a:t>stack</a:t>
            </a:r>
            <a:r>
              <a:rPr lang="en-US" dirty="0" smtClean="0"/>
              <a:t> and </a:t>
            </a:r>
            <a:r>
              <a:rPr lang="en-US" i="1" dirty="0" smtClean="0"/>
              <a:t>heap</a:t>
            </a:r>
            <a:r>
              <a:rPr lang="en-US" dirty="0" smtClean="0"/>
              <a:t>) to record last assignment that writes to it</a:t>
            </a:r>
          </a:p>
          <a:p>
            <a:pPr lvl="1"/>
            <a:r>
              <a:rPr lang="en-US" dirty="0" smtClean="0"/>
              <a:t>Update shadows and the graph accordingly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4836-4697-4F44-B133-BA0DADC20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6029325" y="3192483"/>
            <a:ext cx="1345211" cy="11692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28950" y="3371165"/>
            <a:ext cx="2457450" cy="3750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3399740"/>
            <a:ext cx="1447800" cy="2886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8739" y="3192483"/>
            <a:ext cx="1345211" cy="11098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85185E-6 L 1.38778E-17 0.0636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 0.0518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2.5E-6 0.0965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6366 L 1.38778E-17 0.1192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185 L 0 0.1185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11921 L 1.38778E-17 0.1747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1852 L 5E-6 0.17269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2.77778E-6 0.0967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8" grpId="0" animBg="1"/>
      <p:bldP spid="8" grpId="1" animBg="1"/>
      <p:bldP spid="8" grpId="2" animBg="1"/>
      <p:bldP spid="31" grpId="0" animBg="1"/>
      <p:bldP spid="31" grpId="1" animBg="1"/>
      <p:bldP spid="31" grpId="2" animBg="1"/>
      <p:bldP spid="31" grpId="3" animBg="1"/>
      <p:bldP spid="36" grpId="0" animBg="1"/>
      <p:bldP spid="36" grpId="1" animBg="1"/>
      <p:bldP spid="36" grpId="2" animBg="1"/>
      <p:bldP spid="36" grpId="3" animBg="1"/>
      <p:bldP spid="40" grpId="0" animBg="1"/>
      <p:bldP spid="40" grpId="1" animBg="1"/>
      <p:bldP spid="40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16390</TotalTime>
  <Words>1200</Words>
  <Application>Microsoft Office PowerPoint</Application>
  <PresentationFormat>On-screen Show (4:3)</PresentationFormat>
  <Paragraphs>258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Uncovering Performance Problems in Java Applications with Reference Propagation Profiling</vt:lpstr>
      <vt:lpstr>Overview</vt:lpstr>
      <vt:lpstr>An Example</vt:lpstr>
      <vt:lpstr>An Example</vt:lpstr>
      <vt:lpstr>An Example</vt:lpstr>
      <vt:lpstr>An Example</vt:lpstr>
      <vt:lpstr>An Example</vt:lpstr>
      <vt:lpstr>Implementation</vt:lpstr>
      <vt:lpstr>Reference Propagation Profiling</vt:lpstr>
      <vt:lpstr>Client Analyses</vt:lpstr>
      <vt:lpstr>A Real Tuning Session</vt:lpstr>
      <vt:lpstr>A Real Tuning Session</vt:lpstr>
      <vt:lpstr>A Real Tuning Session</vt:lpstr>
      <vt:lpstr>Examples of Inefficiency Patterns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Demand-Driven Context-Sensitive Alias Analysis for Java</dc:title>
  <dc:subject>Demand-Driven Context-Sensitive Alias Analysis for Java</dc:subject>
  <dc:creator>Dacong (Tony) Yan</dc:creator>
  <cp:lastModifiedBy>Atanas Rountev</cp:lastModifiedBy>
  <cp:revision>3486</cp:revision>
  <dcterms:created xsi:type="dcterms:W3CDTF">2006-08-16T00:00:00Z</dcterms:created>
  <dcterms:modified xsi:type="dcterms:W3CDTF">2012-07-11T19:30:29Z</dcterms:modified>
</cp:coreProperties>
</file>